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93" r:id="rId2"/>
    <p:sldId id="299" r:id="rId3"/>
    <p:sldId id="313" r:id="rId4"/>
    <p:sldId id="314" r:id="rId5"/>
    <p:sldId id="301" r:id="rId6"/>
    <p:sldId id="305" r:id="rId7"/>
    <p:sldId id="306" r:id="rId8"/>
    <p:sldId id="307" r:id="rId9"/>
    <p:sldId id="308" r:id="rId10"/>
    <p:sldId id="315" r:id="rId11"/>
    <p:sldId id="309" r:id="rId12"/>
    <p:sldId id="310" r:id="rId13"/>
    <p:sldId id="311" r:id="rId14"/>
    <p:sldId id="297" r:id="rId15"/>
  </p:sldIdLst>
  <p:sldSz cx="9144000" cy="6858000" type="screen4x3"/>
  <p:notesSz cx="6858000" cy="9144000"/>
  <p:embeddedFontLst>
    <p:embeddedFont>
      <p:font typeface="맑은 고딕" pitchFamily="50" charset="-127"/>
      <p:regular r:id="rId18"/>
      <p:bold r:id="rId19"/>
    </p:embeddedFont>
    <p:embeddedFont>
      <p:font typeface="HY견고딕" pitchFamily="18" charset="-127"/>
      <p:regular r:id="rId20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CA7C"/>
    <a:srgbClr val="FFA401"/>
    <a:srgbClr val="FFE67D"/>
    <a:srgbClr val="FF9900"/>
    <a:srgbClr val="FFF1B7"/>
    <a:srgbClr val="FFCC00"/>
    <a:srgbClr val="FFFF99"/>
    <a:srgbClr val="FFFFCC"/>
    <a:srgbClr val="FDF36B"/>
    <a:srgbClr val="373995"/>
  </p:clrMru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031" autoAdjust="0"/>
    <p:restoredTop sz="94660"/>
  </p:normalViewPr>
  <p:slideViewPr>
    <p:cSldViewPr>
      <p:cViewPr>
        <p:scale>
          <a:sx n="100" d="100"/>
          <a:sy n="100" d="100"/>
        </p:scale>
        <p:origin x="-2238" y="-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2015-12-17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2015-12-17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6356" y="3786190"/>
            <a:ext cx="5081788" cy="7888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2000" b="1" kern="1200" dirty="0">
                <a:solidFill>
                  <a:schemeClr val="bg1">
                    <a:lumMod val="95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2015-12-17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786356" y="2214554"/>
            <a:ext cx="5081788" cy="178937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5000" b="1" kern="1200" dirty="0">
                <a:solidFill>
                  <a:schemeClr val="bg2">
                    <a:lumMod val="90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2015-12-17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143116"/>
            <a:ext cx="5629196" cy="2357454"/>
          </a:xfrm>
        </p:spPr>
        <p:txBody>
          <a:bodyPr anchor="ctr">
            <a:noAutofit/>
          </a:bodyPr>
          <a:lstStyle>
            <a:lvl1pPr algn="ctr">
              <a:defRPr sz="7200" b="0" cap="all"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2015-12-17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57158" y="188640"/>
            <a:ext cx="8496944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2015-12-17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297335"/>
            <a:ext cx="8402525" cy="5112568"/>
          </a:xfrm>
        </p:spPr>
        <p:txBody>
          <a:bodyPr/>
          <a:lstStyle>
            <a:lvl1pPr algn="l">
              <a:buNone/>
              <a:defRPr sz="25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  <a:lvl2pPr algn="l">
              <a:buNone/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2pPr>
            <a:lvl3pPr algn="l">
              <a:buNone/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3pPr>
            <a:lvl4pPr algn="l">
              <a:buNone/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4pPr>
            <a:lvl5pPr algn="l">
              <a:buNone/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34"/>
            <a:ext cx="2133600" cy="220641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2015-12-17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34"/>
            <a:ext cx="2895600" cy="220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133600" cy="220641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8"/>
          <p:cNvSpPr>
            <a:spLocks noGrp="1"/>
          </p:cNvSpPr>
          <p:nvPr>
            <p:ph type="title"/>
          </p:nvPr>
        </p:nvSpPr>
        <p:spPr>
          <a:xfrm>
            <a:off x="395536" y="203200"/>
            <a:ext cx="8352928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chemeClr val="accent3">
                    <a:lumMod val="60000"/>
                    <a:lumOff val="40000"/>
                  </a:schemeClr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2015-12-17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522452" y="1857364"/>
            <a:ext cx="6192688" cy="315879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500" b="1" kern="1200" dirty="0">
                <a:solidFill>
                  <a:schemeClr val="bg2">
                    <a:lumMod val="90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2">
                    <a:lumMod val="90000"/>
                  </a:schemeClr>
                </a:solidFill>
                <a:latin typeface="+mn-ea"/>
                <a:ea typeface="+mn-ea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DA3C01-A357-4C14-A743-1F6CD8D497E1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2015-12-17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0" r:id="rId5"/>
    <p:sldLayoutId id="2147483657" r:id="rId6"/>
    <p:sldLayoutId id="2147483658" r:id="rId7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예스폼로고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4869160"/>
            <a:ext cx="849312" cy="466725"/>
          </a:xfrm>
          <a:prstGeom prst="rect">
            <a:avLst/>
          </a:prstGeom>
          <a:noFill/>
        </p:spPr>
      </p:pic>
      <p:sp>
        <p:nvSpPr>
          <p:cNvPr id="8" name="부제목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smtClean="0"/>
              <a:t>RESUME &amp; COVER LETTER</a:t>
            </a:r>
          </a:p>
          <a:p>
            <a:r>
              <a:rPr lang="ko-KR" altLang="en-US" smtClean="0"/>
              <a:t>김</a:t>
            </a:r>
            <a:r>
              <a:rPr lang="en-US" altLang="ko-KR" smtClean="0"/>
              <a:t>OO </a:t>
            </a:r>
            <a:r>
              <a:rPr lang="ko-KR" altLang="en-US" smtClean="0"/>
              <a:t>입사지원서 및 자기소개서</a:t>
            </a:r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smtClean="0"/>
              <a:t>이력서 및 </a:t>
            </a:r>
            <a:r>
              <a:rPr lang="en-US" altLang="ko-KR" smtClean="0"/>
              <a:t/>
            </a:r>
            <a:br>
              <a:rPr lang="en-US" altLang="ko-KR" smtClean="0"/>
            </a:br>
            <a:r>
              <a:rPr lang="ko-KR" altLang="en-US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자기소개서</a:t>
            </a:r>
            <a:endParaRPr lang="ko-KR" altLang="en-US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8"/>
          <p:cNvSpPr txBox="1">
            <a:spLocks noChangeArrowheads="1"/>
          </p:cNvSpPr>
          <p:nvPr/>
        </p:nvSpPr>
        <p:spPr bwMode="auto">
          <a:xfrm>
            <a:off x="3821864" y="1420971"/>
            <a:ext cx="1223412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700" b="1" dirty="0" smtClean="0">
                <a:solidFill>
                  <a:schemeClr val="bg2">
                    <a:lumMod val="75000"/>
                  </a:schemeClr>
                </a:solidFill>
                <a:latin typeface="+mn-ea"/>
              </a:rPr>
              <a:t>이력서</a:t>
            </a:r>
            <a:endParaRPr lang="ko-KR" altLang="en-US" sz="27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37" name="Rectangle 3"/>
          <p:cNvSpPr txBox="1">
            <a:spLocks noChangeArrowheads="1"/>
          </p:cNvSpPr>
          <p:nvPr/>
        </p:nvSpPr>
        <p:spPr bwMode="auto">
          <a:xfrm>
            <a:off x="4187839" y="3223269"/>
            <a:ext cx="2195192" cy="3016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 smtClean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기본 이력사항</a:t>
            </a:r>
          </a:p>
        </p:txBody>
      </p:sp>
      <p:sp>
        <p:nvSpPr>
          <p:cNvPr id="38" name="Oval 3"/>
          <p:cNvSpPr>
            <a:spLocks noChangeArrowheads="1"/>
          </p:cNvSpPr>
          <p:nvPr/>
        </p:nvSpPr>
        <p:spPr bwMode="auto">
          <a:xfrm rot="16200000" flipV="1">
            <a:off x="3342149" y="3041477"/>
            <a:ext cx="432048" cy="686988"/>
          </a:xfrm>
          <a:prstGeom prst="parallelogram">
            <a:avLst>
              <a:gd name="adj" fmla="val 8486"/>
            </a:avLst>
          </a:prstGeom>
          <a:solidFill>
            <a:schemeClr val="bg2">
              <a:lumMod val="9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3287907" y="3143248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01</a:t>
            </a:r>
            <a:endParaRPr lang="ko-KR" altLang="en-US" sz="2400" dirty="0"/>
          </a:p>
        </p:txBody>
      </p:sp>
      <p:sp>
        <p:nvSpPr>
          <p:cNvPr id="41" name="Rectangle 3"/>
          <p:cNvSpPr txBox="1">
            <a:spLocks noChangeArrowheads="1"/>
          </p:cNvSpPr>
          <p:nvPr/>
        </p:nvSpPr>
        <p:spPr bwMode="auto">
          <a:xfrm>
            <a:off x="4187839" y="4039359"/>
            <a:ext cx="2267200" cy="3118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 smtClean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학력 및 특기사항</a:t>
            </a:r>
          </a:p>
        </p:txBody>
      </p:sp>
      <p:sp>
        <p:nvSpPr>
          <p:cNvPr id="42" name="Oval 3"/>
          <p:cNvSpPr>
            <a:spLocks noChangeArrowheads="1"/>
          </p:cNvSpPr>
          <p:nvPr/>
        </p:nvSpPr>
        <p:spPr bwMode="auto">
          <a:xfrm rot="16200000" flipV="1">
            <a:off x="3342149" y="3857568"/>
            <a:ext cx="432048" cy="686988"/>
          </a:xfrm>
          <a:prstGeom prst="parallelogram">
            <a:avLst>
              <a:gd name="adj" fmla="val 8486"/>
            </a:avLst>
          </a:prstGeom>
          <a:solidFill>
            <a:schemeClr val="bg2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3287907" y="3959339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02</a:t>
            </a:r>
            <a:endParaRPr lang="ko-KR" altLang="en-US" sz="240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4187839" y="4855449"/>
            <a:ext cx="2411216" cy="3118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 smtClean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가족 및 경력사항</a:t>
            </a:r>
          </a:p>
        </p:txBody>
      </p:sp>
      <p:sp>
        <p:nvSpPr>
          <p:cNvPr id="46" name="Oval 3"/>
          <p:cNvSpPr>
            <a:spLocks noChangeArrowheads="1"/>
          </p:cNvSpPr>
          <p:nvPr/>
        </p:nvSpPr>
        <p:spPr bwMode="auto">
          <a:xfrm rot="16200000" flipV="1">
            <a:off x="3342149" y="4673659"/>
            <a:ext cx="432048" cy="686988"/>
          </a:xfrm>
          <a:prstGeom prst="parallelogram">
            <a:avLst>
              <a:gd name="adj" fmla="val 8486"/>
            </a:avLst>
          </a:prstGeom>
          <a:solidFill>
            <a:schemeClr val="bg2">
              <a:lumMod val="9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3287907" y="4775430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03</a:t>
            </a:r>
            <a:endParaRPr lang="ko-KR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기본이력사항</a:t>
            </a:r>
            <a:endParaRPr lang="ko-KR" altLang="en-US" dirty="0"/>
          </a:p>
        </p:txBody>
      </p:sp>
      <p:grpSp>
        <p:nvGrpSpPr>
          <p:cNvPr id="69" name="그룹 68"/>
          <p:cNvGrpSpPr/>
          <p:nvPr/>
        </p:nvGrpSpPr>
        <p:grpSpPr>
          <a:xfrm>
            <a:off x="571472" y="4551370"/>
            <a:ext cx="7929618" cy="1785950"/>
            <a:chOff x="571472" y="4551370"/>
            <a:chExt cx="7929618" cy="1785950"/>
          </a:xfrm>
        </p:grpSpPr>
        <p:sp>
          <p:nvSpPr>
            <p:cNvPr id="40" name="AutoShape 4"/>
            <p:cNvSpPr>
              <a:spLocks noChangeArrowheads="1"/>
            </p:cNvSpPr>
            <p:nvPr/>
          </p:nvSpPr>
          <p:spPr bwMode="auto">
            <a:xfrm>
              <a:off x="571472" y="4551370"/>
              <a:ext cx="7929618" cy="1785950"/>
            </a:xfrm>
            <a:prstGeom prst="roundRect">
              <a:avLst>
                <a:gd name="adj" fmla="val 7572"/>
              </a:avLst>
            </a:prstGeom>
            <a:solidFill>
              <a:schemeClr val="bg2">
                <a:lumMod val="9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 algn="r"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1874590" y="4694246"/>
              <a:ext cx="6197871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7" name="Text Box 13"/>
            <p:cNvSpPr txBox="1">
              <a:spLocks noChangeArrowheads="1"/>
            </p:cNvSpPr>
            <p:nvPr/>
          </p:nvSpPr>
          <p:spPr bwMode="auto">
            <a:xfrm>
              <a:off x="2298271" y="4797819"/>
              <a:ext cx="313098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000" b="1" dirty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(OOO-OOO) </a:t>
              </a:r>
              <a:r>
                <a:rPr lang="ko-KR" altLang="en-US" sz="1000" b="1" dirty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서울시  </a:t>
              </a:r>
              <a:r>
                <a:rPr lang="en-US" altLang="ko-KR" sz="1000" b="1" dirty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OOO </a:t>
              </a:r>
              <a:r>
                <a:rPr lang="ko-KR" altLang="en-US" sz="1000" b="1" dirty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구  </a:t>
              </a:r>
              <a:r>
                <a:rPr lang="en-US" altLang="ko-KR" sz="1000" b="1" dirty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동 </a:t>
              </a:r>
              <a:r>
                <a:rPr lang="en-US" altLang="ko-KR" sz="1000" b="1" dirty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OOOO – OO</a:t>
              </a:r>
            </a:p>
          </p:txBody>
        </p:sp>
        <p:sp>
          <p:nvSpPr>
            <p:cNvPr id="58" name="Text Box 16"/>
            <p:cNvSpPr txBox="1">
              <a:spLocks noChangeArrowheads="1"/>
            </p:cNvSpPr>
            <p:nvPr/>
          </p:nvSpPr>
          <p:spPr bwMode="auto">
            <a:xfrm>
              <a:off x="1000100" y="4797819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주     소</a:t>
              </a:r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1874590" y="5231739"/>
              <a:ext cx="6197871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63" name="Text Box 13"/>
            <p:cNvSpPr txBox="1">
              <a:spLocks noChangeArrowheads="1"/>
            </p:cNvSpPr>
            <p:nvPr/>
          </p:nvSpPr>
          <p:spPr bwMode="auto">
            <a:xfrm>
              <a:off x="2298271" y="5335312"/>
              <a:ext cx="313098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0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OOO@OOOOOO.net</a:t>
              </a:r>
            </a:p>
          </p:txBody>
        </p:sp>
        <p:sp>
          <p:nvSpPr>
            <p:cNvPr id="64" name="Text Box 16"/>
            <p:cNvSpPr txBox="1">
              <a:spLocks noChangeArrowheads="1"/>
            </p:cNvSpPr>
            <p:nvPr/>
          </p:nvSpPr>
          <p:spPr bwMode="auto">
            <a:xfrm>
              <a:off x="1000100" y="5335312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E-mail</a:t>
              </a:r>
            </a:p>
          </p:txBody>
        </p:sp>
        <p:sp>
          <p:nvSpPr>
            <p:cNvPr id="59" name="Text Box 17"/>
            <p:cNvSpPr txBox="1">
              <a:spLocks noChangeArrowheads="1"/>
            </p:cNvSpPr>
            <p:nvPr/>
          </p:nvSpPr>
          <p:spPr bwMode="auto">
            <a:xfrm>
              <a:off x="1000100" y="5869389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전화번호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874591" y="5765816"/>
              <a:ext cx="2411658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/>
                </a:solidFill>
              </a:endParaRPr>
            </a:p>
          </p:txBody>
        </p:sp>
        <p:sp>
          <p:nvSpPr>
            <p:cNvPr id="61" name="Text Box 11"/>
            <p:cNvSpPr txBox="1">
              <a:spLocks noChangeArrowheads="1"/>
            </p:cNvSpPr>
            <p:nvPr/>
          </p:nvSpPr>
          <p:spPr bwMode="auto">
            <a:xfrm>
              <a:off x="2233473" y="5869389"/>
              <a:ext cx="169389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00-000-0000</a:t>
              </a:r>
            </a:p>
          </p:txBody>
        </p:sp>
        <p:sp>
          <p:nvSpPr>
            <p:cNvPr id="65" name="Text Box 17"/>
            <p:cNvSpPr txBox="1">
              <a:spLocks noChangeArrowheads="1"/>
            </p:cNvSpPr>
            <p:nvPr/>
          </p:nvSpPr>
          <p:spPr bwMode="auto">
            <a:xfrm>
              <a:off x="4769079" y="5869389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핸드폰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5643570" y="5765816"/>
              <a:ext cx="2411658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67" name="Text Box 11"/>
            <p:cNvSpPr txBox="1">
              <a:spLocks noChangeArrowheads="1"/>
            </p:cNvSpPr>
            <p:nvPr/>
          </p:nvSpPr>
          <p:spPr bwMode="auto">
            <a:xfrm>
              <a:off x="6002452" y="5869389"/>
              <a:ext cx="169389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OOO-OOOO-OOOO</a:t>
              </a:r>
            </a:p>
          </p:txBody>
        </p:sp>
      </p:grpSp>
      <p:grpSp>
        <p:nvGrpSpPr>
          <p:cNvPr id="68" name="그룹 67"/>
          <p:cNvGrpSpPr/>
          <p:nvPr/>
        </p:nvGrpSpPr>
        <p:grpSpPr>
          <a:xfrm>
            <a:off x="571472" y="1785926"/>
            <a:ext cx="7929618" cy="2622568"/>
            <a:chOff x="571472" y="1785926"/>
            <a:chExt cx="7929618" cy="2622568"/>
          </a:xfrm>
        </p:grpSpPr>
        <p:sp>
          <p:nvSpPr>
            <p:cNvPr id="41" name="AutoShape 4"/>
            <p:cNvSpPr>
              <a:spLocks noChangeArrowheads="1"/>
            </p:cNvSpPr>
            <p:nvPr/>
          </p:nvSpPr>
          <p:spPr bwMode="auto">
            <a:xfrm>
              <a:off x="1987578" y="1785926"/>
              <a:ext cx="6513512" cy="2622568"/>
            </a:xfrm>
            <a:prstGeom prst="roundRect">
              <a:avLst>
                <a:gd name="adj" fmla="val 7572"/>
              </a:avLst>
            </a:prstGeom>
            <a:solidFill>
              <a:schemeClr val="bg2">
                <a:lumMod val="9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 algn="r"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2" name="모서리가 둥근 직사각형 41"/>
            <p:cNvSpPr/>
            <p:nvPr/>
          </p:nvSpPr>
          <p:spPr>
            <a:xfrm>
              <a:off x="571472" y="1785926"/>
              <a:ext cx="1285884" cy="2622568"/>
            </a:xfrm>
            <a:prstGeom prst="roundRect">
              <a:avLst>
                <a:gd name="adj" fmla="val 11961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/>
            </a:p>
          </p:txBody>
        </p:sp>
        <p:sp>
          <p:nvSpPr>
            <p:cNvPr id="43" name="Text Box 8"/>
            <p:cNvSpPr txBox="1">
              <a:spLocks noChangeArrowheads="1"/>
            </p:cNvSpPr>
            <p:nvPr/>
          </p:nvSpPr>
          <p:spPr bwMode="auto">
            <a:xfrm>
              <a:off x="825526" y="2865376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4cmX6cm</a:t>
              </a: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3000364" y="2051040"/>
              <a:ext cx="1428760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6067414" y="3122610"/>
              <a:ext cx="1433544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46" name="Text Box 9"/>
            <p:cNvSpPr txBox="1">
              <a:spLocks noChangeArrowheads="1"/>
            </p:cNvSpPr>
            <p:nvPr/>
          </p:nvSpPr>
          <p:spPr bwMode="auto">
            <a:xfrm>
              <a:off x="3087658" y="2154613"/>
              <a:ext cx="219872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ko-KR" altLang="en-US" sz="10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김 </a:t>
              </a:r>
              <a:r>
                <a:rPr lang="en-US" altLang="ko-KR" sz="10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O </a:t>
              </a:r>
              <a:r>
                <a:rPr lang="en-US" altLang="ko-KR" sz="1000" b="1" dirty="0" err="1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O</a:t>
              </a:r>
              <a:endParaRPr lang="en-US" altLang="ko-KR" sz="1000" b="1" dirty="0" smtClean="0">
                <a:solidFill>
                  <a:schemeClr val="bg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47" name="Text Box 10"/>
            <p:cNvSpPr txBox="1">
              <a:spLocks noChangeArrowheads="1"/>
            </p:cNvSpPr>
            <p:nvPr/>
          </p:nvSpPr>
          <p:spPr bwMode="auto">
            <a:xfrm>
              <a:off x="6140421" y="3226183"/>
              <a:ext cx="83869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000" b="1" dirty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OOOO</a:t>
              </a:r>
              <a:r>
                <a:rPr lang="ko-KR" altLang="en-US" sz="1000" b="1" dirty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만원</a:t>
              </a:r>
            </a:p>
          </p:txBody>
        </p:sp>
        <p:sp>
          <p:nvSpPr>
            <p:cNvPr id="48" name="Text Box 14"/>
            <p:cNvSpPr txBox="1">
              <a:spLocks noChangeArrowheads="1"/>
            </p:cNvSpPr>
            <p:nvPr/>
          </p:nvSpPr>
          <p:spPr bwMode="auto">
            <a:xfrm>
              <a:off x="2125873" y="2154613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이    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름</a:t>
              </a:r>
            </a:p>
          </p:txBody>
        </p:sp>
        <p:sp>
          <p:nvSpPr>
            <p:cNvPr id="49" name="Text Box 15"/>
            <p:cNvSpPr txBox="1">
              <a:spLocks noChangeArrowheads="1"/>
            </p:cNvSpPr>
            <p:nvPr/>
          </p:nvSpPr>
          <p:spPr bwMode="auto">
            <a:xfrm>
              <a:off x="5192923" y="3226183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희망연봉</a:t>
              </a: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6056342" y="2051040"/>
              <a:ext cx="1428760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51" name="Text Box 9"/>
            <p:cNvSpPr txBox="1">
              <a:spLocks noChangeArrowheads="1"/>
            </p:cNvSpPr>
            <p:nvPr/>
          </p:nvSpPr>
          <p:spPr bwMode="auto">
            <a:xfrm>
              <a:off x="6140421" y="2154613"/>
              <a:ext cx="148434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ko-KR" altLang="en-US" sz="10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金 </a:t>
              </a:r>
              <a:r>
                <a:rPr lang="pt-BR" altLang="ko-KR" sz="10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O O</a:t>
              </a:r>
            </a:p>
          </p:txBody>
        </p:sp>
        <p:sp>
          <p:nvSpPr>
            <p:cNvPr id="52" name="Text Box 14"/>
            <p:cNvSpPr txBox="1">
              <a:spLocks noChangeArrowheads="1"/>
            </p:cNvSpPr>
            <p:nvPr/>
          </p:nvSpPr>
          <p:spPr bwMode="auto">
            <a:xfrm>
              <a:off x="5181851" y="2154613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한     자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3000364" y="3669375"/>
              <a:ext cx="1928826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/>
                </a:solidFill>
              </a:endParaRPr>
            </a:p>
          </p:txBody>
        </p:sp>
        <p:sp>
          <p:nvSpPr>
            <p:cNvPr id="54" name="Text Box 9"/>
            <p:cNvSpPr txBox="1">
              <a:spLocks noChangeArrowheads="1"/>
            </p:cNvSpPr>
            <p:nvPr/>
          </p:nvSpPr>
          <p:spPr bwMode="auto">
            <a:xfrm>
              <a:off x="3087658" y="3772948"/>
              <a:ext cx="1341466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0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1900 </a:t>
              </a:r>
              <a:r>
                <a:rPr lang="ko-KR" altLang="en-US" sz="10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년 </a:t>
              </a:r>
              <a:r>
                <a:rPr lang="en-US" altLang="ko-KR" sz="10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00</a:t>
              </a:r>
              <a:r>
                <a:rPr lang="ko-KR" altLang="en-US" sz="10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월 </a:t>
              </a:r>
              <a:r>
                <a:rPr lang="en-US" altLang="ko-KR" sz="10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00</a:t>
              </a:r>
              <a:r>
                <a:rPr lang="ko-KR" altLang="en-US" sz="10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일</a:t>
              </a:r>
            </a:p>
          </p:txBody>
        </p:sp>
        <p:sp>
          <p:nvSpPr>
            <p:cNvPr id="55" name="Text Box 14"/>
            <p:cNvSpPr txBox="1">
              <a:spLocks noChangeArrowheads="1"/>
            </p:cNvSpPr>
            <p:nvPr/>
          </p:nvSpPr>
          <p:spPr bwMode="auto">
            <a:xfrm>
              <a:off x="1928795" y="3772948"/>
              <a:ext cx="862646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생년월일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3000364" y="2582267"/>
              <a:ext cx="1428760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71" name="Text Box 9"/>
            <p:cNvSpPr txBox="1">
              <a:spLocks noChangeArrowheads="1"/>
            </p:cNvSpPr>
            <p:nvPr/>
          </p:nvSpPr>
          <p:spPr bwMode="auto">
            <a:xfrm>
              <a:off x="3087658" y="2685840"/>
              <a:ext cx="219872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pt-BR" altLang="ko-KR" sz="10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Kim O O O O O </a:t>
              </a:r>
            </a:p>
          </p:txBody>
        </p:sp>
        <p:sp>
          <p:nvSpPr>
            <p:cNvPr id="72" name="Text Box 14"/>
            <p:cNvSpPr txBox="1">
              <a:spLocks noChangeArrowheads="1"/>
            </p:cNvSpPr>
            <p:nvPr/>
          </p:nvSpPr>
          <p:spPr bwMode="auto">
            <a:xfrm>
              <a:off x="2125873" y="2685840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영     문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6056342" y="2582267"/>
              <a:ext cx="1428760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74" name="Text Box 9"/>
            <p:cNvSpPr txBox="1">
              <a:spLocks noChangeArrowheads="1"/>
            </p:cNvSpPr>
            <p:nvPr/>
          </p:nvSpPr>
          <p:spPr bwMode="auto">
            <a:xfrm>
              <a:off x="6140421" y="2685840"/>
              <a:ext cx="148434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ko-KR" altLang="en-US" sz="10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서울</a:t>
              </a:r>
              <a:endParaRPr lang="pt-BR" altLang="ko-KR" sz="1000" b="1" dirty="0" smtClean="0">
                <a:solidFill>
                  <a:schemeClr val="bg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75" name="Text Box 14"/>
            <p:cNvSpPr txBox="1">
              <a:spLocks noChangeArrowheads="1"/>
            </p:cNvSpPr>
            <p:nvPr/>
          </p:nvSpPr>
          <p:spPr bwMode="auto">
            <a:xfrm>
              <a:off x="4714877" y="2685840"/>
              <a:ext cx="113254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근 무 지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3000364" y="3122610"/>
              <a:ext cx="1433544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77" name="Text Box 10"/>
            <p:cNvSpPr txBox="1">
              <a:spLocks noChangeArrowheads="1"/>
            </p:cNvSpPr>
            <p:nvPr/>
          </p:nvSpPr>
          <p:spPr bwMode="auto">
            <a:xfrm>
              <a:off x="3087658" y="3226183"/>
              <a:ext cx="83869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0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OOOO</a:t>
              </a:r>
              <a:endParaRPr lang="ko-KR" altLang="en-US" sz="1000" b="1" dirty="0">
                <a:solidFill>
                  <a:schemeClr val="bg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78" name="Text Box 15"/>
            <p:cNvSpPr txBox="1">
              <a:spLocks noChangeArrowheads="1"/>
            </p:cNvSpPr>
            <p:nvPr/>
          </p:nvSpPr>
          <p:spPr bwMode="auto">
            <a:xfrm>
              <a:off x="2125873" y="3226183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지원부문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6067414" y="3669375"/>
              <a:ext cx="1933610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83" name="Text Box 10"/>
            <p:cNvSpPr txBox="1">
              <a:spLocks noChangeArrowheads="1"/>
            </p:cNvSpPr>
            <p:nvPr/>
          </p:nvSpPr>
          <p:spPr bwMode="auto">
            <a:xfrm>
              <a:off x="6140421" y="3772948"/>
              <a:ext cx="193204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0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000000-0000000</a:t>
              </a:r>
            </a:p>
          </p:txBody>
        </p:sp>
        <p:sp>
          <p:nvSpPr>
            <p:cNvPr id="84" name="Text Box 15"/>
            <p:cNvSpPr txBox="1">
              <a:spLocks noChangeArrowheads="1"/>
            </p:cNvSpPr>
            <p:nvPr/>
          </p:nvSpPr>
          <p:spPr bwMode="auto">
            <a:xfrm>
              <a:off x="5192923" y="3772948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주민번호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학력 및 특기사항</a:t>
            </a:r>
            <a:endParaRPr lang="ko-KR" altLang="en-US" dirty="0"/>
          </a:p>
        </p:txBody>
      </p:sp>
      <p:grpSp>
        <p:nvGrpSpPr>
          <p:cNvPr id="27" name="그룹 26"/>
          <p:cNvGrpSpPr/>
          <p:nvPr/>
        </p:nvGrpSpPr>
        <p:grpSpPr>
          <a:xfrm>
            <a:off x="571472" y="4262464"/>
            <a:ext cx="8013710" cy="1666866"/>
            <a:chOff x="571472" y="4262464"/>
            <a:chExt cx="8013710" cy="1666866"/>
          </a:xfrm>
        </p:grpSpPr>
        <p:sp>
          <p:nvSpPr>
            <p:cNvPr id="68" name="AutoShape 4"/>
            <p:cNvSpPr>
              <a:spLocks noChangeArrowheads="1"/>
            </p:cNvSpPr>
            <p:nvPr/>
          </p:nvSpPr>
          <p:spPr bwMode="auto">
            <a:xfrm>
              <a:off x="2071670" y="4262464"/>
              <a:ext cx="6513512" cy="1655762"/>
            </a:xfrm>
            <a:prstGeom prst="roundRect">
              <a:avLst>
                <a:gd name="adj" fmla="val 11461"/>
              </a:avLst>
            </a:prstGeom>
            <a:solidFill>
              <a:schemeClr val="bg2">
                <a:lumMod val="9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0" name="AutoShape 22"/>
            <p:cNvSpPr>
              <a:spLocks noChangeArrowheads="1"/>
            </p:cNvSpPr>
            <p:nvPr/>
          </p:nvSpPr>
          <p:spPr bwMode="auto">
            <a:xfrm>
              <a:off x="2285984" y="5146712"/>
              <a:ext cx="1116300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OOcm</a:t>
              </a:r>
              <a:endParaRPr lang="en-US" altLang="ko-KR" sz="1000" b="1" dirty="0">
                <a:solidFill>
                  <a:schemeClr val="bg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81" name="AutoShape 23"/>
            <p:cNvSpPr>
              <a:spLocks noChangeArrowheads="1"/>
            </p:cNvSpPr>
            <p:nvPr/>
          </p:nvSpPr>
          <p:spPr bwMode="auto">
            <a:xfrm>
              <a:off x="2285984" y="4460912"/>
              <a:ext cx="1116300" cy="612775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신장</a:t>
              </a:r>
            </a:p>
          </p:txBody>
        </p:sp>
        <p:sp>
          <p:nvSpPr>
            <p:cNvPr id="85" name="AutoShape 24"/>
            <p:cNvSpPr>
              <a:spLocks noChangeArrowheads="1"/>
            </p:cNvSpPr>
            <p:nvPr/>
          </p:nvSpPr>
          <p:spPr bwMode="auto">
            <a:xfrm>
              <a:off x="3536464" y="5148299"/>
              <a:ext cx="1116300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OOkg</a:t>
              </a:r>
              <a:endParaRPr lang="en-US" altLang="ko-KR" sz="1000" b="1" dirty="0">
                <a:solidFill>
                  <a:schemeClr val="bg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86" name="AutoShape 25"/>
            <p:cNvSpPr>
              <a:spLocks noChangeArrowheads="1"/>
            </p:cNvSpPr>
            <p:nvPr/>
          </p:nvSpPr>
          <p:spPr bwMode="auto">
            <a:xfrm>
              <a:off x="3536464" y="4462499"/>
              <a:ext cx="1116300" cy="612775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체중</a:t>
              </a:r>
            </a:p>
          </p:txBody>
        </p:sp>
        <p:sp>
          <p:nvSpPr>
            <p:cNvPr id="87" name="AutoShape 26"/>
            <p:cNvSpPr>
              <a:spLocks noChangeArrowheads="1"/>
            </p:cNvSpPr>
            <p:nvPr/>
          </p:nvSpPr>
          <p:spPr bwMode="auto">
            <a:xfrm>
              <a:off x="4786945" y="5149887"/>
              <a:ext cx="1116300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88" name="AutoShape 27"/>
            <p:cNvSpPr>
              <a:spLocks noChangeArrowheads="1"/>
            </p:cNvSpPr>
            <p:nvPr/>
          </p:nvSpPr>
          <p:spPr bwMode="auto">
            <a:xfrm>
              <a:off x="4786945" y="4464087"/>
              <a:ext cx="1116300" cy="612775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특기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89" name="AutoShape 28"/>
            <p:cNvSpPr>
              <a:spLocks noChangeArrowheads="1"/>
            </p:cNvSpPr>
            <p:nvPr/>
          </p:nvSpPr>
          <p:spPr bwMode="auto">
            <a:xfrm>
              <a:off x="6037425" y="5151474"/>
              <a:ext cx="1116300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90" name="AutoShape 29"/>
            <p:cNvSpPr>
              <a:spLocks noChangeArrowheads="1"/>
            </p:cNvSpPr>
            <p:nvPr/>
          </p:nvSpPr>
          <p:spPr bwMode="auto">
            <a:xfrm>
              <a:off x="6037425" y="4465674"/>
              <a:ext cx="1116300" cy="612775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취미</a:t>
              </a:r>
            </a:p>
          </p:txBody>
        </p:sp>
        <p:sp>
          <p:nvSpPr>
            <p:cNvPr id="91" name="AutoShape 30"/>
            <p:cNvSpPr>
              <a:spLocks noChangeArrowheads="1"/>
            </p:cNvSpPr>
            <p:nvPr/>
          </p:nvSpPr>
          <p:spPr bwMode="auto">
            <a:xfrm>
              <a:off x="7287906" y="5153062"/>
              <a:ext cx="1116300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 OOO</a:t>
              </a:r>
            </a:p>
          </p:txBody>
        </p:sp>
        <p:sp>
          <p:nvSpPr>
            <p:cNvPr id="92" name="AutoShape 31"/>
            <p:cNvSpPr>
              <a:spLocks noChangeArrowheads="1"/>
            </p:cNvSpPr>
            <p:nvPr/>
          </p:nvSpPr>
          <p:spPr bwMode="auto">
            <a:xfrm>
              <a:off x="7287906" y="4467262"/>
              <a:ext cx="1116300" cy="612775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종교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grpSp>
          <p:nvGrpSpPr>
            <p:cNvPr id="93" name="그룹 92"/>
            <p:cNvGrpSpPr/>
            <p:nvPr/>
          </p:nvGrpSpPr>
          <p:grpSpPr>
            <a:xfrm>
              <a:off x="571472" y="4262464"/>
              <a:ext cx="1285884" cy="1666866"/>
              <a:chOff x="7286644" y="4071942"/>
              <a:chExt cx="1285884" cy="1666866"/>
            </a:xfrm>
            <a:solidFill>
              <a:schemeClr val="accent3">
                <a:lumMod val="40000"/>
                <a:lumOff val="60000"/>
              </a:schemeClr>
            </a:solidFill>
          </p:grpSpPr>
          <p:sp>
            <p:nvSpPr>
              <p:cNvPr id="94" name="모서리가 둥근 직사각형 93"/>
              <p:cNvSpPr/>
              <p:nvPr/>
            </p:nvSpPr>
            <p:spPr>
              <a:xfrm>
                <a:off x="7286644" y="4071942"/>
                <a:ext cx="1285884" cy="1666866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 dirty="0"/>
              </a:p>
            </p:txBody>
          </p:sp>
          <p:sp>
            <p:nvSpPr>
              <p:cNvPr id="95" name="Text Box 8"/>
              <p:cNvSpPr txBox="1">
                <a:spLocks noChangeArrowheads="1"/>
              </p:cNvSpPr>
              <p:nvPr/>
            </p:nvSpPr>
            <p:spPr bwMode="auto">
              <a:xfrm>
                <a:off x="7580773" y="4674394"/>
                <a:ext cx="697627" cy="55399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신체</a:t>
                </a:r>
                <a:endPara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  <a:p>
                <a:pPr algn="ctr"/>
                <a:r>
                  <a:rPr lang="ko-KR" altLang="en-US" sz="10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및</a:t>
                </a:r>
                <a:endPara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  <a:p>
                <a:pPr algn="ctr"/>
                <a:r>
                  <a:rPr lang="ko-KR" altLang="en-US" sz="10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특이사항</a:t>
                </a:r>
                <a:endPara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26" name="그룹 25"/>
          <p:cNvGrpSpPr/>
          <p:nvPr/>
        </p:nvGrpSpPr>
        <p:grpSpPr>
          <a:xfrm>
            <a:off x="571472" y="2262200"/>
            <a:ext cx="8001056" cy="1676400"/>
            <a:chOff x="571472" y="2262200"/>
            <a:chExt cx="8001056" cy="1676400"/>
          </a:xfrm>
        </p:grpSpPr>
        <p:sp>
          <p:nvSpPr>
            <p:cNvPr id="97" name="AutoShape 4"/>
            <p:cNvSpPr>
              <a:spLocks noChangeArrowheads="1"/>
            </p:cNvSpPr>
            <p:nvPr/>
          </p:nvSpPr>
          <p:spPr bwMode="auto">
            <a:xfrm>
              <a:off x="2059016" y="2282838"/>
              <a:ext cx="6513512" cy="1655762"/>
            </a:xfrm>
            <a:prstGeom prst="roundRect">
              <a:avLst>
                <a:gd name="adj" fmla="val 11461"/>
              </a:avLst>
            </a:prstGeom>
            <a:solidFill>
              <a:schemeClr val="bg2">
                <a:lumMod val="9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8" name="직사각형 97"/>
            <p:cNvSpPr/>
            <p:nvPr/>
          </p:nvSpPr>
          <p:spPr>
            <a:xfrm>
              <a:off x="3571868" y="2621722"/>
              <a:ext cx="464347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103" name="모서리가 둥근 직사각형 102"/>
            <p:cNvSpPr/>
            <p:nvPr/>
          </p:nvSpPr>
          <p:spPr>
            <a:xfrm>
              <a:off x="571472" y="2262200"/>
              <a:ext cx="1285884" cy="1666866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/>
            </a:p>
          </p:txBody>
        </p:sp>
        <p:sp>
          <p:nvSpPr>
            <p:cNvPr id="104" name="Text Box 8"/>
            <p:cNvSpPr txBox="1">
              <a:spLocks noChangeArrowheads="1"/>
            </p:cNvSpPr>
            <p:nvPr/>
          </p:nvSpPr>
          <p:spPr bwMode="auto">
            <a:xfrm>
              <a:off x="865601" y="2972523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학력사항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5" name="Text Box 9"/>
            <p:cNvSpPr txBox="1">
              <a:spLocks noChangeArrowheads="1"/>
            </p:cNvSpPr>
            <p:nvPr/>
          </p:nvSpPr>
          <p:spPr bwMode="auto">
            <a:xfrm>
              <a:off x="3792252" y="2677207"/>
              <a:ext cx="175989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0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OOOOO </a:t>
              </a:r>
              <a:r>
                <a:rPr lang="ko-KR" altLang="en-US" sz="10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고등학교  </a:t>
              </a:r>
              <a:r>
                <a:rPr lang="en-US" altLang="ko-KR" sz="10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(</a:t>
              </a:r>
              <a:r>
                <a:rPr lang="ko-KR" altLang="en-US" sz="10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서울</a:t>
              </a:r>
              <a:r>
                <a:rPr lang="en-US" altLang="ko-KR" sz="10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)</a:t>
              </a:r>
            </a:p>
          </p:txBody>
        </p:sp>
        <p:sp>
          <p:nvSpPr>
            <p:cNvPr id="110" name="Text Box 14"/>
            <p:cNvSpPr txBox="1">
              <a:spLocks noChangeArrowheads="1"/>
            </p:cNvSpPr>
            <p:nvPr/>
          </p:nvSpPr>
          <p:spPr bwMode="auto">
            <a:xfrm>
              <a:off x="2287799" y="2600262"/>
              <a:ext cx="122982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0000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년 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월 </a:t>
              </a:r>
              <a:r>
                <a:rPr lang="ko-KR" altLang="en-US" sz="10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부터</a:t>
              </a:r>
              <a:endPara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0000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년 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월 까지</a:t>
              </a:r>
            </a:p>
          </p:txBody>
        </p:sp>
        <p:sp>
          <p:nvSpPr>
            <p:cNvPr id="117" name="직사각형 116"/>
            <p:cNvSpPr/>
            <p:nvPr/>
          </p:nvSpPr>
          <p:spPr>
            <a:xfrm>
              <a:off x="3571868" y="3214583"/>
              <a:ext cx="464347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118" name="Text Box 9"/>
            <p:cNvSpPr txBox="1">
              <a:spLocks noChangeArrowheads="1"/>
            </p:cNvSpPr>
            <p:nvPr/>
          </p:nvSpPr>
          <p:spPr bwMode="auto">
            <a:xfrm>
              <a:off x="3764017" y="3270068"/>
              <a:ext cx="237161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0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대학교 </a:t>
              </a:r>
              <a:r>
                <a:rPr lang="en-US" altLang="ko-KR" sz="10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대학 </a:t>
              </a:r>
              <a:r>
                <a:rPr lang="en-US" altLang="ko-KR" sz="10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OOO</a:t>
              </a:r>
              <a:r>
                <a:rPr lang="ko-KR" altLang="en-US" sz="10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학과 </a:t>
              </a:r>
              <a:r>
                <a:rPr lang="en-US" altLang="ko-KR" sz="10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(</a:t>
              </a:r>
              <a:r>
                <a:rPr lang="ko-KR" altLang="en-US" sz="10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서울</a:t>
              </a:r>
              <a:r>
                <a:rPr lang="en-US" altLang="ko-KR" sz="10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)</a:t>
              </a:r>
            </a:p>
          </p:txBody>
        </p:sp>
        <p:sp>
          <p:nvSpPr>
            <p:cNvPr id="119" name="Text Box 14"/>
            <p:cNvSpPr txBox="1">
              <a:spLocks noChangeArrowheads="1"/>
            </p:cNvSpPr>
            <p:nvPr/>
          </p:nvSpPr>
          <p:spPr bwMode="auto">
            <a:xfrm>
              <a:off x="2287799" y="3193123"/>
              <a:ext cx="122982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0000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년 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월 </a:t>
              </a:r>
              <a:r>
                <a:rPr lang="ko-KR" altLang="en-US" sz="10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부터</a:t>
              </a:r>
              <a:endPara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0000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년 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월 까지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가족 및 경력사항</a:t>
            </a:r>
            <a:endParaRPr lang="ko-KR" altLang="en-US" dirty="0"/>
          </a:p>
        </p:txBody>
      </p:sp>
      <p:grpSp>
        <p:nvGrpSpPr>
          <p:cNvPr id="42" name="그룹 41"/>
          <p:cNvGrpSpPr/>
          <p:nvPr/>
        </p:nvGrpSpPr>
        <p:grpSpPr>
          <a:xfrm>
            <a:off x="357158" y="1428736"/>
            <a:ext cx="8429684" cy="3298688"/>
            <a:chOff x="357158" y="1428736"/>
            <a:chExt cx="8429684" cy="3298688"/>
          </a:xfrm>
        </p:grpSpPr>
        <p:sp>
          <p:nvSpPr>
            <p:cNvPr id="38" name="AutoShape 4"/>
            <p:cNvSpPr>
              <a:spLocks noChangeArrowheads="1"/>
            </p:cNvSpPr>
            <p:nvPr/>
          </p:nvSpPr>
          <p:spPr bwMode="auto">
            <a:xfrm>
              <a:off x="357158" y="1785926"/>
              <a:ext cx="8429684" cy="2941498"/>
            </a:xfrm>
            <a:prstGeom prst="roundRect">
              <a:avLst>
                <a:gd name="adj" fmla="val 2810"/>
              </a:avLst>
            </a:prstGeom>
            <a:solidFill>
              <a:schemeClr val="bg2">
                <a:lumMod val="9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47" name="AutoShape 13"/>
            <p:cNvSpPr>
              <a:spLocks noChangeArrowheads="1"/>
            </p:cNvSpPr>
            <p:nvPr/>
          </p:nvSpPr>
          <p:spPr bwMode="auto">
            <a:xfrm>
              <a:off x="3929064" y="3908430"/>
              <a:ext cx="146208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대재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8" name="AutoShape 14"/>
            <p:cNvSpPr>
              <a:spLocks noChangeArrowheads="1"/>
            </p:cNvSpPr>
            <p:nvPr/>
          </p:nvSpPr>
          <p:spPr bwMode="auto">
            <a:xfrm>
              <a:off x="2832102" y="3908430"/>
              <a:ext cx="102393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49" name="AutoShape 15"/>
            <p:cNvSpPr>
              <a:spLocks noChangeArrowheads="1"/>
            </p:cNvSpPr>
            <p:nvPr/>
          </p:nvSpPr>
          <p:spPr bwMode="auto">
            <a:xfrm>
              <a:off x="1589089" y="3908430"/>
              <a:ext cx="1171575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50" name="AutoShape 16"/>
            <p:cNvSpPr>
              <a:spLocks noChangeArrowheads="1"/>
            </p:cNvSpPr>
            <p:nvPr/>
          </p:nvSpPr>
          <p:spPr bwMode="auto">
            <a:xfrm>
              <a:off x="566739" y="3908430"/>
              <a:ext cx="950913" cy="612775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형제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1" name="AutoShape 17"/>
            <p:cNvSpPr>
              <a:spLocks noChangeArrowheads="1"/>
            </p:cNvSpPr>
            <p:nvPr/>
          </p:nvSpPr>
          <p:spPr bwMode="auto">
            <a:xfrm>
              <a:off x="3929064" y="3187705"/>
              <a:ext cx="1462088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대졸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2" name="AutoShape 18"/>
            <p:cNvSpPr>
              <a:spLocks noChangeArrowheads="1"/>
            </p:cNvSpPr>
            <p:nvPr/>
          </p:nvSpPr>
          <p:spPr bwMode="auto">
            <a:xfrm>
              <a:off x="2832102" y="3187705"/>
              <a:ext cx="1023938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53" name="AutoShape 19"/>
            <p:cNvSpPr>
              <a:spLocks noChangeArrowheads="1"/>
            </p:cNvSpPr>
            <p:nvPr/>
          </p:nvSpPr>
          <p:spPr bwMode="auto">
            <a:xfrm>
              <a:off x="1589089" y="3187705"/>
              <a:ext cx="1171575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54" name="AutoShape 20"/>
            <p:cNvSpPr>
              <a:spLocks noChangeArrowheads="1"/>
            </p:cNvSpPr>
            <p:nvPr/>
          </p:nvSpPr>
          <p:spPr bwMode="auto">
            <a:xfrm>
              <a:off x="566739" y="3187705"/>
              <a:ext cx="950913" cy="614363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모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5" name="AutoShape 21"/>
            <p:cNvSpPr>
              <a:spLocks noChangeArrowheads="1"/>
            </p:cNvSpPr>
            <p:nvPr/>
          </p:nvSpPr>
          <p:spPr bwMode="auto">
            <a:xfrm>
              <a:off x="3929064" y="2471743"/>
              <a:ext cx="146208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대졸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6" name="AutoShape 22"/>
            <p:cNvSpPr>
              <a:spLocks noChangeArrowheads="1"/>
            </p:cNvSpPr>
            <p:nvPr/>
          </p:nvSpPr>
          <p:spPr bwMode="auto">
            <a:xfrm>
              <a:off x="2832102" y="2471743"/>
              <a:ext cx="102393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57" name="AutoShape 23"/>
            <p:cNvSpPr>
              <a:spLocks noChangeArrowheads="1"/>
            </p:cNvSpPr>
            <p:nvPr/>
          </p:nvSpPr>
          <p:spPr bwMode="auto">
            <a:xfrm>
              <a:off x="1589089" y="2471743"/>
              <a:ext cx="1171575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58" name="AutoShape 24"/>
            <p:cNvSpPr>
              <a:spLocks noChangeArrowheads="1"/>
            </p:cNvSpPr>
            <p:nvPr/>
          </p:nvSpPr>
          <p:spPr bwMode="auto">
            <a:xfrm>
              <a:off x="566739" y="2471743"/>
              <a:ext cx="950913" cy="609600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부</a:t>
              </a:r>
            </a:p>
          </p:txBody>
        </p:sp>
        <p:sp>
          <p:nvSpPr>
            <p:cNvPr id="59" name="AutoShape 25"/>
            <p:cNvSpPr>
              <a:spLocks noChangeArrowheads="1"/>
            </p:cNvSpPr>
            <p:nvPr/>
          </p:nvSpPr>
          <p:spPr bwMode="auto">
            <a:xfrm>
              <a:off x="3965310" y="1960557"/>
              <a:ext cx="1425841" cy="438161"/>
            </a:xfrm>
            <a:prstGeom prst="roundRect">
              <a:avLst>
                <a:gd name="adj" fmla="val 16667"/>
              </a:avLst>
            </a:prstGeom>
            <a:solidFill>
              <a:schemeClr val="bg2">
                <a:lumMod val="75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 smtClean="0">
                  <a:solidFill>
                    <a:schemeClr val="bg1"/>
                  </a:solidFill>
                  <a:latin typeface="+mn-ea"/>
                </a:rPr>
                <a:t>학력</a:t>
              </a:r>
              <a:endParaRPr lang="ko-KR" altLang="en-US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0" name="AutoShape 26"/>
            <p:cNvSpPr>
              <a:spLocks noChangeArrowheads="1"/>
            </p:cNvSpPr>
            <p:nvPr/>
          </p:nvSpPr>
          <p:spPr bwMode="auto">
            <a:xfrm>
              <a:off x="2857486" y="1960557"/>
              <a:ext cx="998553" cy="438161"/>
            </a:xfrm>
            <a:prstGeom prst="roundRect">
              <a:avLst>
                <a:gd name="adj" fmla="val 16667"/>
              </a:avLst>
            </a:prstGeom>
            <a:solidFill>
              <a:schemeClr val="bg2">
                <a:lumMod val="75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연령</a:t>
              </a:r>
            </a:p>
          </p:txBody>
        </p:sp>
        <p:sp>
          <p:nvSpPr>
            <p:cNvPr id="61" name="AutoShape 27"/>
            <p:cNvSpPr>
              <a:spLocks noChangeArrowheads="1"/>
            </p:cNvSpPr>
            <p:nvPr/>
          </p:nvSpPr>
          <p:spPr bwMode="auto">
            <a:xfrm>
              <a:off x="1618134" y="1960557"/>
              <a:ext cx="1142530" cy="438161"/>
            </a:xfrm>
            <a:prstGeom prst="roundRect">
              <a:avLst>
                <a:gd name="adj" fmla="val 16667"/>
              </a:avLst>
            </a:prstGeom>
            <a:solidFill>
              <a:schemeClr val="bg2">
                <a:lumMod val="75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성명</a:t>
              </a:r>
            </a:p>
          </p:txBody>
        </p:sp>
        <p:sp>
          <p:nvSpPr>
            <p:cNvPr id="62" name="AutoShape 28"/>
            <p:cNvSpPr>
              <a:spLocks noChangeArrowheads="1"/>
            </p:cNvSpPr>
            <p:nvPr/>
          </p:nvSpPr>
          <p:spPr bwMode="auto">
            <a:xfrm>
              <a:off x="590314" y="1960557"/>
              <a:ext cx="927338" cy="438161"/>
            </a:xfrm>
            <a:prstGeom prst="roundRect">
              <a:avLst>
                <a:gd name="adj" fmla="val 16667"/>
              </a:avLst>
            </a:prstGeom>
            <a:solidFill>
              <a:schemeClr val="bg2">
                <a:lumMod val="75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관계</a:t>
              </a:r>
            </a:p>
          </p:txBody>
        </p:sp>
        <p:sp>
          <p:nvSpPr>
            <p:cNvPr id="72" name="AutoShape 13"/>
            <p:cNvSpPr>
              <a:spLocks noChangeArrowheads="1"/>
            </p:cNvSpPr>
            <p:nvPr/>
          </p:nvSpPr>
          <p:spPr bwMode="auto">
            <a:xfrm>
              <a:off x="5464447" y="3908430"/>
              <a:ext cx="146208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73" name="AutoShape 17"/>
            <p:cNvSpPr>
              <a:spLocks noChangeArrowheads="1"/>
            </p:cNvSpPr>
            <p:nvPr/>
          </p:nvSpPr>
          <p:spPr bwMode="auto">
            <a:xfrm>
              <a:off x="5464447" y="3187705"/>
              <a:ext cx="1462088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74" name="AutoShape 21"/>
            <p:cNvSpPr>
              <a:spLocks noChangeArrowheads="1"/>
            </p:cNvSpPr>
            <p:nvPr/>
          </p:nvSpPr>
          <p:spPr bwMode="auto">
            <a:xfrm>
              <a:off x="5464447" y="2471743"/>
              <a:ext cx="146208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75" name="AutoShape 25"/>
            <p:cNvSpPr>
              <a:spLocks noChangeArrowheads="1"/>
            </p:cNvSpPr>
            <p:nvPr/>
          </p:nvSpPr>
          <p:spPr bwMode="auto">
            <a:xfrm>
              <a:off x="5500693" y="1960557"/>
              <a:ext cx="1425841" cy="438161"/>
            </a:xfrm>
            <a:prstGeom prst="roundRect">
              <a:avLst>
                <a:gd name="adj" fmla="val 16667"/>
              </a:avLst>
            </a:prstGeom>
            <a:solidFill>
              <a:schemeClr val="bg2">
                <a:lumMod val="75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 smtClean="0">
                  <a:solidFill>
                    <a:schemeClr val="bg1"/>
                  </a:solidFill>
                  <a:latin typeface="+mn-ea"/>
                </a:rPr>
                <a:t>근무처 및 직위</a:t>
              </a:r>
            </a:p>
          </p:txBody>
        </p:sp>
        <p:sp>
          <p:nvSpPr>
            <p:cNvPr id="78" name="AutoShape 13"/>
            <p:cNvSpPr>
              <a:spLocks noChangeArrowheads="1"/>
            </p:cNvSpPr>
            <p:nvPr/>
          </p:nvSpPr>
          <p:spPr bwMode="auto">
            <a:xfrm>
              <a:off x="7000891" y="3908430"/>
              <a:ext cx="146208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N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79" name="AutoShape 17"/>
            <p:cNvSpPr>
              <a:spLocks noChangeArrowheads="1"/>
            </p:cNvSpPr>
            <p:nvPr/>
          </p:nvSpPr>
          <p:spPr bwMode="auto">
            <a:xfrm>
              <a:off x="7000891" y="3187705"/>
              <a:ext cx="1462088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Y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80" name="AutoShape 21"/>
            <p:cNvSpPr>
              <a:spLocks noChangeArrowheads="1"/>
            </p:cNvSpPr>
            <p:nvPr/>
          </p:nvSpPr>
          <p:spPr bwMode="auto">
            <a:xfrm>
              <a:off x="7000891" y="2471743"/>
              <a:ext cx="146208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Y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81" name="AutoShape 25"/>
            <p:cNvSpPr>
              <a:spLocks noChangeArrowheads="1"/>
            </p:cNvSpPr>
            <p:nvPr/>
          </p:nvSpPr>
          <p:spPr bwMode="auto">
            <a:xfrm>
              <a:off x="7037137" y="1960557"/>
              <a:ext cx="1425841" cy="438161"/>
            </a:xfrm>
            <a:prstGeom prst="roundRect">
              <a:avLst>
                <a:gd name="adj" fmla="val 16667"/>
              </a:avLst>
            </a:prstGeom>
            <a:solidFill>
              <a:schemeClr val="bg2">
                <a:lumMod val="75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 smtClean="0">
                  <a:solidFill>
                    <a:schemeClr val="bg1"/>
                  </a:solidFill>
                  <a:latin typeface="+mn-ea"/>
                </a:rPr>
                <a:t>동거여부</a:t>
              </a:r>
              <a:endParaRPr lang="ko-KR" altLang="en-US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9" name="Rectangle 64"/>
            <p:cNvSpPr>
              <a:spLocks noChangeArrowheads="1"/>
            </p:cNvSpPr>
            <p:nvPr/>
          </p:nvSpPr>
          <p:spPr bwMode="auto">
            <a:xfrm>
              <a:off x="500034" y="1428736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가족사항</a:t>
              </a: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357158" y="5013176"/>
            <a:ext cx="8429684" cy="1473207"/>
            <a:chOff x="357158" y="5013176"/>
            <a:chExt cx="8429684" cy="1473207"/>
          </a:xfrm>
        </p:grpSpPr>
        <p:sp>
          <p:nvSpPr>
            <p:cNvPr id="82" name="AutoShape 4"/>
            <p:cNvSpPr>
              <a:spLocks noChangeArrowheads="1"/>
            </p:cNvSpPr>
            <p:nvPr/>
          </p:nvSpPr>
          <p:spPr bwMode="auto">
            <a:xfrm>
              <a:off x="357158" y="5330835"/>
              <a:ext cx="8429684" cy="1155548"/>
            </a:xfrm>
            <a:prstGeom prst="roundRect">
              <a:avLst>
                <a:gd name="adj" fmla="val 9894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83" name="AutoShape 13"/>
            <p:cNvSpPr>
              <a:spLocks noChangeArrowheads="1"/>
            </p:cNvSpPr>
            <p:nvPr/>
          </p:nvSpPr>
          <p:spPr bwMode="auto">
            <a:xfrm>
              <a:off x="4643438" y="5730732"/>
              <a:ext cx="2286016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84" name="AutoShape 14"/>
            <p:cNvSpPr>
              <a:spLocks noChangeArrowheads="1"/>
            </p:cNvSpPr>
            <p:nvPr/>
          </p:nvSpPr>
          <p:spPr bwMode="auto">
            <a:xfrm>
              <a:off x="2832102" y="5730732"/>
              <a:ext cx="173989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OOO/OO</a:t>
              </a:r>
            </a:p>
          </p:txBody>
        </p:sp>
        <p:sp>
          <p:nvSpPr>
            <p:cNvPr id="85" name="AutoShape 15"/>
            <p:cNvSpPr>
              <a:spLocks noChangeArrowheads="1"/>
            </p:cNvSpPr>
            <p:nvPr/>
          </p:nvSpPr>
          <p:spPr bwMode="auto">
            <a:xfrm>
              <a:off x="1589089" y="5730732"/>
              <a:ext cx="1171575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86" name="AutoShape 16"/>
            <p:cNvSpPr>
              <a:spLocks noChangeArrowheads="1"/>
            </p:cNvSpPr>
            <p:nvPr/>
          </p:nvSpPr>
          <p:spPr bwMode="auto">
            <a:xfrm>
              <a:off x="566739" y="5730732"/>
              <a:ext cx="950913" cy="612775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년</a:t>
              </a:r>
            </a:p>
          </p:txBody>
        </p:sp>
        <p:sp>
          <p:nvSpPr>
            <p:cNvPr id="88" name="AutoShape 13"/>
            <p:cNvSpPr>
              <a:spLocks noChangeArrowheads="1"/>
            </p:cNvSpPr>
            <p:nvPr/>
          </p:nvSpPr>
          <p:spPr bwMode="auto">
            <a:xfrm>
              <a:off x="7000891" y="5730732"/>
              <a:ext cx="146208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90" name="Rectangle 65"/>
            <p:cNvSpPr>
              <a:spLocks noChangeArrowheads="1"/>
            </p:cNvSpPr>
            <p:nvPr/>
          </p:nvSpPr>
          <p:spPr bwMode="auto">
            <a:xfrm>
              <a:off x="500034" y="5013176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accent3">
                      <a:lumMod val="75000"/>
                    </a:schemeClr>
                  </a:solidFill>
                  <a:latin typeface="+mn-ea"/>
                </a:rPr>
                <a:t>경력사항</a:t>
              </a:r>
            </a:p>
          </p:txBody>
        </p:sp>
        <p:sp>
          <p:nvSpPr>
            <p:cNvPr id="91" name="AutoShape 13"/>
            <p:cNvSpPr>
              <a:spLocks noChangeArrowheads="1"/>
            </p:cNvSpPr>
            <p:nvPr/>
          </p:nvSpPr>
          <p:spPr bwMode="auto">
            <a:xfrm>
              <a:off x="4610110" y="5414813"/>
              <a:ext cx="2319344" cy="285752"/>
            </a:xfrm>
            <a:prstGeom prst="roundRect">
              <a:avLst>
                <a:gd name="adj" fmla="val 16667"/>
              </a:avLst>
            </a:prstGeom>
            <a:noFill/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 smtClean="0">
                  <a:solidFill>
                    <a:schemeClr val="accent3">
                      <a:lumMod val="75000"/>
                    </a:schemeClr>
                  </a:solidFill>
                  <a:latin typeface="+mn-ea"/>
                </a:rPr>
                <a:t>담당업무</a:t>
              </a:r>
            </a:p>
          </p:txBody>
        </p:sp>
        <p:sp>
          <p:nvSpPr>
            <p:cNvPr id="92" name="AutoShape 14"/>
            <p:cNvSpPr>
              <a:spLocks noChangeArrowheads="1"/>
            </p:cNvSpPr>
            <p:nvPr/>
          </p:nvSpPr>
          <p:spPr bwMode="auto">
            <a:xfrm>
              <a:off x="2832102" y="5414813"/>
              <a:ext cx="1739898" cy="285752"/>
            </a:xfrm>
            <a:prstGeom prst="roundRect">
              <a:avLst>
                <a:gd name="adj" fmla="val 16667"/>
              </a:avLst>
            </a:prstGeom>
            <a:noFill/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accent3">
                      <a:lumMod val="75000"/>
                    </a:schemeClr>
                  </a:solidFill>
                  <a:latin typeface="+mn-ea"/>
                </a:rPr>
                <a:t> </a:t>
              </a:r>
              <a:r>
                <a:rPr lang="ko-KR" altLang="en-US" sz="1000" b="1" dirty="0" smtClean="0">
                  <a:solidFill>
                    <a:schemeClr val="accent3">
                      <a:lumMod val="75000"/>
                    </a:schemeClr>
                  </a:solidFill>
                  <a:latin typeface="+mn-ea"/>
                </a:rPr>
                <a:t>부서</a:t>
              </a:r>
              <a:r>
                <a:rPr lang="en-US" altLang="ko-KR" sz="1000" b="1" dirty="0" smtClean="0">
                  <a:solidFill>
                    <a:schemeClr val="accent3">
                      <a:lumMod val="75000"/>
                    </a:schemeClr>
                  </a:solidFill>
                  <a:latin typeface="+mn-ea"/>
                </a:rPr>
                <a:t>/</a:t>
              </a:r>
              <a:r>
                <a:rPr lang="ko-KR" altLang="en-US" sz="1000" b="1" dirty="0" smtClean="0">
                  <a:solidFill>
                    <a:schemeClr val="accent3">
                      <a:lumMod val="75000"/>
                    </a:schemeClr>
                  </a:solidFill>
                  <a:latin typeface="+mn-ea"/>
                </a:rPr>
                <a:t>직위</a:t>
              </a:r>
            </a:p>
          </p:txBody>
        </p:sp>
        <p:sp>
          <p:nvSpPr>
            <p:cNvPr id="93" name="AutoShape 15"/>
            <p:cNvSpPr>
              <a:spLocks noChangeArrowheads="1"/>
            </p:cNvSpPr>
            <p:nvPr/>
          </p:nvSpPr>
          <p:spPr bwMode="auto">
            <a:xfrm>
              <a:off x="1589089" y="5414813"/>
              <a:ext cx="1171575" cy="285752"/>
            </a:xfrm>
            <a:prstGeom prst="roundRect">
              <a:avLst>
                <a:gd name="adj" fmla="val 16667"/>
              </a:avLst>
            </a:prstGeom>
            <a:noFill/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 smtClean="0">
                  <a:solidFill>
                    <a:schemeClr val="accent3">
                      <a:lumMod val="75000"/>
                    </a:schemeClr>
                  </a:solidFill>
                  <a:latin typeface="+mn-ea"/>
                </a:rPr>
                <a:t>직장명</a:t>
              </a:r>
            </a:p>
          </p:txBody>
        </p:sp>
        <p:sp>
          <p:nvSpPr>
            <p:cNvPr id="94" name="AutoShape 16"/>
            <p:cNvSpPr>
              <a:spLocks noChangeArrowheads="1"/>
            </p:cNvSpPr>
            <p:nvPr/>
          </p:nvSpPr>
          <p:spPr bwMode="auto">
            <a:xfrm>
              <a:off x="566739" y="5414813"/>
              <a:ext cx="950913" cy="285752"/>
            </a:xfrm>
            <a:prstGeom prst="roundRect">
              <a:avLst>
                <a:gd name="adj" fmla="val 16667"/>
              </a:avLst>
            </a:prstGeom>
            <a:noFill/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 smtClean="0">
                  <a:solidFill>
                    <a:schemeClr val="accent3">
                      <a:lumMod val="75000"/>
                    </a:schemeClr>
                  </a:solidFill>
                  <a:latin typeface="+mn-ea"/>
                </a:rPr>
                <a:t>기간</a:t>
              </a:r>
            </a:p>
          </p:txBody>
        </p:sp>
        <p:sp>
          <p:nvSpPr>
            <p:cNvPr id="96" name="AutoShape 13"/>
            <p:cNvSpPr>
              <a:spLocks noChangeArrowheads="1"/>
            </p:cNvSpPr>
            <p:nvPr/>
          </p:nvSpPr>
          <p:spPr bwMode="auto">
            <a:xfrm>
              <a:off x="7000891" y="5414813"/>
              <a:ext cx="1462088" cy="285752"/>
            </a:xfrm>
            <a:prstGeom prst="roundRect">
              <a:avLst>
                <a:gd name="adj" fmla="val 16667"/>
              </a:avLst>
            </a:prstGeom>
            <a:noFill/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 smtClean="0">
                  <a:solidFill>
                    <a:schemeClr val="accent3">
                      <a:lumMod val="75000"/>
                    </a:schemeClr>
                  </a:solidFill>
                  <a:latin typeface="+mn-ea"/>
                </a:rPr>
                <a:t>이직사유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8"/>
          <p:cNvSpPr txBox="1">
            <a:spLocks noChangeArrowheads="1"/>
          </p:cNvSpPr>
          <p:nvPr/>
        </p:nvSpPr>
        <p:spPr bwMode="auto">
          <a:xfrm>
            <a:off x="3584785" y="1420971"/>
            <a:ext cx="1915909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27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n-ea"/>
              </a:rPr>
              <a:t>자기소개서</a:t>
            </a:r>
            <a:endParaRPr lang="ko-KR" altLang="en-US" sz="2700" b="1" dirty="0">
              <a:solidFill>
                <a:schemeClr val="accent3">
                  <a:lumMod val="60000"/>
                  <a:lumOff val="40000"/>
                </a:schemeClr>
              </a:solidFill>
              <a:latin typeface="+mn-ea"/>
            </a:endParaRP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4303924" y="3218140"/>
            <a:ext cx="2195192" cy="3118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 smtClean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성장배경</a:t>
            </a:r>
          </a:p>
        </p:txBody>
      </p:sp>
      <p:sp>
        <p:nvSpPr>
          <p:cNvPr id="22" name="Oval 3"/>
          <p:cNvSpPr>
            <a:spLocks noChangeArrowheads="1"/>
          </p:cNvSpPr>
          <p:nvPr/>
        </p:nvSpPr>
        <p:spPr bwMode="auto">
          <a:xfrm rot="16200000" flipV="1">
            <a:off x="3458234" y="3030587"/>
            <a:ext cx="432048" cy="686988"/>
          </a:xfrm>
          <a:prstGeom prst="parallelogram">
            <a:avLst>
              <a:gd name="adj" fmla="val 8486"/>
            </a:avLst>
          </a:prstGeom>
          <a:solidFill>
            <a:schemeClr val="accent3">
              <a:lumMod val="40000"/>
              <a:lumOff val="6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3403992" y="3143248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01</a:t>
            </a:r>
            <a:endParaRPr lang="ko-KR" altLang="en-US" sz="2400" dirty="0"/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4303924" y="4039359"/>
            <a:ext cx="2267200" cy="3118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 smtClean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지원동기</a:t>
            </a:r>
          </a:p>
        </p:txBody>
      </p:sp>
      <p:sp>
        <p:nvSpPr>
          <p:cNvPr id="25" name="Oval 3"/>
          <p:cNvSpPr>
            <a:spLocks noChangeArrowheads="1"/>
          </p:cNvSpPr>
          <p:nvPr/>
        </p:nvSpPr>
        <p:spPr bwMode="auto">
          <a:xfrm rot="16200000" flipV="1">
            <a:off x="3458234" y="3857568"/>
            <a:ext cx="432048" cy="686988"/>
          </a:xfrm>
          <a:prstGeom prst="parallelogram">
            <a:avLst>
              <a:gd name="adj" fmla="val 8486"/>
            </a:avLst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3403992" y="3959339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02</a:t>
            </a:r>
            <a:endParaRPr lang="ko-KR" altLang="en-US" sz="2400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4303924" y="4855449"/>
            <a:ext cx="2411216" cy="3118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 smtClean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입사 후 포부</a:t>
            </a:r>
          </a:p>
        </p:txBody>
      </p:sp>
      <p:sp>
        <p:nvSpPr>
          <p:cNvPr id="45" name="Oval 3"/>
          <p:cNvSpPr>
            <a:spLocks noChangeArrowheads="1"/>
          </p:cNvSpPr>
          <p:nvPr/>
        </p:nvSpPr>
        <p:spPr bwMode="auto">
          <a:xfrm rot="16200000" flipV="1">
            <a:off x="3458234" y="4673659"/>
            <a:ext cx="432048" cy="686988"/>
          </a:xfrm>
          <a:prstGeom prst="parallelogram">
            <a:avLst>
              <a:gd name="adj" fmla="val 8486"/>
            </a:avLst>
          </a:prstGeom>
          <a:solidFill>
            <a:schemeClr val="accent3">
              <a:lumMod val="40000"/>
              <a:lumOff val="6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3403992" y="4775430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03</a:t>
            </a:r>
            <a:endParaRPr lang="ko-KR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자기소개서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214282" y="2297094"/>
            <a:ext cx="8572560" cy="3275046"/>
            <a:chOff x="214282" y="2297094"/>
            <a:chExt cx="8572560" cy="3275046"/>
          </a:xfrm>
        </p:grpSpPr>
        <p:sp>
          <p:nvSpPr>
            <p:cNvPr id="15" name="Rectangle 7"/>
            <p:cNvSpPr>
              <a:spLocks noChangeArrowheads="1"/>
            </p:cNvSpPr>
            <p:nvPr/>
          </p:nvSpPr>
          <p:spPr bwMode="auto">
            <a:xfrm>
              <a:off x="785786" y="2297094"/>
              <a:ext cx="8001056" cy="327504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3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214282" y="3321061"/>
              <a:ext cx="1181110" cy="1181108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17" name="Text Box 5"/>
            <p:cNvSpPr txBox="1">
              <a:spLocks noChangeArrowheads="1"/>
            </p:cNvSpPr>
            <p:nvPr/>
          </p:nvSpPr>
          <p:spPr bwMode="auto">
            <a:xfrm>
              <a:off x="1428728" y="2794721"/>
              <a:ext cx="7272338" cy="22170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spcBef>
                  <a:spcPct val="50000"/>
                </a:spcBef>
              </a:pP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저는 </a:t>
              </a:r>
              <a:r>
                <a:rPr lang="ko-KR" altLang="en-US" sz="10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산좋고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ko-KR" altLang="en-US" sz="10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물좋고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ko-KR" altLang="en-US" sz="10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공기좋고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과일이 풍성한 경남 거창군에서 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3</a:t>
              </a:r>
              <a:r>
                <a:rPr lang="ko-KR" altLang="en-US" sz="10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녀중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1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째 딸로 태어나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부유한 가정은 </a:t>
              </a:r>
              <a:r>
                <a:rPr lang="ko-KR" altLang="en-US" sz="10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아니였지만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항상 부모님을 공경하고 동생들을 돌봐 주면서 정직하고 성실하게 살았습니다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저희 부모님은 포장마차 </a:t>
              </a:r>
              <a:r>
                <a:rPr lang="ko-KR" altLang="en-US" sz="10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부터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시작해 분식점을 하셨는데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</a:t>
              </a:r>
              <a:r>
                <a:rPr lang="ko-KR" altLang="en-US" sz="10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바쁠때는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동생들과 항상 </a:t>
              </a:r>
              <a:r>
                <a:rPr lang="ko-KR" altLang="en-US" sz="10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식당일을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도와가며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</a:t>
              </a:r>
              <a:r>
                <a:rPr lang="ko-KR" altLang="en-US" sz="10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철가방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배달도 다니고 했었습니다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저희 부모님은 항상 </a:t>
              </a:r>
              <a:r>
                <a:rPr lang="ko-KR" altLang="en-US" sz="10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남의것에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탐을 내지 말고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땀을 흘리지 않고 얻은 돈은 진정한 돈이 아니라고 하셨습니다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</a:t>
              </a:r>
            </a:p>
            <a:p>
              <a:pPr>
                <a:lnSpc>
                  <a:spcPct val="150000"/>
                </a:lnSpc>
                <a:spcBef>
                  <a:spcPct val="50000"/>
                </a:spcBef>
              </a:pP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전 고등학교 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3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년 내내 반장을 하였으며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학교의 모든 행사가 있으면 사회를 보고 항상 리더를 하는 위치에 있었습니다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항상 긍정적인 마인드와 적극적인 태도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</a:t>
              </a:r>
              <a:r>
                <a:rPr lang="ko-KR" altLang="en-US" sz="10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유머감각등으로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주변 사람들에게 엔도르핀 같은 역할을 하였습니다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저의 생활신조는 해보지도 않고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못하겠습니다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안되겠습니다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라고는 절대로 하지 않습니다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일단 해보고 그에 대한 문제점을 개선 </a:t>
              </a:r>
              <a:r>
                <a:rPr lang="ko-KR" altLang="en-US" sz="10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할려고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하는 노력들이 저를 더 발전 </a:t>
              </a:r>
              <a:r>
                <a:rPr lang="ko-KR" altLang="en-US" sz="10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시킬수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있는 능력이 되었습니다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맏언니로써 항상 동생들을 돌보고 살다 보니 나보다는 남을 배려하고 동료들의 애로사항을 같이 해결하고 도와주면서 항상 저의 주변엔 사람들이 몰려들곤 합니다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  <p:sp>
          <p:nvSpPr>
            <p:cNvPr id="18" name="Rectangle 8"/>
            <p:cNvSpPr>
              <a:spLocks noChangeArrowheads="1"/>
            </p:cNvSpPr>
            <p:nvPr/>
          </p:nvSpPr>
          <p:spPr bwMode="auto">
            <a:xfrm>
              <a:off x="445349" y="3797292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smtClean="0">
                  <a:solidFill>
                    <a:schemeClr val="accent3">
                      <a:lumMod val="75000"/>
                    </a:schemeClr>
                  </a:solidFill>
                  <a:latin typeface="+mn-ea"/>
                </a:rPr>
                <a:t>성장배경</a:t>
              </a:r>
              <a:endParaRPr lang="en-US" altLang="ko-KR" sz="1000" b="1" dirty="0">
                <a:solidFill>
                  <a:schemeClr val="accent3">
                    <a:lumMod val="75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자기소개서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214282" y="2786058"/>
            <a:ext cx="8572560" cy="2297118"/>
            <a:chOff x="214282" y="2786058"/>
            <a:chExt cx="8572560" cy="2297118"/>
          </a:xfrm>
        </p:grpSpPr>
        <p:sp>
          <p:nvSpPr>
            <p:cNvPr id="15" name="Rectangle 7"/>
            <p:cNvSpPr>
              <a:spLocks noChangeArrowheads="1"/>
            </p:cNvSpPr>
            <p:nvPr/>
          </p:nvSpPr>
          <p:spPr bwMode="auto">
            <a:xfrm>
              <a:off x="785786" y="2786058"/>
              <a:ext cx="8001056" cy="229711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3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214282" y="3321061"/>
              <a:ext cx="1181110" cy="1181108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17" name="Text Box 5"/>
            <p:cNvSpPr txBox="1">
              <a:spLocks noChangeArrowheads="1"/>
            </p:cNvSpPr>
            <p:nvPr/>
          </p:nvSpPr>
          <p:spPr bwMode="auto">
            <a:xfrm>
              <a:off x="1428728" y="3286124"/>
              <a:ext cx="7272338" cy="1293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spcBef>
                  <a:spcPct val="50000"/>
                </a:spcBef>
              </a:pP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현재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</a:t>
              </a:r>
              <a:r>
                <a:rPr lang="ko-KR" altLang="en-US" sz="10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그동안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손해보험사들만 취급하던 </a:t>
              </a:r>
              <a:r>
                <a:rPr lang="ko-KR" altLang="en-US" sz="10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실손형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민영 의료보험 상품을 생명보험사들도 판매하게 되는데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</a:p>
            <a:p>
              <a:pPr>
                <a:lnSpc>
                  <a:spcPct val="150000"/>
                </a:lnSpc>
                <a:spcBef>
                  <a:spcPct val="50000"/>
                </a:spcBef>
              </a:pP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생명보험업계에 따르면 삼성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•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대한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•</a:t>
              </a:r>
              <a:r>
                <a:rPr lang="ko-KR" altLang="en-US" sz="10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교보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•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녹십자생명 등 </a:t>
              </a:r>
              <a:r>
                <a:rPr lang="ko-KR" altLang="en-US" sz="10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생보사는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올 상반기에 </a:t>
              </a:r>
              <a:r>
                <a:rPr lang="ko-KR" altLang="en-US" sz="10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실손형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민영의보 상품을 내놓을 계획이라고 밝힌바 있습니다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 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실손 의료비 상품이 출시되면 </a:t>
              </a:r>
              <a:r>
                <a:rPr lang="ko-KR" altLang="en-US" sz="10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실손보상에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따른 업무프로세스 기획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지침 및 화면 </a:t>
              </a:r>
              <a:r>
                <a:rPr lang="ko-KR" altLang="en-US" sz="10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구축등이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아울러 보완이 되어야 하므로 저의 업무경험과 지식 </a:t>
              </a:r>
              <a:r>
                <a:rPr lang="ko-KR" altLang="en-US" sz="10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정보등이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귀사에 없어서는 안될 인재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……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공을 </a:t>
              </a:r>
              <a:r>
                <a:rPr lang="ko-KR" altLang="en-US" sz="10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세울수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있는 인재가 </a:t>
              </a:r>
              <a:r>
                <a:rPr lang="ko-KR" altLang="en-US" sz="10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될거라는걸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잘 알기에 지원을 해봅니다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  <p:sp>
          <p:nvSpPr>
            <p:cNvPr id="18" name="Rectangle 8"/>
            <p:cNvSpPr>
              <a:spLocks noChangeArrowheads="1"/>
            </p:cNvSpPr>
            <p:nvPr/>
          </p:nvSpPr>
          <p:spPr bwMode="auto">
            <a:xfrm>
              <a:off x="445349" y="3797292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schemeClr val="accent3">
                      <a:lumMod val="75000"/>
                    </a:schemeClr>
                  </a:solidFill>
                  <a:latin typeface="+mn-ea"/>
                </a:rPr>
                <a:t>지원동기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자기소개서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214282" y="2285992"/>
            <a:ext cx="8572560" cy="3346484"/>
            <a:chOff x="214282" y="2285992"/>
            <a:chExt cx="8572560" cy="3346484"/>
          </a:xfrm>
        </p:grpSpPr>
        <p:sp>
          <p:nvSpPr>
            <p:cNvPr id="35" name="Rectangle 7"/>
            <p:cNvSpPr>
              <a:spLocks noChangeArrowheads="1"/>
            </p:cNvSpPr>
            <p:nvPr/>
          </p:nvSpPr>
          <p:spPr bwMode="auto">
            <a:xfrm>
              <a:off x="785786" y="2285992"/>
              <a:ext cx="8001056" cy="334648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3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6" name="Oval 9"/>
            <p:cNvSpPr>
              <a:spLocks noChangeArrowheads="1"/>
            </p:cNvSpPr>
            <p:nvPr/>
          </p:nvSpPr>
          <p:spPr bwMode="auto">
            <a:xfrm>
              <a:off x="214282" y="3321061"/>
              <a:ext cx="1181110" cy="1181108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7" name="Text Box 5"/>
            <p:cNvSpPr txBox="1">
              <a:spLocks noChangeArrowheads="1"/>
            </p:cNvSpPr>
            <p:nvPr/>
          </p:nvSpPr>
          <p:spPr bwMode="auto">
            <a:xfrm>
              <a:off x="1428728" y="2841824"/>
              <a:ext cx="7272338" cy="20159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기업에서 중요한 것은 전체를 볼 수 있는 안목과 핵심에 투자할 수 있는 충분한 역량을 갖춘 인재를 보유하는 것이 중요하다고 생각합니다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. </a:t>
              </a:r>
            </a:p>
            <a:p>
              <a:pPr>
                <a:spcBef>
                  <a:spcPct val="50000"/>
                </a:spcBef>
              </a:pP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고객의 만족은 최대화 하면서 기업의 운용비용은 최소화 하는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, 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유연하고 효율적인 기업운영으로 바로 기업의 목표를 이룰 수 있는 인재가 되어 보고자 저의 능력을 귀사에 투자해 보고자 합니다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. </a:t>
              </a:r>
            </a:p>
            <a:p>
              <a:pPr>
                <a:spcBef>
                  <a:spcPct val="50000"/>
                </a:spcBef>
              </a:pP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아직은 배운 것 보다 해 나가야 할 것들이 더욱 많다는 것을 잘 알고 있습니다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. </a:t>
              </a:r>
            </a:p>
            <a:p>
              <a:pPr>
                <a:spcBef>
                  <a:spcPct val="50000"/>
                </a:spcBef>
              </a:pP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하지만 자기계발에 항상 노력해 온 만큼 어떤 업무가 주어지더라도 책임감 있게 임무를 완성해 왔고 앞으로도 어떠한 일이 주어지더라도 “ 못하겠습니다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. 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제 능력 부족입니다” 란 말은 저에게 어울리지 않습니다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. 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무조건 기필코 해 낼 자신이 있습니다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. </a:t>
              </a:r>
            </a:p>
            <a:p>
              <a:pPr>
                <a:spcBef>
                  <a:spcPct val="50000"/>
                </a:spcBef>
              </a:pP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꼭 녹십자 생명에서 없어서는 안될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..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꼭 필요한 인재가 되겠습니다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.</a:t>
              </a:r>
            </a:p>
            <a:p>
              <a:pPr>
                <a:spcBef>
                  <a:spcPct val="50000"/>
                </a:spcBef>
              </a:pP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귀사에서 일할 수 있는 소중한 기회를 </a:t>
              </a:r>
              <a:r>
                <a:rPr lang="ko-KR" altLang="en-US" sz="10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주십시요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. 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감사합니다</a:t>
              </a:r>
              <a:endPara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8" name="Rectangle 8"/>
            <p:cNvSpPr>
              <a:spLocks noChangeArrowheads="1"/>
            </p:cNvSpPr>
            <p:nvPr/>
          </p:nvSpPr>
          <p:spPr bwMode="auto">
            <a:xfrm>
              <a:off x="357158" y="3797292"/>
              <a:ext cx="91563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schemeClr val="accent3">
                      <a:lumMod val="75000"/>
                    </a:schemeClr>
                  </a:solidFill>
                  <a:latin typeface="+mn-ea"/>
                </a:rPr>
                <a:t>입사 후 포부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8"/>
          <p:cNvSpPr txBox="1">
            <a:spLocks noChangeArrowheads="1"/>
          </p:cNvSpPr>
          <p:nvPr/>
        </p:nvSpPr>
        <p:spPr bwMode="auto">
          <a:xfrm>
            <a:off x="3571868" y="1420971"/>
            <a:ext cx="198002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2700" b="1" dirty="0" smtClean="0">
                <a:solidFill>
                  <a:schemeClr val="bg2">
                    <a:lumMod val="75000"/>
                  </a:schemeClr>
                </a:solidFill>
                <a:latin typeface="+mn-ea"/>
              </a:rPr>
              <a:t>경력소개서</a:t>
            </a: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4044962" y="3218140"/>
            <a:ext cx="2195192" cy="2308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 smtClean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경력업무</a:t>
            </a:r>
          </a:p>
        </p:txBody>
      </p:sp>
      <p:sp>
        <p:nvSpPr>
          <p:cNvPr id="22" name="Oval 3"/>
          <p:cNvSpPr>
            <a:spLocks noChangeArrowheads="1"/>
          </p:cNvSpPr>
          <p:nvPr/>
        </p:nvSpPr>
        <p:spPr bwMode="auto">
          <a:xfrm rot="16200000" flipV="1">
            <a:off x="3199272" y="3030587"/>
            <a:ext cx="432048" cy="686988"/>
          </a:xfrm>
          <a:prstGeom prst="parallelogram">
            <a:avLst>
              <a:gd name="adj" fmla="val 8486"/>
            </a:avLst>
          </a:prstGeom>
          <a:solidFill>
            <a:schemeClr val="bg2">
              <a:lumMod val="9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3145030" y="3143248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01</a:t>
            </a:r>
            <a:endParaRPr lang="ko-KR" altLang="en-US" sz="2400" dirty="0"/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4044962" y="4039359"/>
            <a:ext cx="3054158" cy="2308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 smtClean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사내 수상 및 사내 자격증 경력</a:t>
            </a:r>
          </a:p>
        </p:txBody>
      </p:sp>
      <p:sp>
        <p:nvSpPr>
          <p:cNvPr id="25" name="Oval 3"/>
          <p:cNvSpPr>
            <a:spLocks noChangeArrowheads="1"/>
          </p:cNvSpPr>
          <p:nvPr/>
        </p:nvSpPr>
        <p:spPr bwMode="auto">
          <a:xfrm rot="16200000" flipV="1">
            <a:off x="3199272" y="3857568"/>
            <a:ext cx="432048" cy="686988"/>
          </a:xfrm>
          <a:prstGeom prst="parallelogram">
            <a:avLst>
              <a:gd name="adj" fmla="val 8486"/>
            </a:avLst>
          </a:prstGeom>
          <a:solidFill>
            <a:schemeClr val="bg2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3145030" y="3959339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02</a:t>
            </a:r>
            <a:endParaRPr lang="ko-KR" altLang="en-US" sz="2400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4044962" y="4855449"/>
            <a:ext cx="2411216" cy="2308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 smtClean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기타사항</a:t>
            </a:r>
          </a:p>
        </p:txBody>
      </p:sp>
      <p:sp>
        <p:nvSpPr>
          <p:cNvPr id="45" name="Oval 3"/>
          <p:cNvSpPr>
            <a:spLocks noChangeArrowheads="1"/>
          </p:cNvSpPr>
          <p:nvPr/>
        </p:nvSpPr>
        <p:spPr bwMode="auto">
          <a:xfrm rot="16200000" flipV="1">
            <a:off x="3199272" y="4673659"/>
            <a:ext cx="432048" cy="686988"/>
          </a:xfrm>
          <a:prstGeom prst="parallelogram">
            <a:avLst>
              <a:gd name="adj" fmla="val 8486"/>
            </a:avLst>
          </a:prstGeom>
          <a:solidFill>
            <a:schemeClr val="bg2">
              <a:lumMod val="9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3145030" y="4775430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03</a:t>
            </a:r>
            <a:endParaRPr lang="ko-KR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altLang="en-US" smtClean="0"/>
              <a:t>경력소개서</a:t>
            </a:r>
            <a:endParaRPr lang="ko-KR" altLang="en-US" dirty="0"/>
          </a:p>
        </p:txBody>
      </p:sp>
      <p:grpSp>
        <p:nvGrpSpPr>
          <p:cNvPr id="8" name="그룹 7"/>
          <p:cNvGrpSpPr/>
          <p:nvPr/>
        </p:nvGrpSpPr>
        <p:grpSpPr>
          <a:xfrm>
            <a:off x="642910" y="1928802"/>
            <a:ext cx="7858180" cy="4286280"/>
            <a:chOff x="642910" y="1928802"/>
            <a:chExt cx="7858180" cy="4286280"/>
          </a:xfrm>
        </p:grpSpPr>
        <p:sp>
          <p:nvSpPr>
            <p:cNvPr id="50" name="직사각형 49"/>
            <p:cNvSpPr/>
            <p:nvPr/>
          </p:nvSpPr>
          <p:spPr>
            <a:xfrm>
              <a:off x="642910" y="2071678"/>
              <a:ext cx="7858180" cy="4143404"/>
            </a:xfrm>
            <a:prstGeom prst="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오각형 24"/>
            <p:cNvSpPr/>
            <p:nvPr/>
          </p:nvSpPr>
          <p:spPr>
            <a:xfrm>
              <a:off x="991404" y="1928802"/>
              <a:ext cx="1512863" cy="289421"/>
            </a:xfrm>
            <a:prstGeom prst="homePlat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오각형 25"/>
            <p:cNvSpPr/>
            <p:nvPr/>
          </p:nvSpPr>
          <p:spPr>
            <a:xfrm>
              <a:off x="901308" y="1928802"/>
              <a:ext cx="1512863" cy="289421"/>
            </a:xfrm>
            <a:prstGeom prst="homePlat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오각형 48"/>
            <p:cNvSpPr/>
            <p:nvPr/>
          </p:nvSpPr>
          <p:spPr>
            <a:xfrm>
              <a:off x="811211" y="1928802"/>
              <a:ext cx="1512863" cy="289421"/>
            </a:xfrm>
            <a:prstGeom prst="homePlat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경력업무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1" name="Rectangle 11"/>
            <p:cNvSpPr>
              <a:spLocks noChangeArrowheads="1"/>
            </p:cNvSpPr>
            <p:nvPr/>
          </p:nvSpPr>
          <p:spPr bwMode="auto">
            <a:xfrm>
              <a:off x="1214414" y="2389188"/>
              <a:ext cx="712787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입력하세요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경력소개서</a:t>
            </a:r>
            <a:endParaRPr lang="ko-KR" altLang="en-US" dirty="0"/>
          </a:p>
        </p:txBody>
      </p:sp>
      <p:grpSp>
        <p:nvGrpSpPr>
          <p:cNvPr id="20" name="그룹 19"/>
          <p:cNvGrpSpPr/>
          <p:nvPr/>
        </p:nvGrpSpPr>
        <p:grpSpPr>
          <a:xfrm>
            <a:off x="428596" y="1785927"/>
            <a:ext cx="3500462" cy="4429155"/>
            <a:chOff x="428596" y="1785927"/>
            <a:chExt cx="3500462" cy="4429155"/>
          </a:xfrm>
        </p:grpSpPr>
        <p:sp>
          <p:nvSpPr>
            <p:cNvPr id="13" name="직사각형 12"/>
            <p:cNvSpPr/>
            <p:nvPr/>
          </p:nvSpPr>
          <p:spPr>
            <a:xfrm>
              <a:off x="642910" y="2071678"/>
              <a:ext cx="3286148" cy="4143404"/>
            </a:xfrm>
            <a:prstGeom prst="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오각형 13"/>
            <p:cNvSpPr/>
            <p:nvPr/>
          </p:nvSpPr>
          <p:spPr>
            <a:xfrm>
              <a:off x="608789" y="1785927"/>
              <a:ext cx="1512863" cy="575172"/>
            </a:xfrm>
            <a:prstGeom prst="homePlat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오각형 14"/>
            <p:cNvSpPr/>
            <p:nvPr/>
          </p:nvSpPr>
          <p:spPr>
            <a:xfrm>
              <a:off x="518693" y="1785927"/>
              <a:ext cx="1512863" cy="575172"/>
            </a:xfrm>
            <a:prstGeom prst="homePlat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오각형 15"/>
            <p:cNvSpPr/>
            <p:nvPr/>
          </p:nvSpPr>
          <p:spPr>
            <a:xfrm>
              <a:off x="428596" y="1785927"/>
              <a:ext cx="1512863" cy="575172"/>
            </a:xfrm>
            <a:prstGeom prst="homePlat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사내 수상 및 </a:t>
              </a:r>
            </a:p>
            <a:p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사내 자격증 경력</a:t>
              </a:r>
            </a:p>
          </p:txBody>
        </p:sp>
        <p:sp>
          <p:nvSpPr>
            <p:cNvPr id="32" name="Rectangle 11"/>
            <p:cNvSpPr>
              <a:spLocks noChangeArrowheads="1"/>
            </p:cNvSpPr>
            <p:nvPr/>
          </p:nvSpPr>
          <p:spPr bwMode="auto">
            <a:xfrm>
              <a:off x="857225" y="2539837"/>
              <a:ext cx="25717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입력하세요</a:t>
              </a: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4929190" y="1928802"/>
            <a:ext cx="3500462" cy="4286280"/>
            <a:chOff x="4929190" y="1928802"/>
            <a:chExt cx="3500462" cy="4286280"/>
          </a:xfrm>
        </p:grpSpPr>
        <p:sp>
          <p:nvSpPr>
            <p:cNvPr id="17" name="직사각형 16"/>
            <p:cNvSpPr/>
            <p:nvPr/>
          </p:nvSpPr>
          <p:spPr>
            <a:xfrm>
              <a:off x="5143504" y="2071678"/>
              <a:ext cx="3286148" cy="4143404"/>
            </a:xfrm>
            <a:prstGeom prst="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오각형 17"/>
            <p:cNvSpPr/>
            <p:nvPr/>
          </p:nvSpPr>
          <p:spPr>
            <a:xfrm>
              <a:off x="5109383" y="1928802"/>
              <a:ext cx="1512863" cy="289421"/>
            </a:xfrm>
            <a:prstGeom prst="homePlat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오각형 18"/>
            <p:cNvSpPr/>
            <p:nvPr/>
          </p:nvSpPr>
          <p:spPr>
            <a:xfrm>
              <a:off x="5019287" y="1928802"/>
              <a:ext cx="1512863" cy="289421"/>
            </a:xfrm>
            <a:prstGeom prst="homePlat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오각형 29"/>
            <p:cNvSpPr/>
            <p:nvPr/>
          </p:nvSpPr>
          <p:spPr>
            <a:xfrm>
              <a:off x="4929190" y="1928802"/>
              <a:ext cx="1512863" cy="289421"/>
            </a:xfrm>
            <a:prstGeom prst="homePlat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기타사항</a:t>
              </a:r>
            </a:p>
          </p:txBody>
        </p:sp>
        <p:sp>
          <p:nvSpPr>
            <p:cNvPr id="33" name="Rectangle 11"/>
            <p:cNvSpPr>
              <a:spLocks noChangeArrowheads="1"/>
            </p:cNvSpPr>
            <p:nvPr/>
          </p:nvSpPr>
          <p:spPr bwMode="auto">
            <a:xfrm>
              <a:off x="5429256" y="2539837"/>
              <a:ext cx="25717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입력하세요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7" name="Rectangle 1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프린트용 속지</a:t>
            </a:r>
            <a:endParaRPr lang="ko-KR" altLang="en-US" dirty="0"/>
          </a:p>
        </p:txBody>
      </p:sp>
      <p:sp>
        <p:nvSpPr>
          <p:cNvPr id="75785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제목을 입력하십시오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THANK</a:t>
            </a:r>
            <a:br>
              <a:rPr lang="en-US" altLang="ko-KR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en-US" altLang="ko-KR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YOU</a:t>
            </a:r>
            <a:endParaRPr lang="ko-KR" alt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9953</TotalTime>
  <Words>581</Words>
  <Application>Microsoft Office PowerPoint</Application>
  <PresentationFormat>화면 슬라이드 쇼(4:3)</PresentationFormat>
  <Paragraphs>138</Paragraphs>
  <Slides>14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1" baseType="lpstr">
      <vt:lpstr>굴림</vt:lpstr>
      <vt:lpstr>Arial</vt:lpstr>
      <vt:lpstr>맑은 고딕</vt:lpstr>
      <vt:lpstr>굴림체</vt:lpstr>
      <vt:lpstr>돋움</vt:lpstr>
      <vt:lpstr>HY견고딕</vt:lpstr>
      <vt:lpstr>Office 테마</vt:lpstr>
      <vt:lpstr>이력서 및  자기소개서</vt:lpstr>
      <vt:lpstr>슬라이드 2</vt:lpstr>
      <vt:lpstr>기본이력사항</vt:lpstr>
      <vt:lpstr>학력 및 특기사항</vt:lpstr>
      <vt:lpstr>가족 및 경력사항</vt:lpstr>
      <vt:lpstr>슬라이드 6</vt:lpstr>
      <vt:lpstr>자기소개서</vt:lpstr>
      <vt:lpstr>자기소개서</vt:lpstr>
      <vt:lpstr>자기소개서</vt:lpstr>
      <vt:lpstr>슬라이드 10</vt:lpstr>
      <vt:lpstr>경력소개서</vt:lpstr>
      <vt:lpstr>경력소개서</vt:lpstr>
      <vt:lpstr>제목을 입력하십시오</vt:lpstr>
      <vt:lpstr>THANK YOU</vt:lpstr>
    </vt:vector>
  </TitlesOfParts>
  <Company>(주) 예스폼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</cp:lastModifiedBy>
  <cp:revision>794</cp:revision>
  <dcterms:created xsi:type="dcterms:W3CDTF">2010-02-01T08:03:16Z</dcterms:created>
  <dcterms:modified xsi:type="dcterms:W3CDTF">2015-12-17T01:15:50Z</dcterms:modified>
</cp:coreProperties>
</file>