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93" r:id="rId2"/>
    <p:sldId id="259" r:id="rId3"/>
    <p:sldId id="321" r:id="rId4"/>
    <p:sldId id="329" r:id="rId5"/>
    <p:sldId id="324" r:id="rId6"/>
    <p:sldId id="322" r:id="rId7"/>
    <p:sldId id="326" r:id="rId8"/>
    <p:sldId id="327" r:id="rId9"/>
    <p:sldId id="328" r:id="rId10"/>
    <p:sldId id="297" r:id="rId11"/>
  </p:sldIdLst>
  <p:sldSz cx="6858000" cy="9906000" type="A4"/>
  <p:notesSz cx="6858000" cy="9144000"/>
  <p:embeddedFontLst>
    <p:embeddedFont>
      <p:font typeface="HY견고딕" panose="02030600000101010101" pitchFamily="18" charset="-127"/>
      <p:regular r:id="rId14"/>
    </p:embeddedFont>
    <p:embeddedFont>
      <p:font typeface="맑은 고딕" panose="020B0503020000020004" pitchFamily="50" charset="-127"/>
      <p:regular r:id="rId15"/>
      <p:bold r:id="rId16"/>
    </p:embeddedFont>
    <p:embeddedFont>
      <p:font typeface="HY헤드라인M" panose="02030600000101010101" pitchFamily="18" charset="-127"/>
      <p:regular r:id="rId17"/>
    </p:embeddedFont>
    <p:embeddedFont>
      <p:font typeface="HY울릉도M" panose="02030600000101010101" pitchFamily="18" charset="-127"/>
      <p:regular r:id="rId18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3120">
          <p15:clr>
            <a:srgbClr val="A4A3A4"/>
          </p15:clr>
        </p15:guide>
        <p15:guide id="4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7538"/>
    <a:srgbClr val="592A34"/>
    <a:srgbClr val="DBAFB8"/>
    <a:srgbClr val="B35669"/>
    <a:srgbClr val="FDE7FC"/>
    <a:srgbClr val="944657"/>
    <a:srgbClr val="C00000"/>
    <a:srgbClr val="2D2F2D"/>
    <a:srgbClr val="F6882E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31" autoAdjust="0"/>
    <p:restoredTop sz="94792" autoAdjust="0"/>
  </p:normalViewPr>
  <p:slideViewPr>
    <p:cSldViewPr>
      <p:cViewPr varScale="1">
        <p:scale>
          <a:sx n="80" d="100"/>
          <a:sy n="80" d="100"/>
        </p:scale>
        <p:origin x="3408" y="90"/>
      </p:cViewPr>
      <p:guideLst>
        <p:guide orient="horz" pos="2160"/>
        <p:guide pos="2880"/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-38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CFBE2-2B8D-499C-81C9-2CD5B3EB8E93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54DD7E-3179-445A-81DB-781C4554AF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95366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545AC5-813F-4ED1-B011-8EA17CB93331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04B90-27FD-422C-8CC6-2AADAD122D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707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241550" y="685800"/>
            <a:ext cx="23749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241550" y="685800"/>
            <a:ext cx="23749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241550" y="685800"/>
            <a:ext cx="23749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9" name="Picture 9" descr="G:\PPT이력서,자기소개서\신규완료\추가20건\9_표지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</p:spPr>
      </p:pic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44917" y="5914784"/>
            <a:ext cx="4664654" cy="62239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1800" b="0" kern="1200" dirty="0">
                <a:solidFill>
                  <a:schemeClr val="accent4">
                    <a:lumMod val="60000"/>
                    <a:lumOff val="40000"/>
                  </a:schemeClr>
                </a:solidFill>
                <a:latin typeface="HY울릉도M" charset="-127"/>
                <a:ea typeface="HY울릉도M" charset="-127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제목 1"/>
          <p:cNvSpPr>
            <a:spLocks noGrp="1"/>
          </p:cNvSpPr>
          <p:nvPr>
            <p:ph type="ctrTitle"/>
          </p:nvPr>
        </p:nvSpPr>
        <p:spPr>
          <a:xfrm>
            <a:off x="1572989" y="4190914"/>
            <a:ext cx="4632262" cy="1572176"/>
          </a:xfrm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mar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4300" b="0" kern="1200" dirty="0">
                <a:solidFill>
                  <a:schemeClr val="bg1">
                    <a:lumMod val="75000"/>
                  </a:schemeClr>
                </a:solidFill>
                <a:effectLst/>
                <a:latin typeface="HY울릉도M" charset="-127"/>
                <a:ea typeface="HY울릉도M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7" name="Picture 9" descr="G:\PPT이력서,자기소개서\신규완료\추가20건\9_목차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</p:spPr>
      </p:pic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G:\PPT이력서,자기소개서\신규완료\추가20건\9_속지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6858000" cy="9906001"/>
          </a:xfrm>
          <a:prstGeom prst="rect">
            <a:avLst/>
          </a:prstGeom>
          <a:noFill/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556792" y="200472"/>
            <a:ext cx="5040560" cy="935697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kern="1200" dirty="0">
                <a:solidFill>
                  <a:srgbClr val="99A5D7"/>
                </a:solidFill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내용 개체 틀 2"/>
          <p:cNvSpPr>
            <a:spLocks noGrp="1"/>
          </p:cNvSpPr>
          <p:nvPr>
            <p:ph idx="1"/>
          </p:nvPr>
        </p:nvSpPr>
        <p:spPr>
          <a:xfrm>
            <a:off x="296652" y="1856655"/>
            <a:ext cx="6301894" cy="7417365"/>
          </a:xfrm>
        </p:spPr>
        <p:txBody>
          <a:bodyPr/>
          <a:lstStyle>
            <a:lvl1pPr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  <a:lvl2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2pPr>
            <a:lvl3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3pPr>
            <a:lvl4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4pPr>
            <a:lvl5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3" name="Picture 7" descr="G:\PPT이력서,자기소개서\신규완료\추가20건\9_프린트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42900" y="9390094"/>
            <a:ext cx="1600200" cy="318704"/>
          </a:xfrm>
        </p:spPr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343150" y="9390094"/>
            <a:ext cx="2171700" cy="318704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914900" y="9390094"/>
            <a:ext cx="1600200" cy="318704"/>
          </a:xfrm>
        </p:spPr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1" name="내용 개체 틀 2"/>
          <p:cNvSpPr>
            <a:spLocks noGrp="1"/>
          </p:cNvSpPr>
          <p:nvPr>
            <p:ph idx="1"/>
          </p:nvPr>
        </p:nvSpPr>
        <p:spPr>
          <a:xfrm>
            <a:off x="296652" y="1856657"/>
            <a:ext cx="6301894" cy="7651390"/>
          </a:xfrm>
        </p:spPr>
        <p:txBody>
          <a:bodyPr/>
          <a:lstStyle>
            <a:lvl1pPr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  <a:lvl2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2pPr>
            <a:lvl3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3pPr>
            <a:lvl4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4pPr>
            <a:lvl5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260648" y="225513"/>
            <a:ext cx="6336704" cy="839055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kern="1200" dirty="0">
                <a:solidFill>
                  <a:schemeClr val="bg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G:\PPT이력서,자기소개서\신규완료\추가20건\9_종지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</p:spPr>
      </p:pic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2708920" y="4736976"/>
            <a:ext cx="3960440" cy="244827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7000" b="0" kern="1200" dirty="0">
                <a:solidFill>
                  <a:schemeClr val="bg1">
                    <a:lumMod val="75000"/>
                  </a:schemeClr>
                </a:solidFill>
                <a:effectLst/>
                <a:latin typeface="HY울릉도M" charset="-127"/>
                <a:ea typeface="HY울릉도M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27482"/>
            <a:ext cx="6172200" cy="11510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1534031"/>
            <a:ext cx="6172200" cy="7635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286907"/>
            <a:ext cx="1600200" cy="421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286907"/>
            <a:ext cx="2171700" cy="421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286907"/>
            <a:ext cx="1600200" cy="421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6" r:id="rId3"/>
    <p:sldLayoutId id="2147483650" r:id="rId4"/>
    <p:sldLayoutId id="2147483657" r:id="rId5"/>
  </p:sldLayoutIdLst>
  <p:txStyles>
    <p:titleStyle>
      <a:lvl1pPr algn="l" defTabSz="914400" rtl="0" eaLnBrk="1" latinLnBrk="1" hangingPunct="1">
        <a:spcBef>
          <a:spcPct val="0"/>
        </a:spcBef>
        <a:buNone/>
        <a:defRPr lang="ko-KR" altLang="en-US" sz="3500" kern="1200">
          <a:solidFill>
            <a:sysClr val="windowText" lastClr="000000"/>
          </a:solidFill>
          <a:latin typeface="HY견고딕" pitchFamily="18" charset="-127"/>
          <a:ea typeface="HY견고딕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25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lang="ko-KR" altLang="en-US" sz="18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예스폼로고1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301208" y="3368824"/>
            <a:ext cx="847939" cy="46553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부제목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/>
              <a:t>RESUME &amp; COVER LETTER</a:t>
            </a:r>
            <a:endParaRPr lang="en-US" altLang="ko-KR" dirty="0"/>
          </a:p>
        </p:txBody>
      </p:sp>
      <p:sp>
        <p:nvSpPr>
          <p:cNvPr id="7" name="제목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/>
              <a:t>이력서 및</a:t>
            </a:r>
            <a:r>
              <a:rPr lang="en-US" altLang="ko-KR"/>
              <a:t> </a:t>
            </a:r>
            <a:br>
              <a:rPr lang="en-US" altLang="ko-KR"/>
            </a:br>
            <a:r>
              <a:rPr lang="ko-KR" altLang="en-US"/>
              <a:t>자기소개서</a:t>
            </a:r>
            <a:endParaRPr lang="ko-KR" altLang="en-US" dirty="0"/>
          </a:p>
        </p:txBody>
      </p:sp>
      <p:sp>
        <p:nvSpPr>
          <p:cNvPr id="18" name="직사각형 17"/>
          <p:cNvSpPr/>
          <p:nvPr/>
        </p:nvSpPr>
        <p:spPr>
          <a:xfrm>
            <a:off x="3212976" y="6393160"/>
            <a:ext cx="297607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>
                <a:solidFill>
                  <a:schemeClr val="bg1">
                    <a:lumMod val="75000"/>
                  </a:schemeClr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Yesform.com contribute not only to the forms &amp; documents but also success vision through business consultation and  the whole heart companionship.</a:t>
            </a:r>
            <a:endParaRPr kumimoji="1" lang="en-US" altLang="ko-KR" sz="1000" dirty="0">
              <a:solidFill>
                <a:schemeClr val="bg1">
                  <a:lumMod val="75000"/>
                </a:schemeClr>
              </a:solidFill>
              <a:latin typeface="Arial" pitchFamily="34" charset="0"/>
              <a:ea typeface="맑은 고딕" pitchFamily="50" charset="-127"/>
              <a:cs typeface="굴림" pitchFamily="50" charset="-127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196752" y="1136576"/>
            <a:ext cx="2191891" cy="55399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</a:pPr>
            <a:r>
              <a:rPr lang="en-US" altLang="ko-KR" sz="3000">
                <a:solidFill>
                  <a:schemeClr val="accent4">
                    <a:lumMod val="60000"/>
                    <a:lumOff val="40000"/>
                  </a:schemeClr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Resume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2348880" y="4304928"/>
            <a:ext cx="3149302" cy="576064"/>
            <a:chOff x="2492898" y="1818303"/>
            <a:chExt cx="3149302" cy="576064"/>
          </a:xfrm>
        </p:grpSpPr>
        <p:sp>
          <p:nvSpPr>
            <p:cNvPr id="14" name="육각형 13"/>
            <p:cNvSpPr/>
            <p:nvPr/>
          </p:nvSpPr>
          <p:spPr>
            <a:xfrm rot="5400000" flipH="1">
              <a:off x="2465700" y="1854307"/>
              <a:ext cx="576064" cy="504056"/>
            </a:xfrm>
            <a:prstGeom prst="hexagon">
              <a:avLst/>
            </a:prstGeom>
            <a:solidFill>
              <a:srgbClr val="99A5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43056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Text Box 5"/>
            <p:cNvSpPr txBox="1">
              <a:spLocks noChangeArrowheads="1"/>
            </p:cNvSpPr>
            <p:nvPr/>
          </p:nvSpPr>
          <p:spPr bwMode="auto">
            <a:xfrm>
              <a:off x="3176055" y="1944514"/>
              <a:ext cx="2466145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rgbClr val="99A5D7"/>
                  </a:solidFill>
                  <a:latin typeface="HY견고딕" pitchFamily="18" charset="-127"/>
                  <a:ea typeface="HY견고딕" pitchFamily="18" charset="-127"/>
                </a:rPr>
                <a:t>Personal Data </a:t>
              </a:r>
            </a:p>
          </p:txBody>
        </p:sp>
        <p:sp>
          <p:nvSpPr>
            <p:cNvPr id="16" name="TextBox 13"/>
            <p:cNvSpPr txBox="1">
              <a:spLocks noChangeArrowheads="1"/>
            </p:cNvSpPr>
            <p:nvPr/>
          </p:nvSpPr>
          <p:spPr bwMode="auto">
            <a:xfrm>
              <a:off x="2492898" y="1858283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  <a:cs typeface="+mj-cs"/>
                </a:rPr>
                <a:t>01</a:t>
              </a:r>
              <a:endParaRPr lang="ko-KR" altLang="en-US" sz="25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endParaRP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3491483" y="5673080"/>
            <a:ext cx="3158827" cy="576064"/>
            <a:chOff x="2483373" y="1818303"/>
            <a:chExt cx="3158827" cy="576064"/>
          </a:xfrm>
        </p:grpSpPr>
        <p:sp>
          <p:nvSpPr>
            <p:cNvPr id="18" name="육각형 17"/>
            <p:cNvSpPr/>
            <p:nvPr/>
          </p:nvSpPr>
          <p:spPr>
            <a:xfrm rot="5400000" flipH="1">
              <a:off x="2465700" y="1854307"/>
              <a:ext cx="576064" cy="504056"/>
            </a:xfrm>
            <a:prstGeom prst="hexagon">
              <a:avLst/>
            </a:prstGeom>
            <a:solidFill>
              <a:srgbClr val="A794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43056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19" name="Text Box 5"/>
            <p:cNvSpPr txBox="1">
              <a:spLocks noChangeArrowheads="1"/>
            </p:cNvSpPr>
            <p:nvPr/>
          </p:nvSpPr>
          <p:spPr bwMode="auto">
            <a:xfrm>
              <a:off x="3176055" y="1944514"/>
              <a:ext cx="2466145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rgbClr val="A794DC"/>
                  </a:solidFill>
                  <a:latin typeface="HY견고딕" pitchFamily="18" charset="-127"/>
                  <a:ea typeface="HY견고딕" pitchFamily="18" charset="-127"/>
                </a:rPr>
                <a:t>Additional Information</a:t>
              </a:r>
            </a:p>
          </p:txBody>
        </p:sp>
        <p:sp>
          <p:nvSpPr>
            <p:cNvPr id="20" name="TextBox 13"/>
            <p:cNvSpPr txBox="1">
              <a:spLocks noChangeArrowheads="1"/>
            </p:cNvSpPr>
            <p:nvPr/>
          </p:nvSpPr>
          <p:spPr bwMode="auto">
            <a:xfrm>
              <a:off x="2483373" y="1858283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  <a:cs typeface="+mj-cs"/>
                </a:rPr>
                <a:t>02</a:t>
              </a:r>
              <a:endParaRPr lang="ko-KR" altLang="en-US" sz="25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endParaRPr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2761878" y="7041232"/>
            <a:ext cx="3168352" cy="576064"/>
            <a:chOff x="2473848" y="1818303"/>
            <a:chExt cx="3168352" cy="576064"/>
          </a:xfrm>
        </p:grpSpPr>
        <p:sp>
          <p:nvSpPr>
            <p:cNvPr id="22" name="육각형 21"/>
            <p:cNvSpPr/>
            <p:nvPr/>
          </p:nvSpPr>
          <p:spPr>
            <a:xfrm rot="5400000" flipH="1">
              <a:off x="2465700" y="1854307"/>
              <a:ext cx="576064" cy="504056"/>
            </a:xfrm>
            <a:prstGeom prst="hexagon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43056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23" name="Text Box 5"/>
            <p:cNvSpPr txBox="1">
              <a:spLocks noChangeArrowheads="1"/>
            </p:cNvSpPr>
            <p:nvPr/>
          </p:nvSpPr>
          <p:spPr bwMode="auto">
            <a:xfrm>
              <a:off x="3176055" y="1836892"/>
              <a:ext cx="2466145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Work experience</a:t>
              </a:r>
            </a:p>
            <a:p>
              <a:pPr>
                <a:defRPr/>
              </a:pPr>
              <a:r>
                <a:rPr lang="en-US" altLang="ko-KR" sz="140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(employment)</a:t>
              </a:r>
            </a:p>
          </p:txBody>
        </p:sp>
        <p:sp>
          <p:nvSpPr>
            <p:cNvPr id="24" name="TextBox 13"/>
            <p:cNvSpPr txBox="1">
              <a:spLocks noChangeArrowheads="1"/>
            </p:cNvSpPr>
            <p:nvPr/>
          </p:nvSpPr>
          <p:spPr bwMode="auto">
            <a:xfrm>
              <a:off x="2473848" y="1858283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  <a:cs typeface="+mj-cs"/>
                </a:rPr>
                <a:t>03</a:t>
              </a:r>
              <a:endParaRPr lang="ko-KR" altLang="en-US" sz="25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Personal Data </a:t>
            </a:r>
            <a:endParaRPr lang="ko-KR" altLang="en-US" dirty="0"/>
          </a:p>
        </p:txBody>
      </p:sp>
      <p:sp>
        <p:nvSpPr>
          <p:cNvPr id="69" name="모서리가 둥근 직사각형 68"/>
          <p:cNvSpPr/>
          <p:nvPr/>
        </p:nvSpPr>
        <p:spPr>
          <a:xfrm>
            <a:off x="188640" y="3233560"/>
            <a:ext cx="1285884" cy="1666866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0" name="Text Box 8"/>
          <p:cNvSpPr txBox="1">
            <a:spLocks noChangeArrowheads="1"/>
          </p:cNvSpPr>
          <p:nvPr/>
        </p:nvSpPr>
        <p:spPr bwMode="auto">
          <a:xfrm>
            <a:off x="442694" y="3876502"/>
            <a:ext cx="77777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사진입력</a:t>
            </a:r>
          </a:p>
          <a:p>
            <a:pPr algn="ctr"/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4cmX6cm</a:t>
            </a:r>
          </a:p>
        </p:txBody>
      </p:sp>
      <p:sp>
        <p:nvSpPr>
          <p:cNvPr id="71" name="모서리가 둥근 직사각형 70"/>
          <p:cNvSpPr/>
          <p:nvPr/>
        </p:nvSpPr>
        <p:spPr>
          <a:xfrm>
            <a:off x="188640" y="6379271"/>
            <a:ext cx="1285884" cy="1304512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2" name="Text Box 8"/>
          <p:cNvSpPr txBox="1">
            <a:spLocks noChangeArrowheads="1"/>
          </p:cNvSpPr>
          <p:nvPr/>
        </p:nvSpPr>
        <p:spPr bwMode="auto">
          <a:xfrm>
            <a:off x="363345" y="6838940"/>
            <a:ext cx="9364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ko-KR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Educational </a:t>
            </a:r>
          </a:p>
          <a:p>
            <a:pPr algn="ctr"/>
            <a:r>
              <a:rPr lang="en-US" altLang="ko-KR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history</a:t>
            </a:r>
            <a:endParaRPr lang="en-US" altLang="ko-KR" sz="10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grpSp>
        <p:nvGrpSpPr>
          <p:cNvPr id="37" name="그룹 36"/>
          <p:cNvGrpSpPr/>
          <p:nvPr/>
        </p:nvGrpSpPr>
        <p:grpSpPr>
          <a:xfrm>
            <a:off x="4058527" y="3304998"/>
            <a:ext cx="2656995" cy="428628"/>
            <a:chOff x="5231135" y="1733561"/>
            <a:chExt cx="3308903" cy="428628"/>
          </a:xfrm>
        </p:grpSpPr>
        <p:cxnSp>
          <p:nvCxnSpPr>
            <p:cNvPr id="38" name="직선 연결선 37"/>
            <p:cNvCxnSpPr/>
            <p:nvPr/>
          </p:nvCxnSpPr>
          <p:spPr>
            <a:xfrm>
              <a:off x="5231135" y="2142381"/>
              <a:ext cx="936104" cy="0"/>
            </a:xfrm>
            <a:prstGeom prst="line">
              <a:avLst/>
            </a:prstGeom>
            <a:ln w="28575">
              <a:solidFill>
                <a:srgbClr val="99A5D7"/>
              </a:solidFill>
              <a:prstDash val="sysDot"/>
              <a:headEnd type="diamond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직사각형 38"/>
            <p:cNvSpPr/>
            <p:nvPr/>
          </p:nvSpPr>
          <p:spPr>
            <a:xfrm>
              <a:off x="5825394" y="1733561"/>
              <a:ext cx="2714644" cy="428628"/>
            </a:xfrm>
            <a:prstGeom prst="rect">
              <a:avLst/>
            </a:prstGeom>
            <a:solidFill>
              <a:srgbClr val="90DA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43056">
                <a:lnSpc>
                  <a:spcPct val="80000"/>
                </a:lnSpc>
                <a:spcBef>
                  <a:spcPct val="20000"/>
                </a:spcBef>
                <a:defRPr/>
              </a:pPr>
              <a:endParaRPr lang="ko-KR" altLang="en-US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40" name="Text Box 22"/>
            <p:cNvSpPr txBox="1">
              <a:spLocks noChangeArrowheads="1"/>
            </p:cNvSpPr>
            <p:nvPr/>
          </p:nvSpPr>
          <p:spPr bwMode="auto">
            <a:xfrm>
              <a:off x="5765060" y="1824765"/>
              <a:ext cx="273526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00 years-old</a:t>
              </a:r>
            </a:p>
          </p:txBody>
        </p:sp>
        <p:sp>
          <p:nvSpPr>
            <p:cNvPr id="41" name="Text Box 28"/>
            <p:cNvSpPr txBox="1">
              <a:spLocks noChangeArrowheads="1"/>
            </p:cNvSpPr>
            <p:nvPr/>
          </p:nvSpPr>
          <p:spPr bwMode="auto">
            <a:xfrm>
              <a:off x="5327587" y="1824765"/>
              <a:ext cx="425116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 dirty="0">
                  <a:solidFill>
                    <a:srgbClr val="99A5D7"/>
                  </a:solidFill>
                  <a:latin typeface="+mn-ea"/>
                </a:rPr>
                <a:t>Age</a:t>
              </a:r>
            </a:p>
          </p:txBody>
        </p:sp>
      </p:grpSp>
      <p:grpSp>
        <p:nvGrpSpPr>
          <p:cNvPr id="42" name="그룹 41"/>
          <p:cNvGrpSpPr/>
          <p:nvPr/>
        </p:nvGrpSpPr>
        <p:grpSpPr>
          <a:xfrm>
            <a:off x="3529253" y="3805064"/>
            <a:ext cx="3186269" cy="428628"/>
            <a:chOff x="4572000" y="2233627"/>
            <a:chExt cx="3968038" cy="428628"/>
          </a:xfrm>
        </p:grpSpPr>
        <p:cxnSp>
          <p:nvCxnSpPr>
            <p:cNvPr id="43" name="직선 연결선 42"/>
            <p:cNvCxnSpPr/>
            <p:nvPr/>
          </p:nvCxnSpPr>
          <p:spPr>
            <a:xfrm>
              <a:off x="4572000" y="2646437"/>
              <a:ext cx="1328936" cy="0"/>
            </a:xfrm>
            <a:prstGeom prst="line">
              <a:avLst/>
            </a:prstGeom>
            <a:ln w="28575">
              <a:solidFill>
                <a:srgbClr val="99A5D7"/>
              </a:solidFill>
              <a:prstDash val="sysDot"/>
              <a:headEnd type="diamond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직사각형 43"/>
            <p:cNvSpPr/>
            <p:nvPr/>
          </p:nvSpPr>
          <p:spPr>
            <a:xfrm>
              <a:off x="5825394" y="2233627"/>
              <a:ext cx="2714644" cy="428628"/>
            </a:xfrm>
            <a:prstGeom prst="rect">
              <a:avLst/>
            </a:prstGeom>
            <a:solidFill>
              <a:srgbClr val="90DA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43056">
                <a:lnSpc>
                  <a:spcPct val="80000"/>
                </a:lnSpc>
                <a:spcBef>
                  <a:spcPct val="20000"/>
                </a:spcBef>
                <a:defRPr/>
              </a:pPr>
              <a:endParaRPr lang="ko-KR" altLang="en-US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45" name="Text Box 23"/>
            <p:cNvSpPr txBox="1">
              <a:spLocks noChangeArrowheads="1"/>
            </p:cNvSpPr>
            <p:nvPr/>
          </p:nvSpPr>
          <p:spPr bwMode="auto">
            <a:xfrm>
              <a:off x="5765060" y="2324831"/>
              <a:ext cx="273526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0000-00-00</a:t>
              </a:r>
            </a:p>
          </p:txBody>
        </p:sp>
        <p:sp>
          <p:nvSpPr>
            <p:cNvPr id="46" name="Text Box 29"/>
            <p:cNvSpPr txBox="1">
              <a:spLocks noChangeArrowheads="1"/>
            </p:cNvSpPr>
            <p:nvPr/>
          </p:nvSpPr>
          <p:spPr bwMode="auto">
            <a:xfrm>
              <a:off x="4597788" y="2324831"/>
              <a:ext cx="120217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>
                  <a:solidFill>
                    <a:srgbClr val="99A5D7"/>
                  </a:solidFill>
                  <a:latin typeface="+mn-ea"/>
                </a:rPr>
                <a:t>date of birth</a:t>
              </a:r>
              <a:endParaRPr lang="en-US" altLang="ko-KR" sz="1000" b="1" dirty="0">
                <a:solidFill>
                  <a:srgbClr val="99A5D7"/>
                </a:solidFill>
                <a:latin typeface="+mn-ea"/>
              </a:endParaRPr>
            </a:p>
          </p:txBody>
        </p:sp>
      </p:grpSp>
      <p:grpSp>
        <p:nvGrpSpPr>
          <p:cNvPr id="47" name="그룹 46"/>
          <p:cNvGrpSpPr/>
          <p:nvPr/>
        </p:nvGrpSpPr>
        <p:grpSpPr>
          <a:xfrm>
            <a:off x="1628800" y="4376568"/>
            <a:ext cx="5086722" cy="928694"/>
            <a:chOff x="2205261" y="2805131"/>
            <a:chExt cx="6334777" cy="928694"/>
          </a:xfrm>
        </p:grpSpPr>
        <p:cxnSp>
          <p:nvCxnSpPr>
            <p:cNvPr id="48" name="직선 연결선 47"/>
            <p:cNvCxnSpPr/>
            <p:nvPr/>
          </p:nvCxnSpPr>
          <p:spPr>
            <a:xfrm>
              <a:off x="2205261" y="3223642"/>
              <a:ext cx="936104" cy="0"/>
            </a:xfrm>
            <a:prstGeom prst="line">
              <a:avLst/>
            </a:prstGeom>
            <a:ln w="28575">
              <a:solidFill>
                <a:srgbClr val="99A5D7"/>
              </a:solidFill>
              <a:prstDash val="sysDot"/>
              <a:headEnd type="diamond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직사각형 48"/>
            <p:cNvSpPr/>
            <p:nvPr/>
          </p:nvSpPr>
          <p:spPr>
            <a:xfrm>
              <a:off x="3039312" y="2805131"/>
              <a:ext cx="5500726" cy="428628"/>
            </a:xfrm>
            <a:prstGeom prst="rect">
              <a:avLst/>
            </a:prstGeom>
            <a:solidFill>
              <a:srgbClr val="A5C4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43056">
                <a:lnSpc>
                  <a:spcPct val="80000"/>
                </a:lnSpc>
                <a:spcBef>
                  <a:spcPct val="20000"/>
                </a:spcBef>
                <a:defRPr/>
              </a:pPr>
              <a:endParaRPr lang="ko-KR" altLang="en-US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3039312" y="3305197"/>
              <a:ext cx="5500726" cy="428628"/>
            </a:xfrm>
            <a:prstGeom prst="rect">
              <a:avLst/>
            </a:prstGeom>
            <a:solidFill>
              <a:srgbClr val="A5C4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43056">
                <a:lnSpc>
                  <a:spcPct val="80000"/>
                </a:lnSpc>
                <a:spcBef>
                  <a:spcPct val="20000"/>
                </a:spcBef>
                <a:defRPr/>
              </a:pPr>
              <a:endParaRPr lang="ko-KR" altLang="en-US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51" name="Text Box 24"/>
            <p:cNvSpPr txBox="1">
              <a:spLocks noChangeArrowheads="1"/>
            </p:cNvSpPr>
            <p:nvPr/>
          </p:nvSpPr>
          <p:spPr bwMode="auto">
            <a:xfrm>
              <a:off x="3396502" y="2896335"/>
              <a:ext cx="281519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000-000, </a:t>
              </a:r>
              <a:r>
                <a:rPr lang="en-US" altLang="ko-KR" sz="1000" b="1" dirty="0" err="1">
                  <a:solidFill>
                    <a:schemeClr val="bg1"/>
                  </a:solidFill>
                  <a:latin typeface="+mn-ea"/>
                </a:rPr>
                <a:t>ooo</a:t>
              </a:r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 Apt. 0000-00,  </a:t>
              </a:r>
              <a:r>
                <a:rPr lang="en-US" altLang="ko-KR" sz="1000" b="1" dirty="0" err="1">
                  <a:solidFill>
                    <a:schemeClr val="bg1"/>
                  </a:solidFill>
                  <a:latin typeface="+mn-ea"/>
                </a:rPr>
                <a:t>ooooo</a:t>
              </a:r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/dong, </a:t>
              </a:r>
            </a:p>
          </p:txBody>
        </p:sp>
        <p:sp>
          <p:nvSpPr>
            <p:cNvPr id="52" name="Text Box 27"/>
            <p:cNvSpPr txBox="1">
              <a:spLocks noChangeArrowheads="1"/>
            </p:cNvSpPr>
            <p:nvPr/>
          </p:nvSpPr>
          <p:spPr bwMode="auto">
            <a:xfrm>
              <a:off x="2314243" y="2896335"/>
              <a:ext cx="67358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 dirty="0">
                  <a:solidFill>
                    <a:srgbClr val="99A5D7"/>
                  </a:solidFill>
                  <a:latin typeface="+mn-ea"/>
                </a:rPr>
                <a:t>Address</a:t>
              </a:r>
            </a:p>
          </p:txBody>
        </p:sp>
        <p:sp>
          <p:nvSpPr>
            <p:cNvPr id="53" name="Text Box 31"/>
            <p:cNvSpPr txBox="1">
              <a:spLocks noChangeArrowheads="1"/>
            </p:cNvSpPr>
            <p:nvPr/>
          </p:nvSpPr>
          <p:spPr bwMode="auto">
            <a:xfrm>
              <a:off x="3396502" y="3396401"/>
              <a:ext cx="183896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oooo/gu, Seoul/city, Korea</a:t>
              </a:r>
            </a:p>
          </p:txBody>
        </p:sp>
      </p:grpSp>
      <p:grpSp>
        <p:nvGrpSpPr>
          <p:cNvPr id="54" name="그룹 53"/>
          <p:cNvGrpSpPr/>
          <p:nvPr/>
        </p:nvGrpSpPr>
        <p:grpSpPr>
          <a:xfrm>
            <a:off x="1628800" y="5448138"/>
            <a:ext cx="2103818" cy="428628"/>
            <a:chOff x="2205261" y="3876701"/>
            <a:chExt cx="2620001" cy="428628"/>
          </a:xfrm>
        </p:grpSpPr>
        <p:cxnSp>
          <p:nvCxnSpPr>
            <p:cNvPr id="55" name="직선 연결선 54"/>
            <p:cNvCxnSpPr/>
            <p:nvPr/>
          </p:nvCxnSpPr>
          <p:spPr>
            <a:xfrm>
              <a:off x="2205261" y="4282058"/>
              <a:ext cx="936104" cy="0"/>
            </a:xfrm>
            <a:prstGeom prst="line">
              <a:avLst/>
            </a:prstGeom>
            <a:ln w="28575">
              <a:solidFill>
                <a:srgbClr val="99A5D7"/>
              </a:solidFill>
              <a:prstDash val="sysDot"/>
              <a:headEnd type="diamond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직사각형 55"/>
            <p:cNvSpPr/>
            <p:nvPr/>
          </p:nvSpPr>
          <p:spPr>
            <a:xfrm>
              <a:off x="3039312" y="3876701"/>
              <a:ext cx="1785950" cy="428628"/>
            </a:xfrm>
            <a:prstGeom prst="rect">
              <a:avLst/>
            </a:prstGeom>
            <a:solidFill>
              <a:srgbClr val="C4B7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43056">
                <a:lnSpc>
                  <a:spcPct val="80000"/>
                </a:lnSpc>
                <a:spcBef>
                  <a:spcPct val="20000"/>
                </a:spcBef>
                <a:defRPr/>
              </a:pPr>
              <a:endParaRPr lang="ko-KR" altLang="en-US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57" name="Text Box 32"/>
            <p:cNvSpPr txBox="1">
              <a:spLocks noChangeArrowheads="1"/>
            </p:cNvSpPr>
            <p:nvPr/>
          </p:nvSpPr>
          <p:spPr bwMode="auto">
            <a:xfrm>
              <a:off x="2347904" y="3890960"/>
              <a:ext cx="63992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 dirty="0">
                  <a:solidFill>
                    <a:srgbClr val="99A5D7"/>
                  </a:solidFill>
                  <a:latin typeface="+mn-ea"/>
                </a:rPr>
                <a:t>Cellular</a:t>
              </a:r>
            </a:p>
            <a:p>
              <a:pPr algn="r"/>
              <a:r>
                <a:rPr lang="en-US" altLang="ko-KR" sz="1000" b="1" dirty="0">
                  <a:solidFill>
                    <a:srgbClr val="99A5D7"/>
                  </a:solidFill>
                  <a:latin typeface="+mn-ea"/>
                </a:rPr>
                <a:t>Phone</a:t>
              </a:r>
            </a:p>
          </p:txBody>
        </p:sp>
        <p:sp>
          <p:nvSpPr>
            <p:cNvPr id="58" name="Text Box 34"/>
            <p:cNvSpPr txBox="1">
              <a:spLocks noChangeArrowheads="1"/>
            </p:cNvSpPr>
            <p:nvPr/>
          </p:nvSpPr>
          <p:spPr bwMode="auto">
            <a:xfrm>
              <a:off x="3396502" y="3967905"/>
              <a:ext cx="110158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000-0000-0000</a:t>
              </a:r>
            </a:p>
          </p:txBody>
        </p:sp>
      </p:grpSp>
      <p:grpSp>
        <p:nvGrpSpPr>
          <p:cNvPr id="59" name="그룹 58"/>
          <p:cNvGrpSpPr/>
          <p:nvPr/>
        </p:nvGrpSpPr>
        <p:grpSpPr>
          <a:xfrm>
            <a:off x="3923306" y="5448138"/>
            <a:ext cx="2792216" cy="428628"/>
            <a:chOff x="5062736" y="3876701"/>
            <a:chExt cx="3477302" cy="428628"/>
          </a:xfrm>
        </p:grpSpPr>
        <p:cxnSp>
          <p:nvCxnSpPr>
            <p:cNvPr id="60" name="직선 연결선 59"/>
            <p:cNvCxnSpPr/>
            <p:nvPr/>
          </p:nvCxnSpPr>
          <p:spPr>
            <a:xfrm>
              <a:off x="5062736" y="4282058"/>
              <a:ext cx="936104" cy="0"/>
            </a:xfrm>
            <a:prstGeom prst="line">
              <a:avLst/>
            </a:prstGeom>
            <a:ln w="28575">
              <a:solidFill>
                <a:srgbClr val="99A5D7"/>
              </a:solidFill>
              <a:prstDash val="sysDot"/>
              <a:headEnd type="diamond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직사각형 60"/>
            <p:cNvSpPr/>
            <p:nvPr/>
          </p:nvSpPr>
          <p:spPr>
            <a:xfrm>
              <a:off x="5825394" y="3876701"/>
              <a:ext cx="2714644" cy="428628"/>
            </a:xfrm>
            <a:prstGeom prst="rect">
              <a:avLst/>
            </a:prstGeom>
            <a:solidFill>
              <a:srgbClr val="C4B7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43056">
                <a:lnSpc>
                  <a:spcPct val="80000"/>
                </a:lnSpc>
                <a:spcBef>
                  <a:spcPct val="20000"/>
                </a:spcBef>
                <a:defRPr/>
              </a:pPr>
              <a:endParaRPr lang="ko-KR" altLang="en-US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62" name="Text Box 33"/>
            <p:cNvSpPr txBox="1">
              <a:spLocks noChangeArrowheads="1"/>
            </p:cNvSpPr>
            <p:nvPr/>
          </p:nvSpPr>
          <p:spPr bwMode="auto">
            <a:xfrm>
              <a:off x="5188125" y="3967905"/>
              <a:ext cx="56457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 dirty="0">
                  <a:solidFill>
                    <a:srgbClr val="99A5D7"/>
                  </a:solidFill>
                  <a:latin typeface="+mn-ea"/>
                </a:rPr>
                <a:t>E-mail</a:t>
              </a:r>
            </a:p>
          </p:txBody>
        </p:sp>
        <p:sp>
          <p:nvSpPr>
            <p:cNvPr id="63" name="Text Box 35"/>
            <p:cNvSpPr txBox="1">
              <a:spLocks noChangeArrowheads="1"/>
            </p:cNvSpPr>
            <p:nvPr/>
          </p:nvSpPr>
          <p:spPr bwMode="auto">
            <a:xfrm>
              <a:off x="5934922" y="3967905"/>
              <a:ext cx="150714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oooooo</a:t>
              </a:r>
              <a:r>
                <a:rPr lang="en-US" altLang="en-US" sz="1000" b="1" dirty="0">
                  <a:solidFill>
                    <a:schemeClr val="bg1"/>
                  </a:solidFill>
                  <a:latin typeface="+mn-ea"/>
                </a:rPr>
                <a:t>@</a:t>
              </a:r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hanmail.net</a:t>
              </a:r>
            </a:p>
          </p:txBody>
        </p:sp>
      </p:grpSp>
      <p:grpSp>
        <p:nvGrpSpPr>
          <p:cNvPr id="64" name="그룹 63"/>
          <p:cNvGrpSpPr/>
          <p:nvPr/>
        </p:nvGrpSpPr>
        <p:grpSpPr>
          <a:xfrm>
            <a:off x="1628800" y="3304998"/>
            <a:ext cx="2275908" cy="428628"/>
            <a:chOff x="2205261" y="1733561"/>
            <a:chExt cx="2834315" cy="428628"/>
          </a:xfrm>
        </p:grpSpPr>
        <p:cxnSp>
          <p:nvCxnSpPr>
            <p:cNvPr id="65" name="직선 연결선 64"/>
            <p:cNvCxnSpPr/>
            <p:nvPr/>
          </p:nvCxnSpPr>
          <p:spPr>
            <a:xfrm>
              <a:off x="2205261" y="2132856"/>
              <a:ext cx="936104" cy="0"/>
            </a:xfrm>
            <a:prstGeom prst="line">
              <a:avLst/>
            </a:prstGeom>
            <a:ln w="28575">
              <a:solidFill>
                <a:srgbClr val="99A5D7"/>
              </a:solidFill>
              <a:prstDash val="sysDot"/>
              <a:headEnd type="diamond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직사각형 65"/>
            <p:cNvSpPr/>
            <p:nvPr/>
          </p:nvSpPr>
          <p:spPr>
            <a:xfrm>
              <a:off x="3039312" y="1733561"/>
              <a:ext cx="2000264" cy="428628"/>
            </a:xfrm>
            <a:prstGeom prst="rect">
              <a:avLst/>
            </a:prstGeom>
            <a:solidFill>
              <a:srgbClr val="90DA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43056">
                <a:lnSpc>
                  <a:spcPct val="80000"/>
                </a:lnSpc>
                <a:defRPr/>
              </a:pPr>
              <a:endParaRPr lang="ko-KR" altLang="en-US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67" name="Text Box 25"/>
            <p:cNvSpPr txBox="1">
              <a:spLocks noChangeArrowheads="1"/>
            </p:cNvSpPr>
            <p:nvPr/>
          </p:nvSpPr>
          <p:spPr bwMode="auto">
            <a:xfrm>
              <a:off x="2442482" y="1824765"/>
              <a:ext cx="54534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>
                  <a:solidFill>
                    <a:srgbClr val="99A5D7"/>
                  </a:solidFill>
                  <a:latin typeface="+mn-ea"/>
                </a:rPr>
                <a:t>Name</a:t>
              </a:r>
            </a:p>
          </p:txBody>
        </p:sp>
        <p:sp>
          <p:nvSpPr>
            <p:cNvPr id="68" name="Text Box 47"/>
            <p:cNvSpPr txBox="1">
              <a:spLocks noChangeArrowheads="1"/>
            </p:cNvSpPr>
            <p:nvPr/>
          </p:nvSpPr>
          <p:spPr bwMode="auto">
            <a:xfrm>
              <a:off x="3400822" y="1824765"/>
              <a:ext cx="133867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000" b="1" dirty="0" err="1">
                  <a:solidFill>
                    <a:schemeClr val="bg1"/>
                  </a:solidFill>
                  <a:latin typeface="+mn-ea"/>
                </a:rPr>
                <a:t>ooo</a:t>
              </a:r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 </a:t>
              </a:r>
              <a:r>
                <a:rPr lang="en-US" altLang="ko-KR" sz="1000" b="1" dirty="0" err="1">
                  <a:solidFill>
                    <a:schemeClr val="bg1"/>
                  </a:solidFill>
                  <a:latin typeface="+mn-ea"/>
                </a:rPr>
                <a:t>ooo</a:t>
              </a:r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 </a:t>
              </a:r>
              <a:r>
                <a:rPr lang="en-US" altLang="ko-KR" sz="1000" b="1" dirty="0" err="1">
                  <a:solidFill>
                    <a:schemeClr val="bg1"/>
                  </a:solidFill>
                  <a:latin typeface="+mn-ea"/>
                </a:rPr>
                <a:t>ooo</a:t>
              </a:r>
              <a:endParaRPr lang="en-US" altLang="ko-KR" sz="1000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73" name="그룹 72"/>
          <p:cNvGrpSpPr/>
          <p:nvPr/>
        </p:nvGrpSpPr>
        <p:grpSpPr>
          <a:xfrm>
            <a:off x="1632197" y="6368589"/>
            <a:ext cx="4988905" cy="604837"/>
            <a:chOff x="2115586" y="4797152"/>
            <a:chExt cx="6212959" cy="604837"/>
          </a:xfrm>
        </p:grpSpPr>
        <p:cxnSp>
          <p:nvCxnSpPr>
            <p:cNvPr id="74" name="직선 연결선 73"/>
            <p:cNvCxnSpPr/>
            <p:nvPr/>
          </p:nvCxnSpPr>
          <p:spPr>
            <a:xfrm>
              <a:off x="3911011" y="5373216"/>
              <a:ext cx="4417534" cy="0"/>
            </a:xfrm>
            <a:prstGeom prst="line">
              <a:avLst/>
            </a:prstGeom>
            <a:ln w="28575">
              <a:solidFill>
                <a:srgbClr val="99A5D7"/>
              </a:solidFill>
              <a:prstDash val="sysDot"/>
              <a:headEnd type="none" w="lg" len="lg"/>
              <a:tailEnd type="diamond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AutoShape 3"/>
            <p:cNvSpPr>
              <a:spLocks noChangeArrowheads="1"/>
            </p:cNvSpPr>
            <p:nvPr/>
          </p:nvSpPr>
          <p:spPr bwMode="auto">
            <a:xfrm>
              <a:off x="2115586" y="4797152"/>
              <a:ext cx="1891487" cy="604837"/>
            </a:xfrm>
            <a:prstGeom prst="rect">
              <a:avLst/>
            </a:prstGeom>
            <a:solidFill>
              <a:srgbClr val="A5C4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80000"/>
                </a:lnSpc>
                <a:spcBef>
                  <a:spcPct val="20000"/>
                </a:spcBef>
                <a:defRPr/>
              </a:pPr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0000. March ~ . 0000. February</a:t>
              </a:r>
            </a:p>
          </p:txBody>
        </p:sp>
        <p:sp>
          <p:nvSpPr>
            <p:cNvPr id="76" name="직사각형 75"/>
            <p:cNvSpPr/>
            <p:nvPr/>
          </p:nvSpPr>
          <p:spPr>
            <a:xfrm>
              <a:off x="4147889" y="4884008"/>
              <a:ext cx="413995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altLang="ko-KR" sz="1000" b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Seoul university</a:t>
              </a:r>
            </a:p>
            <a:p>
              <a:pPr lvl="0"/>
              <a:r>
                <a:rPr lang="en-US" altLang="ko-KR" sz="1000" b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degree received : Bachelor of Agriculture</a:t>
              </a:r>
            </a:p>
          </p:txBody>
        </p:sp>
      </p:grpSp>
      <p:grpSp>
        <p:nvGrpSpPr>
          <p:cNvPr id="77" name="그룹 76"/>
          <p:cNvGrpSpPr/>
          <p:nvPr/>
        </p:nvGrpSpPr>
        <p:grpSpPr>
          <a:xfrm>
            <a:off x="1632195" y="7084467"/>
            <a:ext cx="4988907" cy="604837"/>
            <a:chOff x="2115584" y="5513030"/>
            <a:chExt cx="6212961" cy="604837"/>
          </a:xfrm>
        </p:grpSpPr>
        <p:cxnSp>
          <p:nvCxnSpPr>
            <p:cNvPr id="78" name="직선 연결선 77"/>
            <p:cNvCxnSpPr/>
            <p:nvPr/>
          </p:nvCxnSpPr>
          <p:spPr>
            <a:xfrm>
              <a:off x="3911011" y="6093296"/>
              <a:ext cx="4417534" cy="0"/>
            </a:xfrm>
            <a:prstGeom prst="line">
              <a:avLst/>
            </a:prstGeom>
            <a:ln w="28575">
              <a:solidFill>
                <a:srgbClr val="99A5D7"/>
              </a:solidFill>
              <a:prstDash val="sysDot"/>
              <a:headEnd type="none" w="lg" len="lg"/>
              <a:tailEnd type="diamond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AutoShape 3"/>
            <p:cNvSpPr>
              <a:spLocks noChangeArrowheads="1"/>
            </p:cNvSpPr>
            <p:nvPr/>
          </p:nvSpPr>
          <p:spPr bwMode="auto">
            <a:xfrm>
              <a:off x="2115584" y="5513030"/>
              <a:ext cx="1891487" cy="604837"/>
            </a:xfrm>
            <a:prstGeom prst="rect">
              <a:avLst/>
            </a:prstGeom>
            <a:solidFill>
              <a:srgbClr val="A5C4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80000"/>
                </a:lnSpc>
                <a:spcBef>
                  <a:spcPct val="20000"/>
                </a:spcBef>
                <a:defRPr/>
              </a:pPr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0000. March ~ . 0000. February</a:t>
              </a:r>
            </a:p>
          </p:txBody>
        </p:sp>
        <p:sp>
          <p:nvSpPr>
            <p:cNvPr id="80" name="직사각형 79"/>
            <p:cNvSpPr/>
            <p:nvPr/>
          </p:nvSpPr>
          <p:spPr>
            <a:xfrm>
              <a:off x="4147889" y="5599886"/>
              <a:ext cx="413995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altLang="ko-KR" sz="1000" b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Seoul university</a:t>
              </a:r>
            </a:p>
            <a:p>
              <a:pPr lvl="0"/>
              <a:r>
                <a:rPr lang="en-US" altLang="ko-KR" sz="1000" b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degree received : Bachelor of Agriculture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Additional Information</a:t>
            </a:r>
            <a:endParaRPr lang="ko-KR" altLang="en-US" dirty="0"/>
          </a:p>
        </p:txBody>
      </p:sp>
      <p:sp>
        <p:nvSpPr>
          <p:cNvPr id="15" name="직사각형 14"/>
          <p:cNvSpPr/>
          <p:nvPr/>
        </p:nvSpPr>
        <p:spPr>
          <a:xfrm>
            <a:off x="1923017" y="3300236"/>
            <a:ext cx="4698086" cy="2084812"/>
          </a:xfrm>
          <a:prstGeom prst="rect">
            <a:avLst/>
          </a:prstGeom>
          <a:solidFill>
            <a:srgbClr val="A5C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>
              <a:lnSpc>
                <a:spcPct val="80000"/>
              </a:lnSpc>
              <a:spcBef>
                <a:spcPct val="20000"/>
              </a:spcBef>
              <a:defRPr/>
            </a:pPr>
            <a:endParaRPr lang="ko-KR" altLang="en-US" sz="1100" b="1" dirty="0">
              <a:solidFill>
                <a:schemeClr val="bg1"/>
              </a:solidFill>
            </a:endParaRPr>
          </a:p>
        </p:txBody>
      </p:sp>
      <p:sp>
        <p:nvSpPr>
          <p:cNvPr id="16" name="Text Box 23"/>
          <p:cNvSpPr txBox="1">
            <a:spLocks noChangeArrowheads="1"/>
          </p:cNvSpPr>
          <p:nvPr/>
        </p:nvSpPr>
        <p:spPr bwMode="auto">
          <a:xfrm>
            <a:off x="2041956" y="3518652"/>
            <a:ext cx="4460208" cy="17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noAutofit/>
          </a:bodyPr>
          <a:lstStyle/>
          <a:p>
            <a:r>
              <a:rPr lang="en-US" altLang="ko-KR" sz="1000" b="1">
                <a:solidFill>
                  <a:schemeClr val="bg1"/>
                </a:solidFill>
                <a:latin typeface="+mn-ea"/>
              </a:rPr>
              <a:t> fill in the box</a:t>
            </a:r>
          </a:p>
        </p:txBody>
      </p:sp>
      <p:sp>
        <p:nvSpPr>
          <p:cNvPr id="17" name="Text Box 29"/>
          <p:cNvSpPr txBox="1">
            <a:spLocks noChangeArrowheads="1"/>
          </p:cNvSpPr>
          <p:nvPr/>
        </p:nvSpPr>
        <p:spPr bwMode="auto">
          <a:xfrm>
            <a:off x="1212171" y="5057149"/>
            <a:ext cx="62513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altLang="ko-KR" sz="1000" b="1">
                <a:solidFill>
                  <a:srgbClr val="99A5D7"/>
                </a:solidFill>
                <a:latin typeface="+mn-ea"/>
              </a:rPr>
              <a:t>Objective</a:t>
            </a:r>
          </a:p>
        </p:txBody>
      </p:sp>
      <p:cxnSp>
        <p:nvCxnSpPr>
          <p:cNvPr id="14" name="직선 연결선 13"/>
          <p:cNvCxnSpPr/>
          <p:nvPr/>
        </p:nvCxnSpPr>
        <p:spPr>
          <a:xfrm>
            <a:off x="212390" y="5359705"/>
            <a:ext cx="1765149" cy="0"/>
          </a:xfrm>
          <a:prstGeom prst="line">
            <a:avLst/>
          </a:prstGeom>
          <a:ln w="28575">
            <a:solidFill>
              <a:srgbClr val="99A5D7"/>
            </a:solidFill>
            <a:prstDash val="sysDot"/>
            <a:head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>
            <a:off x="212390" y="7663961"/>
            <a:ext cx="1765149" cy="0"/>
          </a:xfrm>
          <a:prstGeom prst="line">
            <a:avLst/>
          </a:prstGeom>
          <a:ln w="28575">
            <a:solidFill>
              <a:srgbClr val="99A5D7"/>
            </a:solidFill>
            <a:prstDash val="sysDot"/>
            <a:head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직사각형 19"/>
          <p:cNvSpPr/>
          <p:nvPr/>
        </p:nvSpPr>
        <p:spPr>
          <a:xfrm>
            <a:off x="1923017" y="5604492"/>
            <a:ext cx="4698086" cy="2084812"/>
          </a:xfrm>
          <a:prstGeom prst="rect">
            <a:avLst/>
          </a:prstGeom>
          <a:solidFill>
            <a:srgbClr val="90D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>
              <a:lnSpc>
                <a:spcPct val="80000"/>
              </a:lnSpc>
              <a:spcBef>
                <a:spcPct val="20000"/>
              </a:spcBef>
              <a:defRPr/>
            </a:pPr>
            <a:endParaRPr lang="ko-KR" altLang="en-US" sz="1100" b="1" dirty="0">
              <a:solidFill>
                <a:schemeClr val="bg1"/>
              </a:solidFill>
            </a:endParaRPr>
          </a:p>
        </p:txBody>
      </p:sp>
      <p:sp>
        <p:nvSpPr>
          <p:cNvPr id="21" name="Text Box 23"/>
          <p:cNvSpPr txBox="1">
            <a:spLocks noChangeArrowheads="1"/>
          </p:cNvSpPr>
          <p:nvPr/>
        </p:nvSpPr>
        <p:spPr bwMode="auto">
          <a:xfrm>
            <a:off x="2041956" y="5822908"/>
            <a:ext cx="4460208" cy="17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noAutofit/>
          </a:bodyPr>
          <a:lstStyle/>
          <a:p>
            <a:r>
              <a:rPr lang="en-US" altLang="ko-KR" sz="1000" b="1">
                <a:solidFill>
                  <a:schemeClr val="bg1"/>
                </a:solidFill>
                <a:latin typeface="+mn-ea"/>
              </a:rPr>
              <a:t> fill in the box</a:t>
            </a:r>
          </a:p>
        </p:txBody>
      </p:sp>
      <p:sp>
        <p:nvSpPr>
          <p:cNvPr id="22" name="Text Box 29"/>
          <p:cNvSpPr txBox="1">
            <a:spLocks noChangeArrowheads="1"/>
          </p:cNvSpPr>
          <p:nvPr/>
        </p:nvSpPr>
        <p:spPr bwMode="auto">
          <a:xfrm>
            <a:off x="224265" y="7332685"/>
            <a:ext cx="164866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/>
            <a:r>
              <a:rPr lang="en-US" altLang="ko-KR" sz="1000" b="1">
                <a:solidFill>
                  <a:srgbClr val="99A5D7"/>
                </a:solidFill>
                <a:latin typeface="+mn-ea"/>
              </a:rPr>
              <a:t>Additional Information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Work experience(employment)</a:t>
            </a:r>
            <a:endParaRPr lang="ko-KR" altLang="en-US" dirty="0"/>
          </a:p>
        </p:txBody>
      </p:sp>
      <p:grpSp>
        <p:nvGrpSpPr>
          <p:cNvPr id="36" name="그룹 35"/>
          <p:cNvGrpSpPr/>
          <p:nvPr/>
        </p:nvGrpSpPr>
        <p:grpSpPr>
          <a:xfrm>
            <a:off x="260648" y="2792760"/>
            <a:ext cx="6408712" cy="1728192"/>
            <a:chOff x="260648" y="3296816"/>
            <a:chExt cx="6408712" cy="1728192"/>
          </a:xfrm>
        </p:grpSpPr>
        <p:grpSp>
          <p:nvGrpSpPr>
            <p:cNvPr id="16" name="그룹 12"/>
            <p:cNvGrpSpPr/>
            <p:nvPr/>
          </p:nvGrpSpPr>
          <p:grpSpPr>
            <a:xfrm>
              <a:off x="980728" y="3660276"/>
              <a:ext cx="5688632" cy="1364732"/>
              <a:chOff x="2555776" y="2064268"/>
              <a:chExt cx="5688632" cy="1376575"/>
            </a:xfrm>
          </p:grpSpPr>
          <p:sp>
            <p:nvSpPr>
              <p:cNvPr id="19" name="직사각형 18"/>
              <p:cNvSpPr/>
              <p:nvPr/>
            </p:nvSpPr>
            <p:spPr>
              <a:xfrm>
                <a:off x="2555776" y="2064268"/>
                <a:ext cx="5688632" cy="137657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80000"/>
                  </a:lnSpc>
                  <a:spcBef>
                    <a:spcPct val="20000"/>
                  </a:spcBef>
                  <a:defRPr/>
                </a:pPr>
                <a:endParaRPr lang="ko-KR" altLang="en-US" dirty="0"/>
              </a:p>
            </p:txBody>
          </p:sp>
          <p:sp>
            <p:nvSpPr>
              <p:cNvPr id="20" name="Text Box 23"/>
              <p:cNvSpPr txBox="1">
                <a:spLocks noChangeArrowheads="1"/>
              </p:cNvSpPr>
              <p:nvPr/>
            </p:nvSpPr>
            <p:spPr bwMode="auto">
              <a:xfrm>
                <a:off x="2699792" y="2276872"/>
                <a:ext cx="5400600" cy="9798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noAutofit/>
              </a:bodyPr>
              <a:lstStyle/>
              <a:p>
                <a:r>
                  <a:rPr lang="en-US" altLang="ko-KR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 fill in the box</a:t>
                </a:r>
              </a:p>
            </p:txBody>
          </p:sp>
        </p:grpSp>
        <p:sp>
          <p:nvSpPr>
            <p:cNvPr id="17" name="직사각형 16"/>
            <p:cNvSpPr/>
            <p:nvPr/>
          </p:nvSpPr>
          <p:spPr>
            <a:xfrm>
              <a:off x="260648" y="3296816"/>
              <a:ext cx="2952328" cy="504056"/>
            </a:xfrm>
            <a:prstGeom prst="rect">
              <a:avLst/>
            </a:prstGeom>
            <a:solidFill>
              <a:srgbClr val="90DA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43056">
                <a:lnSpc>
                  <a:spcPct val="80000"/>
                </a:lnSpc>
                <a:defRPr/>
              </a:pPr>
              <a:endParaRPr lang="ko-KR" altLang="en-US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Text Box 47"/>
            <p:cNvSpPr txBox="1">
              <a:spLocks noChangeArrowheads="1"/>
            </p:cNvSpPr>
            <p:nvPr/>
          </p:nvSpPr>
          <p:spPr bwMode="auto">
            <a:xfrm>
              <a:off x="315641" y="3347804"/>
              <a:ext cx="297886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OOO Co., Ltd </a:t>
              </a:r>
            </a:p>
            <a:p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network team  0000.december ~ 0000.june</a:t>
              </a:r>
            </a:p>
          </p:txBody>
        </p:sp>
      </p:grpSp>
      <p:grpSp>
        <p:nvGrpSpPr>
          <p:cNvPr id="37" name="그룹 36"/>
          <p:cNvGrpSpPr/>
          <p:nvPr/>
        </p:nvGrpSpPr>
        <p:grpSpPr>
          <a:xfrm>
            <a:off x="260648" y="4628964"/>
            <a:ext cx="6408712" cy="1728192"/>
            <a:chOff x="260648" y="4880992"/>
            <a:chExt cx="6408712" cy="1728192"/>
          </a:xfrm>
        </p:grpSpPr>
        <p:grpSp>
          <p:nvGrpSpPr>
            <p:cNvPr id="22" name="그룹 22"/>
            <p:cNvGrpSpPr/>
            <p:nvPr/>
          </p:nvGrpSpPr>
          <p:grpSpPr>
            <a:xfrm>
              <a:off x="980728" y="5244452"/>
              <a:ext cx="5688632" cy="1364732"/>
              <a:chOff x="2555776" y="2064268"/>
              <a:chExt cx="5688632" cy="1376575"/>
            </a:xfrm>
          </p:grpSpPr>
          <p:sp>
            <p:nvSpPr>
              <p:cNvPr id="25" name="직사각형 24"/>
              <p:cNvSpPr/>
              <p:nvPr/>
            </p:nvSpPr>
            <p:spPr>
              <a:xfrm>
                <a:off x="2555776" y="2064268"/>
                <a:ext cx="5688632" cy="137657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80000"/>
                  </a:lnSpc>
                  <a:spcBef>
                    <a:spcPct val="20000"/>
                  </a:spcBef>
                  <a:defRPr/>
                </a:pPr>
                <a:endParaRPr lang="ko-KR" altLang="en-US" dirty="0"/>
              </a:p>
            </p:txBody>
          </p:sp>
          <p:sp>
            <p:nvSpPr>
              <p:cNvPr id="26" name="Text Box 23"/>
              <p:cNvSpPr txBox="1">
                <a:spLocks noChangeArrowheads="1"/>
              </p:cNvSpPr>
              <p:nvPr/>
            </p:nvSpPr>
            <p:spPr bwMode="auto">
              <a:xfrm>
                <a:off x="2699792" y="2276872"/>
                <a:ext cx="5400600" cy="9798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noAutofit/>
              </a:bodyPr>
              <a:lstStyle/>
              <a:p>
                <a:r>
                  <a:rPr lang="en-US" altLang="ko-KR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 fill in the box</a:t>
                </a:r>
              </a:p>
            </p:txBody>
          </p:sp>
        </p:grpSp>
        <p:sp>
          <p:nvSpPr>
            <p:cNvPr id="23" name="직사각형 22"/>
            <p:cNvSpPr/>
            <p:nvPr/>
          </p:nvSpPr>
          <p:spPr>
            <a:xfrm>
              <a:off x="260648" y="4880992"/>
              <a:ext cx="2952328" cy="504056"/>
            </a:xfrm>
            <a:prstGeom prst="rect">
              <a:avLst/>
            </a:prstGeom>
            <a:solidFill>
              <a:srgbClr val="A5C4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43056">
                <a:lnSpc>
                  <a:spcPct val="80000"/>
                </a:lnSpc>
                <a:spcBef>
                  <a:spcPct val="20000"/>
                </a:spcBef>
                <a:defRPr/>
              </a:pPr>
              <a:endParaRPr lang="ko-KR" altLang="en-US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24" name="Text Box 47"/>
            <p:cNvSpPr txBox="1">
              <a:spLocks noChangeArrowheads="1"/>
            </p:cNvSpPr>
            <p:nvPr/>
          </p:nvSpPr>
          <p:spPr bwMode="auto">
            <a:xfrm>
              <a:off x="315641" y="4931980"/>
              <a:ext cx="297886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OOO Co., Ltd </a:t>
              </a:r>
            </a:p>
            <a:p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network team  0000.december ~ 0000.june</a:t>
              </a: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260648" y="6465168"/>
            <a:ext cx="6408712" cy="1728192"/>
            <a:chOff x="260648" y="6465168"/>
            <a:chExt cx="6408712" cy="1728192"/>
          </a:xfrm>
        </p:grpSpPr>
        <p:grpSp>
          <p:nvGrpSpPr>
            <p:cNvPr id="28" name="그룹 28"/>
            <p:cNvGrpSpPr/>
            <p:nvPr/>
          </p:nvGrpSpPr>
          <p:grpSpPr>
            <a:xfrm>
              <a:off x="980728" y="6828628"/>
              <a:ext cx="5688632" cy="1364732"/>
              <a:chOff x="2555776" y="2064268"/>
              <a:chExt cx="5688632" cy="1376575"/>
            </a:xfrm>
          </p:grpSpPr>
          <p:sp>
            <p:nvSpPr>
              <p:cNvPr id="31" name="직사각형 30"/>
              <p:cNvSpPr/>
              <p:nvPr/>
            </p:nvSpPr>
            <p:spPr>
              <a:xfrm>
                <a:off x="2555776" y="2064268"/>
                <a:ext cx="5688632" cy="137657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80000"/>
                  </a:lnSpc>
                  <a:spcBef>
                    <a:spcPct val="20000"/>
                  </a:spcBef>
                  <a:defRPr/>
                </a:pPr>
                <a:endParaRPr lang="ko-KR" altLang="en-US" dirty="0"/>
              </a:p>
            </p:txBody>
          </p:sp>
          <p:sp>
            <p:nvSpPr>
              <p:cNvPr id="32" name="Text Box 23"/>
              <p:cNvSpPr txBox="1">
                <a:spLocks noChangeArrowheads="1"/>
              </p:cNvSpPr>
              <p:nvPr/>
            </p:nvSpPr>
            <p:spPr bwMode="auto">
              <a:xfrm>
                <a:off x="2699792" y="2276872"/>
                <a:ext cx="5400600" cy="9798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noAutofit/>
              </a:bodyPr>
              <a:lstStyle/>
              <a:p>
                <a:r>
                  <a:rPr lang="en-US" altLang="ko-KR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 fill in the box</a:t>
                </a:r>
              </a:p>
            </p:txBody>
          </p:sp>
        </p:grpSp>
        <p:sp>
          <p:nvSpPr>
            <p:cNvPr id="29" name="직사각형 28"/>
            <p:cNvSpPr/>
            <p:nvPr/>
          </p:nvSpPr>
          <p:spPr>
            <a:xfrm>
              <a:off x="260648" y="6465168"/>
              <a:ext cx="2952328" cy="504056"/>
            </a:xfrm>
            <a:prstGeom prst="rect">
              <a:avLst/>
            </a:prstGeom>
            <a:solidFill>
              <a:srgbClr val="C4B7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43056">
                <a:lnSpc>
                  <a:spcPct val="80000"/>
                </a:lnSpc>
                <a:spcBef>
                  <a:spcPct val="20000"/>
                </a:spcBef>
                <a:defRPr/>
              </a:pPr>
              <a:endParaRPr lang="ko-KR" altLang="en-US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30" name="Text Box 47"/>
            <p:cNvSpPr txBox="1">
              <a:spLocks noChangeArrowheads="1"/>
            </p:cNvSpPr>
            <p:nvPr/>
          </p:nvSpPr>
          <p:spPr bwMode="auto">
            <a:xfrm>
              <a:off x="315641" y="6516156"/>
              <a:ext cx="297886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OOO Co., Ltd </a:t>
              </a:r>
            </a:p>
            <a:p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network team  0000.december ~ 0000.june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556792" y="1136576"/>
            <a:ext cx="3240360" cy="55399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</a:pPr>
            <a:r>
              <a:rPr lang="en-US" altLang="ko-KR" sz="3000">
                <a:solidFill>
                  <a:schemeClr val="accent4">
                    <a:lumMod val="60000"/>
                    <a:lumOff val="40000"/>
                  </a:schemeClr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Cover Letter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2348880" y="4304928"/>
            <a:ext cx="3149302" cy="576064"/>
            <a:chOff x="2492898" y="1818303"/>
            <a:chExt cx="3149302" cy="576064"/>
          </a:xfrm>
        </p:grpSpPr>
        <p:sp>
          <p:nvSpPr>
            <p:cNvPr id="14" name="육각형 13"/>
            <p:cNvSpPr/>
            <p:nvPr/>
          </p:nvSpPr>
          <p:spPr>
            <a:xfrm rot="5400000" flipH="1">
              <a:off x="2465700" y="1854307"/>
              <a:ext cx="576064" cy="504056"/>
            </a:xfrm>
            <a:prstGeom prst="hexagon">
              <a:avLst/>
            </a:prstGeom>
            <a:solidFill>
              <a:srgbClr val="99A5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43056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Text Box 5"/>
            <p:cNvSpPr txBox="1">
              <a:spLocks noChangeArrowheads="1"/>
            </p:cNvSpPr>
            <p:nvPr/>
          </p:nvSpPr>
          <p:spPr bwMode="auto">
            <a:xfrm>
              <a:off x="3176055" y="1944514"/>
              <a:ext cx="2466145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rgbClr val="99A5D7"/>
                  </a:solidFill>
                  <a:latin typeface="HY견고딕" pitchFamily="18" charset="-127"/>
                  <a:ea typeface="HY견고딕" pitchFamily="18" charset="-127"/>
                </a:rPr>
                <a:t>Vision</a:t>
              </a:r>
            </a:p>
          </p:txBody>
        </p:sp>
        <p:sp>
          <p:nvSpPr>
            <p:cNvPr id="16" name="TextBox 13"/>
            <p:cNvSpPr txBox="1">
              <a:spLocks noChangeArrowheads="1"/>
            </p:cNvSpPr>
            <p:nvPr/>
          </p:nvSpPr>
          <p:spPr bwMode="auto">
            <a:xfrm>
              <a:off x="2492898" y="1858283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  <a:cs typeface="+mj-cs"/>
                </a:rPr>
                <a:t>01</a:t>
              </a:r>
              <a:endParaRPr lang="ko-KR" altLang="en-US" sz="25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endParaRP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3491483" y="5673080"/>
            <a:ext cx="3158827" cy="576064"/>
            <a:chOff x="2483373" y="1818303"/>
            <a:chExt cx="3158827" cy="576064"/>
          </a:xfrm>
        </p:grpSpPr>
        <p:sp>
          <p:nvSpPr>
            <p:cNvPr id="18" name="육각형 17"/>
            <p:cNvSpPr/>
            <p:nvPr/>
          </p:nvSpPr>
          <p:spPr>
            <a:xfrm rot="5400000" flipH="1">
              <a:off x="2465700" y="1854307"/>
              <a:ext cx="576064" cy="504056"/>
            </a:xfrm>
            <a:prstGeom prst="hexagon">
              <a:avLst/>
            </a:prstGeom>
            <a:solidFill>
              <a:srgbClr val="A794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43056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19" name="Text Box 5"/>
            <p:cNvSpPr txBox="1">
              <a:spLocks noChangeArrowheads="1"/>
            </p:cNvSpPr>
            <p:nvPr/>
          </p:nvSpPr>
          <p:spPr bwMode="auto">
            <a:xfrm>
              <a:off x="3176055" y="1836892"/>
              <a:ext cx="2466145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rgbClr val="A794DC"/>
                  </a:solidFill>
                  <a:latin typeface="HY견고딕" pitchFamily="18" charset="-127"/>
                  <a:ea typeface="HY견고딕" pitchFamily="18" charset="-127"/>
                </a:rPr>
                <a:t>Personality And Family</a:t>
              </a:r>
            </a:p>
            <a:p>
              <a:pPr>
                <a:defRPr/>
              </a:pPr>
              <a:r>
                <a:rPr lang="en-US" altLang="ko-KR" sz="1400">
                  <a:solidFill>
                    <a:srgbClr val="A794DC"/>
                  </a:solidFill>
                  <a:latin typeface="HY견고딕" pitchFamily="18" charset="-127"/>
                  <a:ea typeface="HY견고딕" pitchFamily="18" charset="-127"/>
                </a:rPr>
                <a:t>precept</a:t>
              </a:r>
            </a:p>
          </p:txBody>
        </p:sp>
        <p:sp>
          <p:nvSpPr>
            <p:cNvPr id="20" name="TextBox 13"/>
            <p:cNvSpPr txBox="1">
              <a:spLocks noChangeArrowheads="1"/>
            </p:cNvSpPr>
            <p:nvPr/>
          </p:nvSpPr>
          <p:spPr bwMode="auto">
            <a:xfrm>
              <a:off x="2483373" y="1858283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  <a:cs typeface="+mj-cs"/>
                </a:rPr>
                <a:t>02</a:t>
              </a:r>
              <a:endParaRPr lang="ko-KR" altLang="en-US" sz="25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endParaRPr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2761878" y="7041232"/>
            <a:ext cx="3168352" cy="576064"/>
            <a:chOff x="2473848" y="1818303"/>
            <a:chExt cx="3168352" cy="576064"/>
          </a:xfrm>
        </p:grpSpPr>
        <p:sp>
          <p:nvSpPr>
            <p:cNvPr id="22" name="육각형 21"/>
            <p:cNvSpPr/>
            <p:nvPr/>
          </p:nvSpPr>
          <p:spPr>
            <a:xfrm rot="5400000" flipH="1">
              <a:off x="2465700" y="1854307"/>
              <a:ext cx="576064" cy="504056"/>
            </a:xfrm>
            <a:prstGeom prst="hexagon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43056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23" name="Text Box 5"/>
            <p:cNvSpPr txBox="1">
              <a:spLocks noChangeArrowheads="1"/>
            </p:cNvSpPr>
            <p:nvPr/>
          </p:nvSpPr>
          <p:spPr bwMode="auto">
            <a:xfrm>
              <a:off x="3176055" y="1944613"/>
              <a:ext cx="2466145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Career objective</a:t>
              </a:r>
            </a:p>
          </p:txBody>
        </p:sp>
        <p:sp>
          <p:nvSpPr>
            <p:cNvPr id="24" name="TextBox 13"/>
            <p:cNvSpPr txBox="1">
              <a:spLocks noChangeArrowheads="1"/>
            </p:cNvSpPr>
            <p:nvPr/>
          </p:nvSpPr>
          <p:spPr bwMode="auto">
            <a:xfrm>
              <a:off x="2473848" y="1858283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  <a:cs typeface="+mj-cs"/>
                </a:rPr>
                <a:t>03</a:t>
              </a:r>
              <a:endParaRPr lang="ko-KR" altLang="en-US" sz="25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Letter of self introduction</a:t>
            </a:r>
            <a:endParaRPr lang="ko-KR" altLang="en-US" dirty="0"/>
          </a:p>
        </p:txBody>
      </p:sp>
      <p:grpSp>
        <p:nvGrpSpPr>
          <p:cNvPr id="10" name="그룹 20"/>
          <p:cNvGrpSpPr/>
          <p:nvPr/>
        </p:nvGrpSpPr>
        <p:grpSpPr>
          <a:xfrm>
            <a:off x="260648" y="5097016"/>
            <a:ext cx="6264696" cy="2376264"/>
            <a:chOff x="1081708" y="1700808"/>
            <a:chExt cx="6264696" cy="2376264"/>
          </a:xfrm>
        </p:grpSpPr>
        <p:grpSp>
          <p:nvGrpSpPr>
            <p:cNvPr id="11" name="그룹 12"/>
            <p:cNvGrpSpPr/>
            <p:nvPr/>
          </p:nvGrpSpPr>
          <p:grpSpPr>
            <a:xfrm>
              <a:off x="1835696" y="2064268"/>
              <a:ext cx="5510708" cy="2012804"/>
              <a:chOff x="1835696" y="2064268"/>
              <a:chExt cx="5510708" cy="2573396"/>
            </a:xfrm>
          </p:grpSpPr>
          <p:sp>
            <p:nvSpPr>
              <p:cNvPr id="14" name="직사각형 13"/>
              <p:cNvSpPr/>
              <p:nvPr/>
            </p:nvSpPr>
            <p:spPr>
              <a:xfrm>
                <a:off x="1835696" y="2064268"/>
                <a:ext cx="5510708" cy="257339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80000"/>
                  </a:lnSpc>
                  <a:spcBef>
                    <a:spcPct val="20000"/>
                  </a:spcBef>
                  <a:defRPr/>
                </a:pPr>
                <a:endParaRPr lang="ko-KR" altLang="en-US" dirty="0"/>
              </a:p>
            </p:txBody>
          </p:sp>
          <p:sp>
            <p:nvSpPr>
              <p:cNvPr id="15" name="Text Box 23"/>
              <p:cNvSpPr txBox="1">
                <a:spLocks noChangeArrowheads="1"/>
              </p:cNvSpPr>
              <p:nvPr/>
            </p:nvSpPr>
            <p:spPr bwMode="auto">
              <a:xfrm>
                <a:off x="2051721" y="2276872"/>
                <a:ext cx="5078659" cy="2176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noAutofit/>
              </a:bodyPr>
              <a:lstStyle/>
              <a:p>
                <a:r>
                  <a:rPr lang="en-US" altLang="ko-KR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 fill in the box</a:t>
                </a:r>
              </a:p>
            </p:txBody>
          </p:sp>
        </p:grpSp>
        <p:sp>
          <p:nvSpPr>
            <p:cNvPr id="12" name="직사각형 11"/>
            <p:cNvSpPr/>
            <p:nvPr/>
          </p:nvSpPr>
          <p:spPr>
            <a:xfrm>
              <a:off x="1115616" y="1700808"/>
              <a:ext cx="2952328" cy="504056"/>
            </a:xfrm>
            <a:prstGeom prst="rect">
              <a:avLst/>
            </a:prstGeom>
            <a:solidFill>
              <a:srgbClr val="90DA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43056">
                <a:lnSpc>
                  <a:spcPct val="80000"/>
                </a:lnSpc>
                <a:defRPr/>
              </a:pPr>
              <a:endParaRPr lang="ko-KR" altLang="en-US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Text Box 47"/>
            <p:cNvSpPr txBox="1">
              <a:spLocks noChangeArrowheads="1"/>
            </p:cNvSpPr>
            <p:nvPr/>
          </p:nvSpPr>
          <p:spPr bwMode="auto">
            <a:xfrm>
              <a:off x="1081708" y="1824152"/>
              <a:ext cx="297886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Additional Information</a:t>
              </a:r>
            </a:p>
          </p:txBody>
        </p:sp>
      </p:grpSp>
      <p:grpSp>
        <p:nvGrpSpPr>
          <p:cNvPr id="16" name="그룹 15"/>
          <p:cNvGrpSpPr/>
          <p:nvPr/>
        </p:nvGrpSpPr>
        <p:grpSpPr>
          <a:xfrm>
            <a:off x="366564" y="3296816"/>
            <a:ext cx="6158780" cy="1152128"/>
            <a:chOff x="1187624" y="1916832"/>
            <a:chExt cx="6984776" cy="1152128"/>
          </a:xfrm>
        </p:grpSpPr>
        <p:cxnSp>
          <p:nvCxnSpPr>
            <p:cNvPr id="17" name="직선 연결선 16"/>
            <p:cNvCxnSpPr/>
            <p:nvPr/>
          </p:nvCxnSpPr>
          <p:spPr>
            <a:xfrm>
              <a:off x="1187624" y="3068960"/>
              <a:ext cx="6984776" cy="0"/>
            </a:xfrm>
            <a:prstGeom prst="line">
              <a:avLst/>
            </a:prstGeom>
            <a:ln w="28575">
              <a:solidFill>
                <a:srgbClr val="99A5D7"/>
              </a:solidFill>
              <a:prstDash val="sysDot"/>
              <a:headEnd type="diamond" w="lg" len="lg"/>
              <a:tailEnd type="diamond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 Box 29"/>
            <p:cNvSpPr txBox="1">
              <a:spLocks noChangeArrowheads="1"/>
            </p:cNvSpPr>
            <p:nvPr/>
          </p:nvSpPr>
          <p:spPr bwMode="auto">
            <a:xfrm>
              <a:off x="2311627" y="1916832"/>
              <a:ext cx="4880787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000" b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This brief is designed for you to understand me in an effective way. </a:t>
              </a:r>
            </a:p>
            <a:p>
              <a:r>
                <a:rPr lang="en-US" altLang="ko-KR" sz="1000" b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After reading this profile, you will come to know about me indetails such as vision, characteristics, interests, achievements, experience and likes. 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Letter of self introduction</a:t>
            </a:r>
            <a:endParaRPr lang="ko-KR" altLang="en-US" dirty="0"/>
          </a:p>
        </p:txBody>
      </p:sp>
      <p:grpSp>
        <p:nvGrpSpPr>
          <p:cNvPr id="23" name="그룹 22"/>
          <p:cNvGrpSpPr/>
          <p:nvPr/>
        </p:nvGrpSpPr>
        <p:grpSpPr>
          <a:xfrm>
            <a:off x="404664" y="3152800"/>
            <a:ext cx="6264696" cy="1940796"/>
            <a:chOff x="404664" y="3152800"/>
            <a:chExt cx="6264696" cy="1940796"/>
          </a:xfrm>
        </p:grpSpPr>
        <p:cxnSp>
          <p:nvCxnSpPr>
            <p:cNvPr id="14" name="직선 연결선 13"/>
            <p:cNvCxnSpPr/>
            <p:nvPr/>
          </p:nvCxnSpPr>
          <p:spPr>
            <a:xfrm>
              <a:off x="404664" y="5068253"/>
              <a:ext cx="1875742" cy="0"/>
            </a:xfrm>
            <a:prstGeom prst="line">
              <a:avLst/>
            </a:prstGeom>
            <a:ln w="28575">
              <a:solidFill>
                <a:srgbClr val="99A5D7"/>
              </a:solidFill>
              <a:prstDash val="sysDot"/>
              <a:headEnd type="diamond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/>
            <p:cNvSpPr/>
            <p:nvPr/>
          </p:nvSpPr>
          <p:spPr>
            <a:xfrm>
              <a:off x="1772816" y="3152800"/>
              <a:ext cx="4896544" cy="1940796"/>
            </a:xfrm>
            <a:prstGeom prst="rect">
              <a:avLst/>
            </a:prstGeom>
            <a:solidFill>
              <a:srgbClr val="A5C4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43056">
                <a:lnSpc>
                  <a:spcPct val="80000"/>
                </a:lnSpc>
                <a:spcBef>
                  <a:spcPct val="20000"/>
                </a:spcBef>
                <a:defRPr/>
              </a:pPr>
              <a:endParaRPr lang="ko-KR" altLang="en-US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Text Box 23"/>
            <p:cNvSpPr txBox="1">
              <a:spLocks noChangeArrowheads="1"/>
            </p:cNvSpPr>
            <p:nvPr/>
          </p:nvSpPr>
          <p:spPr bwMode="auto">
            <a:xfrm>
              <a:off x="1916832" y="3346416"/>
              <a:ext cx="4648618" cy="16065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 fill in the box</a:t>
              </a:r>
            </a:p>
          </p:txBody>
        </p:sp>
        <p:sp>
          <p:nvSpPr>
            <p:cNvPr id="17" name="Text Box 29"/>
            <p:cNvSpPr txBox="1">
              <a:spLocks noChangeArrowheads="1"/>
            </p:cNvSpPr>
            <p:nvPr/>
          </p:nvSpPr>
          <p:spPr bwMode="auto">
            <a:xfrm>
              <a:off x="548680" y="4621478"/>
              <a:ext cx="1197764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>
                  <a:solidFill>
                    <a:srgbClr val="99A5D7"/>
                  </a:solidFill>
                  <a:latin typeface="+mn-ea"/>
                </a:rPr>
                <a:t>Personality And</a:t>
              </a:r>
            </a:p>
            <a:p>
              <a:pPr algn="r"/>
              <a:r>
                <a:rPr lang="en-US" altLang="ko-KR" sz="1000" b="1">
                  <a:solidFill>
                    <a:srgbClr val="99A5D7"/>
                  </a:solidFill>
                  <a:latin typeface="+mn-ea"/>
                </a:rPr>
                <a:t>Family precept</a:t>
              </a:r>
            </a:p>
          </p:txBody>
        </p:sp>
      </p:grpSp>
      <p:grpSp>
        <p:nvGrpSpPr>
          <p:cNvPr id="24" name="그룹 23"/>
          <p:cNvGrpSpPr/>
          <p:nvPr/>
        </p:nvGrpSpPr>
        <p:grpSpPr>
          <a:xfrm>
            <a:off x="404664" y="5604492"/>
            <a:ext cx="6264696" cy="1940796"/>
            <a:chOff x="404664" y="5241032"/>
            <a:chExt cx="6264696" cy="1940796"/>
          </a:xfrm>
        </p:grpSpPr>
        <p:cxnSp>
          <p:nvCxnSpPr>
            <p:cNvPr id="19" name="직선 연결선 18"/>
            <p:cNvCxnSpPr/>
            <p:nvPr/>
          </p:nvCxnSpPr>
          <p:spPr>
            <a:xfrm>
              <a:off x="404664" y="7156485"/>
              <a:ext cx="1875742" cy="0"/>
            </a:xfrm>
            <a:prstGeom prst="line">
              <a:avLst/>
            </a:prstGeom>
            <a:ln w="28575">
              <a:solidFill>
                <a:srgbClr val="99A5D7"/>
              </a:solidFill>
              <a:prstDash val="sysDot"/>
              <a:headEnd type="diamond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직사각형 19"/>
            <p:cNvSpPr/>
            <p:nvPr/>
          </p:nvSpPr>
          <p:spPr>
            <a:xfrm>
              <a:off x="1772816" y="5241032"/>
              <a:ext cx="4896544" cy="1940796"/>
            </a:xfrm>
            <a:prstGeom prst="rect">
              <a:avLst/>
            </a:prstGeom>
            <a:solidFill>
              <a:srgbClr val="C4B7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43056">
                <a:lnSpc>
                  <a:spcPct val="80000"/>
                </a:lnSpc>
                <a:spcBef>
                  <a:spcPct val="20000"/>
                </a:spcBef>
                <a:defRPr/>
              </a:pPr>
              <a:endParaRPr lang="ko-KR" altLang="en-US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21" name="Text Box 23"/>
            <p:cNvSpPr txBox="1">
              <a:spLocks noChangeArrowheads="1"/>
            </p:cNvSpPr>
            <p:nvPr/>
          </p:nvSpPr>
          <p:spPr bwMode="auto">
            <a:xfrm>
              <a:off x="1916832" y="5434648"/>
              <a:ext cx="4648618" cy="16065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 fill in the box</a:t>
              </a:r>
            </a:p>
          </p:txBody>
        </p:sp>
        <p:sp>
          <p:nvSpPr>
            <p:cNvPr id="22" name="Text Box 29"/>
            <p:cNvSpPr txBox="1">
              <a:spLocks noChangeArrowheads="1"/>
            </p:cNvSpPr>
            <p:nvPr/>
          </p:nvSpPr>
          <p:spPr bwMode="auto">
            <a:xfrm>
              <a:off x="560408" y="6853929"/>
              <a:ext cx="117371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>
                  <a:solidFill>
                    <a:srgbClr val="99A5D7"/>
                  </a:solidFill>
                  <a:latin typeface="+mn-ea"/>
                </a:rPr>
                <a:t>Career objective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내용 개체 틀 1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/>
              <a:t>Print slide</a:t>
            </a:r>
            <a:endParaRPr lang="ko-KR" altLang="en-US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Add some text to the title slide</a:t>
            </a:r>
            <a:endParaRPr lang="ko-KR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/>
              <a:t>THANK YOU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2996952" y="7063298"/>
            <a:ext cx="338437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 dirty="0">
                <a:solidFill>
                  <a:schemeClr val="bg1">
                    <a:lumMod val="75000"/>
                  </a:schemeClr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Yesform.com contribute not only to the forms &amp; documents but also success vision through business consultation and  the whole heart companionship.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10346</TotalTime>
  <Words>318</Words>
  <Application>Microsoft Office PowerPoint</Application>
  <PresentationFormat>A4 용지(210x297mm)</PresentationFormat>
  <Paragraphs>77</Paragraphs>
  <Slides>10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8" baseType="lpstr">
      <vt:lpstr>Arial</vt:lpstr>
      <vt:lpstr>굴림체</vt:lpstr>
      <vt:lpstr>HY견고딕</vt:lpstr>
      <vt:lpstr>맑은 고딕</vt:lpstr>
      <vt:lpstr>HY헤드라인M</vt:lpstr>
      <vt:lpstr>HY울릉도M</vt:lpstr>
      <vt:lpstr>굴림</vt:lpstr>
      <vt:lpstr>Office 테마</vt:lpstr>
      <vt:lpstr>이력서 및  자기소개서</vt:lpstr>
      <vt:lpstr>PowerPoint 프레젠테이션</vt:lpstr>
      <vt:lpstr>Personal Data </vt:lpstr>
      <vt:lpstr>Additional Information</vt:lpstr>
      <vt:lpstr>Work experience(employment)</vt:lpstr>
      <vt:lpstr>PowerPoint 프레젠테이션</vt:lpstr>
      <vt:lpstr>Letter of self introduction</vt:lpstr>
      <vt:lpstr>Letter of self introduction</vt:lpstr>
      <vt:lpstr>Add some text to the title slide</vt:lpstr>
      <vt:lpstr>THANK YOU</vt:lpstr>
    </vt:vector>
  </TitlesOfParts>
  <Company>(주) 예스폼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예스폼 템플릿</dc:title>
  <dc:creator>문서서식 예스폼(www.yesform.com) 김다혜</dc:creator>
  <cp:keywords>www.yesform.com</cp:keywords>
  <dc:description>본 문서의 저작권은 예스폼(yesform)에 있으며
무단 복제 배포시 법적인 제재를 받을 수 있습니다.</dc:description>
  <cp:lastModifiedBy>kimdahye</cp:lastModifiedBy>
  <cp:revision>809</cp:revision>
  <dcterms:created xsi:type="dcterms:W3CDTF">2010-02-01T08:03:16Z</dcterms:created>
  <dcterms:modified xsi:type="dcterms:W3CDTF">2017-02-09T08:45:36Z</dcterms:modified>
</cp:coreProperties>
</file>