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9" r:id="rId6"/>
    <p:sldId id="257" r:id="rId7"/>
    <p:sldId id="268" r:id="rId8"/>
    <p:sldId id="258" r:id="rId9"/>
    <p:sldId id="267" r:id="rId10"/>
  </p:sldIdLst>
  <p:sldSz cx="9144000" cy="6858000" type="screen4x3"/>
  <p:notesSz cx="6858000" cy="9144000"/>
  <p:embeddedFontLst>
    <p:embeddedFont>
      <p:font typeface="KT&amp;G 상상본문 M" panose="020B0600000101010101" pitchFamily="50" charset="-127"/>
      <p:regular r:id="rId11"/>
    </p:embeddedFont>
    <p:embeddedFont>
      <p:font typeface="KT&amp;G 상상제목 B" panose="02000300000000000000" pitchFamily="2" charset="-127"/>
      <p:regular r:id="rId12"/>
    </p:embeddedFont>
    <p:embeddedFont>
      <p:font typeface="KT&amp;G 상상제목 M" panose="02000300000000000000" pitchFamily="2" charset="-127"/>
      <p:regular r:id="rId13"/>
    </p:embeddedFont>
    <p:embeddedFont>
      <p:font typeface="맑은 고딕" panose="020B0503020000020004" pitchFamily="50" charset="-127"/>
      <p:regular r:id="rId14"/>
      <p:bold r:id="rId1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5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Z:\&#53469;&#49828;&#45367;%20&#51452;&#44036;%20&#54924;&#50896;%20&#54788;&#54889;(181108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Z:\&#53469;&#49828;&#45367;%20&#51452;&#44036;%20&#54924;&#50896;%20&#54788;&#54889;(181026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0"/>
                  <c:y val="-3.5273858460171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170575250092984E-3"/>
                  <c:y val="-2.1164315076102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전체회원현황!$D$24:$D$27</c:f>
              <c:numCache>
                <c:formatCode>General</c:formatCode>
                <c:ptCount val="4"/>
                <c:pt idx="0">
                  <c:v>181026</c:v>
                </c:pt>
                <c:pt idx="1">
                  <c:v>181102</c:v>
                </c:pt>
                <c:pt idx="2">
                  <c:v>181109</c:v>
                </c:pt>
                <c:pt idx="3">
                  <c:v>181109</c:v>
                </c:pt>
              </c:numCache>
            </c:numRef>
          </c:cat>
          <c:val>
            <c:numRef>
              <c:f>전체회원현황!$E$24:$E$27</c:f>
              <c:numCache>
                <c:formatCode>_(* #,##0_);_(* \(#,##0\);_(* "-"_);_(@_)</c:formatCode>
                <c:ptCount val="4"/>
                <c:pt idx="0">
                  <c:v>2870</c:v>
                </c:pt>
                <c:pt idx="1">
                  <c:v>2865</c:v>
                </c:pt>
                <c:pt idx="2">
                  <c:v>2869</c:v>
                </c:pt>
                <c:pt idx="3">
                  <c:v>2874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29344"/>
        <c:axId val="30763264"/>
      </c:barChart>
      <c:catAx>
        <c:axId val="3072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763264"/>
        <c:crosses val="autoZero"/>
        <c:auto val="1"/>
        <c:lblAlgn val="ctr"/>
        <c:lblOffset val="100"/>
        <c:noMultiLvlLbl val="0"/>
      </c:catAx>
      <c:valAx>
        <c:axId val="30763264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30729344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>
          <a:latin typeface="KT&amp;G 상상본문 M" panose="020B0600000101010101" pitchFamily="50" charset="-127"/>
          <a:ea typeface="KT&amp;G 상상본문 M" panose="020B0600000101010101" pitchFamily="50" charset="-127"/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전체회원현황!$B$1</c:f>
              <c:strCache>
                <c:ptCount val="1"/>
                <c:pt idx="0">
                  <c:v>회원수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6033572027350496E-3"/>
                  <c:y val="-2.9949502466183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2065881568715763E-3"/>
                  <c:y val="-2.329405747369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-2.329405747369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 w="28575">
                <a:noFill/>
              </a:ln>
            </c:spPr>
            <c:txPr>
              <a:bodyPr/>
              <a:lstStyle/>
              <a:p>
                <a:pPr>
                  <a:defRPr sz="1100" b="1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전체회원현황!$A$7:$A$18</c:f>
              <c:strCache>
                <c:ptCount val="12"/>
                <c:pt idx="0">
                  <c:v>2017.11.</c:v>
                </c:pt>
                <c:pt idx="1">
                  <c:v>2017.12.</c:v>
                </c:pt>
                <c:pt idx="2">
                  <c:v>2018.1.</c:v>
                </c:pt>
                <c:pt idx="3">
                  <c:v>2018.2.</c:v>
                </c:pt>
                <c:pt idx="4">
                  <c:v>2018.3.</c:v>
                </c:pt>
                <c:pt idx="5">
                  <c:v>2018.4.</c:v>
                </c:pt>
                <c:pt idx="6">
                  <c:v>2018.5.</c:v>
                </c:pt>
                <c:pt idx="7">
                  <c:v>2018.6.</c:v>
                </c:pt>
                <c:pt idx="8">
                  <c:v>2018.7.</c:v>
                </c:pt>
                <c:pt idx="9">
                  <c:v>2018.8.</c:v>
                </c:pt>
                <c:pt idx="10">
                  <c:v>2018.9.</c:v>
                </c:pt>
                <c:pt idx="11">
                  <c:v>2018.10.</c:v>
                </c:pt>
              </c:strCache>
            </c:strRef>
          </c:cat>
          <c:val>
            <c:numRef>
              <c:f>전체회원현황!$B$7:$B$18</c:f>
              <c:numCache>
                <c:formatCode>_(* #,##0_);_(* \(#,##0\);_(* "-"_);_(@_)</c:formatCode>
                <c:ptCount val="12"/>
                <c:pt idx="0">
                  <c:v>2754</c:v>
                </c:pt>
                <c:pt idx="1">
                  <c:v>2774</c:v>
                </c:pt>
                <c:pt idx="2">
                  <c:v>2794</c:v>
                </c:pt>
                <c:pt idx="3">
                  <c:v>2806</c:v>
                </c:pt>
                <c:pt idx="4">
                  <c:v>2821</c:v>
                </c:pt>
                <c:pt idx="5">
                  <c:v>2835</c:v>
                </c:pt>
                <c:pt idx="6">
                  <c:v>2845</c:v>
                </c:pt>
                <c:pt idx="7">
                  <c:v>2850</c:v>
                </c:pt>
                <c:pt idx="8">
                  <c:v>2843</c:v>
                </c:pt>
                <c:pt idx="9">
                  <c:v>2870</c:v>
                </c:pt>
                <c:pt idx="10">
                  <c:v>2861</c:v>
                </c:pt>
                <c:pt idx="11">
                  <c:v>2862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824832"/>
        <c:axId val="150826368"/>
      </c:barChart>
      <c:catAx>
        <c:axId val="1508248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ko-KR"/>
          </a:p>
        </c:txPr>
        <c:crossAx val="150826368"/>
        <c:crosses val="autoZero"/>
        <c:auto val="1"/>
        <c:lblAlgn val="ctr"/>
        <c:lblOffset val="100"/>
        <c:noMultiLvlLbl val="0"/>
      </c:catAx>
      <c:valAx>
        <c:axId val="150826368"/>
        <c:scaling>
          <c:orientation val="minMax"/>
          <c:max val="2900"/>
          <c:min val="2650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150824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KT&amp;G 상상본문 M" panose="020B0600000101010101" pitchFamily="50" charset="-127"/>
          <a:ea typeface="KT&amp;G 상상본문 M" panose="020B0600000101010101" pitchFamily="50" charset="-127"/>
        </a:defRPr>
      </a:pPr>
      <a:endParaRPr lang="ko-K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880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0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689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834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094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22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44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50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19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348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3463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C5F1C-4748-4D1A-9EBF-9A86C7EBDE1E}" type="datetimeFigureOut">
              <a:rPr lang="ko-KR" altLang="en-US" smtClean="0"/>
              <a:t>2018-11-16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E5EBF-090B-4E03-9CEB-702430B27B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01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7772400" cy="1470025"/>
          </a:xfrm>
        </p:spPr>
        <p:txBody>
          <a:bodyPr/>
          <a:lstStyle/>
          <a:p>
            <a:r>
              <a:rPr lang="ko-KR" altLang="en-US" dirty="0" err="1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택스넷</a:t>
            </a:r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 주간 회원 현황</a:t>
            </a:r>
            <a:endParaRPr lang="ko-KR" altLang="en-US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>
                <a:latin typeface="KT&amp;G 상상제목 M" panose="02000300000000000000" pitchFamily="2" charset="-127"/>
                <a:ea typeface="KT&amp;G 상상제목 M" panose="02000300000000000000" pitchFamily="2" charset="-127"/>
              </a:rPr>
              <a:t>2018.11.9.~2018.11.16.</a:t>
            </a:r>
            <a:endParaRPr lang="ko-KR" altLang="en-US" dirty="0">
              <a:latin typeface="KT&amp;G 상상제목 M" panose="02000300000000000000" pitchFamily="2" charset="-127"/>
              <a:ea typeface="KT&amp;G 상상제목 M" panose="02000300000000000000" pitchFamily="2" charset="-127"/>
            </a:endParaRPr>
          </a:p>
        </p:txBody>
      </p:sp>
      <p:sp>
        <p:nvSpPr>
          <p:cNvPr id="7" name="모서리가 접힌 도형 6"/>
          <p:cNvSpPr/>
          <p:nvPr/>
        </p:nvSpPr>
        <p:spPr>
          <a:xfrm>
            <a:off x="15244" y="0"/>
            <a:ext cx="9108504" cy="6858000"/>
          </a:xfrm>
          <a:prstGeom prst="foldedCorner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44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전체 회원 현황</a:t>
            </a:r>
            <a:endParaRPr lang="ko-KR" altLang="en-US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996658"/>
              </p:ext>
            </p:extLst>
          </p:nvPr>
        </p:nvGraphicFramePr>
        <p:xfrm>
          <a:off x="1619672" y="2420888"/>
          <a:ext cx="5904656" cy="2052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280"/>
                <a:gridCol w="3384376"/>
              </a:tblGrid>
              <a:tr h="684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제목 M" panose="02000300000000000000" pitchFamily="2" charset="-127"/>
                          <a:ea typeface="KT&amp;G 상상제목 M" panose="02000300000000000000" pitchFamily="2" charset="-127"/>
                        </a:rPr>
                        <a:t>지난주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제목 M" panose="02000300000000000000" pitchFamily="2" charset="-127"/>
                        <a:ea typeface="KT&amp;G 상상제목 M" panose="020003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제목 M" panose="02000300000000000000" pitchFamily="2" charset="-127"/>
                          <a:ea typeface="KT&amp;G 상상제목 M" panose="02000300000000000000" pitchFamily="2" charset="-127"/>
                        </a:rPr>
                        <a:t>2,869</a:t>
                      </a:r>
                      <a:endParaRPr 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제목 M" panose="02000300000000000000" pitchFamily="2" charset="-127"/>
                        <a:ea typeface="KT&amp;G 상상제목 M" panose="020003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84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제목 M" panose="02000300000000000000" pitchFamily="2" charset="-127"/>
                          <a:ea typeface="KT&amp;G 상상제목 M" panose="02000300000000000000" pitchFamily="2" charset="-127"/>
                        </a:rPr>
                        <a:t>금주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제목 M" panose="02000300000000000000" pitchFamily="2" charset="-127"/>
                        <a:ea typeface="KT&amp;G 상상제목 M" panose="020003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제목 M" panose="02000300000000000000" pitchFamily="2" charset="-127"/>
                          <a:ea typeface="KT&amp;G 상상제목 M" panose="02000300000000000000" pitchFamily="2" charset="-127"/>
                        </a:rPr>
                        <a:t>2,874</a:t>
                      </a:r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제목 M" panose="02000300000000000000" pitchFamily="2" charset="-127"/>
                        <a:ea typeface="KT&amp;G 상상제목 M" panose="020003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84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제목 M" panose="02000300000000000000" pitchFamily="2" charset="-127"/>
                          <a:ea typeface="KT&amp;G 상상제목 M" panose="02000300000000000000" pitchFamily="2" charset="-127"/>
                        </a:rPr>
                        <a:t>증감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제목 M" panose="02000300000000000000" pitchFamily="2" charset="-127"/>
                        <a:ea typeface="KT&amp;G 상상제목 M" panose="020003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T&amp;G 상상제목 M" panose="02000300000000000000" pitchFamily="2" charset="-127"/>
                          <a:ea typeface="KT&amp;G 상상제목 M" panose="02000300000000000000" pitchFamily="2" charset="-127"/>
                        </a:rPr>
                        <a:t>+5</a:t>
                      </a:r>
                      <a:endParaRPr lang="ko-KR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KT&amp;G 상상제목 M" panose="02000300000000000000" pitchFamily="2" charset="-127"/>
                        <a:ea typeface="KT&amp;G 상상제목 M" panose="020003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251520" y="1412776"/>
            <a:ext cx="8640960" cy="4464496"/>
          </a:xfrm>
          <a:prstGeom prst="rect">
            <a:avLst/>
          </a:prstGeom>
          <a:noFill/>
          <a:ln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4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4</a:t>
            </a:r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주간 회원 변화 추이</a:t>
            </a:r>
            <a:endParaRPr lang="ko-KR" altLang="en-US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1412776"/>
            <a:ext cx="8640960" cy="4464496"/>
          </a:xfrm>
          <a:prstGeom prst="rect">
            <a:avLst/>
          </a:prstGeom>
          <a:noFill/>
          <a:ln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" name="차트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4283674"/>
              </p:ext>
            </p:extLst>
          </p:nvPr>
        </p:nvGraphicFramePr>
        <p:xfrm>
          <a:off x="1259632" y="1916832"/>
          <a:ext cx="6624736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577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월간 회원 변화 추이</a:t>
            </a:r>
            <a:endParaRPr lang="ko-KR" altLang="en-US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1412776"/>
            <a:ext cx="8640960" cy="4464496"/>
          </a:xfrm>
          <a:prstGeom prst="rect">
            <a:avLst/>
          </a:prstGeom>
          <a:noFill/>
          <a:ln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5">
                    <a:lumMod val="50000"/>
                  </a:schemeClr>
                </a:solidFill>
              </a:ln>
            </a:endParaRPr>
          </a:p>
        </p:txBody>
      </p:sp>
      <p:graphicFrame>
        <p:nvGraphicFramePr>
          <p:cNvPr id="8" name="차트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4569255"/>
              </p:ext>
            </p:extLst>
          </p:nvPr>
        </p:nvGraphicFramePr>
        <p:xfrm>
          <a:off x="611560" y="1520788"/>
          <a:ext cx="792088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직선 화살표 연결선 6"/>
          <p:cNvCxnSpPr/>
          <p:nvPr/>
        </p:nvCxnSpPr>
        <p:spPr>
          <a:xfrm flipV="1">
            <a:off x="1547664" y="1628800"/>
            <a:ext cx="6408712" cy="151216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04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주간 회원 변경사항</a:t>
            </a:r>
            <a:endParaRPr lang="ko-KR" altLang="en-US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1412776"/>
            <a:ext cx="8640960" cy="4464496"/>
          </a:xfrm>
          <a:prstGeom prst="rect">
            <a:avLst/>
          </a:prstGeom>
          <a:noFill/>
          <a:ln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972962"/>
              </p:ext>
            </p:extLst>
          </p:nvPr>
        </p:nvGraphicFramePr>
        <p:xfrm>
          <a:off x="2195736" y="1916832"/>
          <a:ext cx="4608512" cy="15097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4256"/>
                <a:gridCol w="2304256"/>
              </a:tblGrid>
              <a:tr h="5032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유료회원 가입</a:t>
                      </a:r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8 </a:t>
                      </a:r>
                      <a:r>
                        <a:rPr lang="ko-KR" alt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32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유료회원 탈퇴</a:t>
                      </a:r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3 </a:t>
                      </a:r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32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유료회원 총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+5 </a:t>
                      </a:r>
                      <a:r>
                        <a:rPr lang="ko-KR" altLang="en-US" sz="1800" b="1" u="none" strike="noStrike" dirty="0">
                          <a:solidFill>
                            <a:srgbClr val="FF0000"/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057624"/>
              </p:ext>
            </p:extLst>
          </p:nvPr>
        </p:nvGraphicFramePr>
        <p:xfrm>
          <a:off x="2193313" y="3861048"/>
          <a:ext cx="4608512" cy="15097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4256"/>
                <a:gridCol w="2304256"/>
              </a:tblGrid>
              <a:tr h="50324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무</a:t>
                      </a:r>
                      <a:r>
                        <a:rPr lang="ko-KR" altLang="en-US" sz="20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료회원 가입</a:t>
                      </a:r>
                      <a:endParaRPr lang="ko-KR" altLang="en-US" sz="20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148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en-US" altLang="ko-KR" sz="18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324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무</a:t>
                      </a:r>
                      <a:r>
                        <a:rPr lang="ko-KR" altLang="en-US" sz="20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료회원 탈퇴</a:t>
                      </a:r>
                      <a:endParaRPr lang="ko-KR" altLang="en-US" sz="20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-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32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무료회원 총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+</a:t>
                      </a:r>
                      <a:r>
                        <a:rPr lang="en-US" altLang="ko-KR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148 </a:t>
                      </a:r>
                      <a:r>
                        <a:rPr lang="ko-KR" altLang="en-US" sz="1800" b="1" u="none" strike="noStrike" dirty="0">
                          <a:solidFill>
                            <a:srgbClr val="FF0000"/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097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유료회원 가입 </a:t>
            </a:r>
            <a:r>
              <a:rPr lang="ko-KR" altLang="en-US" dirty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현황</a:t>
            </a:r>
            <a:r>
              <a:rPr lang="ko-KR" altLang="en-US" sz="3000" dirty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 </a:t>
            </a:r>
            <a:r>
              <a:rPr lang="en-US" altLang="ko-KR" sz="3000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(</a:t>
            </a:r>
            <a:r>
              <a:rPr lang="ko-KR" altLang="en-US" sz="3000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유료 전환 포함</a:t>
            </a:r>
            <a:r>
              <a:rPr lang="en-US" altLang="ko-KR" sz="3000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)</a:t>
            </a:r>
            <a:endParaRPr lang="ko-KR" altLang="en-US" sz="3000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893295"/>
              </p:ext>
            </p:extLst>
          </p:nvPr>
        </p:nvGraphicFramePr>
        <p:xfrm>
          <a:off x="539552" y="1746940"/>
          <a:ext cx="5220000" cy="4176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000"/>
                <a:gridCol w="756000"/>
                <a:gridCol w="756000"/>
                <a:gridCol w="756000"/>
                <a:gridCol w="756000"/>
                <a:gridCol w="756000"/>
              </a:tblGrid>
              <a:tr h="6960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기업회원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</a:t>
                      </a:r>
                      <a:r>
                        <a:rPr 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</a:t>
                      </a:r>
                      <a:r>
                        <a:rPr 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</a:t>
                      </a:r>
                      <a:r>
                        <a:rPr 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</a:t>
                      </a:r>
                      <a:r>
                        <a:rPr 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D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5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960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2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960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전문가회원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</a:t>
                      </a:r>
                      <a:r>
                        <a:rPr 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</a:t>
                      </a:r>
                      <a:r>
                        <a:rPr 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</a:t>
                      </a:r>
                      <a:r>
                        <a:rPr 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</a:t>
                      </a:r>
                      <a:r>
                        <a:rPr 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D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2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960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607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개인회원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20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9607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총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8 </a:t>
                      </a:r>
                      <a:r>
                        <a:rPr lang="ko-KR" altLang="en-US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11873"/>
              </p:ext>
            </p:extLst>
          </p:nvPr>
        </p:nvGraphicFramePr>
        <p:xfrm>
          <a:off x="6660232" y="3118035"/>
          <a:ext cx="1826078" cy="127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9365"/>
                <a:gridCol w="566713"/>
              </a:tblGrid>
              <a:tr h="317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참고 </a:t>
                      </a:r>
                      <a:r>
                        <a:rPr lang="en-US" altLang="ko-KR" sz="14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: [</a:t>
                      </a:r>
                      <a:r>
                        <a:rPr lang="ko-KR" altLang="en-US" sz="14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영업인 정보</a:t>
                      </a:r>
                      <a:r>
                        <a:rPr lang="en-US" altLang="ko-KR" sz="14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]</a:t>
                      </a:r>
                      <a:endParaRPr lang="en-US" altLang="ko-KR" sz="14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본사</a:t>
                      </a:r>
                      <a:endParaRPr lang="en-US" altLang="ko-KR" sz="14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6 </a:t>
                      </a:r>
                      <a:r>
                        <a:rPr lang="ko-KR" altLang="en-US" sz="1400" b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제주</a:t>
                      </a:r>
                      <a:endParaRPr lang="en-US" altLang="ko-KR" sz="14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마케팅부</a:t>
                      </a:r>
                      <a:endParaRPr lang="en-US" altLang="ko-KR" sz="14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왼쪽 화살표 설명선 11"/>
          <p:cNvSpPr/>
          <p:nvPr/>
        </p:nvSpPr>
        <p:spPr>
          <a:xfrm>
            <a:off x="5868144" y="2924943"/>
            <a:ext cx="2808312" cy="165618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0643"/>
            </a:avLst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1520" y="1412776"/>
            <a:ext cx="8640960" cy="4824536"/>
          </a:xfrm>
          <a:prstGeom prst="rect">
            <a:avLst/>
          </a:prstGeom>
          <a:noFill/>
          <a:ln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5">
                    <a:lumMod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80380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유료회원 탈퇴 현황</a:t>
            </a:r>
            <a:r>
              <a:rPr lang="ko-KR" altLang="en-US" sz="3000" dirty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 </a:t>
            </a:r>
            <a:r>
              <a:rPr lang="en-US" altLang="ko-KR" sz="3000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(</a:t>
            </a:r>
            <a:r>
              <a:rPr lang="ko-KR" altLang="en-US" sz="3000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무료 전환 포함</a:t>
            </a:r>
            <a:r>
              <a:rPr lang="en-US" altLang="ko-KR" sz="3000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)</a:t>
            </a:r>
            <a:endParaRPr lang="ko-KR" altLang="en-US" sz="3000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1412776"/>
            <a:ext cx="8640960" cy="4464496"/>
          </a:xfrm>
          <a:prstGeom prst="rect">
            <a:avLst/>
          </a:prstGeom>
          <a:noFill/>
          <a:ln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44650"/>
              </p:ext>
            </p:extLst>
          </p:nvPr>
        </p:nvGraphicFramePr>
        <p:xfrm>
          <a:off x="557806" y="1916832"/>
          <a:ext cx="8028387" cy="31683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4553"/>
                <a:gridCol w="1015639"/>
                <a:gridCol w="1015639"/>
                <a:gridCol w="1015639"/>
                <a:gridCol w="1015639"/>
                <a:gridCol w="1015639"/>
                <a:gridCol w="1015639"/>
              </a:tblGrid>
              <a:tr h="52805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기업회원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D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구회원제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3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805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en-US" altLang="ko-KR" sz="18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805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전문가회원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</a:t>
                      </a:r>
                      <a:r>
                        <a:rPr 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</a:t>
                      </a:r>
                      <a:r>
                        <a:rPr 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</a:t>
                      </a:r>
                      <a:r>
                        <a:rPr 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</a:t>
                      </a:r>
                      <a:r>
                        <a:rPr 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D</a:t>
                      </a:r>
                      <a:endParaRPr 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구회원제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80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805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개인회원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805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총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3 </a:t>
                      </a:r>
                      <a:r>
                        <a:rPr lang="ko-KR" altLang="en-US" sz="20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모서리가 둥근 직사각형 4"/>
          <p:cNvSpPr/>
          <p:nvPr/>
        </p:nvSpPr>
        <p:spPr>
          <a:xfrm>
            <a:off x="5508104" y="5288544"/>
            <a:ext cx="3064195" cy="360040"/>
          </a:xfrm>
          <a:prstGeom prst="round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*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구회원제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골드정보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(1)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KT&amp;G 상상본문 M" panose="020B0600000101010101" pitchFamily="50" charset="-127"/>
              <a:ea typeface="KT&amp;G 상상본문 M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58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무료회원 가입 현황</a:t>
            </a:r>
            <a:endParaRPr lang="ko-KR" altLang="en-US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1412776"/>
            <a:ext cx="8640960" cy="4464496"/>
          </a:xfrm>
          <a:prstGeom prst="rect">
            <a:avLst/>
          </a:prstGeom>
          <a:noFill/>
          <a:ln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45854"/>
              </p:ext>
            </p:extLst>
          </p:nvPr>
        </p:nvGraphicFramePr>
        <p:xfrm>
          <a:off x="2195736" y="2517171"/>
          <a:ext cx="4608512" cy="2135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4256"/>
                <a:gridCol w="2304256"/>
              </a:tblGrid>
              <a:tr h="4271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기업회원</a:t>
                      </a:r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29 </a:t>
                      </a:r>
                      <a:r>
                        <a:rPr lang="ko-KR" altLang="en-US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71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전문가회원</a:t>
                      </a:r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118 </a:t>
                      </a:r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71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정부기관 등</a:t>
                      </a:r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 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en-US" altLang="ko-KR" sz="18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71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개인</a:t>
                      </a:r>
                      <a:r>
                        <a:rPr lang="en-US" altLang="ko-KR" sz="2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/</a:t>
                      </a:r>
                      <a:r>
                        <a:rPr lang="ko-KR" altLang="en-US" sz="2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미등록</a:t>
                      </a:r>
                      <a:endParaRPr lang="ko-KR" altLang="en-US" sz="2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100 </a:t>
                      </a:r>
                      <a:r>
                        <a:rPr lang="ko-KR" altLang="en-US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71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총</a:t>
                      </a:r>
                      <a:endParaRPr lang="ko-KR" altLang="en-US" sz="2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148 </a:t>
                      </a:r>
                      <a:r>
                        <a:rPr lang="ko-KR" altLang="en-US" sz="18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&amp;G 상상본문 M" panose="020B0600000101010101" pitchFamily="50" charset="-127"/>
                          <a:ea typeface="KT&amp;G 상상본문 M" panose="020B0600000101010101" pitchFamily="50" charset="-127"/>
                        </a:rPr>
                        <a:t>건</a:t>
                      </a:r>
                      <a:endParaRPr lang="ko-KR" altLang="en-US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&amp;G 상상본문 M" panose="020B0600000101010101" pitchFamily="50" charset="-127"/>
                        <a:ea typeface="KT&amp;G 상상본문 M" panose="020B0600000101010101" pitchFamily="50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499992" y="4797152"/>
            <a:ext cx="2344115" cy="360040"/>
          </a:xfrm>
          <a:prstGeom prst="round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* 정부기관 등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국세청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KT&amp;G 상상본문 M" panose="020B0600000101010101" pitchFamily="50" charset="-127"/>
              <a:ea typeface="KT&amp;G 상상본문 M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989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KT&amp;G 상상제목 B" panose="02000300000000000000" pitchFamily="2" charset="-127"/>
                <a:ea typeface="KT&amp;G 상상제목 B" panose="02000300000000000000" pitchFamily="2" charset="-127"/>
              </a:rPr>
              <a:t>무료회원 탈퇴 현황</a:t>
            </a:r>
            <a:endParaRPr lang="ko-KR" altLang="en-US" sz="3000" dirty="0">
              <a:latin typeface="KT&amp;G 상상제목 B" panose="02000300000000000000" pitchFamily="2" charset="-127"/>
              <a:ea typeface="KT&amp;G 상상제목 B" panose="02000300000000000000" pitchFamily="2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1412776"/>
            <a:ext cx="8640960" cy="4464496"/>
          </a:xfrm>
          <a:prstGeom prst="rect">
            <a:avLst/>
          </a:prstGeom>
          <a:solidFill>
            <a:schemeClr val="bg1">
              <a:lumMod val="95000"/>
            </a:schemeClr>
          </a:solidFill>
          <a:ln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260046" y="3329553"/>
            <a:ext cx="4623907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>
                    <a:lumMod val="50000"/>
                  </a:schemeClr>
                </a:solidFill>
                <a:latin typeface="KT&amp;G 상상본문 M" panose="020B0600000101010101" pitchFamily="50" charset="-127"/>
                <a:ea typeface="KT&amp;G 상상본문 M" panose="020B0600000101010101" pitchFamily="50" charset="-127"/>
              </a:rPr>
              <a:t>회원탈퇴 내역 없음</a:t>
            </a:r>
            <a:endParaRPr lang="en-US" altLang="ko-KR" sz="1500" dirty="0" smtClean="0">
              <a:solidFill>
                <a:schemeClr val="bg1">
                  <a:lumMod val="50000"/>
                </a:schemeClr>
              </a:solidFill>
              <a:latin typeface="KT&amp;G 상상본문 M" panose="020B0600000101010101" pitchFamily="50" charset="-127"/>
              <a:ea typeface="KT&amp;G 상상본문 M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046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207</Words>
  <Application>Microsoft Office PowerPoint</Application>
  <PresentationFormat>화면 슬라이드 쇼(4:3)</PresentationFormat>
  <Paragraphs>94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굴림</vt:lpstr>
      <vt:lpstr>Arial</vt:lpstr>
      <vt:lpstr>KT&amp;G 상상본문 M</vt:lpstr>
      <vt:lpstr>KT&amp;G 상상제목 B</vt:lpstr>
      <vt:lpstr>KT&amp;G 상상제목 M</vt:lpstr>
      <vt:lpstr>맑은 고딕</vt:lpstr>
      <vt:lpstr>Office 테마</vt:lpstr>
      <vt:lpstr>택스넷 주간 회원 현황</vt:lpstr>
      <vt:lpstr>전체 회원 현황</vt:lpstr>
      <vt:lpstr>4주간 회원 변화 추이</vt:lpstr>
      <vt:lpstr>월간 회원 변화 추이</vt:lpstr>
      <vt:lpstr>주간 회원 변경사항</vt:lpstr>
      <vt:lpstr>유료회원 가입 현황 (유료 전환 포함)</vt:lpstr>
      <vt:lpstr>유료회원 탈퇴 현황 (무료 전환 포함)</vt:lpstr>
      <vt:lpstr>무료회원 가입 현황</vt:lpstr>
      <vt:lpstr>무료회원 탈퇴 현황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택스넷 주간 회원 현황</dc:title>
  <dc:creator>ABC_tax</dc:creator>
  <cp:lastModifiedBy>ABC_tax</cp:lastModifiedBy>
  <cp:revision>59</cp:revision>
  <dcterms:created xsi:type="dcterms:W3CDTF">2018-06-08T05:44:12Z</dcterms:created>
  <dcterms:modified xsi:type="dcterms:W3CDTF">2018-11-16T05:17:21Z</dcterms:modified>
</cp:coreProperties>
</file>