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tags/tag49.xml" ContentType="application/vnd.openxmlformats-officedocument.presentationml.tags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notesSlides/notesSlide63.xml" ContentType="application/vnd.openxmlformats-officedocument.presentationml.notesSlide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tags/tag16.xml" ContentType="application/vnd.openxmlformats-officedocument.presentationml.tags+xml"/>
  <Override PartName="/ppt/notesSlides/notesSlide52.xml" ContentType="application/vnd.openxmlformats-officedocument.presentationml.notesSlide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notesSlides/notesSlide30.xml" ContentType="application/vnd.openxmlformats-officedocument.presentationml.notesSlide+xml"/>
  <Override PartName="/ppt/tags/tag52.xml" ContentType="application/vnd.openxmlformats-officedocument.presentationml.tags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57.xml" ContentType="application/vnd.openxmlformats-officedocument.presentationml.notesSlide+xml"/>
  <Override PartName="/ppt/tags/tag79.xml" ContentType="application/vnd.openxmlformats-officedocument.presentationml.tags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notesSlides/notesSlide46.xml" ContentType="application/vnd.openxmlformats-officedocument.presentationml.notesSlide+xml"/>
  <Override PartName="/ppt/tags/tag68.xml" ContentType="application/vnd.openxmlformats-officedocument.presentationml.tags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57.xml" ContentType="application/vnd.openxmlformats-officedocument.presentationml.tags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notesSlides/notesSlide60.xml" ContentType="application/vnd.openxmlformats-officedocument.presentationml.notesSlide+xml"/>
  <Override PartName="/ppt/tags/tag82.xml" ContentType="application/vnd.openxmlformats-officedocument.presentationml.tags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65.xml" ContentType="application/vnd.openxmlformats-officedocument.presentationml.notesSlide+xml"/>
  <Override PartName="/ppt/tags/tag87.xml" ContentType="application/vnd.openxmlformats-officedocument.presentationml.tags+xml"/>
  <Override PartName="/ppt/slides/slide41.xml" ContentType="application/vnd.openxmlformats-officedocument.presentationml.slide+xml"/>
  <Override PartName="/ppt/notesSlides/notesSlide43.xml" ContentType="application/vnd.openxmlformats-officedocument.presentationml.notesSlide+xml"/>
  <Override PartName="/ppt/tags/tag29.xml" ContentType="application/vnd.openxmlformats-officedocument.presentationml.tags+xml"/>
  <Override PartName="/ppt/notesSlides/notesSlide54.xml" ContentType="application/vnd.openxmlformats-officedocument.presentationml.notesSlide+xml"/>
  <Override PartName="/ppt/tags/tag76.xml" ContentType="application/vnd.openxmlformats-officedocument.presentationml.tags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2.xml" ContentType="application/vnd.openxmlformats-officedocument.presentationml.notesSlide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99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notesSlides/notesSlide84.xml" ContentType="application/vnd.openxmlformats-officedocument.presentationml.notesSlide+xml"/>
  <Override PartName="/ppt/tags/tag88.xml" ContentType="application/vnd.openxmlformats-officedocument.presentationml.tags+xml"/>
  <Override PartName="/ppt/notesSlides/notesSlide100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notesSlides/notesSlide62.xml" ContentType="application/vnd.openxmlformats-officedocument.presentationml.notesSlide+xml"/>
  <Override PartName="/ppt/tags/tag84.xml" ContentType="application/vnd.openxmlformats-officedocument.presentationml.tags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tags/tag11.xml" ContentType="application/vnd.openxmlformats-officedocument.presentationml.tags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notesSlides/notesSlide67.xml" ContentType="application/vnd.openxmlformats-officedocument.presentationml.notesSlide+xml"/>
  <Override PartName="/ppt/tags/tag89.xml" ContentType="application/vnd.openxmlformats-officedocument.presentationml.tag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tags/tag78.xml" ContentType="application/vnd.openxmlformats-officedocument.presentationml.tags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tags/tag45.xml" ContentType="application/vnd.openxmlformats-officedocument.presentationml.tags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9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tags/tag86.xml" ContentType="application/vnd.openxmlformats-officedocument.presentationml.tags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notesSlides/notesSlide53.xml" ContentType="application/vnd.openxmlformats-officedocument.presentationml.notesSlide+xml"/>
  <Override PartName="/ppt/tags/tag75.xml" ContentType="application/vnd.openxmlformats-officedocument.presentationml.tags+xml"/>
  <Override PartName="/ppt/slides/slide40.xml" ContentType="application/vnd.openxmlformats-officedocument.presentationml.slide+xml"/>
  <Override PartName="/ppt/notesSlides/notesSlide42.xml" ContentType="application/vnd.openxmlformats-officedocument.presentationml.notesSlide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53.xml" ContentType="application/vnd.openxmlformats-officedocument.presentationml.tags+xml"/>
  <Override PartName="/ppt/slides/slide89.xml" ContentType="application/vnd.openxmlformats-officedocument.presentationml.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s/slide78.xml" ContentType="application/vnd.openxmlformats-officedocument.presentationml.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notesSlides/notesSlide36.xml" ContentType="application/vnd.openxmlformats-officedocument.presentationml.notesSlide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tags/tag47.xml" ContentType="application/vnd.openxmlformats-officedocument.presentationml.tags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notesSlides/notesSlide61.xml" ContentType="application/vnd.openxmlformats-officedocument.presentationml.notesSlide+xml"/>
  <Override PartName="/ppt/tags/tag8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02"/>
  </p:notesMasterIdLst>
  <p:sldIdLst>
    <p:sldId id="1846" r:id="rId2"/>
    <p:sldId id="771" r:id="rId3"/>
    <p:sldId id="2141" r:id="rId4"/>
    <p:sldId id="2130" r:id="rId5"/>
    <p:sldId id="2105" r:id="rId6"/>
    <p:sldId id="2133" r:id="rId7"/>
    <p:sldId id="2134" r:id="rId8"/>
    <p:sldId id="2135" r:id="rId9"/>
    <p:sldId id="2137" r:id="rId10"/>
    <p:sldId id="2139" r:id="rId11"/>
    <p:sldId id="2140" r:id="rId12"/>
    <p:sldId id="2142" r:id="rId13"/>
    <p:sldId id="2157" r:id="rId14"/>
    <p:sldId id="2155" r:id="rId15"/>
    <p:sldId id="2255" r:id="rId16"/>
    <p:sldId id="2252" r:id="rId17"/>
    <p:sldId id="2253" r:id="rId18"/>
    <p:sldId id="2254" r:id="rId19"/>
    <p:sldId id="2161" r:id="rId20"/>
    <p:sldId id="2143" r:id="rId21"/>
    <p:sldId id="2146" r:id="rId22"/>
    <p:sldId id="2175" r:id="rId23"/>
    <p:sldId id="2148" r:id="rId24"/>
    <p:sldId id="2147" r:id="rId25"/>
    <p:sldId id="2149" r:id="rId26"/>
    <p:sldId id="2150" r:id="rId27"/>
    <p:sldId id="2218" r:id="rId28"/>
    <p:sldId id="2152" r:id="rId29"/>
    <p:sldId id="2153" r:id="rId30"/>
    <p:sldId id="2154" r:id="rId31"/>
    <p:sldId id="2162" r:id="rId32"/>
    <p:sldId id="2166" r:id="rId33"/>
    <p:sldId id="2171" r:id="rId34"/>
    <p:sldId id="2258" r:id="rId35"/>
    <p:sldId id="2172" r:id="rId36"/>
    <p:sldId id="2183" r:id="rId37"/>
    <p:sldId id="2184" r:id="rId38"/>
    <p:sldId id="2182" r:id="rId39"/>
    <p:sldId id="2186" r:id="rId40"/>
    <p:sldId id="2187" r:id="rId41"/>
    <p:sldId id="2185" r:id="rId42"/>
    <p:sldId id="2219" r:id="rId43"/>
    <p:sldId id="2188" r:id="rId44"/>
    <p:sldId id="2189" r:id="rId45"/>
    <p:sldId id="2211" r:id="rId46"/>
    <p:sldId id="2190" r:id="rId47"/>
    <p:sldId id="2191" r:id="rId48"/>
    <p:sldId id="2200" r:id="rId49"/>
    <p:sldId id="2202" r:id="rId50"/>
    <p:sldId id="2201" r:id="rId51"/>
    <p:sldId id="2203" r:id="rId52"/>
    <p:sldId id="2204" r:id="rId53"/>
    <p:sldId id="2210" r:id="rId54"/>
    <p:sldId id="2220" r:id="rId55"/>
    <p:sldId id="2208" r:id="rId56"/>
    <p:sldId id="2260" r:id="rId57"/>
    <p:sldId id="2261" r:id="rId58"/>
    <p:sldId id="2205" r:id="rId59"/>
    <p:sldId id="2213" r:id="rId60"/>
    <p:sldId id="2212" r:id="rId61"/>
    <p:sldId id="2256" r:id="rId62"/>
    <p:sldId id="2214" r:id="rId63"/>
    <p:sldId id="2257" r:id="rId64"/>
    <p:sldId id="2164" r:id="rId65"/>
    <p:sldId id="2174" r:id="rId66"/>
    <p:sldId id="2165" r:id="rId67"/>
    <p:sldId id="2222" r:id="rId68"/>
    <p:sldId id="2173" r:id="rId69"/>
    <p:sldId id="2176" r:id="rId70"/>
    <p:sldId id="2223" r:id="rId71"/>
    <p:sldId id="2224" r:id="rId72"/>
    <p:sldId id="2181" r:id="rId73"/>
    <p:sldId id="2192" r:id="rId74"/>
    <p:sldId id="2195" r:id="rId75"/>
    <p:sldId id="2196" r:id="rId76"/>
    <p:sldId id="2197" r:id="rId77"/>
    <p:sldId id="2177" r:id="rId78"/>
    <p:sldId id="2226" r:id="rId79"/>
    <p:sldId id="2259" r:id="rId80"/>
    <p:sldId id="2228" r:id="rId81"/>
    <p:sldId id="2236" r:id="rId82"/>
    <p:sldId id="2237" r:id="rId83"/>
    <p:sldId id="2235" r:id="rId84"/>
    <p:sldId id="2239" r:id="rId85"/>
    <p:sldId id="2238" r:id="rId86"/>
    <p:sldId id="2240" r:id="rId87"/>
    <p:sldId id="2232" r:id="rId88"/>
    <p:sldId id="2233" r:id="rId89"/>
    <p:sldId id="2244" r:id="rId90"/>
    <p:sldId id="2245" r:id="rId91"/>
    <p:sldId id="2248" r:id="rId92"/>
    <p:sldId id="2246" r:id="rId93"/>
    <p:sldId id="2247" r:id="rId94"/>
    <p:sldId id="2215" r:id="rId95"/>
    <p:sldId id="2216" r:id="rId96"/>
    <p:sldId id="2217" r:id="rId97"/>
    <p:sldId id="2251" r:id="rId98"/>
    <p:sldId id="2249" r:id="rId99"/>
    <p:sldId id="2262" r:id="rId100"/>
    <p:sldId id="2250" r:id="rId101"/>
  </p:sldIdLst>
  <p:sldSz cx="10383838" cy="7254875"/>
  <p:notesSz cx="6797675" cy="9928225"/>
  <p:defaultTextStyle>
    <a:defPPr>
      <a:defRPr lang="ko-KR"/>
    </a:defPPr>
    <a:lvl1pPr marL="0" algn="l" defTabSz="1007852" rtl="0" eaLnBrk="1" latinLnBrk="1" hangingPunct="1">
      <a:defRPr sz="1984" kern="1200">
        <a:solidFill>
          <a:schemeClr val="tx1"/>
        </a:solidFill>
        <a:latin typeface="+mn-lt"/>
        <a:ea typeface="+mn-ea"/>
        <a:cs typeface="+mn-cs"/>
      </a:defRPr>
    </a:lvl1pPr>
    <a:lvl2pPr marL="503926" algn="l" defTabSz="1007852" rtl="0" eaLnBrk="1" latinLnBrk="1" hangingPunct="1">
      <a:defRPr sz="1984" kern="1200">
        <a:solidFill>
          <a:schemeClr val="tx1"/>
        </a:solidFill>
        <a:latin typeface="+mn-lt"/>
        <a:ea typeface="+mn-ea"/>
        <a:cs typeface="+mn-cs"/>
      </a:defRPr>
    </a:lvl2pPr>
    <a:lvl3pPr marL="1007852" algn="l" defTabSz="1007852" rtl="0" eaLnBrk="1" latinLnBrk="1" hangingPunct="1">
      <a:defRPr sz="1984" kern="1200">
        <a:solidFill>
          <a:schemeClr val="tx1"/>
        </a:solidFill>
        <a:latin typeface="+mn-lt"/>
        <a:ea typeface="+mn-ea"/>
        <a:cs typeface="+mn-cs"/>
      </a:defRPr>
    </a:lvl3pPr>
    <a:lvl4pPr marL="1511778" algn="l" defTabSz="1007852" rtl="0" eaLnBrk="1" latinLnBrk="1" hangingPunct="1">
      <a:defRPr sz="1984" kern="1200">
        <a:solidFill>
          <a:schemeClr val="tx1"/>
        </a:solidFill>
        <a:latin typeface="+mn-lt"/>
        <a:ea typeface="+mn-ea"/>
        <a:cs typeface="+mn-cs"/>
      </a:defRPr>
    </a:lvl4pPr>
    <a:lvl5pPr marL="2015703" algn="l" defTabSz="1007852" rtl="0" eaLnBrk="1" latinLnBrk="1" hangingPunct="1">
      <a:defRPr sz="1984" kern="1200">
        <a:solidFill>
          <a:schemeClr val="tx1"/>
        </a:solidFill>
        <a:latin typeface="+mn-lt"/>
        <a:ea typeface="+mn-ea"/>
        <a:cs typeface="+mn-cs"/>
      </a:defRPr>
    </a:lvl5pPr>
    <a:lvl6pPr marL="2519629" algn="l" defTabSz="1007852" rtl="0" eaLnBrk="1" latinLnBrk="1" hangingPunct="1">
      <a:defRPr sz="1984" kern="1200">
        <a:solidFill>
          <a:schemeClr val="tx1"/>
        </a:solidFill>
        <a:latin typeface="+mn-lt"/>
        <a:ea typeface="+mn-ea"/>
        <a:cs typeface="+mn-cs"/>
      </a:defRPr>
    </a:lvl6pPr>
    <a:lvl7pPr marL="3023555" algn="l" defTabSz="1007852" rtl="0" eaLnBrk="1" latinLnBrk="1" hangingPunct="1">
      <a:defRPr sz="1984" kern="1200">
        <a:solidFill>
          <a:schemeClr val="tx1"/>
        </a:solidFill>
        <a:latin typeface="+mn-lt"/>
        <a:ea typeface="+mn-ea"/>
        <a:cs typeface="+mn-cs"/>
      </a:defRPr>
    </a:lvl7pPr>
    <a:lvl8pPr marL="3527481" algn="l" defTabSz="1007852" rtl="0" eaLnBrk="1" latinLnBrk="1" hangingPunct="1">
      <a:defRPr sz="1984" kern="1200">
        <a:solidFill>
          <a:schemeClr val="tx1"/>
        </a:solidFill>
        <a:latin typeface="+mn-lt"/>
        <a:ea typeface="+mn-ea"/>
        <a:cs typeface="+mn-cs"/>
      </a:defRPr>
    </a:lvl8pPr>
    <a:lvl9pPr marL="4031407" algn="l" defTabSz="1007852" rtl="0" eaLnBrk="1" latinLnBrk="1" hangingPunct="1">
      <a:defRPr sz="19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기본 구역" id="{ABF5A674-EAF2-4365-BFCA-530CA943CD56}">
          <p14:sldIdLst>
            <p14:sldId id="1846"/>
            <p14:sldId id="771"/>
            <p14:sldId id="1847"/>
            <p14:sldId id="2105"/>
            <p14:sldId id="2111"/>
            <p14:sldId id="2104"/>
            <p14:sldId id="2113"/>
            <p14:sldId id="2114"/>
            <p14:sldId id="2115"/>
            <p14:sldId id="2116"/>
            <p14:sldId id="2118"/>
            <p14:sldId id="2119"/>
            <p14:sldId id="2120"/>
          </p14:sldIdLst>
        </p14:section>
        <p14:section name="상담-회원화면" id="{FCD55A61-3241-4335-905A-AD83C12263A1}">
          <p14:sldIdLst>
            <p14:sldId id="2112"/>
            <p14:sldId id="2110"/>
            <p14:sldId id="2102"/>
            <p14:sldId id="2086"/>
          </p14:sldIdLst>
        </p14:section>
        <p14:section name="회원 상담신청화면" id="{899F1C67-242C-4A70-9200-CD0CBA94C5AE}">
          <p14:sldIdLst>
            <p14:sldId id="2051"/>
          </p14:sldIdLst>
        </p14:section>
        <p14:section name="상담-상담위원화면" id="{DD605484-9053-4FD9-96FB-FED1BC6D695F}">
          <p14:sldIdLst>
            <p14:sldId id="2088"/>
            <p14:sldId id="2087"/>
          </p14:sldIdLst>
        </p14:section>
        <p14:section name="회원 추가문의화면" id="{09DD348E-6B8D-457C-BD6B-45F8F89C1AB2}">
          <p14:sldIdLst>
            <p14:sldId id="2121"/>
            <p14:sldId id="2125"/>
          </p14:sldIdLst>
        </p14:section>
        <p14:section name="추가문의 답변(상담위원)" id="{6DC6F3D5-449D-4C11-9867-45E7EDDB0E5A}">
          <p14:sldIdLst>
            <p14:sldId id="2122"/>
            <p14:sldId id="2126"/>
          </p14:sldIdLst>
        </p14:section>
        <p14:section name="관리자&gt;상담리스트" id="{981F9994-0509-4999-BFFF-A1441E7F140B}">
          <p14:sldIdLst>
            <p14:sldId id="2090"/>
            <p14:sldId id="2103"/>
            <p14:sldId id="2117"/>
          </p14:sldIdLst>
        </p14:section>
        <p14:section name="관리자&gt;추가답변" id="{F9C86112-1BFD-4599-98E7-A2ED3BE97B8A}">
          <p14:sldIdLst>
            <p14:sldId id="2123"/>
            <p14:sldId id="2127"/>
            <p14:sldId id="2124"/>
            <p14:sldId id="2091"/>
            <p14:sldId id="2092"/>
            <p14:sldId id="2093"/>
            <p14:sldId id="2094"/>
            <p14:sldId id="2096"/>
            <p14:sldId id="2098"/>
            <p14:sldId id="209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845" userDrawn="1">
          <p15:clr>
            <a:srgbClr val="A4A3A4"/>
          </p15:clr>
        </p15:guide>
        <p15:guide id="2" orient="horz" pos="4253" userDrawn="1">
          <p15:clr>
            <a:srgbClr val="A4A3A4"/>
          </p15:clr>
        </p15:guide>
        <p15:guide id="3" orient="horz" pos="4468" userDrawn="1">
          <p15:clr>
            <a:srgbClr val="A4A3A4"/>
          </p15:clr>
        </p15:guide>
        <p15:guide id="4" pos="4816" userDrawn="1">
          <p15:clr>
            <a:srgbClr val="A4A3A4"/>
          </p15:clr>
        </p15:guide>
        <p15:guide id="5" pos="179" userDrawn="1">
          <p15:clr>
            <a:srgbClr val="A4A3A4"/>
          </p15:clr>
        </p15:guide>
        <p15:guide id="6" pos="65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igital NEX" initials="DN" lastIdx="2" clrIdx="0"/>
  <p:cmAuthor id="1" name="hong" initials="h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FF"/>
    <a:srgbClr val="0066FF"/>
    <a:srgbClr val="D9D9D9"/>
    <a:srgbClr val="008000"/>
    <a:srgbClr val="009900"/>
    <a:srgbClr val="261300"/>
    <a:srgbClr val="663300"/>
    <a:srgbClr val="9900CC"/>
    <a:srgbClr val="FF3300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2477" autoAdjust="0"/>
  </p:normalViewPr>
  <p:slideViewPr>
    <p:cSldViewPr showGuides="1">
      <p:cViewPr varScale="1">
        <p:scale>
          <a:sx n="109" d="100"/>
          <a:sy n="109" d="100"/>
        </p:scale>
        <p:origin x="-1128" y="-96"/>
      </p:cViewPr>
      <p:guideLst>
        <p:guide orient="horz" pos="845"/>
        <p:guide orient="horz" pos="4253"/>
        <p:guide orient="horz" pos="4468"/>
        <p:guide pos="4816"/>
        <p:guide pos="179"/>
        <p:guide pos="654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411"/>
          </a:xfrm>
          <a:prstGeom prst="rect">
            <a:avLst/>
          </a:prstGeom>
        </p:spPr>
        <p:txBody>
          <a:bodyPr vert="horz" lIns="92472" tIns="46236" rIns="92472" bIns="4623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2472" tIns="46236" rIns="92472" bIns="46236" rtlCol="0"/>
          <a:lstStyle>
            <a:lvl1pPr algn="r">
              <a:defRPr sz="1200"/>
            </a:lvl1pPr>
          </a:lstStyle>
          <a:p>
            <a:fld id="{39C3A752-D856-42F1-B5E6-CB643C5E970C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744538"/>
            <a:ext cx="53276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2" tIns="46236" rIns="92472" bIns="4623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2472" tIns="46236" rIns="92472" bIns="4623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2472" tIns="46236" rIns="92472" bIns="4623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2472" tIns="46236" rIns="92472" bIns="46236" rtlCol="0" anchor="b"/>
          <a:lstStyle>
            <a:lvl1pPr algn="r">
              <a:defRPr sz="1200"/>
            </a:lvl1pPr>
          </a:lstStyle>
          <a:p>
            <a:fld id="{25B30D43-49AC-4787-8405-FE4A5864A1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92291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07852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1pPr>
    <a:lvl2pPr marL="503926" algn="l" defTabSz="1007852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2pPr>
    <a:lvl3pPr marL="1007852" algn="l" defTabSz="1007852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3pPr>
    <a:lvl4pPr marL="1511778" algn="l" defTabSz="1007852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4pPr>
    <a:lvl5pPr marL="2015703" algn="l" defTabSz="1007852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5pPr>
    <a:lvl6pPr marL="2519629" algn="l" defTabSz="1007852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6pPr>
    <a:lvl7pPr marL="3023555" algn="l" defTabSz="1007852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7pPr>
    <a:lvl8pPr marL="3527481" algn="l" defTabSz="1007852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8pPr>
    <a:lvl9pPr marL="4031407" algn="l" defTabSz="1007852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35013" y="744538"/>
            <a:ext cx="532765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58168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35013" y="744538"/>
            <a:ext cx="532765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58168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64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69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70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71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72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73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74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75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76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77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78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79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89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90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91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92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93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94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95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96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4725" y="685800"/>
            <a:ext cx="49085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pPr/>
              <a:t>97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497389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98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99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0D43-49AC-4787-8405-FE4A5864A1E3}" type="slidenum">
              <a:rPr lang="ko-KR" altLang="en-US" smtClean="0"/>
              <a:pPr/>
              <a:t>100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9872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 userDrawn="1"/>
        </p:nvSpPr>
        <p:spPr bwMode="auto">
          <a:xfrm>
            <a:off x="0" y="5716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42992"/>
            <a:ext cx="184731" cy="397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984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118968" y="159209"/>
            <a:ext cx="10124242" cy="366102"/>
          </a:xfrm>
          <a:prstGeom prst="rect">
            <a:avLst/>
          </a:prstGeom>
        </p:spPr>
        <p:txBody>
          <a:bodyPr/>
          <a:lstStyle>
            <a:lvl1pPr algn="l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마스터 제목 스타일 편집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8" name="직선 연결선 17"/>
          <p:cNvCxnSpPr/>
          <p:nvPr userDrawn="1"/>
        </p:nvCxnSpPr>
        <p:spPr>
          <a:xfrm>
            <a:off x="0" y="644665"/>
            <a:ext cx="1038383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6902968"/>
            <a:ext cx="1038383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64"/>
          <p:cNvSpPr>
            <a:spLocks noChangeArrowheads="1"/>
          </p:cNvSpPr>
          <p:nvPr userDrawn="1"/>
        </p:nvSpPr>
        <p:spPr bwMode="auto">
          <a:xfrm>
            <a:off x="0" y="-3829"/>
            <a:ext cx="10383838" cy="25212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SzPct val="120000"/>
              <a:defRPr/>
            </a:pPr>
            <a:endParaRPr lang="ko-KR" altLang="en-US" sz="700" dirty="0">
              <a:solidFill>
                <a:prstClr val="white"/>
              </a:solidFill>
              <a:latin typeface="+mn-ea"/>
              <a:ea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 userDrawn="1">
            <p:extLst/>
          </p:nvPr>
        </p:nvGraphicFramePr>
        <p:xfrm>
          <a:off x="0" y="50046"/>
          <a:ext cx="10383837" cy="225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01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59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698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77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7574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256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+mn-ea"/>
                        </a:rPr>
                        <a:t>화면</a:t>
                      </a:r>
                      <a:r>
                        <a:rPr lang="en-US" altLang="ko-KR" sz="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+mn-ea"/>
                        </a:rPr>
                        <a:t>ID</a:t>
                      </a:r>
                      <a:endParaRPr lang="ko-KR" altLang="en-US" sz="7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직사각형 65"/>
          <p:cNvSpPr>
            <a:spLocks noChangeArrowheads="1"/>
          </p:cNvSpPr>
          <p:nvPr userDrawn="1"/>
        </p:nvSpPr>
        <p:spPr bwMode="auto">
          <a:xfrm>
            <a:off x="0" y="275732"/>
            <a:ext cx="10383838" cy="7557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ko-KR" altLang="en-US" sz="70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4987857" y="6959368"/>
            <a:ext cx="2968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573B3F04-FC8B-48B8-A129-8F1BA230E2CC}" type="slidenum">
              <a:rPr lang="ko-KR" altLang="en-US" sz="700" smtClean="0">
                <a:solidFill>
                  <a:prstClr val="black"/>
                </a:solidFill>
              </a:rPr>
              <a:pPr/>
              <a:t>‹#›</a:t>
            </a:fld>
            <a:endParaRPr lang="ko-KR" altLang="en-US" sz="700" dirty="0">
              <a:solidFill>
                <a:prstClr val="black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270" y="6976306"/>
            <a:ext cx="911645" cy="262170"/>
          </a:xfrm>
          <a:prstGeom prst="rect">
            <a:avLst/>
          </a:prstGeom>
        </p:spPr>
      </p:pic>
      <p:sp>
        <p:nvSpPr>
          <p:cNvPr id="19" name="직사각형 18"/>
          <p:cNvSpPr/>
          <p:nvPr userDrawn="1"/>
        </p:nvSpPr>
        <p:spPr bwMode="auto">
          <a:xfrm>
            <a:off x="0" y="365043"/>
            <a:ext cx="8028000" cy="2520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ko-KR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Layer banner/Top Area</a:t>
            </a:r>
            <a:endParaRPr lang="ko-KR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 userDrawn="1"/>
        </p:nvSpPr>
        <p:spPr bwMode="auto">
          <a:xfrm>
            <a:off x="0" y="6640756"/>
            <a:ext cx="8028000" cy="2520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ko-KR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Bottom Area</a:t>
            </a:r>
            <a:endParaRPr lang="ko-KR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" name="직선 연결선 156"/>
          <p:cNvCxnSpPr>
            <a:cxnSpLocks noChangeShapeType="1"/>
          </p:cNvCxnSpPr>
          <p:nvPr userDrawn="1"/>
        </p:nvCxnSpPr>
        <p:spPr bwMode="auto">
          <a:xfrm>
            <a:off x="8036235" y="335500"/>
            <a:ext cx="0" cy="656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 userDrawn="1"/>
        </p:nvSpPr>
        <p:spPr bwMode="auto">
          <a:xfrm>
            <a:off x="3496" y="643652"/>
            <a:ext cx="8028000" cy="323850"/>
          </a:xfrm>
          <a:prstGeom prst="rect">
            <a:avLst/>
          </a:prstGeom>
          <a:solidFill>
            <a:schemeClr val="accent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12700" dir="5400000" algn="tl" rotWithShape="0">
              <a:schemeClr val="bg1">
                <a:lumMod val="75000"/>
                <a:alpha val="40000"/>
              </a:schemeClr>
            </a:outerShdw>
          </a:effectLst>
        </p:spPr>
        <p:txBody>
          <a:bodyPr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800" b="1" kern="120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800" b="1" kern="120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800" b="1" kern="120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800" b="1" kern="120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800" b="1" kern="120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800" b="1" kern="120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800" b="1" kern="120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800" b="1" kern="120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800" b="1" kern="120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+mn-cs"/>
              </a:defRPr>
            </a:lvl9pPr>
          </a:lstStyle>
          <a:p>
            <a:pPr>
              <a:defRPr/>
            </a:pPr>
            <a:endParaRPr lang="ko-KR" altLang="en-US" u="sng">
              <a:latin typeface="맑은 고딕" pitchFamily="50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 userDrawn="1">
            <p:extLst>
              <p:ext uri="{D42A27DB-BD31-4B8C-83A1-F6EECF244321}">
                <p14:modId xmlns="" xmlns:p14="http://schemas.microsoft.com/office/powerpoint/2010/main" val="3728725850"/>
              </p:ext>
            </p:extLst>
          </p:nvPr>
        </p:nvGraphicFramePr>
        <p:xfrm>
          <a:off x="25477" y="641924"/>
          <a:ext cx="7950590" cy="3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118">
                  <a:extLst>
                    <a:ext uri="{9D8B030D-6E8A-4147-A177-3AD203B41FA5}">
                      <a16:colId xmlns="" xmlns:a16="http://schemas.microsoft.com/office/drawing/2014/main" val="3915215357"/>
                    </a:ext>
                  </a:extLst>
                </a:gridCol>
                <a:gridCol w="1590118">
                  <a:extLst>
                    <a:ext uri="{9D8B030D-6E8A-4147-A177-3AD203B41FA5}">
                      <a16:colId xmlns="" xmlns:a16="http://schemas.microsoft.com/office/drawing/2014/main" val="3838189218"/>
                    </a:ext>
                  </a:extLst>
                </a:gridCol>
                <a:gridCol w="1590118">
                  <a:extLst>
                    <a:ext uri="{9D8B030D-6E8A-4147-A177-3AD203B41FA5}">
                      <a16:colId xmlns="" xmlns:a16="http://schemas.microsoft.com/office/drawing/2014/main" val="3446662928"/>
                    </a:ext>
                  </a:extLst>
                </a:gridCol>
                <a:gridCol w="1590118">
                  <a:extLst>
                    <a:ext uri="{9D8B030D-6E8A-4147-A177-3AD203B41FA5}">
                      <a16:colId xmlns="" xmlns:a16="http://schemas.microsoft.com/office/drawing/2014/main" val="4037036586"/>
                    </a:ext>
                  </a:extLst>
                </a:gridCol>
                <a:gridCol w="1590118">
                  <a:extLst>
                    <a:ext uri="{9D8B030D-6E8A-4147-A177-3AD203B41FA5}">
                      <a16:colId xmlns="" xmlns:a16="http://schemas.microsoft.com/office/drawing/2014/main" val="1968341270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나의연수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연수신청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연수안내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이벤트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고객지원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60121427"/>
                  </a:ext>
                </a:extLst>
              </a:tr>
            </a:tbl>
          </a:graphicData>
        </a:graphic>
      </p:graphicFrame>
      <p:sp>
        <p:nvSpPr>
          <p:cNvPr id="18" name="텍스트 개체 틀 16"/>
          <p:cNvSpPr>
            <a:spLocks noGrp="1"/>
          </p:cNvSpPr>
          <p:nvPr>
            <p:ph type="body" sz="quarter" idx="10"/>
          </p:nvPr>
        </p:nvSpPr>
        <p:spPr>
          <a:xfrm>
            <a:off x="699653" y="35864"/>
            <a:ext cx="1430844" cy="22884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700" b="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21" name="텍스트 개체 틀 16"/>
          <p:cNvSpPr>
            <a:spLocks noGrp="1"/>
          </p:cNvSpPr>
          <p:nvPr>
            <p:ph type="body" sz="quarter" idx="14"/>
          </p:nvPr>
        </p:nvSpPr>
        <p:spPr>
          <a:xfrm>
            <a:off x="2825031" y="35864"/>
            <a:ext cx="5151038" cy="228841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700" b="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24" name="텍스트 개체 틀 16"/>
          <p:cNvSpPr>
            <a:spLocks noGrp="1"/>
          </p:cNvSpPr>
          <p:nvPr>
            <p:ph type="body" sz="quarter" idx="16"/>
          </p:nvPr>
        </p:nvSpPr>
        <p:spPr>
          <a:xfrm>
            <a:off x="8695158" y="35864"/>
            <a:ext cx="1717013" cy="22884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700" b="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76383334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156"/>
          <p:cNvCxnSpPr>
            <a:cxnSpLocks noChangeShapeType="1"/>
          </p:cNvCxnSpPr>
          <p:nvPr userDrawn="1"/>
        </p:nvCxnSpPr>
        <p:spPr bwMode="auto">
          <a:xfrm>
            <a:off x="8036235" y="-8967"/>
            <a:ext cx="0" cy="7272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4202280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6902968"/>
            <a:ext cx="1038383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64"/>
          <p:cNvSpPr>
            <a:spLocks noChangeArrowheads="1"/>
          </p:cNvSpPr>
          <p:nvPr userDrawn="1"/>
        </p:nvSpPr>
        <p:spPr bwMode="auto">
          <a:xfrm>
            <a:off x="0" y="-3829"/>
            <a:ext cx="10383838" cy="25212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SzPct val="120000"/>
              <a:defRPr/>
            </a:pPr>
            <a:endParaRPr lang="ko-KR" altLang="en-US" sz="700" dirty="0">
              <a:solidFill>
                <a:prstClr val="white"/>
              </a:solidFill>
              <a:latin typeface="+mn-ea"/>
              <a:ea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 userDrawn="1">
            <p:extLst/>
          </p:nvPr>
        </p:nvGraphicFramePr>
        <p:xfrm>
          <a:off x="0" y="50046"/>
          <a:ext cx="10383837" cy="225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01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59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698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77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7574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256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+mn-ea"/>
                        </a:rPr>
                        <a:t>화면</a:t>
                      </a:r>
                      <a:r>
                        <a:rPr lang="en-US" altLang="ko-KR" sz="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+mn-ea"/>
                        </a:rPr>
                        <a:t>ID</a:t>
                      </a:r>
                      <a:endParaRPr lang="ko-KR" altLang="en-US" sz="7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직사각형 65"/>
          <p:cNvSpPr>
            <a:spLocks noChangeArrowheads="1"/>
          </p:cNvSpPr>
          <p:nvPr userDrawn="1"/>
        </p:nvSpPr>
        <p:spPr bwMode="auto">
          <a:xfrm>
            <a:off x="0" y="275732"/>
            <a:ext cx="10383838" cy="7557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ko-KR" altLang="en-US" sz="70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0"/>
          </p:nvPr>
        </p:nvSpPr>
        <p:spPr>
          <a:xfrm>
            <a:off x="699653" y="35864"/>
            <a:ext cx="1430844" cy="22884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700" b="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20" name="텍스트 개체 틀 16"/>
          <p:cNvSpPr>
            <a:spLocks noGrp="1"/>
          </p:cNvSpPr>
          <p:nvPr>
            <p:ph type="body" sz="quarter" idx="14"/>
          </p:nvPr>
        </p:nvSpPr>
        <p:spPr>
          <a:xfrm>
            <a:off x="2825031" y="35864"/>
            <a:ext cx="5151038" cy="228841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700" b="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22" name="텍스트 개체 틀 16"/>
          <p:cNvSpPr>
            <a:spLocks noGrp="1"/>
          </p:cNvSpPr>
          <p:nvPr>
            <p:ph type="body" sz="quarter" idx="16"/>
          </p:nvPr>
        </p:nvSpPr>
        <p:spPr>
          <a:xfrm>
            <a:off x="8695158" y="35864"/>
            <a:ext cx="1717013" cy="228841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700" b="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5" name="직사각형 4"/>
          <p:cNvSpPr/>
          <p:nvPr userDrawn="1"/>
        </p:nvSpPr>
        <p:spPr>
          <a:xfrm>
            <a:off x="4987857" y="6959368"/>
            <a:ext cx="2968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573B3F04-FC8B-48B8-A129-8F1BA230E2CC}" type="slidenum">
              <a:rPr lang="ko-KR" altLang="en-US" sz="700" smtClean="0">
                <a:solidFill>
                  <a:prstClr val="black"/>
                </a:solidFill>
              </a:rPr>
              <a:pPr/>
              <a:t>‹#›</a:t>
            </a:fld>
            <a:endParaRPr lang="ko-KR" altLang="en-US" sz="700" dirty="0">
              <a:solidFill>
                <a:prstClr val="black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270" y="6976306"/>
            <a:ext cx="911645" cy="262170"/>
          </a:xfrm>
          <a:prstGeom prst="rect">
            <a:avLst/>
          </a:prstGeom>
        </p:spPr>
      </p:pic>
      <p:cxnSp>
        <p:nvCxnSpPr>
          <p:cNvPr id="10" name="직선 연결선 156"/>
          <p:cNvCxnSpPr>
            <a:cxnSpLocks noChangeShapeType="1"/>
          </p:cNvCxnSpPr>
          <p:nvPr userDrawn="1"/>
        </p:nvCxnSpPr>
        <p:spPr bwMode="auto">
          <a:xfrm>
            <a:off x="8013039" y="335500"/>
            <a:ext cx="0" cy="656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 userDrawn="1"/>
        </p:nvSpPr>
        <p:spPr bwMode="auto">
          <a:xfrm>
            <a:off x="0" y="6640756"/>
            <a:ext cx="8028000" cy="2520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ko-KR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Bottom Area</a:t>
            </a:r>
            <a:endParaRPr lang="ko-KR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832145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6902968"/>
            <a:ext cx="1038383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64"/>
          <p:cNvSpPr>
            <a:spLocks noChangeArrowheads="1"/>
          </p:cNvSpPr>
          <p:nvPr userDrawn="1"/>
        </p:nvSpPr>
        <p:spPr bwMode="auto">
          <a:xfrm>
            <a:off x="0" y="-3829"/>
            <a:ext cx="10383838" cy="25212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SzPct val="120000"/>
              <a:defRPr/>
            </a:pPr>
            <a:endParaRPr lang="ko-KR" altLang="en-US" sz="700" dirty="0">
              <a:solidFill>
                <a:prstClr val="white"/>
              </a:solidFill>
              <a:latin typeface="+mn-ea"/>
              <a:ea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 userDrawn="1">
            <p:extLst/>
          </p:nvPr>
        </p:nvGraphicFramePr>
        <p:xfrm>
          <a:off x="0" y="50046"/>
          <a:ext cx="10383837" cy="225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01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59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698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77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7574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256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+mn-ea"/>
                        </a:rPr>
                        <a:t>화면</a:t>
                      </a:r>
                      <a:r>
                        <a:rPr lang="en-US" altLang="ko-KR" sz="7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+mn-ea"/>
                        </a:rPr>
                        <a:t>ID</a:t>
                      </a:r>
                      <a:endParaRPr lang="ko-KR" altLang="en-US" sz="7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  <a:endParaRPr lang="ko-KR" altLang="en-US" sz="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3837" marR="103837" marT="48355" marB="483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직사각형 65"/>
          <p:cNvSpPr>
            <a:spLocks noChangeArrowheads="1"/>
          </p:cNvSpPr>
          <p:nvPr userDrawn="1"/>
        </p:nvSpPr>
        <p:spPr bwMode="auto">
          <a:xfrm>
            <a:off x="0" y="275732"/>
            <a:ext cx="10383838" cy="7557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ko-KR" altLang="en-US" sz="70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0"/>
          </p:nvPr>
        </p:nvSpPr>
        <p:spPr>
          <a:xfrm>
            <a:off x="699653" y="35864"/>
            <a:ext cx="1430844" cy="22884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700" b="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20" name="텍스트 개체 틀 16"/>
          <p:cNvSpPr>
            <a:spLocks noGrp="1"/>
          </p:cNvSpPr>
          <p:nvPr>
            <p:ph type="body" sz="quarter" idx="14"/>
          </p:nvPr>
        </p:nvSpPr>
        <p:spPr>
          <a:xfrm>
            <a:off x="2825031" y="35864"/>
            <a:ext cx="5151038" cy="228841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700" b="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22" name="텍스트 개체 틀 16"/>
          <p:cNvSpPr>
            <a:spLocks noGrp="1"/>
          </p:cNvSpPr>
          <p:nvPr>
            <p:ph type="body" sz="quarter" idx="16"/>
          </p:nvPr>
        </p:nvSpPr>
        <p:spPr>
          <a:xfrm>
            <a:off x="8695158" y="35864"/>
            <a:ext cx="1717013" cy="228841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700" b="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5" name="직사각형 4"/>
          <p:cNvSpPr/>
          <p:nvPr userDrawn="1"/>
        </p:nvSpPr>
        <p:spPr>
          <a:xfrm>
            <a:off x="4987857" y="6959368"/>
            <a:ext cx="2968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573B3F04-FC8B-48B8-A129-8F1BA230E2CC}" type="slidenum">
              <a:rPr lang="ko-KR" altLang="en-US" sz="700" smtClean="0">
                <a:solidFill>
                  <a:prstClr val="black"/>
                </a:solidFill>
              </a:rPr>
              <a:pPr/>
              <a:t>‹#›</a:t>
            </a:fld>
            <a:endParaRPr lang="ko-KR" altLang="en-US" sz="700" dirty="0">
              <a:solidFill>
                <a:prstClr val="black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270" y="6976306"/>
            <a:ext cx="911645" cy="262170"/>
          </a:xfrm>
          <a:prstGeom prst="rect">
            <a:avLst/>
          </a:prstGeom>
        </p:spPr>
      </p:pic>
      <p:cxnSp>
        <p:nvCxnSpPr>
          <p:cNvPr id="10" name="직선 연결선 156"/>
          <p:cNvCxnSpPr>
            <a:cxnSpLocks noChangeShapeType="1"/>
          </p:cNvCxnSpPr>
          <p:nvPr userDrawn="1"/>
        </p:nvCxnSpPr>
        <p:spPr bwMode="auto">
          <a:xfrm>
            <a:off x="8013039" y="335500"/>
            <a:ext cx="0" cy="6569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242133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88931319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455975" y="3729006"/>
            <a:ext cx="5927863" cy="1523503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774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sz="3774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55976" y="5252509"/>
            <a:ext cx="5927696" cy="71096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 OF YOUR </a:t>
            </a:r>
          </a:p>
          <a:p>
            <a:pPr lvl="0"/>
            <a:r>
              <a:rPr lang="en-US" altLang="ko-KR" dirty="0"/>
              <a:t>PRESENTATION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024488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66" r:id="rId3"/>
    <p:sldLayoutId id="2147483670" r:id="rId4"/>
    <p:sldLayoutId id="2147483671" r:id="rId5"/>
    <p:sldLayoutId id="2147483672" r:id="rId6"/>
    <p:sldLayoutId id="2147483661" r:id="rId7"/>
    <p:sldLayoutId id="2147483673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hyperlink" Target="https://www.taxnet.co.kr/sub/helpdesk/regist/regist_info2021.asp?nN=6&amp;sN=7" TargetMode="External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hyperlink" Target="https://www.taxnet.co.kr/sub/helpdesk/regist/regist_info2021.asp?nN=6&amp;sN=7" TargetMode="External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9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7.pn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1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8.pn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2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20.pn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3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5" Type="http://schemas.openxmlformats.org/officeDocument/2006/relationships/image" Target="../media/image25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1.png"/><Relationship Id="rId1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minwon.moel.go.kr/minwon2008/faq/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www.wetax.go.kr/main/?cmd=LPTIAD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hometax.go.kr/websquare/websquare.wq?w2xPath=/ui/pp/index_pp.xml&amp;tmIdx=5&amp;tm2lIdx=0502000000&amp;tm3lIdx=0502020000" TargetMode="External"/><Relationship Id="rId5" Type="http://schemas.openxmlformats.org/officeDocument/2006/relationships/hyperlink" Target="http://www.taxnet.co.kr/sub/expert&amp;consult/consult_case/expert_case_List.asp?nN=5&amp;sN=2&amp;tN=1" TargetMode="Externa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0.png"/><Relationship Id="rId18" Type="http://schemas.openxmlformats.org/officeDocument/2006/relationships/image" Target="../media/image12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29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8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minwon.moel.go.kr/minwon2008/faq/" TargetMode="External"/><Relationship Id="rId11" Type="http://schemas.openxmlformats.org/officeDocument/2006/relationships/image" Target="../media/image28.png"/><Relationship Id="rId5" Type="http://schemas.openxmlformats.org/officeDocument/2006/relationships/hyperlink" Target="https://www.wetax.go.kr/main/?cmd=LPTIAD" TargetMode="External"/><Relationship Id="rId15" Type="http://schemas.openxmlformats.org/officeDocument/2006/relationships/image" Target="../media/image7.png"/><Relationship Id="rId10" Type="http://schemas.openxmlformats.org/officeDocument/2006/relationships/image" Target="../media/image27.png"/><Relationship Id="rId19" Type="http://schemas.openxmlformats.org/officeDocument/2006/relationships/image" Target="../media/image13.png"/><Relationship Id="rId4" Type="http://schemas.openxmlformats.org/officeDocument/2006/relationships/hyperlink" Target="https://www.hometax.go.kr/websquare/websquare.wq?w2xPath=/ui/pp/index_pp.xml&amp;tmIdx=5&amp;tm2lIdx=0502000000&amp;tm3lIdx=0502020000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3.png"/><Relationship Id="rId18" Type="http://schemas.openxmlformats.org/officeDocument/2006/relationships/image" Target="../media/image13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20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minwon.moel.go.kr/minwon2008/faq/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s://www.wetax.go.kr/main/?cmd=LPTIAD" TargetMode="External"/><Relationship Id="rId15" Type="http://schemas.openxmlformats.org/officeDocument/2006/relationships/image" Target="../media/image8.png"/><Relationship Id="rId10" Type="http://schemas.openxmlformats.org/officeDocument/2006/relationships/image" Target="../media/image26.png"/><Relationship Id="rId19" Type="http://schemas.openxmlformats.org/officeDocument/2006/relationships/image" Target="../media/image14.png"/><Relationship Id="rId4" Type="http://schemas.openxmlformats.org/officeDocument/2006/relationships/hyperlink" Target="https://www.hometax.go.kr/websquare/websquare.wq?w2xPath=/ui/pp/index_pp.xml&amp;tmIdx=5&amp;tm2lIdx=0502000000&amp;tm3lIdx=0502020000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7.png"/><Relationship Id="rId18" Type="http://schemas.openxmlformats.org/officeDocument/2006/relationships/image" Target="../media/image14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29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28.png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openxmlformats.org/officeDocument/2006/relationships/image" Target="../media/image31.png"/><Relationship Id="rId4" Type="http://schemas.openxmlformats.org/officeDocument/2006/relationships/hyperlink" Target="https://www.hometax.go.kr/websquare/websquare.wq?w2xPath=/ui/pp/index_pp.xml&amp;tmIdx=5&amp;tm2lIdx=0502000000&amp;tm3lIdx=0502020000" TargetMode="External"/><Relationship Id="rId9" Type="http://schemas.openxmlformats.org/officeDocument/2006/relationships/image" Target="../media/image30.png"/><Relationship Id="rId1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2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3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hyperlink" Target="https://www.wetax.go.kr/main/?cmd=LPTIAD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1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29.png"/><Relationship Id="rId4" Type="http://schemas.openxmlformats.org/officeDocument/2006/relationships/hyperlink" Target="https://www.wetax.go.kr/main/?cmd=LPTIAD" TargetMode="External"/><Relationship Id="rId9" Type="http://schemas.openxmlformats.org/officeDocument/2006/relationships/image" Target="../media/image31.png"/><Relationship Id="rId1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3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hyperlink" Target="https://minwon.moel.go.kr/minwon2008/faq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1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29.png"/><Relationship Id="rId4" Type="http://schemas.openxmlformats.org/officeDocument/2006/relationships/hyperlink" Target="https://minwon.moel.go.kr/minwon2008/faq/" TargetMode="External"/><Relationship Id="rId9" Type="http://schemas.openxmlformats.org/officeDocument/2006/relationships/image" Target="../media/image31.png"/><Relationship Id="rId1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4.jpeg"/><Relationship Id="rId3" Type="http://schemas.openxmlformats.org/officeDocument/2006/relationships/tags" Target="../tags/tag3.xml"/><Relationship Id="rId7" Type="http://schemas.openxmlformats.org/officeDocument/2006/relationships/hyperlink" Target="http://www.taxnet.co.kr/sub/expert&amp;consult/consult_case/expert_case_List.asp?nN=5&amp;sN=2&amp;tN=1" TargetMode="External"/><Relationship Id="rId12" Type="http://schemas.openxmlformats.org/officeDocument/2006/relationships/image" Target="../media/image9.png"/><Relationship Id="rId2" Type="http://schemas.openxmlformats.org/officeDocument/2006/relationships/tags" Target="../tags/tag2.xml"/><Relationship Id="rId16" Type="http://schemas.openxmlformats.org/officeDocument/2006/relationships/image" Target="../media/image18.png"/><Relationship Id="rId1" Type="http://schemas.openxmlformats.org/officeDocument/2006/relationships/tags" Target="../tags/tag1.xml"/><Relationship Id="rId6" Type="http://schemas.openxmlformats.org/officeDocument/2006/relationships/notesSlide" Target="../notesSlides/notesSlide34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4.xml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tags" Target="../tags/tag4.xml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7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30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6.png"/><Relationship Id="rId5" Type="http://schemas.openxmlformats.org/officeDocument/2006/relationships/image" Target="../media/image34.jpeg"/><Relationship Id="rId10" Type="http://schemas.openxmlformats.org/officeDocument/2006/relationships/image" Target="../media/image5.png"/><Relationship Id="rId4" Type="http://schemas.openxmlformats.org/officeDocument/2006/relationships/image" Target="../media/image35.png"/><Relationship Id="rId9" Type="http://schemas.openxmlformats.org/officeDocument/2006/relationships/image" Target="../media/image4.png"/><Relationship Id="rId1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4.jpe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7.png"/><Relationship Id="rId4" Type="http://schemas.openxmlformats.org/officeDocument/2006/relationships/hyperlink" Target="https://www.taxnet.co.kr/sub/helpdesk/regist/regist_info2021.asp?nN=6&amp;sN=7" TargetMode="External"/><Relationship Id="rId9" Type="http://schemas.openxmlformats.org/officeDocument/2006/relationships/image" Target="../media/image20.png"/><Relationship Id="rId1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11" Type="http://schemas.openxmlformats.org/officeDocument/2006/relationships/image" Target="../media/image7.png"/><Relationship Id="rId5" Type="http://schemas.openxmlformats.org/officeDocument/2006/relationships/image" Target="../media/image39.png"/><Relationship Id="rId10" Type="http://schemas.openxmlformats.org/officeDocument/2006/relationships/image" Target="../media/image9.png"/><Relationship Id="rId4" Type="http://schemas.openxmlformats.org/officeDocument/2006/relationships/image" Target="../media/image38.png"/><Relationship Id="rId9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5" Type="http://schemas.openxmlformats.org/officeDocument/2006/relationships/image" Target="../media/image41.png"/><Relationship Id="rId4" Type="http://schemas.openxmlformats.org/officeDocument/2006/relationships/hyperlink" Target="http://www.taxnet.co.kr/sub/expert&amp;consult/consult_case/expert_case_List.asp?nN=5&amp;sN=2&amp;tN=1" TargetMode="Externa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36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42.png"/><Relationship Id="rId9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31.png"/><Relationship Id="rId4" Type="http://schemas.openxmlformats.org/officeDocument/2006/relationships/image" Target="../media/image36.png"/><Relationship Id="rId9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7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36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11" Type="http://schemas.openxmlformats.org/officeDocument/2006/relationships/image" Target="../media/image5.png"/><Relationship Id="rId5" Type="http://schemas.openxmlformats.org/officeDocument/2006/relationships/image" Target="../media/image35.png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image" Target="../media/image43.png"/><Relationship Id="rId9" Type="http://schemas.openxmlformats.org/officeDocument/2006/relationships/image" Target="../media/image31.png"/><Relationship Id="rId1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44.png"/><Relationship Id="rId10" Type="http://schemas.openxmlformats.org/officeDocument/2006/relationships/image" Target="../media/image7.png"/><Relationship Id="rId4" Type="http://schemas.openxmlformats.org/officeDocument/2006/relationships/image" Target="../media/image36.png"/><Relationship Id="rId9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48.png"/><Relationship Id="rId10" Type="http://schemas.openxmlformats.org/officeDocument/2006/relationships/image" Target="../media/image8.png"/><Relationship Id="rId4" Type="http://schemas.openxmlformats.org/officeDocument/2006/relationships/image" Target="../media/image47.png"/><Relationship Id="rId9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8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52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11" Type="http://schemas.openxmlformats.org/officeDocument/2006/relationships/image" Target="../media/image6.png"/><Relationship Id="rId5" Type="http://schemas.openxmlformats.org/officeDocument/2006/relationships/image" Target="../media/image50.png"/><Relationship Id="rId10" Type="http://schemas.openxmlformats.org/officeDocument/2006/relationships/image" Target="../media/image5.png"/><Relationship Id="rId4" Type="http://schemas.openxmlformats.org/officeDocument/2006/relationships/image" Target="../media/image49.pn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5.png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6.png"/><Relationship Id="rId12" Type="http://schemas.openxmlformats.org/officeDocument/2006/relationships/image" Target="../media/image34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8.png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openxmlformats.org/officeDocument/2006/relationships/image" Target="../media/image7.png"/><Relationship Id="rId10" Type="http://schemas.openxmlformats.org/officeDocument/2006/relationships/image" Target="../media/image54.png"/><Relationship Id="rId4" Type="http://schemas.openxmlformats.org/officeDocument/2006/relationships/hyperlink" Target="http://www.taxnet.co.kr/sub/expert&amp;consult/consult_case/expert_case_List.asp?nN=5&amp;sN=2&amp;tN=1" TargetMode="External"/><Relationship Id="rId9" Type="http://schemas.openxmlformats.org/officeDocument/2006/relationships/image" Target="../media/image53.png"/><Relationship Id="rId1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4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7.png"/><Relationship Id="rId5" Type="http://schemas.openxmlformats.org/officeDocument/2006/relationships/image" Target="../media/image12.png"/><Relationship Id="rId10" Type="http://schemas.openxmlformats.org/officeDocument/2006/relationships/image" Target="../media/image9.png"/><Relationship Id="rId4" Type="http://schemas.openxmlformats.org/officeDocument/2006/relationships/image" Target="../media/image11.png"/><Relationship Id="rId9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20.png"/><Relationship Id="rId10" Type="http://schemas.openxmlformats.org/officeDocument/2006/relationships/image" Target="../media/image34.jpeg"/><Relationship Id="rId4" Type="http://schemas.openxmlformats.org/officeDocument/2006/relationships/image" Target="../media/image18.png"/><Relationship Id="rId9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slideLayout" Target="../slideLayouts/slideLayout4.xml"/><Relationship Id="rId18" Type="http://schemas.openxmlformats.org/officeDocument/2006/relationships/image" Target="../media/image4.png"/><Relationship Id="rId3" Type="http://schemas.openxmlformats.org/officeDocument/2006/relationships/tags" Target="../tags/tag9.xml"/><Relationship Id="rId21" Type="http://schemas.openxmlformats.org/officeDocument/2006/relationships/image" Target="../media/image9.png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image" Target="../media/image31.png"/><Relationship Id="rId2" Type="http://schemas.openxmlformats.org/officeDocument/2006/relationships/tags" Target="../tags/tag8.xml"/><Relationship Id="rId16" Type="http://schemas.openxmlformats.org/officeDocument/2006/relationships/image" Target="../media/image30.png"/><Relationship Id="rId20" Type="http://schemas.openxmlformats.org/officeDocument/2006/relationships/image" Target="../media/image6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hyperlink" Target="http://www.taxnet.co.kr/sub/expert&amp;consult/consult_case/expert_case_List.asp?nN=5&amp;sN=2&amp;tN=1" TargetMode="External"/><Relationship Id="rId23" Type="http://schemas.openxmlformats.org/officeDocument/2006/relationships/image" Target="../media/image8.png"/><Relationship Id="rId10" Type="http://schemas.openxmlformats.org/officeDocument/2006/relationships/tags" Target="../tags/tag16.xml"/><Relationship Id="rId19" Type="http://schemas.openxmlformats.org/officeDocument/2006/relationships/image" Target="../media/image5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notesSlide" Target="../notesSlides/notesSlide52.xml"/><Relationship Id="rId22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tags" Target="../tags/tag36.xml"/><Relationship Id="rId3" Type="http://schemas.openxmlformats.org/officeDocument/2006/relationships/tags" Target="../tags/tag21.xml"/><Relationship Id="rId21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20" Type="http://schemas.openxmlformats.org/officeDocument/2006/relationships/notesSlide" Target="../notesSlides/notesSlide53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23" Type="http://schemas.openxmlformats.org/officeDocument/2006/relationships/image" Target="../media/image58.png"/><Relationship Id="rId10" Type="http://schemas.openxmlformats.org/officeDocument/2006/relationships/tags" Target="../tags/tag28.xml"/><Relationship Id="rId19" Type="http://schemas.openxmlformats.org/officeDocument/2006/relationships/slideLayout" Target="../slideLayouts/slideLayout4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Relationship Id="rId22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slideLayout" Target="../slideLayouts/slideLayout4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tags" Target="../tags/tag38.xml"/><Relationship Id="rId16" Type="http://schemas.openxmlformats.org/officeDocument/2006/relationships/hyperlink" Target="http://www.taxnet.co.kr/sub/yp/tax/yp_comm_View.asp?code=freepass&amp;curPage=1&amp;nN=2&amp;sN=1&amp;pN=2&amp;tNum=&amp;selType=&amp;semok=&amp;rsGb=&amp;strSearchKey=&amp;strSearchWord=&amp;itdtid=2018106512" TargetMode="Externa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5" Type="http://schemas.openxmlformats.org/officeDocument/2006/relationships/tags" Target="../tags/tag41.xml"/><Relationship Id="rId15" Type="http://schemas.openxmlformats.org/officeDocument/2006/relationships/image" Target="../media/image59.png"/><Relationship Id="rId10" Type="http://schemas.openxmlformats.org/officeDocument/2006/relationships/tags" Target="../tags/tag46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axnet.co.kr/sub/yp/tax/yp_comm_View.asp?code=freepass&amp;curPage=1&amp;nN=2&amp;sN=1&amp;pN=2&amp;tNum=&amp;selType=&amp;semok=&amp;rsGb=&amp;strSearchKey=&amp;strSearchWord=&amp;itdtid=2018106512" TargetMode="External"/><Relationship Id="rId3" Type="http://schemas.openxmlformats.org/officeDocument/2006/relationships/tags" Target="../tags/tag53.xml"/><Relationship Id="rId7" Type="http://schemas.openxmlformats.org/officeDocument/2006/relationships/image" Target="../media/image59.png"/><Relationship Id="rId12" Type="http://schemas.openxmlformats.org/officeDocument/2006/relationships/image" Target="../media/image62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notesSlide" Target="../notesSlides/notesSlide56.xml"/><Relationship Id="rId11" Type="http://schemas.openxmlformats.org/officeDocument/2006/relationships/image" Target="../media/image61.png"/><Relationship Id="rId5" Type="http://schemas.openxmlformats.org/officeDocument/2006/relationships/slideLayout" Target="../slideLayouts/slideLayout4.xml"/><Relationship Id="rId10" Type="http://schemas.openxmlformats.org/officeDocument/2006/relationships/hyperlink" Target="http://www.taxnet.co.kr/sub/expert&amp;consult/consult_case/expert_case_List.asp?nN=5&amp;sN=2&amp;tN=1" TargetMode="External"/><Relationship Id="rId4" Type="http://schemas.openxmlformats.org/officeDocument/2006/relationships/tags" Target="../tags/tag54.xml"/><Relationship Id="rId9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63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12" Type="http://schemas.openxmlformats.org/officeDocument/2006/relationships/hyperlink" Target="http://www.taxnet.co.kr/sub/yp/tax/yp_comm_View.asp?code=freepass&amp;curPage=1&amp;nN=2&amp;sN=1&amp;pN=2&amp;tNum=&amp;selType=&amp;semok=&amp;rsGb=&amp;strSearchKey=&amp;strSearchWord=&amp;itdtid=2018106512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31.pn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34.jpeg"/><Relationship Id="rId1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image" Target="../media/image57.png"/><Relationship Id="rId3" Type="http://schemas.openxmlformats.org/officeDocument/2006/relationships/tags" Target="../tags/tag59.xml"/><Relationship Id="rId21" Type="http://schemas.openxmlformats.org/officeDocument/2006/relationships/tags" Target="../tags/tag77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notesSlide" Target="../notesSlides/notesSlide60.xml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slideLayout" Target="../slideLayouts/slideLayout4.xml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tags" Target="../tags/tag78.xml"/><Relationship Id="rId27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axnet.co.kr/sub/expert&amp;consult/consult_case/expert_case_List.asp?nN=5&amp;sN=2&amp;tN=1" TargetMode="External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0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hyperlink" Target="http://www.taxnet.co.kr/sub/yp/tax/yp_comm_View.asp?code=freepass&amp;curPage=1&amp;nN=2&amp;sN=1&amp;pN=2&amp;tNum=&amp;selType=&amp;semok=&amp;rsGb=&amp;strSearchKey=&amp;strSearchWord=&amp;itdtid=2018106512" TargetMode="External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11" Type="http://schemas.openxmlformats.org/officeDocument/2006/relationships/image" Target="../media/image7.png"/><Relationship Id="rId5" Type="http://schemas.openxmlformats.org/officeDocument/2006/relationships/image" Target="../media/image34.jpeg"/><Relationship Id="rId10" Type="http://schemas.openxmlformats.org/officeDocument/2006/relationships/image" Target="../media/image9.png"/><Relationship Id="rId4" Type="http://schemas.openxmlformats.org/officeDocument/2006/relationships/image" Target="../media/image35.png"/><Relationship Id="rId9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35.png"/><Relationship Id="rId5" Type="http://schemas.openxmlformats.org/officeDocument/2006/relationships/image" Target="../media/image6.png"/><Relationship Id="rId10" Type="http://schemas.openxmlformats.org/officeDocument/2006/relationships/image" Target="../media/image31.png"/><Relationship Id="rId4" Type="http://schemas.openxmlformats.org/officeDocument/2006/relationships/image" Target="../media/image5.png"/><Relationship Id="rId9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8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66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14" Type="http://schemas.openxmlformats.org/officeDocument/2006/relationships/image" Target="../media/image2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snjtax3817@naver.com" TargetMode="External"/><Relationship Id="rId5" Type="http://schemas.openxmlformats.org/officeDocument/2006/relationships/image" Target="../media/image68.jpeg"/><Relationship Id="rId4" Type="http://schemas.openxmlformats.org/officeDocument/2006/relationships/image" Target="../media/image67.png"/><Relationship Id="rId9" Type="http://schemas.openxmlformats.org/officeDocument/2006/relationships/image" Target="../media/image7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hyperlink" Target="http://www.taxnet.co.kr/sub/expert&amp;consult/consult_case/expert_case_List.asp?nN=5&amp;sN=2&amp;tN=1" TargetMode="External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69.xml"/><Relationship Id="rId9" Type="http://schemas.openxmlformats.org/officeDocument/2006/relationships/image" Target="../media/image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48.png"/><Relationship Id="rId10" Type="http://schemas.openxmlformats.org/officeDocument/2006/relationships/image" Target="../media/image8.png"/><Relationship Id="rId4" Type="http://schemas.openxmlformats.org/officeDocument/2006/relationships/image" Target="../media/image47.png"/><Relationship Id="rId9" Type="http://schemas.openxmlformats.org/officeDocument/2006/relationships/image" Target="../media/image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8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52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11" Type="http://schemas.openxmlformats.org/officeDocument/2006/relationships/image" Target="../media/image6.png"/><Relationship Id="rId5" Type="http://schemas.openxmlformats.org/officeDocument/2006/relationships/image" Target="../media/image50.png"/><Relationship Id="rId10" Type="http://schemas.openxmlformats.org/officeDocument/2006/relationships/image" Target="../media/image5.png"/><Relationship Id="rId4" Type="http://schemas.openxmlformats.org/officeDocument/2006/relationships/image" Target="../media/image49.pn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5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12" Type="http://schemas.openxmlformats.org/officeDocument/2006/relationships/image" Target="../media/image49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hyperlink" Target="http://www.taxnet.co.kr/sub/expert&amp;consult/consult_case/expert_case_List.asp?nN=5&amp;sN=2&amp;tN=1" TargetMode="External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72.xml"/><Relationship Id="rId9" Type="http://schemas.openxmlformats.org/officeDocument/2006/relationships/image" Target="../media/image7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7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55.png"/><Relationship Id="rId5" Type="http://schemas.openxmlformats.org/officeDocument/2006/relationships/image" Target="../media/image5.png"/><Relationship Id="rId10" Type="http://schemas.openxmlformats.org/officeDocument/2006/relationships/image" Target="../media/image34.jpeg"/><Relationship Id="rId4" Type="http://schemas.openxmlformats.org/officeDocument/2006/relationships/image" Target="../media/image4.png"/><Relationship Id="rId9" Type="http://schemas.openxmlformats.org/officeDocument/2006/relationships/image" Target="../media/image54.png"/><Relationship Id="rId14" Type="http://schemas.openxmlformats.org/officeDocument/2006/relationships/image" Target="../media/image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5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79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14" Type="http://schemas.openxmlformats.org/officeDocument/2006/relationships/image" Target="../media/image2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.png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7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.png"/><Relationship Id="rId7" Type="http://schemas.openxmlformats.org/officeDocument/2006/relationships/image" Target="../media/image76.jpe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80.png"/><Relationship Id="rId4" Type="http://schemas.openxmlformats.org/officeDocument/2006/relationships/image" Target="../media/image5.png"/><Relationship Id="rId9" Type="http://schemas.openxmlformats.org/officeDocument/2006/relationships/image" Target="../media/image77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5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85.xml"/><Relationship Id="rId9" Type="http://schemas.openxmlformats.org/officeDocument/2006/relationships/image" Target="../media/image7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48.png"/><Relationship Id="rId10" Type="http://schemas.openxmlformats.org/officeDocument/2006/relationships/image" Target="../media/image8.png"/><Relationship Id="rId4" Type="http://schemas.openxmlformats.org/officeDocument/2006/relationships/image" Target="../media/image47.png"/><Relationship Id="rId9" Type="http://schemas.openxmlformats.org/officeDocument/2006/relationships/image" Target="../media/image7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8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52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11" Type="http://schemas.openxmlformats.org/officeDocument/2006/relationships/image" Target="../media/image6.png"/><Relationship Id="rId5" Type="http://schemas.openxmlformats.org/officeDocument/2006/relationships/image" Target="../media/image50.png"/><Relationship Id="rId10" Type="http://schemas.openxmlformats.org/officeDocument/2006/relationships/image" Target="../media/image5.png"/><Relationship Id="rId4" Type="http://schemas.openxmlformats.org/officeDocument/2006/relationships/image" Target="../media/image49.pn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tags" Target="../tags/tag89.xml"/><Relationship Id="rId7" Type="http://schemas.openxmlformats.org/officeDocument/2006/relationships/hyperlink" Target="http://www.taxnet.co.kr/sub/expert&amp;consult/consult_case/expert_case_List.asp?nN=5&amp;sN=2&amp;tN=1" TargetMode="External"/><Relationship Id="rId12" Type="http://schemas.openxmlformats.org/officeDocument/2006/relationships/image" Target="../media/image49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notesSlide" Target="../notesSlides/notesSlide89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6.png"/><Relationship Id="rId4" Type="http://schemas.openxmlformats.org/officeDocument/2006/relationships/tags" Target="../tags/tag90.xml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taxnet.co.kr/sub/expert&amp;consult/consult_case/expert_case_List.asp?nN=5&amp;sN=2&amp;tN=1" TargetMode="Externa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8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20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55.pn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openxmlformats.org/officeDocument/2006/relationships/image" Target="../media/image34.jpeg"/><Relationship Id="rId4" Type="http://schemas.openxmlformats.org/officeDocument/2006/relationships/image" Target="../media/image4.png"/><Relationship Id="rId9" Type="http://schemas.openxmlformats.org/officeDocument/2006/relationships/image" Target="../media/image54.png"/><Relationship Id="rId14" Type="http://schemas.openxmlformats.org/officeDocument/2006/relationships/image" Target="../media/image7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1.png"/><Relationship Id="rId18" Type="http://schemas.openxmlformats.org/officeDocument/2006/relationships/image" Target="../media/image24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95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image" Target="../media/image13.png"/><Relationship Id="rId10" Type="http://schemas.openxmlformats.org/officeDocument/2006/relationships/image" Target="../media/image34.jpeg"/><Relationship Id="rId19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Relationship Id="rId14" Type="http://schemas.openxmlformats.org/officeDocument/2006/relationships/image" Target="../media/image12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5.png"/><Relationship Id="rId3" Type="http://schemas.openxmlformats.org/officeDocument/2006/relationships/notesSlide" Target="../notesSlides/notesSlide96.xml"/><Relationship Id="rId7" Type="http://schemas.openxmlformats.org/officeDocument/2006/relationships/image" Target="../media/image6.png"/><Relationship Id="rId12" Type="http://schemas.openxmlformats.org/officeDocument/2006/relationships/image" Target="../media/image34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8.png"/><Relationship Id="rId1" Type="http://schemas.openxmlformats.org/officeDocument/2006/relationships/tags" Target="../tags/tag91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openxmlformats.org/officeDocument/2006/relationships/image" Target="../media/image7.png"/><Relationship Id="rId10" Type="http://schemas.openxmlformats.org/officeDocument/2006/relationships/image" Target="../media/image54.png"/><Relationship Id="rId4" Type="http://schemas.openxmlformats.org/officeDocument/2006/relationships/hyperlink" Target="http://www.taxnet.co.kr/sub/expert&amp;consult/consult_case/expert_case_List.asp?nN=5&amp;sN=2&amp;tN=1" TargetMode="External"/><Relationship Id="rId9" Type="http://schemas.openxmlformats.org/officeDocument/2006/relationships/image" Target="../media/image53.png"/><Relationship Id="rId14" Type="http://schemas.openxmlformats.org/officeDocument/2006/relationships/image" Target="../media/image56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8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8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56.png"/><Relationship Id="rId5" Type="http://schemas.openxmlformats.org/officeDocument/2006/relationships/image" Target="../media/image5.png"/><Relationship Id="rId10" Type="http://schemas.openxmlformats.org/officeDocument/2006/relationships/image" Target="../media/image55.png"/><Relationship Id="rId4" Type="http://schemas.openxmlformats.org/officeDocument/2006/relationships/image" Target="../media/image4.png"/><Relationship Id="rId9" Type="http://schemas.openxmlformats.org/officeDocument/2006/relationships/image" Target="../media/image34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xnet.co.kr/sub/expert&amp;consult/consult_case/expert_case_List.asp?nN=5&amp;sN=2&amp;tN=1" TargetMode="External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taxnet.co.kr/sub/expert&amp;consult/consult_case/expert_case_List.asp?nN=5&amp;sN=2&amp;tN=1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r"/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택스넷 상담개선 프로젝트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491322"/>
              </p:ext>
            </p:extLst>
          </p:nvPr>
        </p:nvGraphicFramePr>
        <p:xfrm>
          <a:off x="295375" y="927138"/>
          <a:ext cx="9757083" cy="2138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6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23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4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71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657706">
                  <a:extLst>
                    <a:ext uri="{9D8B030D-6E8A-4147-A177-3AD203B41FA5}">
                      <a16:colId xmlns="" xmlns:a16="http://schemas.microsoft.com/office/drawing/2014/main" val="2937759327"/>
                    </a:ext>
                  </a:extLst>
                </a:gridCol>
                <a:gridCol w="9721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808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solidFill>
                            <a:schemeClr val="tx1"/>
                          </a:solidFill>
                        </a:rPr>
                        <a:t>버전</a:t>
                      </a:r>
                      <a:endParaRPr lang="ko-KR" altLang="en-US" sz="1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변경일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상태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변경내용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작성자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3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Ver.1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2021.05.24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완료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최초기획 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유지원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00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Ver.2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2021.06.10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완료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화상 상담 추가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프리미엄 상담 추가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상담위원 관리 페이지 추가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유지원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12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Ver.3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2021.06.11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진행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상담메인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UI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변경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추천상담 노출 조건 추가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상담위원 답변 시 파일첨부 기능 추가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 시간 제한 및 연장 기능 추가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 등록 시 질문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부가설명 항목 구분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상담 제한 안내 추가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상담등록 시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유지원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직사각형 64"/>
          <p:cNvSpPr>
            <a:spLocks noChangeArrowheads="1"/>
          </p:cNvSpPr>
          <p:nvPr/>
        </p:nvSpPr>
        <p:spPr bwMode="auto">
          <a:xfrm>
            <a:off x="0" y="27037"/>
            <a:ext cx="10383838" cy="3686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dirty="0" smtClean="0">
                <a:solidFill>
                  <a:schemeClr val="bg1"/>
                </a:solidFill>
                <a:latin typeface="맑은 고딕" pitchFamily="50" charset="-127"/>
              </a:rPr>
              <a:t>이력관리</a:t>
            </a:r>
            <a:endParaRPr kumimoji="1" lang="ko-KR" altLang="en-US" sz="1200" b="1" dirty="0">
              <a:solidFill>
                <a:schemeClr val="bg1"/>
              </a:solidFill>
              <a:latin typeface="맑은 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95375" y="3785969"/>
            <a:ext cx="97570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atin typeface="+mn-ea"/>
              </a:rPr>
              <a:t>&lt; </a:t>
            </a:r>
            <a:r>
              <a:rPr lang="ko-KR" altLang="en-US" sz="2000" b="1" dirty="0" smtClean="0">
                <a:latin typeface="+mn-ea"/>
              </a:rPr>
              <a:t>사이트 구축 참고사항 </a:t>
            </a:r>
            <a:r>
              <a:rPr lang="en-US" altLang="ko-KR" sz="2000" b="1" dirty="0" smtClean="0">
                <a:latin typeface="+mn-ea"/>
              </a:rPr>
              <a:t>&gt; </a:t>
            </a:r>
          </a:p>
          <a:p>
            <a:endParaRPr lang="en-US" altLang="ko-KR" sz="2000" dirty="0" smtClean="0">
              <a:latin typeface="+mn-ea"/>
            </a:endParaRPr>
          </a:p>
          <a:p>
            <a:r>
              <a:rPr lang="ko-KR" altLang="en-US" sz="1400" dirty="0" smtClean="0"/>
              <a:t>택스넷 상담 </a:t>
            </a:r>
            <a:r>
              <a:rPr lang="ko-KR" altLang="en-US" sz="1400" dirty="0"/>
              <a:t>사용자 페이지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현재 택스넷 사이트에 포함할지 신규 페이지로 구축할지는 개발팀과 협의 후 결정 필요</a:t>
            </a:r>
            <a:r>
              <a:rPr lang="en-US" altLang="ko-KR" sz="1400" dirty="0" smtClean="0"/>
              <a:t> </a:t>
            </a:r>
            <a:r>
              <a:rPr lang="en-US" altLang="ko-KR" sz="1400" dirty="0" smtClean="0">
                <a:hlinkClick r:id="rId3"/>
              </a:rPr>
              <a:t>http</a:t>
            </a:r>
            <a:r>
              <a:rPr lang="en-US" altLang="ko-KR" sz="1400" dirty="0">
                <a:hlinkClick r:id="rId3"/>
              </a:rPr>
              <a:t>://www.taxnet.co.kr/sub/expert&amp;consult/consult_case/expert_case_List.asp?nN=5&amp;sN=2&amp;tN=1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택스넷 관리자 </a:t>
            </a:r>
            <a:r>
              <a:rPr lang="ko-KR" altLang="en-US" sz="1400" dirty="0"/>
              <a:t>페이지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신규 구축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신규 </a:t>
            </a:r>
            <a:r>
              <a:rPr lang="en-US" altLang="ko-KR" sz="1400" dirty="0" smtClean="0"/>
              <a:t>CUG</a:t>
            </a:r>
            <a:r>
              <a:rPr lang="ko-KR" altLang="en-US" sz="1400" dirty="0" smtClean="0"/>
              <a:t>에서 진행 </a:t>
            </a:r>
            <a:r>
              <a:rPr lang="en-US" altLang="ko-KR" sz="1400" dirty="0" smtClean="0"/>
              <a:t>– </a:t>
            </a:r>
            <a:r>
              <a:rPr lang="ko-KR" altLang="en-US" sz="1400" dirty="0" smtClean="0"/>
              <a:t>자바로 개발 예정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72709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1.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상담 서비스 프로세스 및 구성안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491322"/>
              </p:ext>
            </p:extLst>
          </p:nvPr>
        </p:nvGraphicFramePr>
        <p:xfrm>
          <a:off x="295375" y="783121"/>
          <a:ext cx="9757084" cy="4288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009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95330">
                  <a:extLst>
                    <a:ext uri="{9D8B030D-6E8A-4147-A177-3AD203B41FA5}">
                      <a16:colId xmlns="" xmlns:a16="http://schemas.microsoft.com/office/drawing/2014/main" val="2937759327"/>
                    </a:ext>
                  </a:extLst>
                </a:gridCol>
                <a:gridCol w="118475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665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분류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개선사항 정리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특이사항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75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시스템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상담페이지 로딩 속도 개선 필요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공공기관 상담 자료 크롤링 확대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키워드 중심 상담 검색 구성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42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기능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지정상담 기능 삭제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삭제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확정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 작성 중 세션 끊길 시 작성 등록 불가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등록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수정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삭제 화면 단일화하여 구성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추가상담 등록 시 답변완료로 나옴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(CUG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동일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: [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대기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]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로 변경필요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–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오류수정 필요함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CUG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메뉴 단순화 필요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CUG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에서 상담에 대한 답변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수정 불가</a:t>
                      </a:r>
                      <a:endParaRPr lang="en-US" altLang="ko-KR" sz="9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상담위원 페이지 개선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상담내용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정산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상담평가 결과 등 모든 정보 확인할 수 있도록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상담 등록 시 질의내용을 질의배경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관련자료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질의내용 항목으로 세분화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택스넷 상담을 통해 해결이 어려운 상담 건의 경우 답변 상담위원 별도 컨설팅 연결 기능 추가 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None/>
                      </a:pP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(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컨설팅 연결 후 서비스 제공은 해당 상담위원 책임으로 정확히 분리필요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indent="-228600" algn="l" latinLnBrk="1">
                        <a:buAutoNum type="arabicPeriod" startAt="9"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상담위원 답변 시 관련자료 검색기능 제공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조문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관련해설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포스트 등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indent="-228600" algn="l" latinLnBrk="1">
                        <a:buAutoNum type="arabicPeriod" startAt="9"/>
                      </a:pP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내근 상담위원 출근일 확인 기능 추가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(CUG)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서비스 정책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기간 별 상담횟수 제한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단위로 상담 건 수 제한 고려 중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 수는 협의 후 결정 필요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 세목에 대해서 비공개 기능 제공 검토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모든 상담 알림기능 알림톡으로 통일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답변내용 별점 부여 의무화 고려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상담예약 서비스 구성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화상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채팅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indent="-228600" algn="l" latinLnBrk="1">
                        <a:buNone/>
                      </a:pP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(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가능 상담위원 인력 풀 구성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및 가능여부 확인 필요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별도 설문자료 기획 예정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98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모바일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 답변을 확인 할 수 없음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 결과 중요도 표시 필요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직사각형 64"/>
          <p:cNvSpPr>
            <a:spLocks noChangeArrowheads="1"/>
          </p:cNvSpPr>
          <p:nvPr/>
        </p:nvSpPr>
        <p:spPr bwMode="auto">
          <a:xfrm>
            <a:off x="0" y="27037"/>
            <a:ext cx="10383838" cy="3686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dirty="0" smtClean="0">
                <a:solidFill>
                  <a:schemeClr val="bg1"/>
                </a:solidFill>
                <a:latin typeface="맑은 고딕" pitchFamily="50" charset="-127"/>
              </a:rPr>
              <a:t>요구사항 리스트</a:t>
            </a:r>
            <a:endParaRPr kumimoji="1" lang="ko-KR" altLang="en-US" sz="1200" b="1" dirty="0">
              <a:solidFill>
                <a:schemeClr val="bg1"/>
              </a:solidFill>
              <a:latin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709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/>
          <p:cNvSpPr txBox="1">
            <a:spLocks/>
          </p:cNvSpPr>
          <p:nvPr/>
        </p:nvSpPr>
        <p:spPr>
          <a:xfrm>
            <a:off x="475395" y="450018"/>
            <a:ext cx="7272808" cy="477119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1.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택스넷 상담</a:t>
            </a:r>
            <a:r>
              <a:rPr kumimoji="0" lang="ko-KR" alt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lang="ko-KR" altLang="en-US" sz="2800" b="1" dirty="0" smtClean="0">
                <a:latin typeface="+mn-ea"/>
              </a:rPr>
              <a:t>서비스</a:t>
            </a:r>
            <a:r>
              <a:rPr kumimoji="0" lang="ko-KR" alt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개편 방향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8" name="Rectangle 2372">
            <a:extLst>
              <a:ext uri="{FF2B5EF4-FFF2-40B4-BE49-F238E27FC236}">
                <a16:creationId xmlns="" xmlns:a16="http://schemas.microsoft.com/office/drawing/2014/main" id="{3220F34F-3894-4DE4-BC78-9C7FE2230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528" y="1310531"/>
            <a:ext cx="8496944" cy="465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32000" indent="-144000">
              <a:lnSpc>
                <a:spcPts val="2000"/>
              </a:lnSpc>
              <a:spcBef>
                <a:spcPts val="8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kumimoji="1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주요</a:t>
            </a:r>
            <a:r>
              <a:rPr kumimoji="1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내용</a:t>
            </a:r>
            <a:endParaRPr kumimoji="1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유관기관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공공기관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국세청 외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상담사례 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DB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확보 및 서비스 확대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크롤링 등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사례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검색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위주의 상담 프로세스 개선 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키워드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이슈 </a:t>
            </a:r>
            <a:r>
              <a:rPr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등</a:t>
            </a:r>
            <a:r>
              <a:rPr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/>
            </a:r>
            <a:br>
              <a:rPr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실제 고객의 상담 문의 프로세스를 </a:t>
            </a:r>
            <a:r>
              <a:rPr lang="en-US" altLang="ko-KR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GA</a:t>
            </a:r>
            <a:r>
              <a:rPr lang="ko-KR" altLang="en-US" sz="1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확인 결과 사례 검색을 통한 답변 확인 후 미해결 시 상담문의로 이동되는 패턴임</a:t>
            </a:r>
            <a:endParaRPr lang="ko-KR" altLang="en-US" sz="1200" dirty="0">
              <a:solidFill>
                <a:srgbClr val="0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상담위원 채널 고급화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상담위원 홍보부분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 </a:t>
            </a:r>
            <a:r>
              <a:rPr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상담료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정산 및 정책 등 상세 안내 부분 등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),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상담별 점수제 도입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콘텐츠 고급화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상담글에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대한 연관 콘텐츠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법령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예판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해설 등</a:t>
            </a:r>
            <a:r>
              <a:rPr lang="en-US" altLang="ko-KR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1200" dirty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노출 </a:t>
            </a:r>
            <a:r>
              <a:rPr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추가</a:t>
            </a:r>
            <a:endParaRPr lang="en-US" altLang="ko-KR" sz="1200" dirty="0" smtClean="0">
              <a:solidFill>
                <a:srgbClr val="0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kumimoji="1" lang="ko-KR" altLang="en-US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상담 알림 서비스 개선</a:t>
            </a:r>
            <a:r>
              <a:rPr kumimoji="1" lang="en-US" altLang="ko-KR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kumimoji="1" lang="en-US" altLang="ko-KR" sz="12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Kakao</a:t>
            </a:r>
            <a:r>
              <a:rPr kumimoji="1" lang="en-US" altLang="ko-KR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유료회원 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상담 건수 제한 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월 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회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답변이 어렵거나 추가 상담이 필요한 건에 대한 컨설팅 연계기능 추가</a:t>
            </a:r>
            <a:endParaRPr kumimoji="1" lang="en-US" altLang="ko-KR" sz="1200" dirty="0" smtClean="0">
              <a:solidFill>
                <a:srgbClr val="0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전문가 채팅상담 기능추가  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특정 요일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시간 등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택스넷 단기 회원제 신설 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(1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개월</a:t>
            </a:r>
            <a:r>
              <a:rPr kumimoji="1" lang="en-US" altLang="ko-KR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endParaRPr kumimoji="1" lang="en-US" altLang="ko-KR" sz="12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endParaRPr kumimoji="1" lang="en-US" altLang="ko-KR" sz="12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32000" indent="-144000">
              <a:lnSpc>
                <a:spcPts val="2000"/>
              </a:lnSpc>
              <a:spcBef>
                <a:spcPts val="8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kumimoji="1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특이사항</a:t>
            </a:r>
            <a:endParaRPr kumimoji="1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택스넷과 별도의 랜딩사이트 성격으로 개발예정</a:t>
            </a:r>
            <a:endParaRPr lang="en-US" altLang="ko-KR" sz="1200" dirty="0" smtClean="0">
              <a:solidFill>
                <a:srgbClr val="0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kumimoji="1" lang="ko-KR" altLang="en-US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신규 관리자 페이지 구축 및 연계 개발</a:t>
            </a:r>
            <a:endParaRPr kumimoji="1" lang="en-US" altLang="ko-KR" sz="12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648000" indent="-1800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kumimoji="1" lang="ko-KR" altLang="en-US" sz="1200" dirty="0" smtClean="0">
                <a:solidFill>
                  <a:srgbClr val="0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개발언어 자바 기반 구축 </a:t>
            </a:r>
            <a:endParaRPr kumimoji="1" lang="en-US" altLang="ko-KR" sz="12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475395" y="450018"/>
            <a:ext cx="6444716" cy="477119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dirty="0" smtClean="0">
                <a:latin typeface="+mn-ea"/>
              </a:rPr>
              <a:t>2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택스넷 상담 서비스구성도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안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975895" y="2205525"/>
            <a:ext cx="162018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전화상담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887663" y="2907357"/>
            <a:ext cx="162018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화상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(ZOOM)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상담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8517012" y="1746351"/>
            <a:ext cx="756084" cy="2628292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전문가 </a:t>
            </a:r>
            <a:r>
              <a:rPr lang="ko-KR" altLang="en-US" sz="1100" b="1" dirty="0" err="1" smtClean="0">
                <a:solidFill>
                  <a:schemeClr val="tx1"/>
                </a:solidFill>
              </a:rPr>
              <a:t>연걀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887663" y="2205046"/>
            <a:ext cx="162018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온라인상담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4975895" y="3591433"/>
            <a:ext cx="162018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유관기관상담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975895" y="2871353"/>
            <a:ext cx="162018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채팅 상담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2887663" y="3591433"/>
            <a:ext cx="162018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프리미엄 상담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재산제세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2491619" y="1719225"/>
            <a:ext cx="4428492" cy="2664296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3355715" y="1503201"/>
            <a:ext cx="2772308" cy="43204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택스넷 </a:t>
            </a:r>
            <a:r>
              <a:rPr lang="en-US" altLang="ko-KR" sz="125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5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상담서비스</a:t>
            </a:r>
            <a:endParaRPr lang="ko-KR" altLang="en-US" sz="125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1015455" y="1719225"/>
            <a:ext cx="877374" cy="360040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회원</a:t>
            </a:r>
            <a:endParaRPr lang="ko-KR" altLang="en-US" sz="125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17667" y="2079265"/>
            <a:ext cx="864096" cy="2304256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마이</a:t>
            </a:r>
            <a:endParaRPr lang="en-US" altLang="ko-KR" sz="9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페이지</a:t>
            </a:r>
            <a:endParaRPr lang="en-US" altLang="ko-KR" sz="9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9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나의</a:t>
            </a:r>
            <a:endParaRPr lang="en-US" altLang="ko-KR" sz="9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상담내역</a:t>
            </a:r>
            <a:endParaRPr lang="en-US" altLang="ko-KR" sz="9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확인</a:t>
            </a:r>
            <a:r>
              <a:rPr lang="en-US" altLang="ko-KR" sz="9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9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7543245" y="2079265"/>
            <a:ext cx="828092" cy="2304256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마이</a:t>
            </a:r>
            <a:endParaRPr lang="en-US" altLang="ko-KR" sz="9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페이지</a:t>
            </a:r>
            <a:endParaRPr lang="en-US" altLang="ko-KR" sz="9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9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상담내역</a:t>
            </a:r>
            <a:r>
              <a:rPr lang="en-US" altLang="ko-KR" sz="900" b="1" dirty="0" smtClean="0">
                <a:solidFill>
                  <a:schemeClr val="bg1"/>
                </a:solidFill>
                <a:latin typeface="+mj-ea"/>
                <a:ea typeface="+mj-ea"/>
              </a:rPr>
              <a:t>/</a:t>
            </a:r>
          </a:p>
          <a:p>
            <a:pPr algn="ctr"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정산확인</a:t>
            </a:r>
            <a:r>
              <a:rPr lang="en-US" altLang="ko-KR" sz="9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9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532179" y="1719225"/>
            <a:ext cx="840817" cy="360040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상담위원</a:t>
            </a:r>
            <a:endParaRPr lang="ko-KR" altLang="en-US" sz="125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244587" y="5442472"/>
            <a:ext cx="1787091" cy="360040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상담내역 관리</a:t>
            </a:r>
            <a:endParaRPr lang="ko-KR" altLang="en-US" sz="110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3116796" y="5442472"/>
            <a:ext cx="1787091" cy="360040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상담위원 관리</a:t>
            </a:r>
            <a:endParaRPr lang="ko-KR" altLang="en-US" sz="110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65" name="직선 화살표 연결선 64"/>
          <p:cNvCxnSpPr/>
          <p:nvPr/>
        </p:nvCxnSpPr>
        <p:spPr>
          <a:xfrm>
            <a:off x="4723867" y="4438377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/>
          <p:cNvCxnSpPr/>
          <p:nvPr/>
        </p:nvCxnSpPr>
        <p:spPr>
          <a:xfrm rot="10800000">
            <a:off x="5011899" y="4428934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모서리가 둥근 직사각형 66"/>
          <p:cNvSpPr/>
          <p:nvPr/>
        </p:nvSpPr>
        <p:spPr>
          <a:xfrm>
            <a:off x="1015455" y="4815569"/>
            <a:ext cx="8280920" cy="1296144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4989004" y="5436515"/>
            <a:ext cx="1787091" cy="360040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상담통계 관리</a:t>
            </a:r>
            <a:endParaRPr lang="ko-KR" altLang="en-US" sz="110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6897216" y="5436515"/>
            <a:ext cx="1787091" cy="360040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상담사례 관리</a:t>
            </a:r>
            <a:endParaRPr lang="ko-KR" altLang="en-US" sz="110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1231479" y="4671553"/>
            <a:ext cx="1296144" cy="28803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b="1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 관리자시스템</a:t>
            </a:r>
            <a:endParaRPr lang="ko-KR" altLang="en-US" sz="125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71" name="직선 화살표 연결선 70"/>
          <p:cNvCxnSpPr/>
          <p:nvPr/>
        </p:nvCxnSpPr>
        <p:spPr>
          <a:xfrm rot="16200000">
            <a:off x="2204201" y="2600185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/>
          <p:nvPr/>
        </p:nvCxnSpPr>
        <p:spPr>
          <a:xfrm rot="5400000">
            <a:off x="2168197" y="2888217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/>
          <p:nvPr/>
        </p:nvCxnSpPr>
        <p:spPr>
          <a:xfrm rot="16200000">
            <a:off x="7262119" y="260135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/>
          <p:nvPr/>
        </p:nvCxnSpPr>
        <p:spPr>
          <a:xfrm rot="5400000">
            <a:off x="7226115" y="2889385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475395" y="450018"/>
            <a:ext cx="6444716" cy="477119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dirty="0" smtClean="0">
                <a:latin typeface="+mn-ea"/>
              </a:rPr>
              <a:t>4-1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서비스 상세구성안 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온라인상담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635635" y="1323181"/>
            <a:ext cx="1692188" cy="396044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회원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869077" y="193524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tx1"/>
                </a:solidFill>
              </a:rPr>
              <a:t>사례검색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903887" y="2331293"/>
            <a:ext cx="4026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문의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 rot="16200000">
            <a:off x="5132817" y="2456169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5400000">
            <a:off x="5096813" y="2744201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23"/>
          <p:cNvSpPr/>
          <p:nvPr/>
        </p:nvSpPr>
        <p:spPr>
          <a:xfrm>
            <a:off x="2635635" y="1719225"/>
            <a:ext cx="1692188" cy="2520280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789757" y="3180581"/>
            <a:ext cx="62068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2869077" y="2763341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tx1"/>
                </a:solidFill>
              </a:rPr>
              <a:t>문의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869077" y="355542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관련자료 연결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키워드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301125" y="2439305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바탕"/>
                <a:ea typeface="바탕"/>
              </a:rPr>
              <a:t>▼</a:t>
            </a:r>
            <a:endParaRPr lang="ko-KR" altLang="en-US" sz="1400" dirty="0"/>
          </a:p>
        </p:txBody>
      </p:sp>
      <p:sp>
        <p:nvSpPr>
          <p:cNvPr id="48" name="직사각형 47"/>
          <p:cNvSpPr/>
          <p:nvPr/>
        </p:nvSpPr>
        <p:spPr>
          <a:xfrm>
            <a:off x="3301125" y="3247652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바탕"/>
                <a:ea typeface="바탕"/>
              </a:rPr>
              <a:t>▼</a:t>
            </a:r>
            <a:endParaRPr lang="ko-KR" altLang="en-US" sz="1400" dirty="0"/>
          </a:p>
        </p:txBody>
      </p:sp>
      <p:sp>
        <p:nvSpPr>
          <p:cNvPr id="49" name="모서리가 둥근 직사각형 48"/>
          <p:cNvSpPr/>
          <p:nvPr/>
        </p:nvSpPr>
        <p:spPr>
          <a:xfrm>
            <a:off x="6001425" y="193524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법령 검색기능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5767983" y="1719225"/>
            <a:ext cx="1692188" cy="2520280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6001425" y="2763341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solidFill>
                  <a:schemeClr val="tx1"/>
                </a:solidFill>
              </a:rPr>
              <a:t>예판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검색기능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001425" y="355542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컨설팅 연계기능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19411" y="4455529"/>
            <a:ext cx="8568952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&lt;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주요 정책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&gt;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유료계정 당 월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20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 상담 건 수 제한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답변 원칙 강조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사례 검색 후 상담 진행이 가능하도록 프로세스 변경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사례 검색 중심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UI/UX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개선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 분야 키워드 별 관련 자료 연결기능 강화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관련상담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해설자료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에규판례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등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법령 검색기능 추가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(Quick Search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형태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예판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검색기능 추가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(Quick Search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형태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컨설팅 연계 설정 기능 추가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CUG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상담내용 관리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수정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삭제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기능 추가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5767983" y="1323181"/>
            <a:ext cx="1692188" cy="396044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상담위원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475395" y="450018"/>
            <a:ext cx="7380820" cy="477119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dirty="0" smtClean="0">
                <a:latin typeface="+mn-ea"/>
              </a:rPr>
              <a:t>4-2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서비스 상세구성안 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lang="ko-KR" altLang="en-US" sz="2800" b="1" dirty="0" smtClean="0">
                <a:latin typeface="+mn-ea"/>
              </a:rPr>
              <a:t>전화</a:t>
            </a:r>
            <a:r>
              <a:rPr lang="en-US" altLang="ko-KR" sz="2800" b="1" dirty="0" smtClean="0">
                <a:latin typeface="+mn-ea"/>
              </a:rPr>
              <a:t>/</a:t>
            </a:r>
            <a:r>
              <a:rPr lang="ko-KR" altLang="en-US" sz="2800" b="1" dirty="0" smtClean="0">
                <a:latin typeface="+mn-ea"/>
              </a:rPr>
              <a:t>화상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상담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19411" y="4383521"/>
            <a:ext cx="8568952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&lt;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주요 정책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&gt;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전화상담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시스템 도입 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차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+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상시 전화상담 병행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일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4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오전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10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~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오후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시까지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 30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분 간격으로 예약가능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오후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 이후 상시 전화상담으로 전환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월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 제한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+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화상 통합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횟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수 제한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전화상담과 화상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(ZOOM)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 선택하여 예약 진행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2.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이용 추이 분석 후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단계적 확대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추가 및 외부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포함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3.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회원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전화예약 확인 메뉴 추가 신설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2167583" y="247530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tx1"/>
                </a:solidFill>
              </a:rPr>
              <a:t>회원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6776095" y="247530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상담위원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내근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489257" y="1971253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예약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확인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4255815" y="1755229"/>
            <a:ext cx="1692188" cy="2520280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489257" y="2799345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상담내용 확인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4489257" y="3591433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컨설팅 연계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921305" y="2475309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바탕"/>
                <a:ea typeface="바탕"/>
              </a:rPr>
              <a:t>▼</a:t>
            </a:r>
            <a:endParaRPr lang="ko-KR" altLang="en-US" sz="1400" dirty="0"/>
          </a:p>
        </p:txBody>
      </p:sp>
      <p:sp>
        <p:nvSpPr>
          <p:cNvPr id="35" name="직사각형 34"/>
          <p:cNvSpPr/>
          <p:nvPr/>
        </p:nvSpPr>
        <p:spPr>
          <a:xfrm>
            <a:off x="4921305" y="3283656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바탕"/>
                <a:ea typeface="바탕"/>
              </a:rPr>
              <a:t>▼</a:t>
            </a:r>
            <a:endParaRPr lang="ko-KR" altLang="en-US" sz="14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4255815" y="1359185"/>
            <a:ext cx="1692188" cy="396044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예약 시스템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cxnSp>
        <p:nvCxnSpPr>
          <p:cNvPr id="37" name="직선 화살표 연결선 36"/>
          <p:cNvCxnSpPr/>
          <p:nvPr/>
        </p:nvCxnSpPr>
        <p:spPr>
          <a:xfrm rot="16200000">
            <a:off x="6362079" y="2313321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 rot="5400000">
            <a:off x="6326075" y="260135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 rot="16200000">
            <a:off x="3877803" y="2313321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rot="5400000">
            <a:off x="3841799" y="260135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475395" y="450018"/>
            <a:ext cx="6444716" cy="477119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dirty="0" smtClean="0">
                <a:latin typeface="+mn-ea"/>
              </a:rPr>
              <a:t>4-3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서비스 상세구성안 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lang="ko-KR" altLang="en-US" sz="2800" b="1" dirty="0" smtClean="0">
                <a:latin typeface="+mn-ea"/>
              </a:rPr>
              <a:t>채팅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상담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915555" y="2511313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tx1"/>
                </a:solidFill>
              </a:rPr>
              <a:t>회원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6524067" y="2511313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상담위원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내근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237229" y="1899245"/>
            <a:ext cx="1260140" cy="82809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tx1"/>
                </a:solidFill>
              </a:rPr>
              <a:t>채팅 상담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4003787" y="1791233"/>
            <a:ext cx="1692188" cy="2088232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4003787" y="1395189"/>
            <a:ext cx="1692188" cy="396044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택스넷 채팅 시스템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cxnSp>
        <p:nvCxnSpPr>
          <p:cNvPr id="37" name="직선 화살표 연결선 36"/>
          <p:cNvCxnSpPr/>
          <p:nvPr/>
        </p:nvCxnSpPr>
        <p:spPr>
          <a:xfrm rot="16200000">
            <a:off x="6110051" y="2349325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 rot="5400000">
            <a:off x="6074047" y="2637357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 rot="16200000">
            <a:off x="3625775" y="2349325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rot="5400000">
            <a:off x="3589771" y="2637357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619411" y="5167361"/>
            <a:ext cx="8568952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&lt;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주요 정책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&gt;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일반상담과 별개로 전문가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집중 채팅 상담 추가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일 특정시간대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오후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~ 3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전문가 채팅 상담 진행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POOL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에 따라 요일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분야 지정하여 진행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상담페이지에 요일 별 상담 전문가 노출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관리기능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CUG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추가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19811" y="2835349"/>
            <a:ext cx="1260140" cy="9001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전문가 관리</a:t>
            </a:r>
            <a:endParaRPr lang="en-US" altLang="ko-KR" sz="1100" b="1" dirty="0" smtClean="0">
              <a:solidFill>
                <a:schemeClr val="tx1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219811" y="4347517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관리자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cxnSp>
        <p:nvCxnSpPr>
          <p:cNvPr id="21" name="직선 화살표 연결선 20"/>
          <p:cNvCxnSpPr/>
          <p:nvPr/>
        </p:nvCxnSpPr>
        <p:spPr>
          <a:xfrm rot="10800000">
            <a:off x="4939891" y="377145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4777903" y="3789425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475395" y="450018"/>
            <a:ext cx="7632848" cy="477119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dirty="0" smtClean="0">
                <a:latin typeface="+mn-ea"/>
              </a:rPr>
              <a:t>4-4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서비스 상세구성안 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lang="ko-KR" altLang="en-US" sz="2800" b="1" noProof="0" dirty="0" smtClean="0">
                <a:latin typeface="+mn-ea"/>
              </a:rPr>
              <a:t>유관기간 상담사례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547403" y="1323181"/>
            <a:ext cx="8244916" cy="792088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200" b="1" smtClean="0">
                <a:solidFill>
                  <a:schemeClr val="bg1"/>
                </a:solidFill>
              </a:rPr>
              <a:t>유관기관 상담사례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9411" y="5167361"/>
            <a:ext cx="792088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&lt;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주요 정책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&gt;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크롤링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가능한 유관기관 확대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콘텐츠팀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협의 후 개발팀과 가능여부 확인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일정기간 자동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크롤링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가능한 기능 구축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619411" y="2367297"/>
          <a:ext cx="81009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180"/>
                <a:gridCol w="1620180"/>
                <a:gridCol w="1620180"/>
                <a:gridCol w="1620180"/>
                <a:gridCol w="162018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나눔고딕 Light" pitchFamily="50" charset="-127"/>
                          <a:ea typeface="나눔고딕 Light" pitchFamily="50" charset="-127"/>
                        </a:rPr>
                        <a:t>국세청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나눔고딕 Light" pitchFamily="50" charset="-127"/>
                        <a:ea typeface="나눔고딕 Light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나눔고딕 Light" pitchFamily="50" charset="-127"/>
                          <a:ea typeface="나눔고딕 Light" pitchFamily="50" charset="-127"/>
                        </a:rPr>
                        <a:t>기획재정부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나눔고딕 Light" pitchFamily="50" charset="-127"/>
                        <a:ea typeface="나눔고딕 Light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나눔고딕 Light" pitchFamily="50" charset="-127"/>
                          <a:ea typeface="나눔고딕 Light" pitchFamily="50" charset="-127"/>
                        </a:rPr>
                        <a:t>국토교통부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나눔고딕 Light" pitchFamily="50" charset="-127"/>
                        <a:ea typeface="나눔고딕 Light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나눔고딕 Light" pitchFamily="50" charset="-127"/>
                          <a:ea typeface="나눔고딕 Light" pitchFamily="50" charset="-127"/>
                        </a:rPr>
                        <a:t>행정안전부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나눔고딕 Light" pitchFamily="50" charset="-127"/>
                        <a:ea typeface="나눔고딕 Light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나눔고딕 Light" pitchFamily="50" charset="-127"/>
                          <a:ea typeface="나눔고딕 Light" pitchFamily="50" charset="-127"/>
                        </a:rPr>
                        <a:t>조세심판원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나눔고딕 Light" pitchFamily="50" charset="-127"/>
                        <a:ea typeface="나눔고딕 Light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684" y="2982074"/>
            <a:ext cx="8146627" cy="183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475395" y="450018"/>
            <a:ext cx="7632848" cy="477119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dirty="0" smtClean="0">
                <a:latin typeface="+mn-ea"/>
              </a:rPr>
              <a:t>4-5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서비스 상세구성안 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lang="ko-KR" altLang="en-US" sz="2800" b="1" dirty="0" smtClean="0">
                <a:latin typeface="+mn-ea"/>
              </a:rPr>
              <a:t>프리미엄 상담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547403" y="1323181"/>
            <a:ext cx="8244916" cy="792088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200" b="1" dirty="0" smtClean="0">
                <a:solidFill>
                  <a:schemeClr val="bg1"/>
                </a:solidFill>
              </a:rPr>
              <a:t>택스넷 </a:t>
            </a:r>
            <a:r>
              <a:rPr lang="ko-KR" altLang="en-US" sz="2400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상담 서비스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9411" y="2691333"/>
            <a:ext cx="7920880" cy="3519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&lt;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주요 정책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&gt;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유료회원 대상 온라인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화상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채팅 상담 외 특화분야 집중 상담 서비스 제공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재산제세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양도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상속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증여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분야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차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런칭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추후 분야 및 전문가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POOL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확대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택스넷 유료회원은 서비스 기간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상담권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권한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부여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프리미엄 상담은 </a:t>
            </a:r>
            <a:r>
              <a:rPr lang="ko-KR" altLang="en-US" sz="1100" b="1" kern="0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비공개 원칙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으로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및 관리자만 확인가능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차 온라인 문의를 통한 내용 확인 후 전문가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1:1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전화상담으로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최대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기존 전화상담과는 별도 진행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개 문의에 대한 상담진행 원칙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다수 질문 및 의뢰 시 진행불가 안내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프리미엄 상담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 권 별도 판매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– 4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만원 책정 구상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재산제세 상담위원 확보 후 기존 상담과 별도의 상담비용 제공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 당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만원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추가 컨설팅이 필요한 경우 상담위원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판단하에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별도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비용 해당 상담위원이 별도 안내 및 진행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–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택스넷과 별개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2. </a:t>
            </a:r>
            <a:r>
              <a:rPr lang="ko-KR" altLang="en-US" sz="3500" dirty="0" err="1" smtClean="0">
                <a:solidFill>
                  <a:schemeClr val="tx1"/>
                </a:solidFill>
                <a:latin typeface="+mn-ea"/>
              </a:rPr>
              <a:t>화면기획안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– Front (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회원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34453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전 상태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클릭 시 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회원가입 클릭 시 회원가입 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고객센터 클릭 시 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이벤트 클릭 시 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통합검색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결과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통합검색 입력 창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예판상세검색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팝업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검색결과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나오도록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Rank This Week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:https://www.taxnet.co.kr/sub/taxnet_post/we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ekly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weekly_rank.asp?nN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=4&amp;sN=3&amp;tN=3&amp;p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N=2 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유료회원제 안내페이지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https://www.taxnet.co.kr/sub/helpdesk/regist/regist_info2021.asp?nN=6&amp;sN=7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상밤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마우스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호버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시 하단에 메뉴 바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메뉴 구성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128023" y="0"/>
            <a:ext cx="1908212" cy="24306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984007" y="990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6704087" y="918428"/>
            <a:ext cx="1224136" cy="36874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60071" y="101747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21" name="직사각형 20"/>
          <p:cNvSpPr/>
          <p:nvPr/>
        </p:nvSpPr>
        <p:spPr>
          <a:xfrm>
            <a:off x="17220" y="1333058"/>
            <a:ext cx="1430283" cy="2366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1519511" y="351073"/>
            <a:ext cx="435648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75495" y="45011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0973" y="1611213"/>
            <a:ext cx="11811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>
          <a:xfrm>
            <a:off x="1447503" y="1323181"/>
            <a:ext cx="6480720" cy="237626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1663527" y="1539205"/>
            <a:ext cx="6976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 flipV="1">
            <a:off x="1726826" y="1801110"/>
            <a:ext cx="126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3688600" y="1535946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스페셜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 flipV="1">
            <a:off x="3751899" y="1797851"/>
            <a:ext cx="126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5524804" y="1539205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 상담위원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588103" y="1801110"/>
            <a:ext cx="126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663527" y="1899245"/>
            <a:ext cx="103105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 메인</a:t>
            </a: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</a:t>
            </a: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200000"/>
              </a:lnSpc>
            </a:pP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200000"/>
              </a:lnSpc>
            </a:pP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200000"/>
              </a:lnSpc>
            </a:pP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 상담 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679751" y="1899245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538892" y="1899245"/>
            <a:ext cx="595035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759871" y="81912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>
            <a:off x="4579851" y="963142"/>
            <a:ext cx="468052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0" y="1395189"/>
            <a:ext cx="8000231" cy="24122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15355" y="135918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43" name="직사각형 42"/>
          <p:cNvSpPr/>
          <p:nvPr/>
        </p:nvSpPr>
        <p:spPr>
          <a:xfrm>
            <a:off x="1771539" y="2547317"/>
            <a:ext cx="864096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838705" y="2612357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국세청</a:t>
            </a: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  <a:p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조세심판원</a:t>
            </a: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  <a:p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위택스</a:t>
            </a: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  <a:p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고용노동부</a:t>
            </a:r>
            <a:endParaRPr lang="en-US" altLang="ko-KR" sz="900" dirty="0" smtClean="0"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41269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전 상태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클릭 시 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회원가입 클릭 시 회원가입 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고객센터 클릭 시 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이벤트 클릭 시 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통합검색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결과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통합검색 입력 창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예판상세검색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팝업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검색결과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나오도록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Rank This Week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:https://www.taxnet.co.kr/sub/taxnet_post/we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ekly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weekly_rank.asp?nN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=4&amp;sN=3&amp;tN=3&amp;p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N=2 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유료회원제 안내페이지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https://www.taxnet.co.kr/sub/helpdesk/regist/regist_info2021.asp?nN=6&amp;sN=7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기관선택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검색결과는 택스넷 온라인 상담과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공공기관에서 국세청 상담사례만 검색처리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이슈 별 주요 키워드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메인 키워드 관리 메뉴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CUG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7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메뉴 별 바로 가기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디자인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문구 등 추가 수정 보완 예정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128023" y="0"/>
            <a:ext cx="1908212" cy="24306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984007" y="990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6704087" y="918428"/>
            <a:ext cx="1224136" cy="36874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60071" y="101747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22" name="직사각형 21"/>
          <p:cNvSpPr/>
          <p:nvPr/>
        </p:nvSpPr>
        <p:spPr>
          <a:xfrm>
            <a:off x="2419611" y="2007257"/>
            <a:ext cx="30603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무엇을 도와드릴까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?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551959" y="2007257"/>
            <a:ext cx="756084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검색하기</a:t>
            </a:r>
            <a:endParaRPr lang="ko-KR" altLang="en-US" sz="9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1519511" y="351073"/>
            <a:ext cx="435648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75495" y="45011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3" name="직사각형 32"/>
          <p:cNvSpPr/>
          <p:nvPr/>
        </p:nvSpPr>
        <p:spPr>
          <a:xfrm>
            <a:off x="763427" y="3483421"/>
            <a:ext cx="1296144" cy="13321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5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79451" y="3591433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835435" y="455395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63427" y="5283621"/>
            <a:ext cx="1296144" cy="13321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Picture 9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79551" y="5391633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직사각형 44"/>
          <p:cNvSpPr/>
          <p:nvPr/>
        </p:nvSpPr>
        <p:spPr>
          <a:xfrm>
            <a:off x="1001650" y="6363741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483507" y="2501731"/>
            <a:ext cx="10651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키워드 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: </a:t>
            </a:r>
            <a:endParaRPr lang="ko-KR" altLang="en-US" sz="1200" b="1" dirty="0">
              <a:solidFill>
                <a:srgbClr val="FF0000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455615" y="2501731"/>
            <a:ext cx="39645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가처분소득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중간예납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승계취득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양도소득세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err="1" smtClean="0">
                <a:latin typeface="나눔바른고딕" pitchFamily="50" charset="-127"/>
                <a:ea typeface="나눔바른고딕" pitchFamily="50" charset="-127"/>
              </a:rPr>
              <a:t>기준경비율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519511" y="2007257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전체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3" name="직사각형 92"/>
          <p:cNvSpPr/>
          <p:nvPr/>
        </p:nvSpPr>
        <p:spPr>
          <a:xfrm flipV="1">
            <a:off x="187363" y="3123381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1447503" y="1935249"/>
            <a:ext cx="900100" cy="39604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1447503" y="179123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96" name="직사각형 95"/>
          <p:cNvSpPr/>
          <p:nvPr/>
        </p:nvSpPr>
        <p:spPr>
          <a:xfrm>
            <a:off x="1519511" y="2439305"/>
            <a:ext cx="4824536" cy="39604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1375495" y="243930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98" name="직사각형 97"/>
          <p:cNvSpPr/>
          <p:nvPr/>
        </p:nvSpPr>
        <p:spPr>
          <a:xfrm>
            <a:off x="655415" y="3375409"/>
            <a:ext cx="6696744" cy="154817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655415" y="323139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122" name="직사각형 121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2203587" y="3483421"/>
            <a:ext cx="4849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latin typeface="나눔바른고딕" pitchFamily="50" charset="-127"/>
                <a:ea typeface="나눔바른고딕" pitchFamily="50" charset="-127"/>
              </a:rPr>
              <a:t>주요 공공기관 상담사례와 </a:t>
            </a:r>
            <a:r>
              <a:rPr lang="ko-KR" altLang="en-US" sz="1600" b="1" dirty="0" smtClean="0">
                <a:latin typeface="나눔바른고딕" pitchFamily="50" charset="-127"/>
                <a:ea typeface="나눔바른고딕" pitchFamily="50" charset="-127"/>
              </a:rPr>
              <a:t>자주 묻는 </a:t>
            </a:r>
            <a:r>
              <a:rPr lang="ko-KR" altLang="en-US" sz="1600" b="1" dirty="0" smtClean="0">
                <a:latin typeface="나눔바른고딕" pitchFamily="50" charset="-127"/>
                <a:ea typeface="나눔바른고딕" pitchFamily="50" charset="-127"/>
              </a:rPr>
              <a:t>질문을 한번에 확인</a:t>
            </a:r>
            <a:r>
              <a:rPr lang="en-US" altLang="ko-KR" sz="1600" b="1" dirty="0" smtClean="0">
                <a:latin typeface="나눔바른고딕" pitchFamily="50" charset="-127"/>
                <a:ea typeface="나눔바른고딕" pitchFamily="50" charset="-127"/>
              </a:rPr>
              <a:t>!!</a:t>
            </a:r>
            <a:endParaRPr lang="ko-KR" altLang="en-US" sz="16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26" name="직사각형 125"/>
          <p:cNvSpPr/>
          <p:nvPr/>
        </p:nvSpPr>
        <p:spPr>
          <a:xfrm>
            <a:off x="2203587" y="3994735"/>
            <a:ext cx="4639412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국세청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조세심판원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위택스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고용노동부의 주요 상담사례를 검색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확인 하실 수 있습니다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상담 문의 전 사례 검색을 통해 회원님께 필요한 자료를 찾아 활용해보세요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매주 업데이트를 통해 최신의 상담사례를 안내 드리겠습니다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0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27" name="직사각형 126"/>
          <p:cNvSpPr/>
          <p:nvPr/>
        </p:nvSpPr>
        <p:spPr>
          <a:xfrm>
            <a:off x="2203587" y="5292330"/>
            <a:ext cx="39966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latin typeface="나눔바른고딕" pitchFamily="50" charset="-127"/>
                <a:ea typeface="나눔바른고딕" pitchFamily="50" charset="-127"/>
              </a:rPr>
              <a:t>각 분야 전문가 문의를 통해 문제를 해결하세요</a:t>
            </a:r>
            <a:r>
              <a:rPr lang="en-US" altLang="ko-KR" sz="1600" b="1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6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28" name="직사각형 127"/>
          <p:cNvSpPr/>
          <p:nvPr/>
        </p:nvSpPr>
        <p:spPr>
          <a:xfrm>
            <a:off x="2203587" y="5803644"/>
            <a:ext cx="5463355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25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년간 축적된 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9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만여 건의 상담 데이터를 통해 회원님의 문제해결을 위한 유사상담 사례를 확인하세요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사례 검색을 통해 해결이 어려울 경우 재경분야 전문 상담위원에게 문의하여 회원님의 문제를 해결하세요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보다 빠르고 </a:t>
            </a:r>
            <a:r>
              <a:rPr lang="ko-KR" altLang="en-US" sz="1000" dirty="0" err="1" smtClean="0">
                <a:latin typeface="나눔바른고딕" pitchFamily="50" charset="-127"/>
                <a:ea typeface="나눔바른고딕" pitchFamily="50" charset="-127"/>
              </a:rPr>
              <a:t>퀄리티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 높은 상담서비스를 제공하도록  더욱 노력하겠습니다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000" dirty="0"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9602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추천상담사례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등록조건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점인 상담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최신순으로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추가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핫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상담사례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cug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에서 등록 후 연결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공공기관 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Char char="à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공공기관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국세청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조세심판원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위택스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고용노동부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최신일자 순으로 리스트 업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신규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" name="직사각형 53"/>
          <p:cNvSpPr/>
          <p:nvPr/>
        </p:nvSpPr>
        <p:spPr>
          <a:xfrm>
            <a:off x="3572091" y="5474960"/>
            <a:ext cx="129394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주간 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 flipV="1">
            <a:off x="3635390" y="5736865"/>
            <a:ext cx="3168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6992119" y="5474960"/>
            <a:ext cx="12170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 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3985704" y="5880881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6092371" y="5880881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3644099" y="5899467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985704" y="6168913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092371" y="616891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3644099" y="6187499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985704" y="6456945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092371" y="645694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3644099" y="6475531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3985704" y="6744977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092371" y="674497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3644099" y="6763563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8180262" y="5880881"/>
            <a:ext cx="144623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…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9421114" y="5880881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802653" y="5899467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8180262" y="6168913"/>
            <a:ext cx="144623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…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9421114" y="616891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7802653" y="6187499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8180262" y="6456945"/>
            <a:ext cx="144623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…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9421114" y="645694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7802653" y="6475531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심판청구</a:t>
            </a:r>
            <a:endParaRPr lang="ko-KR" altLang="en-US" sz="7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8180262" y="6744977"/>
            <a:ext cx="144623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…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421114" y="674497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7802653" y="6763563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6286398" y="5502255"/>
            <a:ext cx="58541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+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더보기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9615141" y="5520841"/>
            <a:ext cx="58541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+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더보기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7082573" y="5899467"/>
            <a:ext cx="656781" cy="1974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5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국세청</a:t>
            </a:r>
            <a:endParaRPr lang="ko-KR" altLang="en-US" sz="75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7082573" y="6187499"/>
            <a:ext cx="656781" cy="1974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5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위택스</a:t>
            </a:r>
            <a:endParaRPr lang="ko-KR" altLang="en-US" sz="75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7082573" y="6475531"/>
            <a:ext cx="656781" cy="1974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5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조세심판원</a:t>
            </a:r>
            <a:endParaRPr lang="ko-KR" altLang="en-US" sz="75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7082573" y="6763563"/>
            <a:ext cx="656781" cy="1974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5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고용노동부</a:t>
            </a:r>
            <a:endParaRPr lang="ko-KR" altLang="en-US" sz="75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2" name="직사각형 91"/>
          <p:cNvSpPr/>
          <p:nvPr/>
        </p:nvSpPr>
        <p:spPr>
          <a:xfrm flipV="1">
            <a:off x="152219" y="5114405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3536087" y="5427637"/>
            <a:ext cx="3384376" cy="16921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3536087" y="528362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7</a:t>
            </a:r>
            <a:endParaRPr lang="ko-KR" altLang="en-US" sz="1000" dirty="0"/>
          </a:p>
        </p:txBody>
      </p:sp>
      <p:sp>
        <p:nvSpPr>
          <p:cNvPr id="102" name="직사각형 101"/>
          <p:cNvSpPr/>
          <p:nvPr/>
        </p:nvSpPr>
        <p:spPr>
          <a:xfrm>
            <a:off x="7010565" y="5427637"/>
            <a:ext cx="3204356" cy="165618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7010565" y="528362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8</a:t>
            </a:r>
            <a:endParaRPr lang="ko-KR" altLang="en-US" sz="1000" dirty="0"/>
          </a:p>
        </p:txBody>
      </p:sp>
      <p:sp>
        <p:nvSpPr>
          <p:cNvPr id="104" name="직사각형 103"/>
          <p:cNvSpPr/>
          <p:nvPr/>
        </p:nvSpPr>
        <p:spPr>
          <a:xfrm flipV="1">
            <a:off x="7082573" y="5732164"/>
            <a:ext cx="3168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/>
          <p:cNvSpPr/>
          <p:nvPr/>
        </p:nvSpPr>
        <p:spPr>
          <a:xfrm>
            <a:off x="151359" y="5473792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추천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06" name="직사각형 105"/>
          <p:cNvSpPr/>
          <p:nvPr/>
        </p:nvSpPr>
        <p:spPr>
          <a:xfrm flipV="1">
            <a:off x="214658" y="5735697"/>
            <a:ext cx="3168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564972" y="5879713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2671639" y="587971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223367" y="5898299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564972" y="6167745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2671639" y="616774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223367" y="6186331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564972" y="6455777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2671639" y="645577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223367" y="6474363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564972" y="6743809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2671639" y="6743809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223367" y="6762395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2865666" y="5501087"/>
            <a:ext cx="58541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+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더보기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115355" y="5426469"/>
            <a:ext cx="3384376" cy="16921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/>
          <p:cNvSpPr/>
          <p:nvPr/>
        </p:nvSpPr>
        <p:spPr>
          <a:xfrm>
            <a:off x="115355" y="528245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7</a:t>
            </a:r>
            <a:endParaRPr lang="ko-KR" altLang="en-US" sz="1000" dirty="0"/>
          </a:p>
        </p:txBody>
      </p:sp>
      <p:sp>
        <p:nvSpPr>
          <p:cNvPr id="124" name="직사각형 123"/>
          <p:cNvSpPr/>
          <p:nvPr/>
        </p:nvSpPr>
        <p:spPr>
          <a:xfrm>
            <a:off x="763427" y="351073"/>
            <a:ext cx="1296144" cy="13321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763427" y="2007257"/>
            <a:ext cx="1296144" cy="13321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9" name="Picture 6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3447" y="459085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7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9451" y="2115269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" name="직사각형 130"/>
          <p:cNvSpPr/>
          <p:nvPr/>
        </p:nvSpPr>
        <p:spPr>
          <a:xfrm>
            <a:off x="850102" y="1431193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32" name="직사각형 131"/>
          <p:cNvSpPr/>
          <p:nvPr/>
        </p:nvSpPr>
        <p:spPr>
          <a:xfrm>
            <a:off x="948624" y="3096959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3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3427" y="3879465"/>
            <a:ext cx="198629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" name="직사각형 133"/>
          <p:cNvSpPr/>
          <p:nvPr/>
        </p:nvSpPr>
        <p:spPr>
          <a:xfrm>
            <a:off x="2203587" y="351073"/>
            <a:ext cx="43620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latin typeface="나눔바른고딕" pitchFamily="50" charset="-127"/>
                <a:ea typeface="나눔바른고딕" pitchFamily="50" charset="-127"/>
              </a:rPr>
              <a:t>예약을 통해 원하는 시간에 편리하게 상담 받으세요</a:t>
            </a:r>
            <a:r>
              <a:rPr lang="en-US" altLang="ko-KR" sz="1600" b="1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6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2203587" y="862387"/>
            <a:ext cx="460895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회원님의 업무 상황에 맞게 전화 또는 화상 상담서비스를 신청해서 문제를 해결해보세요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원하는 시간에 예약해 주시면 상담위원이 직접 </a:t>
            </a:r>
            <a:r>
              <a:rPr lang="ko-KR" altLang="en-US" sz="1000" dirty="0" err="1" smtClean="0">
                <a:latin typeface="나눔바른고딕" pitchFamily="50" charset="-127"/>
                <a:ea typeface="나눔바른고딕" pitchFamily="50" charset="-127"/>
              </a:rPr>
              <a:t>연락드려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 친절히 상담해드립니다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이제는 상담을 위해 대기하지 마시고 원하는 시간에 편리하게 상담하세요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0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2203587" y="2043261"/>
            <a:ext cx="54441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latin typeface="나눔바른고딕" pitchFamily="50" charset="-127"/>
                <a:ea typeface="나눔바른고딕" pitchFamily="50" charset="-127"/>
              </a:rPr>
              <a:t>전문가 컨설팅 서비스를 통해 최적의 문제해결 방법을 찾으세요</a:t>
            </a:r>
            <a:r>
              <a:rPr lang="en-US" altLang="ko-KR" sz="1600" b="1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6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2203587" y="2554575"/>
            <a:ext cx="560602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재산제세 및 세무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·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회계 분야 최고의 전문가에게 어려운 문제에 대해 컨설팅 받으시고</a:t>
            </a:r>
            <a:endParaRPr lang="en-US" altLang="ko-KR" sz="1000" dirty="0" smtClean="0"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최적의 문제해결 방법을 찾으세요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개인정보 노출 걱정 없이 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1: 1 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상담을 통해 최적의 </a:t>
            </a:r>
            <a:r>
              <a:rPr lang="ko-KR" altLang="en-US" sz="1000" dirty="0" err="1" smtClean="0">
                <a:latin typeface="나눔바른고딕" pitchFamily="50" charset="-127"/>
                <a:ea typeface="나눔바른고딕" pitchFamily="50" charset="-127"/>
              </a:rPr>
              <a:t>컨설팅으르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 제공합니다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0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2862795" y="3864947"/>
            <a:ext cx="44983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latin typeface="나눔바른고딕" pitchFamily="50" charset="-127"/>
                <a:ea typeface="나눔바른고딕" pitchFamily="50" charset="-127"/>
              </a:rPr>
              <a:t>택스넷 세무상담실을 통해 어려운 문제를 해결하세요</a:t>
            </a:r>
            <a:r>
              <a:rPr lang="en-US" altLang="ko-KR" sz="1600" b="1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6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2887663" y="4203501"/>
            <a:ext cx="341471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본 서비스는 택스넷 유료회원에게만 제공되는 서비스입니다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  무료회원의 경우 세무상담 서비스를 이용해 주세요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. (</a:t>
            </a:r>
            <a:r>
              <a:rPr lang="ko-KR" altLang="en-US" sz="1000" dirty="0" smtClean="0">
                <a:latin typeface="나눔바른고딕" pitchFamily="50" charset="-127"/>
                <a:ea typeface="나눔바른고딕" pitchFamily="50" charset="-127"/>
              </a:rPr>
              <a:t>별도비용</a:t>
            </a:r>
            <a:r>
              <a:rPr lang="en-US" altLang="ko-KR" sz="1000" dirty="0" smtClean="0">
                <a:latin typeface="나눔바른고딕" pitchFamily="50" charset="-127"/>
                <a:ea typeface="나눔바른고딕" pitchFamily="50" charset="-127"/>
              </a:rPr>
              <a:t>)</a:t>
            </a:r>
            <a:endParaRPr lang="ko-KR" altLang="en-US" sz="10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2186169" y="3033955"/>
            <a:ext cx="5148572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900" b="1" dirty="0" smtClean="0"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추가 컨설팅 진행 시 별도 비용이 발생할 수 있으며</a:t>
            </a:r>
            <a:r>
              <a:rPr lang="en-US" altLang="ko-KR" sz="900" b="1" dirty="0" smtClean="0">
                <a:latin typeface="나눔바른고딕" pitchFamily="50" charset="-127"/>
                <a:ea typeface="나눔바른고딕" pitchFamily="50" charset="-127"/>
              </a:rPr>
              <a:t>,  </a:t>
            </a: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추가 진행사항은 해당 상담위원과 별 건 진행됩니다</a:t>
            </a:r>
            <a:r>
              <a:rPr lang="en-US" altLang="ko-KR" sz="900" b="1" dirty="0" smtClean="0">
                <a:latin typeface="나눔바른고딕" pitchFamily="50" charset="-127"/>
                <a:ea typeface="나눔바른고딕" pitchFamily="50" charset="-127"/>
              </a:rPr>
              <a:t>.)</a:t>
            </a:r>
            <a:endParaRPr lang="ko-KR" altLang="en-US" sz="900" b="1" dirty="0"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4504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추천상담사례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dirty="0" smtClean="0"/>
                        <a:t>** </a:t>
                      </a:r>
                      <a:r>
                        <a:rPr lang="ko-KR" altLang="en-US" sz="800" b="1" dirty="0" smtClean="0"/>
                        <a:t>추천상담사례 노출 조건</a:t>
                      </a:r>
                      <a:endParaRPr lang="en-US" altLang="ko-KR" sz="800" b="1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dirty="0" smtClean="0"/>
                        <a:t>(</a:t>
                      </a:r>
                      <a:r>
                        <a:rPr lang="ko-KR" altLang="en-US" sz="800" b="1" dirty="0" smtClean="0"/>
                        <a:t>아래 표 참조</a:t>
                      </a:r>
                      <a:r>
                        <a:rPr lang="en-US" altLang="ko-KR" sz="800" b="1" dirty="0" smtClean="0"/>
                        <a:t>)</a:t>
                      </a:r>
                      <a:endParaRPr lang="en-US" altLang="ko-KR" sz="800" b="1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해당 상담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128023" y="0"/>
            <a:ext cx="1908212" cy="24306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984007" y="990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6704087" y="918428"/>
            <a:ext cx="1224136" cy="36874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60071" y="101747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1519511" y="351073"/>
            <a:ext cx="435648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75495" y="45011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graphicFrame>
        <p:nvGraphicFramePr>
          <p:cNvPr id="122" name="표 121"/>
          <p:cNvGraphicFramePr>
            <a:graphicFrameLocks noGrp="1"/>
          </p:cNvGraphicFramePr>
          <p:nvPr/>
        </p:nvGraphicFramePr>
        <p:xfrm>
          <a:off x="151359" y="1935249"/>
          <a:ext cx="7776864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2592288"/>
                <a:gridCol w="2592288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추천 상담사례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주간 </a:t>
                      </a:r>
                      <a:r>
                        <a:rPr lang="en-US" altLang="ko-KR" sz="105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HOT </a:t>
                      </a:r>
                      <a:r>
                        <a:rPr lang="ko-KR" altLang="en-US" sz="105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상담사례</a:t>
                      </a:r>
                      <a:endParaRPr lang="ko-KR" altLang="en-US" sz="105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공공기관 최신 상담사례</a:t>
                      </a:r>
                      <a:endParaRPr lang="ko-KR" altLang="en-US" sz="105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3" name="직사각형 122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2649" y="2286580"/>
            <a:ext cx="7733297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7363" y="3749739"/>
            <a:ext cx="7704856" cy="34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5355" y="3231393"/>
            <a:ext cx="7776864" cy="49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1359" y="4087577"/>
            <a:ext cx="7704856" cy="23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83607" y="6384013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" name="직사각형 127"/>
          <p:cNvSpPr/>
          <p:nvPr/>
        </p:nvSpPr>
        <p:spPr>
          <a:xfrm>
            <a:off x="835435" y="4447617"/>
            <a:ext cx="900100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/>
          <p:cNvSpPr/>
          <p:nvPr/>
        </p:nvSpPr>
        <p:spPr>
          <a:xfrm>
            <a:off x="835435" y="430360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27" name="직사각형 26"/>
          <p:cNvSpPr/>
          <p:nvPr/>
        </p:nvSpPr>
        <p:spPr>
          <a:xfrm>
            <a:off x="8144247" y="1899245"/>
            <a:ext cx="2088232" cy="295232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추천 상담 선정 방식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&gt;</a:t>
            </a:r>
          </a:p>
          <a:p>
            <a:endParaRPr lang="en-US" altLang="ko-KR" sz="1200" b="1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아래 조건에 하나라도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ko-KR" altLang="en-US" sz="1200" b="1" dirty="0" smtClean="0">
                <a:solidFill>
                  <a:schemeClr val="tx1"/>
                </a:solidFill>
              </a:rPr>
              <a:t>일치하면 추천상담사례에 등록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상담 평점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점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+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댓 글 등록 상담 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상담 평점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3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점 이상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+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댓 글 등록 상담 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상담 평점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점 상담 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**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중요도는 선정방식에서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제외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객관성 확인 불가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2066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HOT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dirty="0" smtClean="0"/>
                        <a:t>** </a:t>
                      </a:r>
                      <a:r>
                        <a:rPr lang="en-US" altLang="ko-KR" sz="800" b="1" dirty="0" err="1" smtClean="0"/>
                        <a:t>cug</a:t>
                      </a:r>
                      <a:r>
                        <a:rPr lang="ko-KR" altLang="en-US" sz="800" b="1" dirty="0" smtClean="0"/>
                        <a:t>에서 등록한 리스트 노출</a:t>
                      </a: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해당 상담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128023" y="0"/>
            <a:ext cx="1908212" cy="24306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984007" y="990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6704087" y="918428"/>
            <a:ext cx="1224136" cy="36874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60071" y="101747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1519511" y="351073"/>
            <a:ext cx="435648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75495" y="45011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graphicFrame>
        <p:nvGraphicFramePr>
          <p:cNvPr id="122" name="표 121"/>
          <p:cNvGraphicFramePr>
            <a:graphicFrameLocks noGrp="1"/>
          </p:cNvGraphicFramePr>
          <p:nvPr/>
        </p:nvGraphicFramePr>
        <p:xfrm>
          <a:off x="151359" y="2007257"/>
          <a:ext cx="7776864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2592288"/>
                <a:gridCol w="2592288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추천 상담사례</a:t>
                      </a:r>
                      <a:endParaRPr lang="ko-KR" altLang="en-US" sz="105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주간 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HOT 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상담사례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공공기관 최신 상담사례</a:t>
                      </a:r>
                      <a:endParaRPr lang="ko-KR" altLang="en-US" sz="105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3" name="직사각형 122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7363" y="3857751"/>
            <a:ext cx="7704856" cy="34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5355" y="3339405"/>
            <a:ext cx="7776864" cy="49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83607" y="6456021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0068" y="2367297"/>
            <a:ext cx="7684194" cy="91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7363" y="4190000"/>
            <a:ext cx="7650583" cy="228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직사각형 28"/>
          <p:cNvSpPr/>
          <p:nvPr/>
        </p:nvSpPr>
        <p:spPr>
          <a:xfrm>
            <a:off x="1267483" y="4563541"/>
            <a:ext cx="3924436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67483" y="441952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68303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HOT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dirty="0" smtClean="0"/>
                        <a:t>** </a:t>
                      </a:r>
                      <a:r>
                        <a:rPr lang="ko-KR" altLang="en-US" sz="800" b="1" dirty="0" smtClean="0"/>
                        <a:t>공공기관</a:t>
                      </a:r>
                      <a:r>
                        <a:rPr lang="en-US" altLang="ko-KR" sz="800" b="1" dirty="0" smtClean="0"/>
                        <a:t>(</a:t>
                      </a:r>
                      <a:r>
                        <a:rPr lang="ko-KR" altLang="en-US" sz="800" b="1" dirty="0" smtClean="0"/>
                        <a:t>국세청</a:t>
                      </a:r>
                      <a:r>
                        <a:rPr lang="en-US" altLang="ko-KR" sz="800" b="1" dirty="0" smtClean="0"/>
                        <a:t>/</a:t>
                      </a:r>
                      <a:r>
                        <a:rPr lang="ko-KR" altLang="en-US" sz="800" b="1" dirty="0" smtClean="0"/>
                        <a:t>조세심판원</a:t>
                      </a:r>
                      <a:r>
                        <a:rPr lang="en-US" altLang="ko-KR" sz="800" b="1" dirty="0" smtClean="0"/>
                        <a:t>/</a:t>
                      </a:r>
                      <a:r>
                        <a:rPr lang="ko-KR" altLang="en-US" sz="800" b="1" dirty="0" smtClean="0"/>
                        <a:t>위택스</a:t>
                      </a:r>
                      <a:r>
                        <a:rPr lang="en-US" altLang="ko-KR" sz="800" b="1" dirty="0" smtClean="0"/>
                        <a:t>/</a:t>
                      </a:r>
                      <a:r>
                        <a:rPr lang="ko-KR" altLang="en-US" sz="800" b="1" dirty="0" smtClean="0"/>
                        <a:t>고용노동부</a:t>
                      </a:r>
                      <a:r>
                        <a:rPr lang="en-US" altLang="ko-KR" sz="800" b="1" dirty="0" smtClean="0"/>
                        <a:t>)</a:t>
                      </a:r>
                      <a:r>
                        <a:rPr lang="ko-KR" altLang="en-US" sz="800" b="1" dirty="0" smtClean="0"/>
                        <a:t>상담사례 최신 </a:t>
                      </a:r>
                      <a:r>
                        <a:rPr lang="en-US" altLang="ko-KR" sz="800" b="1" dirty="0" smtClean="0"/>
                        <a:t>300</a:t>
                      </a:r>
                      <a:r>
                        <a:rPr lang="ko-KR" altLang="en-US" sz="800" b="1" dirty="0" smtClean="0"/>
                        <a:t>건 등록순으로 노출</a:t>
                      </a: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기관명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해당 상담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조세심판원 제외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128023" y="0"/>
            <a:ext cx="1908212" cy="24306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984007" y="990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6704087" y="918428"/>
            <a:ext cx="1224136" cy="36874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60071" y="101747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1519511" y="351073"/>
            <a:ext cx="435648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75495" y="45011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graphicFrame>
        <p:nvGraphicFramePr>
          <p:cNvPr id="122" name="표 121"/>
          <p:cNvGraphicFramePr>
            <a:graphicFrameLocks noGrp="1"/>
          </p:cNvGraphicFramePr>
          <p:nvPr/>
        </p:nvGraphicFramePr>
        <p:xfrm>
          <a:off x="151359" y="1899245"/>
          <a:ext cx="7776864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2592288"/>
                <a:gridCol w="2592288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추천 상담사례</a:t>
                      </a:r>
                      <a:endParaRPr lang="ko-KR" altLang="en-US" sz="105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주간 </a:t>
                      </a:r>
                      <a:r>
                        <a:rPr lang="en-US" altLang="ko-KR" sz="105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HOT </a:t>
                      </a:r>
                      <a:r>
                        <a:rPr lang="ko-KR" altLang="en-US" sz="105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상담사례</a:t>
                      </a:r>
                      <a:endParaRPr lang="ko-KR" altLang="en-US" sz="105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공공기관 최신 상담사례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" name="직사각형 122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7363" y="3411413"/>
            <a:ext cx="7704856" cy="34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83607" y="6327737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0068" y="2331293"/>
            <a:ext cx="7684194" cy="91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>
          <a:xfrm>
            <a:off x="1915555" y="2439305"/>
            <a:ext cx="4140459" cy="6480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공공기관 최신 상담사례</a:t>
            </a:r>
            <a:endParaRPr lang="en-US" altLang="ko-KR" sz="1200" b="1" dirty="0" smtClean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algn="ctr"/>
            <a:endParaRPr lang="en-US" altLang="ko-KR" sz="750" b="1" dirty="0" smtClean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algn="ctr"/>
            <a:r>
              <a:rPr lang="ko-KR" altLang="en-US" sz="75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국세청</a:t>
            </a:r>
            <a:r>
              <a:rPr lang="en-US" altLang="ko-KR" sz="75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75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조세심판원</a:t>
            </a:r>
            <a:r>
              <a:rPr lang="en-US" altLang="ko-KR" sz="75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75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위택스</a:t>
            </a:r>
            <a:r>
              <a:rPr lang="en-US" altLang="ko-KR" sz="75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75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고용노동부 최신상담사례를 확인하실 수 있습니다</a:t>
            </a:r>
            <a:r>
              <a:rPr lang="en-US" altLang="ko-KR" sz="75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75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87363" y="3937972"/>
            <a:ext cx="7650583" cy="228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직사각형 30"/>
          <p:cNvSpPr/>
          <p:nvPr/>
        </p:nvSpPr>
        <p:spPr>
          <a:xfrm>
            <a:off x="1231479" y="4311513"/>
            <a:ext cx="3924436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231479" y="416749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3" name="직사각형 32"/>
          <p:cNvSpPr/>
          <p:nvPr/>
        </p:nvSpPr>
        <p:spPr>
          <a:xfrm>
            <a:off x="376092" y="4013604"/>
            <a:ext cx="415498" cy="230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ko-KR" altLang="en-US" sz="900" b="1" smtClean="0"/>
              <a:t>기관</a:t>
            </a:r>
            <a:endParaRPr lang="ko-KR" altLang="en-US" sz="900" b="1" dirty="0"/>
          </a:p>
        </p:txBody>
      </p:sp>
      <p:sp>
        <p:nvSpPr>
          <p:cNvPr id="34" name="직사각형 33"/>
          <p:cNvSpPr/>
          <p:nvPr/>
        </p:nvSpPr>
        <p:spPr>
          <a:xfrm>
            <a:off x="331379" y="4351295"/>
            <a:ext cx="492443" cy="21544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ko-KR" altLang="en-US" sz="800" b="1" dirty="0" smtClean="0"/>
              <a:t>국세청</a:t>
            </a:r>
            <a:endParaRPr lang="ko-KR" altLang="en-US" sz="800" b="1" dirty="0"/>
          </a:p>
        </p:txBody>
      </p:sp>
      <p:sp>
        <p:nvSpPr>
          <p:cNvPr id="35" name="직사각형 34"/>
          <p:cNvSpPr/>
          <p:nvPr/>
        </p:nvSpPr>
        <p:spPr>
          <a:xfrm>
            <a:off x="331379" y="4733684"/>
            <a:ext cx="492443" cy="21544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ko-KR" altLang="en-US" sz="800" b="1" dirty="0" smtClean="0"/>
              <a:t>국세청</a:t>
            </a:r>
            <a:endParaRPr lang="ko-KR" altLang="en-US" sz="800" b="1" dirty="0"/>
          </a:p>
        </p:txBody>
      </p:sp>
      <p:sp>
        <p:nvSpPr>
          <p:cNvPr id="36" name="직사각형 35"/>
          <p:cNvSpPr/>
          <p:nvPr/>
        </p:nvSpPr>
        <p:spPr>
          <a:xfrm>
            <a:off x="331379" y="5140185"/>
            <a:ext cx="492443" cy="21544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ko-KR" altLang="en-US" sz="800" b="1" dirty="0" smtClean="0"/>
              <a:t>국세청</a:t>
            </a:r>
            <a:endParaRPr lang="ko-KR" altLang="en-US" sz="800" b="1" dirty="0"/>
          </a:p>
        </p:txBody>
      </p:sp>
      <p:sp>
        <p:nvSpPr>
          <p:cNvPr id="37" name="직사각형 36"/>
          <p:cNvSpPr/>
          <p:nvPr/>
        </p:nvSpPr>
        <p:spPr>
          <a:xfrm>
            <a:off x="331379" y="5499645"/>
            <a:ext cx="492443" cy="21544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ko-KR" altLang="en-US" sz="800" b="1" dirty="0" smtClean="0"/>
              <a:t>위택스</a:t>
            </a:r>
            <a:endParaRPr lang="ko-KR" altLang="en-US" sz="800" b="1" dirty="0"/>
          </a:p>
        </p:txBody>
      </p:sp>
      <p:sp>
        <p:nvSpPr>
          <p:cNvPr id="38" name="직사각형 37"/>
          <p:cNvSpPr/>
          <p:nvPr/>
        </p:nvSpPr>
        <p:spPr>
          <a:xfrm>
            <a:off x="245820" y="5878851"/>
            <a:ext cx="697627" cy="21544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ko-KR" altLang="en-US" sz="800" b="1" dirty="0" smtClean="0"/>
              <a:t>고용노동부</a:t>
            </a:r>
            <a:endParaRPr lang="ko-KR" altLang="en-US" sz="800" b="1" dirty="0"/>
          </a:p>
        </p:txBody>
      </p:sp>
      <p:sp>
        <p:nvSpPr>
          <p:cNvPr id="39" name="직사각형 38"/>
          <p:cNvSpPr/>
          <p:nvPr/>
        </p:nvSpPr>
        <p:spPr>
          <a:xfrm>
            <a:off x="223367" y="3987477"/>
            <a:ext cx="684076" cy="21602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223367" y="38434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73039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검색결과 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건수 안내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검색결과 리스트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세목 아이콘 형태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상세페이지 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시 아이콘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진행사항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진행중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상태에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따른 문구 자동 노출처리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답변 완료 시 답변 내용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줄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6) 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노출 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페이징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 상담 작성하기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유료회원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시만 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미 로그인 시 로그인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알럿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호출 후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로그인 팝업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2455615" y="1863241"/>
            <a:ext cx="30603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가처분 소득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587963" y="1863241"/>
            <a:ext cx="756084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검색하기</a:t>
            </a:r>
            <a:endParaRPr lang="ko-KR" altLang="en-US" sz="9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077676" y="2439305"/>
            <a:ext cx="3618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“</a:t>
            </a:r>
            <a:r>
              <a:rPr lang="ko-KR" altLang="en-US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가처분소득</a:t>
            </a:r>
            <a:r>
              <a:rPr lang="en-US" altLang="ko-KR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”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에 대해 총 </a:t>
            </a:r>
            <a:r>
              <a:rPr lang="en-US" altLang="ko-KR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6,852</a:t>
            </a:r>
            <a:r>
              <a:rPr lang="ko-KR" altLang="en-US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건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이 검색되었습니다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 flipV="1">
            <a:off x="152219" y="3123381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555515" y="1863241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전체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3607" y="6780057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직사각형 76"/>
          <p:cNvSpPr/>
          <p:nvPr/>
        </p:nvSpPr>
        <p:spPr>
          <a:xfrm>
            <a:off x="584575" y="3384118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7026404" y="3375409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51359" y="3411413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5900154" y="3375409"/>
            <a:ext cx="86754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출처 </a:t>
            </a:r>
            <a:r>
              <a:rPr lang="en-US" altLang="ko-KR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국세청</a:t>
            </a:r>
            <a:endParaRPr lang="ko-KR" altLang="en-US" sz="9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51359" y="3735449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615339" y="3699445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경지현 공인회계사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3" name="직사각형 82"/>
          <p:cNvSpPr/>
          <p:nvPr/>
        </p:nvSpPr>
        <p:spPr>
          <a:xfrm flipV="1">
            <a:off x="115355" y="4275509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72978" y="3996186"/>
            <a:ext cx="76688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+mn-ea"/>
              </a:rPr>
              <a:t>특약사항으로 기재하지 않더라도 만약 계약 중 세입자가 사망하게 된다면 세입자의 상속인들이 전세보증금 반환 청구권을 상속할 것을 보입니다</a:t>
            </a:r>
            <a:r>
              <a:rPr lang="en-US" altLang="ko-KR" sz="800" dirty="0" smtClean="0">
                <a:latin typeface="+mn-ea"/>
              </a:rPr>
              <a:t>. </a:t>
            </a:r>
            <a:r>
              <a:rPr lang="ko-KR" altLang="en-US" sz="800" dirty="0" smtClean="0"/>
              <a:t>이를 대비하여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590948" y="4464238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7032777" y="4455529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57732" y="4491533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5906527" y="4455529"/>
            <a:ext cx="86754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출처 </a:t>
            </a:r>
            <a:r>
              <a:rPr lang="en-US" altLang="ko-KR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택스넷</a:t>
            </a:r>
            <a:endParaRPr lang="ko-KR" altLang="en-US" sz="9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157732" y="4815569"/>
            <a:ext cx="396044" cy="1800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621712" y="4779565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대기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1" name="직사각형 90"/>
          <p:cNvSpPr/>
          <p:nvPr/>
        </p:nvSpPr>
        <p:spPr>
          <a:xfrm flipV="1">
            <a:off x="121728" y="5355629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151359" y="5088793"/>
            <a:ext cx="396044" cy="18002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진행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615339" y="5052789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진행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3553153" y="3411414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90948" y="5605566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7032777" y="559685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57732" y="5632861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5906527" y="5596857"/>
            <a:ext cx="86754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출처 </a:t>
            </a:r>
            <a:r>
              <a:rPr lang="en-US" altLang="ko-KR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택스넷</a:t>
            </a:r>
            <a:endParaRPr lang="ko-KR" altLang="en-US" sz="9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157732" y="5956897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621712" y="5920893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경지현 공인회계사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1" name="직사각형 100"/>
          <p:cNvSpPr/>
          <p:nvPr/>
        </p:nvSpPr>
        <p:spPr>
          <a:xfrm flipV="1">
            <a:off x="121728" y="6496957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9351" y="6217634"/>
            <a:ext cx="76688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+mn-ea"/>
              </a:rPr>
              <a:t>특약사항으로 기재하지 않더라도 만약 계약 중 세입자가 사망하게 된다면 세입자의 상속인들이 전세보증금 반환 청구권을 상속할 것을 보입니다</a:t>
            </a:r>
            <a:r>
              <a:rPr lang="en-US" altLang="ko-KR" sz="800" dirty="0" smtClean="0">
                <a:latin typeface="+mn-ea"/>
              </a:rPr>
              <a:t>. </a:t>
            </a:r>
            <a:r>
              <a:rPr lang="ko-KR" altLang="en-US" sz="800" dirty="0" smtClean="0"/>
              <a:t>이를 대비하여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3559526" y="5632862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115355" y="3267397"/>
            <a:ext cx="7740860" cy="97210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/>
          <p:cNvSpPr/>
          <p:nvPr/>
        </p:nvSpPr>
        <p:spPr>
          <a:xfrm>
            <a:off x="115355" y="3123381"/>
            <a:ext cx="360040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10</a:t>
            </a:r>
            <a:endParaRPr lang="ko-KR" altLang="en-US" sz="1000" dirty="0"/>
          </a:p>
        </p:txBody>
      </p:sp>
      <p:sp>
        <p:nvSpPr>
          <p:cNvPr id="107" name="직사각형 106"/>
          <p:cNvSpPr/>
          <p:nvPr/>
        </p:nvSpPr>
        <p:spPr>
          <a:xfrm>
            <a:off x="1951559" y="247530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9</a:t>
            </a:r>
            <a:endParaRPr lang="ko-KR" altLang="en-US" sz="1000" dirty="0"/>
          </a:p>
        </p:txBody>
      </p:sp>
      <p:sp>
        <p:nvSpPr>
          <p:cNvPr id="108" name="직사각형 107"/>
          <p:cNvSpPr/>
          <p:nvPr/>
        </p:nvSpPr>
        <p:spPr>
          <a:xfrm>
            <a:off x="2095575" y="2403301"/>
            <a:ext cx="3636404" cy="39604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직사각형 111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4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타원 47"/>
          <p:cNvSpPr/>
          <p:nvPr/>
        </p:nvSpPr>
        <p:spPr>
          <a:xfrm>
            <a:off x="6992119" y="1863241"/>
            <a:ext cx="792000" cy="792000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상담</a:t>
            </a:r>
            <a:endParaRPr lang="en-US" altLang="ko-KR" sz="1200" b="1" dirty="0" smtClean="0"/>
          </a:p>
          <a:p>
            <a:pPr algn="ctr"/>
            <a:r>
              <a:rPr lang="ko-KR" altLang="en-US" sz="1200" b="1" dirty="0" smtClean="0"/>
              <a:t>하기</a:t>
            </a:r>
            <a:endParaRPr lang="ko-KR" altLang="en-US" sz="1200" b="1" dirty="0"/>
          </a:p>
        </p:txBody>
      </p:sp>
      <p:sp>
        <p:nvSpPr>
          <p:cNvPr id="49" name="직사각형 48"/>
          <p:cNvSpPr/>
          <p:nvPr/>
        </p:nvSpPr>
        <p:spPr>
          <a:xfrm>
            <a:off x="6747434" y="1791233"/>
            <a:ext cx="1216793" cy="104411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50" name="직사각형 49"/>
          <p:cNvSpPr/>
          <p:nvPr/>
        </p:nvSpPr>
        <p:spPr>
          <a:xfrm>
            <a:off x="6740091" y="1647217"/>
            <a:ext cx="360040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11</a:t>
            </a:r>
            <a:endParaRPr lang="ko-KR" altLang="en-US" sz="1000" dirty="0"/>
          </a:p>
        </p:txBody>
      </p:sp>
      <p:sp>
        <p:nvSpPr>
          <p:cNvPr id="51" name="직사각형 50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(1)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공공기관 상담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0821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크롤링하여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상담사레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업로드 진행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서브메인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공통 항목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/>
                      </a:r>
                      <a:b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공공기관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무료전화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스카이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배너 형태로 구현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우측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화면 스크롤 시 따라다님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해당 상담사례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1359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오각형 37"/>
          <p:cNvSpPr/>
          <p:nvPr/>
        </p:nvSpPr>
        <p:spPr>
          <a:xfrm rot="5400000">
            <a:off x="3805765" y="4977587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103687" y="5895689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직사각형 48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195475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195475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55" name="Picture 5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3387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직사각형 55"/>
          <p:cNvSpPr/>
          <p:nvPr/>
        </p:nvSpPr>
        <p:spPr>
          <a:xfrm>
            <a:off x="766619" y="198983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7" name="Picture 9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83707" y="197125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2851659" y="2007257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9" name="Picture 6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83807" y="1935249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직사각형 60"/>
          <p:cNvSpPr/>
          <p:nvPr/>
        </p:nvSpPr>
        <p:spPr>
          <a:xfrm>
            <a:off x="4615855" y="1979962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95375" y="1827237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2203587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4075795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/>
          <p:cNvSpPr/>
          <p:nvPr/>
        </p:nvSpPr>
        <p:spPr>
          <a:xfrm flipV="1">
            <a:off x="152219" y="2655329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직사각형 131"/>
          <p:cNvSpPr/>
          <p:nvPr/>
        </p:nvSpPr>
        <p:spPr>
          <a:xfrm>
            <a:off x="151359" y="1719225"/>
            <a:ext cx="7704856" cy="7920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/>
          <p:cNvSpPr/>
          <p:nvPr/>
        </p:nvSpPr>
        <p:spPr>
          <a:xfrm>
            <a:off x="7343" y="171922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pic>
        <p:nvPicPr>
          <p:cNvPr id="134" name="Picture 7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5072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직사각형 134"/>
          <p:cNvSpPr/>
          <p:nvPr/>
        </p:nvSpPr>
        <p:spPr>
          <a:xfrm>
            <a:off x="6535112" y="197242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6020011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/>
          <p:cNvSpPr/>
          <p:nvPr/>
        </p:nvSpPr>
        <p:spPr>
          <a:xfrm>
            <a:off x="8144247" y="2763341"/>
            <a:ext cx="1692188" cy="140415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직사각형 130"/>
          <p:cNvSpPr/>
          <p:nvPr/>
        </p:nvSpPr>
        <p:spPr>
          <a:xfrm>
            <a:off x="8504287" y="2871353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추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천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8504287" y="3329823"/>
            <a:ext cx="13260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주간 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8504287" y="3843461"/>
            <a:ext cx="12170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 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52259" y="2835349"/>
            <a:ext cx="308113" cy="31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16255" y="3771453"/>
            <a:ext cx="324036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16255" y="3303401"/>
            <a:ext cx="306673" cy="33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" name="직사각형 141"/>
          <p:cNvSpPr/>
          <p:nvPr/>
        </p:nvSpPr>
        <p:spPr>
          <a:xfrm flipV="1">
            <a:off x="8288423" y="3204098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/>
          <p:cNvSpPr/>
          <p:nvPr/>
        </p:nvSpPr>
        <p:spPr>
          <a:xfrm flipV="1">
            <a:off x="8288263" y="3688645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/>
          <p:cNvSpPr/>
          <p:nvPr/>
        </p:nvSpPr>
        <p:spPr>
          <a:xfrm>
            <a:off x="9908443" y="276334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3607" y="6888069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584575" y="453043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026404" y="4521730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51359" y="455773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900154" y="4521730"/>
            <a:ext cx="86754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출처 </a:t>
            </a:r>
            <a:r>
              <a:rPr lang="en-US" altLang="ko-KR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국세청</a:t>
            </a:r>
            <a:endParaRPr lang="ko-KR" altLang="en-US" sz="9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51359" y="4881770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15339" y="4845766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경지현 공인회계사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6" name="직사각형 45"/>
          <p:cNvSpPr/>
          <p:nvPr/>
        </p:nvSpPr>
        <p:spPr>
          <a:xfrm flipV="1">
            <a:off x="115355" y="5421830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72978" y="5142507"/>
            <a:ext cx="76688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+mn-ea"/>
              </a:rPr>
              <a:t>특약사항으로 기재하지 않더라도 만약 계약 중 세입자가 사망하게 된다면 세입자의 상속인들이 전세보증금 반환 청구권을 상속할 것을 보입니다</a:t>
            </a:r>
            <a:r>
              <a:rPr lang="en-US" altLang="ko-KR" sz="800" dirty="0" smtClean="0">
                <a:latin typeface="+mn-ea"/>
              </a:rPr>
              <a:t>. </a:t>
            </a:r>
            <a:r>
              <a:rPr lang="ko-KR" altLang="en-US" sz="800" dirty="0" smtClean="0"/>
              <a:t>이를 대비하여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90948" y="561055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032777" y="5601850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57732" y="563785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5906527" y="5601850"/>
            <a:ext cx="86754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출처 </a:t>
            </a:r>
            <a:r>
              <a:rPr lang="en-US" altLang="ko-KR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택스넷</a:t>
            </a:r>
            <a:endParaRPr lang="ko-KR" altLang="en-US" sz="9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57732" y="5961890"/>
            <a:ext cx="396044" cy="1800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21712" y="5925886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대기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4" name="직사각형 53"/>
          <p:cNvSpPr/>
          <p:nvPr/>
        </p:nvSpPr>
        <p:spPr>
          <a:xfrm flipV="1">
            <a:off x="121728" y="6501950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51359" y="6235114"/>
            <a:ext cx="396044" cy="18002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진행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15339" y="6199110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진행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553153" y="4557735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115355" y="4413718"/>
            <a:ext cx="7740860" cy="97210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115355" y="4269702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70" name="직사각형 69"/>
          <p:cNvSpPr/>
          <p:nvPr/>
        </p:nvSpPr>
        <p:spPr>
          <a:xfrm>
            <a:off x="286252" y="4131493"/>
            <a:ext cx="9092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전체 </a:t>
            </a:r>
            <a:r>
              <a:rPr lang="en-US" altLang="ko-KR" sz="1000" dirty="0" smtClean="0">
                <a:latin typeface="+mn-ea"/>
              </a:rPr>
              <a:t>: </a:t>
            </a:r>
            <a:r>
              <a:rPr lang="en-US" altLang="ko-KR" sz="1000" b="1" dirty="0" smtClean="0">
                <a:latin typeface="+mn-ea"/>
              </a:rPr>
              <a:t>100</a:t>
            </a:r>
            <a:r>
              <a:rPr lang="ko-KR" altLang="en-US" sz="1000" dirty="0" smtClean="0">
                <a:latin typeface="+mn-ea"/>
              </a:rPr>
              <a:t>건</a:t>
            </a:r>
            <a:endParaRPr lang="ko-KR" altLang="en-US" sz="1000" dirty="0">
              <a:latin typeface="+mn-ea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115355" y="391122"/>
          <a:ext cx="770485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/>
                <a:gridCol w="1926214"/>
                <a:gridCol w="1926214"/>
                <a:gridCol w="1926214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국세청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조세심판원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지방세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위택스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직사각형 36"/>
          <p:cNvSpPr/>
          <p:nvPr/>
        </p:nvSpPr>
        <p:spPr>
          <a:xfrm>
            <a:off x="79351" y="355118"/>
            <a:ext cx="7776864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-64665" y="35511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71" name="직사각형 70"/>
          <p:cNvSpPr/>
          <p:nvPr/>
        </p:nvSpPr>
        <p:spPr>
          <a:xfrm>
            <a:off x="187363" y="859174"/>
            <a:ext cx="3708412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세목 별 상담사례</a:t>
            </a:r>
            <a:endParaRPr lang="ko-KR" altLang="en-US" sz="10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4039791" y="859174"/>
            <a:ext cx="3708412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자주 묻는 상담사례</a:t>
            </a:r>
            <a:endParaRPr lang="ko-KR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1359" y="1255218"/>
            <a:ext cx="7596844" cy="2588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직사각형 73"/>
          <p:cNvSpPr/>
          <p:nvPr/>
        </p:nvSpPr>
        <p:spPr>
          <a:xfrm>
            <a:off x="1231479" y="1399235"/>
            <a:ext cx="5580620" cy="68407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국세청 세목 별 상담사례입니다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  </a:t>
            </a:r>
            <a:r>
              <a:rPr lang="ko-KR" altLang="en-US" sz="1100" b="1" dirty="0" smtClean="0">
                <a:solidFill>
                  <a:srgbClr val="FF9900"/>
                </a:solidFill>
                <a:latin typeface="나눔고딕 Light" pitchFamily="50" charset="-127"/>
                <a:ea typeface="나눔고딕 Light" pitchFamily="50" charset="-127"/>
              </a:rPr>
              <a:t>상담 전 유사한 상담사례를 찾아 문제를 신속히 해결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해 보세요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altLang="ko-KR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택스넷은 </a:t>
            </a:r>
            <a:r>
              <a:rPr lang="en-US" altLang="ko-KR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2005</a:t>
            </a:r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년 </a:t>
            </a:r>
            <a:r>
              <a:rPr lang="en-US" altLang="ko-KR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12</a:t>
            </a:r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월부터 국세청 상담사례를 국내 최대 규모로 제공하고 있습니다</a:t>
            </a:r>
            <a:r>
              <a:rPr lang="en-US" altLang="ko-KR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.)</a:t>
            </a:r>
            <a:endParaRPr lang="ko-KR" altLang="en-US" sz="9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151359" y="787166"/>
            <a:ext cx="381642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7343" y="787166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77" name="직사각형 76"/>
          <p:cNvSpPr/>
          <p:nvPr/>
        </p:nvSpPr>
        <p:spPr>
          <a:xfrm>
            <a:off x="1123467" y="1579254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graphicFrame>
        <p:nvGraphicFramePr>
          <p:cNvPr id="78" name="표 7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54733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5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5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https://www.hometax.go.kr/websquare/webs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quare.wq?w2xPath=/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ui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/pp/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index_pp.xml&amp;tm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hlinkClick r:id="rId6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Idx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=5&amp;tm2lIdx=0502000000&amp;tm3lIdx=0502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020000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자주묻는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상담사례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https://www.hometax.go.kr/websquare/websquare.wq?w2xPath=/ui/pp/index_pp.xml&amp;tmIdx=5&amp;tm2lIdx=0502000000&amp;tm3lIdx=0502010000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조세심판원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https://www.tt.go.kr/mUser/guide/faqList.do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위택스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지방세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7"/>
                        </a:rPr>
                        <a:t>https://www.wetax.go.kr/main/?cmd=LPTIAD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0R1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고용노동부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8"/>
                        </a:rPr>
                        <a:t>https://minwon.moel.go.kr/minwon2008/faq/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faq_open_list.do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세목별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상담사례 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문구 변경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검색조건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연도별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디폴트 전체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세법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 세법항목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값 입력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리스트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갯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개까지 나오고 이후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페이징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9" name="직사각형 78"/>
          <p:cNvSpPr/>
          <p:nvPr/>
        </p:nvSpPr>
        <p:spPr>
          <a:xfrm>
            <a:off x="151359" y="2295289"/>
            <a:ext cx="7668852" cy="162018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151359" y="229528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599439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크롤링하여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상담사레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업로드 진행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https://www.hometax.go.kr/websquare/webs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quare.wq?w2xPath=/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ui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/pp/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index_pp.xml&amp;tm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hlinkClick r:id="rId4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Idx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=5&amp;tm2lIdx=0502000000&amp;tm3lIdx=0502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020000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자주묻는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상담사례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https://www.hometax.go.kr/websquare/websquare.wq?w2xPath=/ui/pp/index_pp.xml&amp;tmIdx=5&amp;tm2lIdx=0502000000&amp;tm3lIdx=0502010000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조세심판원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https://www.tt.go.kr/mUser/guide/faqList.do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위택스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지방세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5"/>
                        </a:rPr>
                        <a:t>https://www.wetax.go.kr/main/?cmd=LPTIAD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0R1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고용노동부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https://minwon.moel.go.kr/minwon2008/faq/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faq_open_list.do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상담사례 상세페이지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인쇄 팝업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보관함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TTS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툴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질문항목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질문내용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답변항목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답변제목노출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기관명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답변내용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359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151359" y="2547317"/>
          <a:ext cx="770485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/>
                <a:gridCol w="1926214"/>
                <a:gridCol w="1926214"/>
                <a:gridCol w="1926214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국세청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조세심판원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지방세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위택스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115355" y="2511313"/>
            <a:ext cx="7776864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-28661" y="251131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27" name="직사각형 26"/>
          <p:cNvSpPr/>
          <p:nvPr/>
        </p:nvSpPr>
        <p:spPr>
          <a:xfrm>
            <a:off x="223367" y="3015369"/>
            <a:ext cx="3708412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세목 별 상담사례</a:t>
            </a:r>
            <a:endParaRPr lang="ko-KR" altLang="en-US" sz="10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075795" y="3015369"/>
            <a:ext cx="3708412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자주 묻는 상담사례</a:t>
            </a:r>
            <a:endParaRPr lang="ko-KR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87363" y="2943361"/>
            <a:ext cx="381642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3347" y="29433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3367" y="3317781"/>
            <a:ext cx="7584859" cy="1749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9371" y="5371778"/>
            <a:ext cx="7498965" cy="178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76095" y="6867797"/>
            <a:ext cx="954559" cy="32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직사각형 38"/>
          <p:cNvSpPr/>
          <p:nvPr/>
        </p:nvSpPr>
        <p:spPr>
          <a:xfrm>
            <a:off x="6164027" y="337540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>
            <a:off x="187363" y="3627437"/>
            <a:ext cx="7668852" cy="154817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87363" y="5319625"/>
            <a:ext cx="7668852" cy="193525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87363" y="362743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43" name="직사각형 42"/>
          <p:cNvSpPr/>
          <p:nvPr/>
        </p:nvSpPr>
        <p:spPr>
          <a:xfrm>
            <a:off x="187363" y="531962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grpSp>
        <p:nvGrpSpPr>
          <p:cNvPr id="30" name="그룹 29"/>
          <p:cNvGrpSpPr/>
          <p:nvPr/>
        </p:nvGrpSpPr>
        <p:grpSpPr>
          <a:xfrm>
            <a:off x="6344047" y="3267397"/>
            <a:ext cx="1498756" cy="321402"/>
            <a:chOff x="6380051" y="2089142"/>
            <a:chExt cx="1498756" cy="321402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직사각형 34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직사각형 37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195475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1195475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48" name="Picture 5"/>
          <p:cNvPicPr preferRelativeResize="0"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03387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직사각형 48"/>
          <p:cNvSpPr/>
          <p:nvPr/>
        </p:nvSpPr>
        <p:spPr>
          <a:xfrm>
            <a:off x="766619" y="198983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0" name="Picture 9"/>
          <p:cNvPicPr preferRelativeResize="0">
            <a:picLocks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83707" y="197125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851659" y="2007257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2" name="Picture 6"/>
          <p:cNvPicPr preferRelativeResize="0">
            <a:picLocks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183807" y="1935249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>
            <a:off x="4615855" y="1979962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295375" y="1827237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203587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4075795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0" name="Picture 7"/>
          <p:cNvPicPr preferRelativeResize="0">
            <a:picLocks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175072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직사각형 60"/>
          <p:cNvSpPr/>
          <p:nvPr/>
        </p:nvSpPr>
        <p:spPr>
          <a:xfrm>
            <a:off x="6535112" y="197242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6020011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57892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크롤링하여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상담사레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업로드 진행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https://www.hometax.go.kr/websquare/webs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quare.wq?w2xPath=/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ui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/pp/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index_pp.xml&amp;tm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hlinkClick r:id="rId4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Idx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=5&amp;tm2lIdx=0502000000&amp;tm3lIdx=0502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020000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자주묻는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상담사례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https://www.hometax.go.kr/websquare/websquare.wq?w2xPath=/ui/pp/index_pp.xml&amp;tmIdx=5&amp;tm2lIdx=0502000000&amp;tm3lIdx=0502010000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조세심판원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https://www.tt.go.kr/mUser/guide/faqList.do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위택스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지방세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5"/>
                        </a:rPr>
                        <a:t>https://www.wetax.go.kr/main/?cmd=LPTIAD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0R1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고용노동부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6"/>
                        </a:rPr>
                        <a:t>https://minwon.moel.go.kr/minwon2008/faq/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faq_open_list.do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자자묻는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상담사례 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문구 변경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검색조건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세법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 세법항목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값 입력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리스트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갯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개까지 나오고 이후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페이징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359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151359" y="2619325"/>
          <a:ext cx="770485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/>
                <a:gridCol w="1926214"/>
                <a:gridCol w="1926214"/>
                <a:gridCol w="1926214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국세청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조세심판원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지방세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위택스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115355" y="2583321"/>
            <a:ext cx="7776864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-28661" y="258332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28" name="직사각형 27"/>
          <p:cNvSpPr/>
          <p:nvPr/>
        </p:nvSpPr>
        <p:spPr>
          <a:xfrm>
            <a:off x="223367" y="3087377"/>
            <a:ext cx="3708412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세목 별 상담사례</a:t>
            </a:r>
            <a:endParaRPr lang="ko-KR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7363" y="3379454"/>
            <a:ext cx="7596844" cy="2588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직사각형 29"/>
          <p:cNvSpPr/>
          <p:nvPr/>
        </p:nvSpPr>
        <p:spPr>
          <a:xfrm>
            <a:off x="1159471" y="3519425"/>
            <a:ext cx="5796644" cy="68407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국세청 자주 묻는 상담사례입니다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  </a:t>
            </a:r>
            <a:r>
              <a:rPr lang="ko-KR" altLang="en-US" sz="1100" b="1" dirty="0" smtClean="0">
                <a:solidFill>
                  <a:srgbClr val="FF9900"/>
                </a:solidFill>
                <a:latin typeface="나눔고딕 Light" pitchFamily="50" charset="-127"/>
                <a:ea typeface="나눔고딕 Light" pitchFamily="50" charset="-127"/>
              </a:rPr>
              <a:t>상담 전 유사한 상담사례를 찾아 문제를 신속히 해결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해 보세요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altLang="ko-KR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택스넷은 </a:t>
            </a:r>
            <a:r>
              <a:rPr lang="en-US" altLang="ko-KR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2005</a:t>
            </a:r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년 </a:t>
            </a:r>
            <a:r>
              <a:rPr lang="en-US" altLang="ko-KR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12</a:t>
            </a:r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월부터 국세청 상담사례를 국내 최대 규모로 제공하고 있습니다</a:t>
            </a:r>
            <a:r>
              <a:rPr lang="en-US" altLang="ko-KR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.)</a:t>
            </a:r>
            <a:endParaRPr lang="ko-KR" altLang="en-US" sz="9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87363" y="6081516"/>
            <a:ext cx="10166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전체 </a:t>
            </a:r>
            <a:r>
              <a:rPr lang="en-US" altLang="ko-KR" sz="1000" dirty="0" smtClean="0">
                <a:latin typeface="+mn-ea"/>
              </a:rPr>
              <a:t>: </a:t>
            </a:r>
            <a:r>
              <a:rPr lang="en-US" altLang="ko-KR" sz="1000" b="1" dirty="0" smtClean="0">
                <a:latin typeface="+mn-ea"/>
              </a:rPr>
              <a:t>2,109</a:t>
            </a:r>
            <a:r>
              <a:rPr lang="ko-KR" altLang="en-US" sz="1000" dirty="0" smtClean="0">
                <a:latin typeface="+mn-ea"/>
              </a:rPr>
              <a:t>건</a:t>
            </a:r>
            <a:endParaRPr lang="ko-KR" altLang="en-US" sz="1000" dirty="0">
              <a:latin typeface="+mn-ea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6731" y="6291733"/>
            <a:ext cx="7541472" cy="14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9571" y="7644153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3967783" y="3015369"/>
            <a:ext cx="3888432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3823767" y="301536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34" name="직사각형 33"/>
          <p:cNvSpPr/>
          <p:nvPr/>
        </p:nvSpPr>
        <p:spPr>
          <a:xfrm>
            <a:off x="1051459" y="3699444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35" name="직사각형 34"/>
          <p:cNvSpPr/>
          <p:nvPr/>
        </p:nvSpPr>
        <p:spPr>
          <a:xfrm>
            <a:off x="187363" y="4491533"/>
            <a:ext cx="7596844" cy="147616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87363" y="6075709"/>
            <a:ext cx="7596844" cy="185647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43347" y="449153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38" name="직사각형 37"/>
          <p:cNvSpPr/>
          <p:nvPr/>
        </p:nvSpPr>
        <p:spPr>
          <a:xfrm>
            <a:off x="43347" y="607570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39" name="직사각형 38"/>
          <p:cNvSpPr/>
          <p:nvPr/>
        </p:nvSpPr>
        <p:spPr>
          <a:xfrm>
            <a:off x="4039791" y="3087377"/>
            <a:ext cx="3708412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자주 묻는 상담사례</a:t>
            </a:r>
            <a:endParaRPr lang="ko-KR" altLang="en-US" sz="10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59471" y="4671553"/>
            <a:ext cx="3143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2419611" y="4599545"/>
            <a:ext cx="1620180" cy="3960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9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 flipV="1">
            <a:off x="0" y="819125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83165" y="845252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3347" y="891133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직사각형 43"/>
          <p:cNvSpPr/>
          <p:nvPr/>
        </p:nvSpPr>
        <p:spPr>
          <a:xfrm flipV="1">
            <a:off x="7343" y="1215169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 flipV="1">
            <a:off x="7343" y="1550009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556112" y="1187186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195475" y="1215169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1195475" y="107115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49" name="Picture 5"/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3387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직사각형 49"/>
          <p:cNvSpPr/>
          <p:nvPr/>
        </p:nvSpPr>
        <p:spPr>
          <a:xfrm>
            <a:off x="766619" y="198983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1" name="Picture 9"/>
          <p:cNvPicPr preferRelativeResize="0"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383707" y="197125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직사각형 51"/>
          <p:cNvSpPr/>
          <p:nvPr/>
        </p:nvSpPr>
        <p:spPr>
          <a:xfrm>
            <a:off x="2851659" y="2007257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3" name="Picture 6"/>
          <p:cNvPicPr preferRelativeResize="0">
            <a:picLocks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183807" y="1935249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직사각형 54"/>
          <p:cNvSpPr/>
          <p:nvPr/>
        </p:nvSpPr>
        <p:spPr>
          <a:xfrm>
            <a:off x="4615855" y="1979962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295375" y="1827237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2203587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4075795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" name="Picture 7"/>
          <p:cNvPicPr preferRelativeResize="0">
            <a:picLocks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175072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직사각형 61"/>
          <p:cNvSpPr/>
          <p:nvPr/>
        </p:nvSpPr>
        <p:spPr>
          <a:xfrm>
            <a:off x="6535112" y="197242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020011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397167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크롤링하여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상담사레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업로드 진행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https://www.hometax.go.kr/websquare/webs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quare.wq?w2xPath=/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ui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/pp/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index_pp.xml&amp;tm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hlinkClick r:id="rId4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Idx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=5&amp;tm2lIdx=0502000000&amp;tm3lIdx=0502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020000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국세청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자주묻는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상담사례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https://www.hometax.go.kr/websquare/websquare.wq?w2xPath=/ui/pp/index_pp.xml&amp;tmIdx=5&amp;tm2lIdx=0502000000&amp;tm3lIdx=0502010000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자주묻는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상담사례 상세페이지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인쇄 팝업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보관함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TTS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툴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질문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답변항목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답변내용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359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151359" y="2477572"/>
          <a:ext cx="770485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/>
                <a:gridCol w="1926214"/>
                <a:gridCol w="1926214"/>
                <a:gridCol w="1926214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국세청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조세심판원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지방세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위택스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115355" y="2441568"/>
            <a:ext cx="7776864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-28661" y="244156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24" name="직사각형 23"/>
          <p:cNvSpPr/>
          <p:nvPr/>
        </p:nvSpPr>
        <p:spPr>
          <a:xfrm>
            <a:off x="6380051" y="4803532"/>
            <a:ext cx="1440160" cy="374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87363" y="358165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7363" y="3257623"/>
            <a:ext cx="7584859" cy="1749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직사각형 32"/>
          <p:cNvSpPr/>
          <p:nvPr/>
        </p:nvSpPr>
        <p:spPr>
          <a:xfrm>
            <a:off x="223367" y="2945624"/>
            <a:ext cx="3708412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세목 별 상담사례</a:t>
            </a:r>
            <a:endParaRPr lang="ko-KR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823767" y="2873616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42" name="직사각형 41"/>
          <p:cNvSpPr/>
          <p:nvPr/>
        </p:nvSpPr>
        <p:spPr>
          <a:xfrm>
            <a:off x="4039791" y="2945624"/>
            <a:ext cx="3708412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자주 묻는 상담사례</a:t>
            </a:r>
            <a:endParaRPr lang="ko-KR" altLang="en-US" sz="10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6344047" y="3269660"/>
            <a:ext cx="1498756" cy="321402"/>
            <a:chOff x="6380051" y="2089142"/>
            <a:chExt cx="1498756" cy="321402"/>
          </a:xfrm>
        </p:grpSpPr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8" name="직사각형 47"/>
          <p:cNvSpPr/>
          <p:nvPr/>
        </p:nvSpPr>
        <p:spPr>
          <a:xfrm>
            <a:off x="43347" y="3593696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49" name="직사각형 48"/>
          <p:cNvSpPr/>
          <p:nvPr/>
        </p:nvSpPr>
        <p:spPr>
          <a:xfrm>
            <a:off x="3967783" y="2873616"/>
            <a:ext cx="3888432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6200031" y="335370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9371" y="5067597"/>
            <a:ext cx="7498965" cy="207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76095" y="6819976"/>
            <a:ext cx="954559" cy="32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>
            <a:off x="187363" y="3593696"/>
            <a:ext cx="7668852" cy="356213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직사각형 34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195475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1195475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40" name="Picture 5"/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3387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직사각형 42"/>
          <p:cNvSpPr/>
          <p:nvPr/>
        </p:nvSpPr>
        <p:spPr>
          <a:xfrm>
            <a:off x="766619" y="198983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47" name="Picture 9"/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383707" y="197125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직사각형 49"/>
          <p:cNvSpPr/>
          <p:nvPr/>
        </p:nvSpPr>
        <p:spPr>
          <a:xfrm>
            <a:off x="2851659" y="2007257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5" name="Picture 6"/>
          <p:cNvPicPr preferRelativeResize="0"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183807" y="1935249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직사각형 56"/>
          <p:cNvSpPr/>
          <p:nvPr/>
        </p:nvSpPr>
        <p:spPr>
          <a:xfrm>
            <a:off x="4615855" y="1979962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295375" y="1827237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2203587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4075795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3" name="Picture 7"/>
          <p:cNvPicPr preferRelativeResize="0">
            <a:picLocks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175072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직사각형 63"/>
          <p:cNvSpPr/>
          <p:nvPr/>
        </p:nvSpPr>
        <p:spPr>
          <a:xfrm>
            <a:off x="6535112" y="197242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6020011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346149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크롤링하여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상담사레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업로드 진행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조세심판원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대상 페이지 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url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https://www.tt.go.kr/mUser/guide/faqList.do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안내 문구 삽입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검색입력항목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제목으로만 검색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조세심판원 문의 내용 리스트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하단에 답변 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출처노출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조세심판원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답변 영역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유료회원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시 만 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미로그인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시 안내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알럿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후 로그인 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노출 되고 이후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페이징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1359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151359" y="2583322"/>
          <a:ext cx="770485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/>
                <a:gridCol w="1926214"/>
                <a:gridCol w="1926214"/>
                <a:gridCol w="1926214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국세청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조세심판원</a:t>
                      </a:r>
                      <a:endParaRPr lang="ko-KR" altLang="en-US" sz="10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지방세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위택스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2023567" y="2547318"/>
            <a:ext cx="2016224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2023567" y="2583322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67583" y="6939805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직사각형 42"/>
          <p:cNvSpPr/>
          <p:nvPr/>
        </p:nvSpPr>
        <p:spPr>
          <a:xfrm>
            <a:off x="2131579" y="6867797"/>
            <a:ext cx="3492388" cy="39604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1987563" y="683179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7</a:t>
            </a:r>
            <a:endParaRPr lang="ko-KR" altLang="en-US" sz="1000" dirty="0"/>
          </a:p>
        </p:txBody>
      </p:sp>
      <p:sp>
        <p:nvSpPr>
          <p:cNvPr id="46" name="직사각형 45"/>
          <p:cNvSpPr/>
          <p:nvPr/>
        </p:nvSpPr>
        <p:spPr>
          <a:xfrm>
            <a:off x="151359" y="3051374"/>
            <a:ext cx="7704856" cy="7920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조세심판원 자주 묻는 문의사항입니다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  </a:t>
            </a:r>
            <a:r>
              <a:rPr lang="ko-KR" altLang="en-US" sz="1100" b="1" dirty="0" smtClean="0">
                <a:solidFill>
                  <a:srgbClr val="FF9900"/>
                </a:solidFill>
                <a:latin typeface="나눔고딕 Light" pitchFamily="50" charset="-127"/>
                <a:ea typeface="나눔고딕 Light" pitchFamily="50" charset="-127"/>
              </a:rPr>
              <a:t>상담 전 유사한 상담사례를 찾아 문제를 신속히 해결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해 보세요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151359" y="290735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24" name="직사각형 23"/>
          <p:cNvSpPr/>
          <p:nvPr/>
        </p:nvSpPr>
        <p:spPr>
          <a:xfrm>
            <a:off x="187363" y="3957281"/>
            <a:ext cx="9092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전체 </a:t>
            </a:r>
            <a:r>
              <a:rPr lang="en-US" altLang="ko-KR" sz="1000" dirty="0" smtClean="0">
                <a:latin typeface="+mn-ea"/>
              </a:rPr>
              <a:t>: </a:t>
            </a:r>
            <a:r>
              <a:rPr lang="en-US" altLang="ko-KR" sz="1000" b="1" dirty="0" smtClean="0">
                <a:latin typeface="+mn-ea"/>
              </a:rPr>
              <a:t>100</a:t>
            </a:r>
            <a:r>
              <a:rPr lang="ko-KR" altLang="en-US" sz="1000" dirty="0" smtClean="0">
                <a:latin typeface="+mn-ea"/>
              </a:rPr>
              <a:t>건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51359" y="4381431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026404" y="4372722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664512" y="4372722"/>
            <a:ext cx="11031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출처 </a:t>
            </a:r>
            <a:r>
              <a:rPr lang="en-US" altLang="ko-KR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조세심판원</a:t>
            </a:r>
            <a:endParaRPr lang="ko-KR" altLang="en-US" sz="9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15355" y="4264710"/>
            <a:ext cx="7740860" cy="4788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15355" y="4120694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48" name="직사각형 47"/>
          <p:cNvSpPr/>
          <p:nvPr/>
        </p:nvSpPr>
        <p:spPr>
          <a:xfrm>
            <a:off x="2995675" y="4347518"/>
            <a:ext cx="3165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33941" y="4825447"/>
            <a:ext cx="7704856" cy="6021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1000" b="1" dirty="0" smtClean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51359" y="4874601"/>
            <a:ext cx="7668852" cy="481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/>
              <a:t>우리 원의「재조사 결정」에 대하여 </a:t>
            </a:r>
            <a:r>
              <a:rPr lang="ko-KR" altLang="en-US" sz="900" dirty="0" err="1" smtClean="0"/>
              <a:t>처분청이</a:t>
            </a:r>
            <a:r>
              <a:rPr lang="ko-KR" altLang="en-US" sz="900" dirty="0" smtClean="0"/>
              <a:t> 당초 처분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일부 감액경정 등 포함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을 유지하였고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청구인이</a:t>
            </a:r>
            <a:r>
              <a:rPr lang="ko-KR" altLang="en-US" sz="900" dirty="0" smtClean="0"/>
              <a:t> 이에 대해 불복하고자 한다면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청구인은</a:t>
            </a:r>
            <a:r>
              <a:rPr lang="ko-KR" altLang="en-US" sz="900" dirty="0" smtClean="0"/>
              <a:t> </a:t>
            </a:r>
            <a:endParaRPr lang="en-US" altLang="ko-KR" sz="900" dirty="0" smtClean="0"/>
          </a:p>
          <a:p>
            <a:pPr>
              <a:lnSpc>
                <a:spcPct val="150000"/>
              </a:lnSpc>
            </a:pPr>
            <a:r>
              <a:rPr lang="ko-KR" altLang="en-US" sz="900" dirty="0" err="1" smtClean="0"/>
              <a:t>처분청으로부터</a:t>
            </a:r>
            <a:r>
              <a:rPr lang="ko-KR" altLang="en-US" sz="900" dirty="0" smtClean="0"/>
              <a:t> 후속 처분의 통지를 받은 날부터 </a:t>
            </a:r>
            <a:r>
              <a:rPr lang="en-US" altLang="ko-KR" sz="900" dirty="0" smtClean="0"/>
              <a:t>90</a:t>
            </a:r>
            <a:r>
              <a:rPr lang="ko-KR" altLang="en-US" sz="900" dirty="0" smtClean="0"/>
              <a:t>일 이내에 심판청구 또는 행정법원에 행정소송을 제기하여야 합니다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sp>
        <p:nvSpPr>
          <p:cNvPr id="52" name="직사각형 51"/>
          <p:cNvSpPr/>
          <p:nvPr/>
        </p:nvSpPr>
        <p:spPr>
          <a:xfrm>
            <a:off x="3967783" y="3915470"/>
            <a:ext cx="3060340" cy="2880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검색어를 입력하세요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7100131" y="3915470"/>
            <a:ext cx="756084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검색하기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967783" y="3771454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55" name="직사각형 54"/>
          <p:cNvSpPr/>
          <p:nvPr/>
        </p:nvSpPr>
        <p:spPr>
          <a:xfrm>
            <a:off x="115355" y="4815570"/>
            <a:ext cx="7740860" cy="64807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79351" y="4815570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57" name="직사각형 56"/>
          <p:cNvSpPr/>
          <p:nvPr/>
        </p:nvSpPr>
        <p:spPr>
          <a:xfrm>
            <a:off x="151359" y="5785587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7026404" y="5776878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5664512" y="5776878"/>
            <a:ext cx="11031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출처 </a:t>
            </a:r>
            <a:r>
              <a:rPr lang="en-US" altLang="ko-KR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조세심판원</a:t>
            </a:r>
            <a:endParaRPr lang="ko-KR" altLang="en-US" sz="9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2995675" y="5751674"/>
            <a:ext cx="3165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 flipV="1">
            <a:off x="121728" y="5643662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 flipV="1">
            <a:off x="115355" y="6208926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151359" y="6397655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026404" y="6388946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664512" y="6388946"/>
            <a:ext cx="11031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출처 </a:t>
            </a:r>
            <a:r>
              <a:rPr lang="en-US" altLang="ko-KR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조세심판원</a:t>
            </a:r>
            <a:endParaRPr lang="ko-KR" altLang="en-US" sz="9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 flipV="1">
            <a:off x="115355" y="6820994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직사각형 68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195475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1195475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74" name="Picture 5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3387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직사각형 74"/>
          <p:cNvSpPr/>
          <p:nvPr/>
        </p:nvSpPr>
        <p:spPr>
          <a:xfrm>
            <a:off x="766619" y="198983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76" name="Picture 9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83707" y="197125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직사각형 76"/>
          <p:cNvSpPr/>
          <p:nvPr/>
        </p:nvSpPr>
        <p:spPr>
          <a:xfrm>
            <a:off x="2851659" y="2007257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78" name="Picture 6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83807" y="1935249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직사각형 79"/>
          <p:cNvSpPr/>
          <p:nvPr/>
        </p:nvSpPr>
        <p:spPr>
          <a:xfrm>
            <a:off x="4615855" y="1979962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295375" y="1827237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2203587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4075795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6" name="Picture 7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75072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직사각형 86"/>
          <p:cNvSpPr/>
          <p:nvPr/>
        </p:nvSpPr>
        <p:spPr>
          <a:xfrm>
            <a:off x="6535112" y="197242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6020011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428751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크롤링하여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상담사레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업로드 진행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위택스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지방세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페이지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URL 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https://www.wetax.go.kr/main/?cmd=LPTIAD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0R1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문구 삽입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선택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디폴트 전체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공통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가입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접속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전자신고납부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전자조회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전자신청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값 입력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제목으로 검색되어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검색값은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하이라이트 처리하여 리스트 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리스트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갯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내용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줄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개까지 나오고 이후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페이징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359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151359" y="2511313"/>
          <a:ext cx="770485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/>
                <a:gridCol w="1926214"/>
                <a:gridCol w="1926214"/>
                <a:gridCol w="1926214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국세청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조세심판원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지방세</a:t>
                      </a:r>
                      <a:r>
                        <a:rPr lang="en-US" altLang="ko-KR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위택스</a:t>
                      </a:r>
                      <a:r>
                        <a:rPr lang="en-US" altLang="ko-KR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3931779" y="2475309"/>
            <a:ext cx="2052228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931779" y="254731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9" name="직사각형 38"/>
          <p:cNvSpPr/>
          <p:nvPr/>
        </p:nvSpPr>
        <p:spPr>
          <a:xfrm>
            <a:off x="151359" y="2979365"/>
            <a:ext cx="7704856" cy="7920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지방세 관련 자주 묻는 문의사항입니다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  </a:t>
            </a:r>
            <a:r>
              <a:rPr lang="ko-KR" altLang="en-US" sz="1100" b="1" dirty="0" smtClean="0">
                <a:solidFill>
                  <a:srgbClr val="FF9900"/>
                </a:solidFill>
                <a:latin typeface="나눔고딕 Light" pitchFamily="50" charset="-127"/>
                <a:ea typeface="나눔고딕 Light" pitchFamily="50" charset="-127"/>
              </a:rPr>
              <a:t>상담 전 유사한 상담사례를 찾아 문제를 신속히 해결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해 보세요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151359" y="283534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41" name="직사각형 40"/>
          <p:cNvSpPr/>
          <p:nvPr/>
        </p:nvSpPr>
        <p:spPr>
          <a:xfrm>
            <a:off x="3967783" y="3843461"/>
            <a:ext cx="3060340" cy="2880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검색어를 입력하세요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100131" y="3843461"/>
            <a:ext cx="756084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검색하기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707643" y="3843461"/>
            <a:ext cx="1152128" cy="2880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전체         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67583" y="6867797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직사각형 47"/>
          <p:cNvSpPr/>
          <p:nvPr/>
        </p:nvSpPr>
        <p:spPr>
          <a:xfrm>
            <a:off x="115355" y="4203501"/>
            <a:ext cx="7812868" cy="30243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2707643" y="36994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27" name="직사각형 26"/>
          <p:cNvSpPr/>
          <p:nvPr/>
        </p:nvSpPr>
        <p:spPr>
          <a:xfrm>
            <a:off x="3967783" y="36994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28" name="직사각형 27"/>
          <p:cNvSpPr/>
          <p:nvPr/>
        </p:nvSpPr>
        <p:spPr>
          <a:xfrm>
            <a:off x="79351" y="423950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30" name="직사각형 29"/>
          <p:cNvSpPr/>
          <p:nvPr/>
        </p:nvSpPr>
        <p:spPr>
          <a:xfrm>
            <a:off x="142236" y="4173884"/>
            <a:ext cx="9092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전체 </a:t>
            </a:r>
            <a:r>
              <a:rPr lang="en-US" altLang="ko-KR" sz="1000" dirty="0" smtClean="0">
                <a:latin typeface="+mn-ea"/>
              </a:rPr>
              <a:t>: </a:t>
            </a:r>
            <a:r>
              <a:rPr lang="en-US" altLang="ko-KR" sz="1000" b="1" dirty="0" smtClean="0">
                <a:latin typeface="+mn-ea"/>
              </a:rPr>
              <a:t>100</a:t>
            </a:r>
            <a:r>
              <a:rPr lang="ko-KR" altLang="en-US" sz="1000" dirty="0" smtClean="0">
                <a:latin typeface="+mn-ea"/>
              </a:rPr>
              <a:t>건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375495" y="4500822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026404" y="449211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 flipV="1">
            <a:off x="115355" y="5139605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51359" y="4780145"/>
            <a:ext cx="74104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/>
              <a:t>종합소득분 신고 시 최종 세액이 환급금인 경우 환급 계좌는 필수로 입력해야 합니다 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53" name="직사각형 52"/>
          <p:cNvSpPr/>
          <p:nvPr/>
        </p:nvSpPr>
        <p:spPr>
          <a:xfrm flipV="1">
            <a:off x="121728" y="5967697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259371" y="4528117"/>
            <a:ext cx="1008112" cy="200397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전자신고납부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375495" y="5292330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7026404" y="5283621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151359" y="5571653"/>
            <a:ext cx="74104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/>
              <a:t>종합소득분 신고 시 최종 세액이 환급금인 경우 환급 계좌는 필수로 입력해야 합니다 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59371" y="5319625"/>
            <a:ext cx="1008112" cy="200397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전자신고납부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 flipV="1">
            <a:off x="115355" y="6820993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1369122" y="6145626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7020031" y="613691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44986" y="6424949"/>
            <a:ext cx="74104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/>
              <a:t>종합소득분 신고 시 최종 세액이 환급금인 경우 환급 계좌는 필수로 입력해야 합니다 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52998" y="6172921"/>
            <a:ext cx="1008112" cy="200397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전자신고납부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직사각형 48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195475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195475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55" name="Picture 5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3387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직사각형 55"/>
          <p:cNvSpPr/>
          <p:nvPr/>
        </p:nvSpPr>
        <p:spPr>
          <a:xfrm>
            <a:off x="766619" y="198983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7" name="Picture 9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83707" y="197125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직사각형 68"/>
          <p:cNvSpPr/>
          <p:nvPr/>
        </p:nvSpPr>
        <p:spPr>
          <a:xfrm>
            <a:off x="2851659" y="2007257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70" name="Picture 6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83807" y="1935249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직사각형 71"/>
          <p:cNvSpPr/>
          <p:nvPr/>
        </p:nvSpPr>
        <p:spPr>
          <a:xfrm>
            <a:off x="4615855" y="1979962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295375" y="1827237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2203587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4075795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8" name="Picture 7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175072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직사각형 78"/>
          <p:cNvSpPr/>
          <p:nvPr/>
        </p:nvSpPr>
        <p:spPr>
          <a:xfrm>
            <a:off x="6535112" y="197242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6020011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8856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크롤링하여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상담사레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업로드 진행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위택스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지방세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페이지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URL :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https://www.wetax.go.kr/main/?cmd=LPTIAD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0R1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인쇄 팝업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보관함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TTS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툴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질문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답변항목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답변내용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" name="직사각형 38"/>
          <p:cNvSpPr/>
          <p:nvPr/>
        </p:nvSpPr>
        <p:spPr>
          <a:xfrm>
            <a:off x="6236035" y="323139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36" name="직사각형 35"/>
          <p:cNvSpPr/>
          <p:nvPr/>
        </p:nvSpPr>
        <p:spPr>
          <a:xfrm>
            <a:off x="187363" y="3519425"/>
            <a:ext cx="7668852" cy="291632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6200031" y="326739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38" name="직사각형 37"/>
          <p:cNvSpPr/>
          <p:nvPr/>
        </p:nvSpPr>
        <p:spPr>
          <a:xfrm>
            <a:off x="187363" y="351942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359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151359" y="2763341"/>
          <a:ext cx="770485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/>
                <a:gridCol w="1926214"/>
                <a:gridCol w="1926214"/>
                <a:gridCol w="1926214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국세청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조세심판원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지방세</a:t>
                      </a:r>
                      <a:r>
                        <a:rPr lang="en-US" altLang="ko-KR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위택스</a:t>
                      </a:r>
                      <a:r>
                        <a:rPr lang="en-US" altLang="ko-KR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직사각형 43"/>
          <p:cNvSpPr/>
          <p:nvPr/>
        </p:nvSpPr>
        <p:spPr>
          <a:xfrm>
            <a:off x="3931779" y="258332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grpSp>
        <p:nvGrpSpPr>
          <p:cNvPr id="19" name="그룹 18"/>
          <p:cNvGrpSpPr/>
          <p:nvPr/>
        </p:nvGrpSpPr>
        <p:grpSpPr>
          <a:xfrm>
            <a:off x="6344047" y="3195389"/>
            <a:ext cx="1498756" cy="321402"/>
            <a:chOff x="6380051" y="2089142"/>
            <a:chExt cx="1498756" cy="321402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04087" y="6003701"/>
            <a:ext cx="954559" cy="32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1339491" y="3759785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884107" y="3792649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59371" y="3787079"/>
            <a:ext cx="1008112" cy="200397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전자신고납부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5375" y="4419525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/>
              <a:t>종합소득분 신고 시 최종 세액이 환급금인 경우 환급 계좌는 필수로 입력해야 합니다</a:t>
            </a:r>
            <a:r>
              <a:rPr lang="en-US" altLang="ko-KR" sz="9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/>
              <a:t>만약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계좌 정보 입력이 불가한 경우 임의 은행과 계좌번호로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예 </a:t>
            </a:r>
            <a:r>
              <a:rPr lang="en-US" altLang="ko-KR" sz="900" dirty="0" smtClean="0"/>
              <a:t>: 000000, 111111</a:t>
            </a:r>
            <a:r>
              <a:rPr lang="ko-KR" altLang="en-US" sz="900" dirty="0" smtClean="0"/>
              <a:t>등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입력하여 신고해 주시기 바랍니다</a:t>
            </a:r>
            <a:r>
              <a:rPr lang="en-US" altLang="ko-KR" sz="9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/>
              <a:t>※ </a:t>
            </a:r>
            <a:r>
              <a:rPr lang="ko-KR" altLang="en-US" sz="900" dirty="0" smtClean="0"/>
              <a:t>임의 계좌번호를 입력하여 신고하신 경우 반드시 관할 자치단체로 환급 절차 및 방법에 대해 확인해 주시기 바랍니다</a:t>
            </a:r>
            <a:r>
              <a:rPr lang="en-US" altLang="ko-KR" sz="9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/>
              <a:t>(</a:t>
            </a:r>
            <a:r>
              <a:rPr lang="ko-KR" altLang="en-US" sz="900" dirty="0" smtClean="0"/>
              <a:t>위택스 하단 </a:t>
            </a:r>
            <a:r>
              <a:rPr lang="en-US" altLang="ko-KR" sz="900" dirty="0" smtClean="0"/>
              <a:t>[</a:t>
            </a:r>
            <a:r>
              <a:rPr lang="ko-KR" altLang="en-US" sz="900" dirty="0" err="1" smtClean="0"/>
              <a:t>전국세무부서찾기</a:t>
            </a:r>
            <a:r>
              <a:rPr lang="en-US" altLang="ko-KR" sz="900" dirty="0" smtClean="0"/>
              <a:t>]</a:t>
            </a:r>
            <a:r>
              <a:rPr lang="ko-KR" altLang="en-US" sz="900" dirty="0" smtClean="0"/>
              <a:t>에서 전화번호를 확인할 수 있습니다</a:t>
            </a:r>
            <a:r>
              <a:rPr lang="en-US" altLang="ko-KR" sz="900" dirty="0" smtClean="0"/>
              <a:t>.)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 flipV="1">
            <a:off x="296195" y="4239505"/>
            <a:ext cx="738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 flipV="1">
            <a:off x="295375" y="5848885"/>
            <a:ext cx="738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 flipV="1">
            <a:off x="295375" y="5840176"/>
            <a:ext cx="738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195475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195475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54" name="Picture 5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3387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직사각형 54"/>
          <p:cNvSpPr/>
          <p:nvPr/>
        </p:nvSpPr>
        <p:spPr>
          <a:xfrm>
            <a:off x="766619" y="198983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6" name="Picture 9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83707" y="197125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직사각형 56"/>
          <p:cNvSpPr/>
          <p:nvPr/>
        </p:nvSpPr>
        <p:spPr>
          <a:xfrm>
            <a:off x="2851659" y="2007257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8" name="Picture 6"/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183807" y="1935249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직사각형 59"/>
          <p:cNvSpPr/>
          <p:nvPr/>
        </p:nvSpPr>
        <p:spPr>
          <a:xfrm>
            <a:off x="4615855" y="1979962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95375" y="1827237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2203587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4075795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Picture 7"/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75072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직사각형 65"/>
          <p:cNvSpPr/>
          <p:nvPr/>
        </p:nvSpPr>
        <p:spPr>
          <a:xfrm>
            <a:off x="6535112" y="197242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020011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477519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크롤링하여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상담사레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업로드 진행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고용노동부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페이지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URL : 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https://minwon.moel.go.kr/minwon2008/faq/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faq_open_list.do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문구 삽입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분류값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선택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근로기준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노사정책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고용정책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고용보험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직업능력개발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산업안전보건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고용평등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국제협력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값 입력 검색 시 하단에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값 하이라이트 처리되어 검색결과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건 수 카운트 포함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리스트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갯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내용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줄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개까지 나오고 이후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페이징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359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151359" y="2547317"/>
          <a:ext cx="770485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/>
                <a:gridCol w="1926214"/>
                <a:gridCol w="1926214"/>
                <a:gridCol w="1926214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국세청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조세심판원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지방세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위택스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  <a:endParaRPr lang="ko-KR" altLang="en-US" sz="10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5875995" y="2511313"/>
            <a:ext cx="2016224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948003" y="254731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41" name="직사각형 40"/>
          <p:cNvSpPr/>
          <p:nvPr/>
        </p:nvSpPr>
        <p:spPr>
          <a:xfrm>
            <a:off x="151359" y="3015369"/>
            <a:ext cx="7704856" cy="7920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고용노동부  자주 묻는 문의사항입니다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  </a:t>
            </a:r>
            <a:r>
              <a:rPr lang="ko-KR" altLang="en-US" sz="1100" b="1" dirty="0" smtClean="0">
                <a:solidFill>
                  <a:srgbClr val="FF9900"/>
                </a:solidFill>
                <a:latin typeface="나눔고딕 Light" pitchFamily="50" charset="-127"/>
                <a:ea typeface="나눔고딕 Light" pitchFamily="50" charset="-127"/>
              </a:rPr>
              <a:t>상담 전 유사한 상담사례를 찾아 문제를 신속히 해결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해 보세요</a:t>
            </a:r>
            <a:r>
              <a:rPr lang="en-US" altLang="ko-KR" sz="10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151359" y="287135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43" name="직사각형 42"/>
          <p:cNvSpPr/>
          <p:nvPr/>
        </p:nvSpPr>
        <p:spPr>
          <a:xfrm>
            <a:off x="3967783" y="3879465"/>
            <a:ext cx="3060340" cy="2880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검색어를 입력하세요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7100131" y="3879465"/>
            <a:ext cx="756084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검색하기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707643" y="3879465"/>
            <a:ext cx="1152128" cy="2880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전체         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707643" y="373544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47" name="직사각형 46"/>
          <p:cNvSpPr/>
          <p:nvPr/>
        </p:nvSpPr>
        <p:spPr>
          <a:xfrm>
            <a:off x="3967783" y="373544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67583" y="6867797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115355" y="4311513"/>
            <a:ext cx="7812868" cy="295232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43347" y="431151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31" name="직사각형 30"/>
          <p:cNvSpPr/>
          <p:nvPr/>
        </p:nvSpPr>
        <p:spPr>
          <a:xfrm>
            <a:off x="142236" y="4389908"/>
            <a:ext cx="9092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전체 </a:t>
            </a:r>
            <a:r>
              <a:rPr lang="en-US" altLang="ko-KR" sz="1000" dirty="0" smtClean="0">
                <a:latin typeface="+mn-ea"/>
              </a:rPr>
              <a:t>: </a:t>
            </a:r>
            <a:r>
              <a:rPr lang="en-US" altLang="ko-KR" sz="1000" b="1" dirty="0" smtClean="0">
                <a:latin typeface="+mn-ea"/>
              </a:rPr>
              <a:t>100</a:t>
            </a:r>
            <a:r>
              <a:rPr lang="ko-KR" altLang="en-US" sz="1000" dirty="0" smtClean="0">
                <a:latin typeface="+mn-ea"/>
              </a:rPr>
              <a:t>건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015455" y="4716846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026404" y="470813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115355" y="5320205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51359" y="4996169"/>
            <a:ext cx="74104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/>
              <a:t>종합소득분 신고 시 최종 세액이 환급금인 경우 환급 계좌는 필수로 입력해야 합니다 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 flipV="1">
            <a:off x="121728" y="6051085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259371" y="4744141"/>
            <a:ext cx="684076" cy="216023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근로기준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026404" y="5464221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51359" y="5752253"/>
            <a:ext cx="74104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/>
              <a:t>종합소득분 신고 시 최종 세액이 환급금인 경우 환급 계좌는 필수로 입력해야 합니다 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54" name="직사각형 53"/>
          <p:cNvSpPr/>
          <p:nvPr/>
        </p:nvSpPr>
        <p:spPr>
          <a:xfrm flipV="1">
            <a:off x="115355" y="6820993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7020031" y="622030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44986" y="6508337"/>
            <a:ext cx="74104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/>
              <a:t>종합소득분 신고 시 최종 세액이 환급금인 경우 환급 계좌는 필수로 입력해야 합니다 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015455" y="545463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259371" y="5481934"/>
            <a:ext cx="684076" cy="216023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근로기준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1015455" y="618551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59371" y="6212814"/>
            <a:ext cx="684076" cy="216023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근로기준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195475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1195475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63" name="Picture 5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3387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직사각형 63"/>
          <p:cNvSpPr/>
          <p:nvPr/>
        </p:nvSpPr>
        <p:spPr>
          <a:xfrm>
            <a:off x="766619" y="198983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65" name="Picture 9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83707" y="197125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직사각형 65"/>
          <p:cNvSpPr/>
          <p:nvPr/>
        </p:nvSpPr>
        <p:spPr>
          <a:xfrm>
            <a:off x="2851659" y="2007257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68" name="Picture 6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83807" y="1935249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직사각형 69"/>
          <p:cNvSpPr/>
          <p:nvPr/>
        </p:nvSpPr>
        <p:spPr>
          <a:xfrm>
            <a:off x="4615855" y="1979962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295375" y="1827237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2203587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4075795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9" name="Picture 7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175072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직사각형 79"/>
          <p:cNvSpPr/>
          <p:nvPr/>
        </p:nvSpPr>
        <p:spPr>
          <a:xfrm>
            <a:off x="6535112" y="197242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6020011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8856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유관기관상담사례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유관기관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기관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크롤링하여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상담사레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업로드 진행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고용노동부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크롤링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페이지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URL : 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https://minwon.moel.go.kr/minwon2008/faq/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faq_open_list.do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인쇄 팝업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보관함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TTS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툴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질문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답변항목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답변내용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359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151359" y="2907357"/>
          <a:ext cx="7704856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/>
                <a:gridCol w="1926214"/>
                <a:gridCol w="1926214"/>
                <a:gridCol w="1926214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국세청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조세심판원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지방세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위택스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고용노동부</a:t>
                      </a:r>
                      <a:endParaRPr lang="ko-KR" altLang="en-US" sz="10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직사각형 30"/>
          <p:cNvSpPr/>
          <p:nvPr/>
        </p:nvSpPr>
        <p:spPr>
          <a:xfrm>
            <a:off x="5875995" y="2871353"/>
            <a:ext cx="2016224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5948003" y="272733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2" name="직사각형 31"/>
          <p:cNvSpPr/>
          <p:nvPr/>
        </p:nvSpPr>
        <p:spPr>
          <a:xfrm>
            <a:off x="6236035" y="337540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41" name="직사각형 40"/>
          <p:cNvSpPr/>
          <p:nvPr/>
        </p:nvSpPr>
        <p:spPr>
          <a:xfrm>
            <a:off x="6200031" y="341141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grpSp>
        <p:nvGrpSpPr>
          <p:cNvPr id="43" name="그룹 42"/>
          <p:cNvGrpSpPr/>
          <p:nvPr/>
        </p:nvGrpSpPr>
        <p:grpSpPr>
          <a:xfrm>
            <a:off x="6344047" y="3339405"/>
            <a:ext cx="1498756" cy="321402"/>
            <a:chOff x="6380051" y="2089142"/>
            <a:chExt cx="1498756" cy="321402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" name="직사각형 26"/>
          <p:cNvSpPr/>
          <p:nvPr/>
        </p:nvSpPr>
        <p:spPr>
          <a:xfrm>
            <a:off x="187363" y="3663441"/>
            <a:ext cx="7668852" cy="291632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87363" y="366344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04087" y="6147717"/>
            <a:ext cx="954559" cy="32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직사각형 36"/>
          <p:cNvSpPr/>
          <p:nvPr/>
        </p:nvSpPr>
        <p:spPr>
          <a:xfrm>
            <a:off x="1015455" y="3903801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884107" y="393666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295375" y="4563541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/>
              <a:t>종합소득분 신고 시 최종 세액이 환급금인 경우 환급 계좌는 필수로 입력해야 합니다</a:t>
            </a:r>
            <a:r>
              <a:rPr lang="en-US" altLang="ko-KR" sz="9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/>
              <a:t>만약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계좌 정보 입력이 불가한 경우 임의 은행과 계좌번호로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예 </a:t>
            </a:r>
            <a:r>
              <a:rPr lang="en-US" altLang="ko-KR" sz="900" dirty="0" smtClean="0"/>
              <a:t>: 000000, 111111</a:t>
            </a:r>
            <a:r>
              <a:rPr lang="ko-KR" altLang="en-US" sz="900" dirty="0" smtClean="0"/>
              <a:t>등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입력하여 신고해 주시기 바랍니다</a:t>
            </a:r>
            <a:r>
              <a:rPr lang="en-US" altLang="ko-KR" sz="9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/>
              <a:t>※ </a:t>
            </a:r>
            <a:r>
              <a:rPr lang="ko-KR" altLang="en-US" sz="900" dirty="0" smtClean="0"/>
              <a:t>임의 계좌번호를 입력하여 신고하신 경우 반드시 관할 자치단체로 환급 절차 및 방법에 대해 확인해 주시기 바랍니다</a:t>
            </a:r>
            <a:r>
              <a:rPr lang="en-US" altLang="ko-KR" sz="9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/>
              <a:t>(</a:t>
            </a:r>
            <a:r>
              <a:rPr lang="ko-KR" altLang="en-US" sz="900" dirty="0" smtClean="0"/>
              <a:t>위택스 하단 </a:t>
            </a:r>
            <a:r>
              <a:rPr lang="en-US" altLang="ko-KR" sz="900" dirty="0" smtClean="0"/>
              <a:t>[</a:t>
            </a:r>
            <a:r>
              <a:rPr lang="ko-KR" altLang="en-US" sz="900" dirty="0" err="1" smtClean="0"/>
              <a:t>전국세무부서찾기</a:t>
            </a:r>
            <a:r>
              <a:rPr lang="en-US" altLang="ko-KR" sz="900" dirty="0" smtClean="0"/>
              <a:t>]</a:t>
            </a:r>
            <a:r>
              <a:rPr lang="ko-KR" altLang="en-US" sz="900" dirty="0" smtClean="0"/>
              <a:t>에서 전화번호를 확인할 수 있습니다</a:t>
            </a:r>
            <a:r>
              <a:rPr lang="en-US" altLang="ko-KR" sz="900" dirty="0" smtClean="0"/>
              <a:t>.)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 flipV="1">
            <a:off x="296195" y="4383521"/>
            <a:ext cx="738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 flipV="1">
            <a:off x="295375" y="5992901"/>
            <a:ext cx="738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 flipV="1">
            <a:off x="295375" y="5984192"/>
            <a:ext cx="738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259371" y="3941596"/>
            <a:ext cx="684076" cy="216023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근로기준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41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b="1" dirty="0" smtClean="0">
                <a:latin typeface="나눔바른고딕" pitchFamily="50" charset="-127"/>
                <a:ea typeface="나눔바른고딕" pitchFamily="50" charset="-127"/>
              </a:rPr>
              <a:t>상담메인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195475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195475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55" name="Picture 5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3387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직사각형 55"/>
          <p:cNvSpPr/>
          <p:nvPr/>
        </p:nvSpPr>
        <p:spPr>
          <a:xfrm>
            <a:off x="766619" y="198983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7" name="Picture 9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83707" y="197125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2851659" y="2007257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9" name="Picture 6"/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183807" y="1935249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직사각형 60"/>
          <p:cNvSpPr/>
          <p:nvPr/>
        </p:nvSpPr>
        <p:spPr>
          <a:xfrm>
            <a:off x="4615855" y="1979962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95375" y="1827237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2203587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4075795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8" name="Picture 7"/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75072" y="191783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직사각형 68"/>
          <p:cNvSpPr/>
          <p:nvPr/>
        </p:nvSpPr>
        <p:spPr>
          <a:xfrm>
            <a:off x="6535112" y="197242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6020011" y="1827237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(2-1)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온라인 상담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회원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475395" y="450018"/>
            <a:ext cx="6444716" cy="477119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온라인 상담 구성 및 프로세스 정책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635635" y="1323181"/>
            <a:ext cx="1692188" cy="396044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회원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869077" y="193524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tx1"/>
                </a:solidFill>
              </a:rPr>
              <a:t>사례검색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903887" y="2331293"/>
            <a:ext cx="4026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문의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 rot="16200000">
            <a:off x="5132817" y="2456169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5400000">
            <a:off x="5096813" y="2744201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23"/>
          <p:cNvSpPr/>
          <p:nvPr/>
        </p:nvSpPr>
        <p:spPr>
          <a:xfrm>
            <a:off x="2635635" y="1719225"/>
            <a:ext cx="1692188" cy="2520280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789757" y="3180581"/>
            <a:ext cx="62068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2869077" y="2763341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tx1"/>
                </a:solidFill>
              </a:rPr>
              <a:t>문의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869077" y="355542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관련자료 연결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키워드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301125" y="2439305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바탕"/>
                <a:ea typeface="바탕"/>
              </a:rPr>
              <a:t>▼</a:t>
            </a:r>
            <a:endParaRPr lang="ko-KR" altLang="en-US" sz="1400" dirty="0"/>
          </a:p>
        </p:txBody>
      </p:sp>
      <p:sp>
        <p:nvSpPr>
          <p:cNvPr id="48" name="직사각형 47"/>
          <p:cNvSpPr/>
          <p:nvPr/>
        </p:nvSpPr>
        <p:spPr>
          <a:xfrm>
            <a:off x="3301125" y="3247652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바탕"/>
                <a:ea typeface="바탕"/>
              </a:rPr>
              <a:t>▼</a:t>
            </a:r>
            <a:endParaRPr lang="ko-KR" altLang="en-US" sz="1400" dirty="0"/>
          </a:p>
        </p:txBody>
      </p:sp>
      <p:sp>
        <p:nvSpPr>
          <p:cNvPr id="49" name="모서리가 둥근 직사각형 48"/>
          <p:cNvSpPr/>
          <p:nvPr/>
        </p:nvSpPr>
        <p:spPr>
          <a:xfrm>
            <a:off x="6001425" y="193524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법령 검색기능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5767983" y="1719225"/>
            <a:ext cx="1692188" cy="2520280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6001425" y="2763341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solidFill>
                  <a:schemeClr val="tx1"/>
                </a:solidFill>
              </a:rPr>
              <a:t>예판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검색기능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001425" y="355542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컨설팅 연계기능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19411" y="4455529"/>
            <a:ext cx="8568952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&lt;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주요 정책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&gt;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유료계정 당 월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20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 상담 건 수 제한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답변 원칙 강조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사례 검색 후 상담 진행이 가능하도록 프로세스 변경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사례 검색 중심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UI/UX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개선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 분야 키워드 별 관련 자료 연결기능 강화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관련상담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해설자료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에규판례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등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법령 검색기능 추가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(Quick Search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형태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예판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검색기능 추가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(Quick Search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형태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컨설팅 연계 설정 기능 추가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CUG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상담내용 관리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수정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삭제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기능 추가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5767983" y="1323181"/>
            <a:ext cx="1692188" cy="396044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상담위원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3559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메뉴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각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서비메인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공통항목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직사각형 92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8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직사각형 99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2059571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/>
          <p:cNvSpPr/>
          <p:nvPr/>
        </p:nvSpPr>
        <p:spPr>
          <a:xfrm>
            <a:off x="205957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pic>
        <p:nvPicPr>
          <p:cNvPr id="105" name="Picture 5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3387" y="1838282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" name="직사각형 105"/>
          <p:cNvSpPr/>
          <p:nvPr/>
        </p:nvSpPr>
        <p:spPr>
          <a:xfrm>
            <a:off x="766619" y="1910290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7" name="Picture 9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83707" y="1891704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직사각형 107"/>
          <p:cNvSpPr/>
          <p:nvPr/>
        </p:nvSpPr>
        <p:spPr>
          <a:xfrm>
            <a:off x="2851659" y="1927708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9" name="Picture 6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83807" y="1855700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" name="직사각형 110"/>
          <p:cNvSpPr/>
          <p:nvPr/>
        </p:nvSpPr>
        <p:spPr>
          <a:xfrm>
            <a:off x="4615855" y="1900413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295375" y="1747688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/>
          <p:cNvSpPr/>
          <p:nvPr/>
        </p:nvSpPr>
        <p:spPr>
          <a:xfrm>
            <a:off x="4075795" y="1747688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2203587" y="1747688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/>
          <p:cNvSpPr/>
          <p:nvPr/>
        </p:nvSpPr>
        <p:spPr>
          <a:xfrm flipV="1">
            <a:off x="152219" y="2655329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직사각형 160"/>
          <p:cNvSpPr/>
          <p:nvPr/>
        </p:nvSpPr>
        <p:spPr>
          <a:xfrm>
            <a:off x="115355" y="1683221"/>
            <a:ext cx="7740860" cy="72008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>
            <a:off x="115355" y="171922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163" name="오각형 162"/>
          <p:cNvSpPr/>
          <p:nvPr/>
        </p:nvSpPr>
        <p:spPr>
          <a:xfrm rot="5400000">
            <a:off x="3805765" y="4977587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4" name="TextBox 163"/>
          <p:cNvSpPr txBox="1"/>
          <p:nvPr/>
        </p:nvSpPr>
        <p:spPr>
          <a:xfrm>
            <a:off x="3103687" y="5895689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65" name="Picture 7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75072" y="184582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6" name="직사각형 165"/>
          <p:cNvSpPr/>
          <p:nvPr/>
        </p:nvSpPr>
        <p:spPr>
          <a:xfrm>
            <a:off x="6535112" y="1900413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67" name="직사각형 166"/>
          <p:cNvSpPr/>
          <p:nvPr/>
        </p:nvSpPr>
        <p:spPr>
          <a:xfrm>
            <a:off x="6020011" y="1755229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8144247" y="2763341"/>
            <a:ext cx="1692188" cy="140415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8504287" y="2871353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추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천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8504287" y="3329823"/>
            <a:ext cx="13260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주간 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8504287" y="3843461"/>
            <a:ext cx="12170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 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52259" y="2835349"/>
            <a:ext cx="308113" cy="31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16255" y="3771453"/>
            <a:ext cx="324036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216255" y="3303401"/>
            <a:ext cx="306673" cy="33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" name="직사각형 87"/>
          <p:cNvSpPr/>
          <p:nvPr/>
        </p:nvSpPr>
        <p:spPr>
          <a:xfrm flipV="1">
            <a:off x="8288423" y="3204098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 flipV="1">
            <a:off x="8288263" y="3688645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62216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7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올라인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 검색항목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1-1)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분야 선택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상담분야 선택 시 해당 분야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2/3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세부분야 활성화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번째 분야 선택 시 해당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분야 키워드가 하단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검색어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 등록되어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검색진행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분야별 키워드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CUG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에 등록되어 있음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**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분야 별 상세 항목은 상담등록 </a:t>
                      </a: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상담분야 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항목과 동일함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1-2)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값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키워드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디폴트 제목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어 입력항목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검색하기 클릭 시 검색결과 하단에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키워드 노출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최근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주일 온라인 상담에서 가장 검색이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많이 된 키워드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순으로 좌측부터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CUG 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상담관리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키워드 노출에서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관리 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수정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삭제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상담 등록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유료회원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시 만 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미로그인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시 안내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알럿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후 로그인 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여부 선택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답변전체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미완료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디폴트 전체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세목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분류값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리스트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 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아이콘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상세페이지 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시 아이콘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답변 상태 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상태 완료 시 답변 등록 상담위원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줄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상태 값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완료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완료 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대기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회원 상담 글 등록 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현재 상담위원 답변 진행 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 노출 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페이징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4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83607" y="6780057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584575" y="4633458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26404" y="4624749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51359" y="4660753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198312" y="4624749"/>
            <a:ext cx="5693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aah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****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51359" y="4984789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015455" y="4948785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 flipV="1">
            <a:off x="115355" y="5524849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72978" y="5245526"/>
            <a:ext cx="76688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+mn-ea"/>
              </a:rPr>
              <a:t>특약사항으로 기재하지 않더라도 만약 계약 중 세입자가 사망하게 된다면 세입자의 상속인들이 전세보증금 반환 청구권을 상속할 것을 보입니다</a:t>
            </a:r>
            <a:r>
              <a:rPr lang="en-US" altLang="ko-KR" sz="800" dirty="0" smtClean="0">
                <a:latin typeface="+mn-ea"/>
              </a:rPr>
              <a:t>. </a:t>
            </a:r>
            <a:r>
              <a:rPr lang="ko-KR" altLang="en-US" sz="800" dirty="0" smtClean="0"/>
              <a:t>이를 대비하여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90948" y="5713578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32777" y="5704869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57732" y="5740873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204685" y="5704869"/>
            <a:ext cx="5693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aah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****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57732" y="6064909"/>
            <a:ext cx="396044" cy="1800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21712" y="6028905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대기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 flipV="1">
            <a:off x="121728" y="6604969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151359" y="6363741"/>
            <a:ext cx="396044" cy="18002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진행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15339" y="6327737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진행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53153" y="4660754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91419" y="4923581"/>
            <a:ext cx="216024" cy="240027"/>
          </a:xfrm>
          <a:prstGeom prst="rect">
            <a:avLst/>
          </a:prstGeom>
          <a:noFill/>
        </p:spPr>
      </p:pic>
      <p:sp>
        <p:nvSpPr>
          <p:cNvPr id="64" name="직사각형 63"/>
          <p:cNvSpPr/>
          <p:nvPr/>
        </p:nvSpPr>
        <p:spPr>
          <a:xfrm>
            <a:off x="79352" y="4599545"/>
            <a:ext cx="7740860" cy="86409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115355" y="6003701"/>
            <a:ext cx="1980220" cy="57606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2347603" y="6723781"/>
            <a:ext cx="3492388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0" y="45995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88" name="직사각형 87"/>
          <p:cNvSpPr/>
          <p:nvPr/>
        </p:nvSpPr>
        <p:spPr>
          <a:xfrm>
            <a:off x="2095575" y="603970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7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2203587" y="668777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8</a:t>
            </a:r>
            <a:endParaRPr lang="ko-KR" altLang="en-US" sz="1000" dirty="0"/>
          </a:p>
        </p:txBody>
      </p:sp>
      <p:sp>
        <p:nvSpPr>
          <p:cNvPr id="93" name="직사각형 92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8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직사각형 99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2059571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/>
          <p:cNvSpPr/>
          <p:nvPr/>
        </p:nvSpPr>
        <p:spPr>
          <a:xfrm>
            <a:off x="205957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3948929"/>
            <a:ext cx="7995468" cy="5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직사각형 91"/>
          <p:cNvSpPr/>
          <p:nvPr/>
        </p:nvSpPr>
        <p:spPr>
          <a:xfrm>
            <a:off x="0" y="3951474"/>
            <a:ext cx="8036235" cy="4680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5033955" y="3545551"/>
            <a:ext cx="14442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85,852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05" name="Drop-Down Box"/>
          <p:cNvGrpSpPr/>
          <p:nvPr>
            <p:custDataLst>
              <p:tags r:id="rId1"/>
            </p:custDataLst>
          </p:nvPr>
        </p:nvGrpSpPr>
        <p:grpSpPr>
          <a:xfrm>
            <a:off x="6560071" y="3591432"/>
            <a:ext cx="1368150" cy="205200"/>
            <a:chOff x="3059833" y="1428996"/>
            <a:chExt cx="1368150" cy="205200"/>
          </a:xfrm>
        </p:grpSpPr>
        <p:sp>
          <p:nvSpPr>
            <p:cNvPr id="106" name="Text Box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3059833" y="1428996"/>
              <a:ext cx="1202606" cy="205200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 smtClean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답변 전체</a:t>
              </a:r>
              <a:endParaRPr lang="en-US" sz="8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7" name="Drop-Down Arrow Box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4262438" y="1428996"/>
              <a:ext cx="165545" cy="205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8" name="Drop-Down Arrow"/>
            <p:cNvSpPr/>
            <p:nvPr>
              <p:custDataLst>
                <p:tags r:id="rId4"/>
              </p:custDataLst>
            </p:nvPr>
          </p:nvSpPr>
          <p:spPr>
            <a:xfrm rot="10800000">
              <a:off x="4308095" y="1499600"/>
              <a:ext cx="74231" cy="6399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09" name="직사각형 108"/>
          <p:cNvSpPr/>
          <p:nvPr/>
        </p:nvSpPr>
        <p:spPr>
          <a:xfrm>
            <a:off x="6452059" y="3519425"/>
            <a:ext cx="1548172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6452059" y="337540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111" name="직사각형 110"/>
          <p:cNvSpPr/>
          <p:nvPr/>
        </p:nvSpPr>
        <p:spPr>
          <a:xfrm>
            <a:off x="0" y="1719225"/>
            <a:ext cx="7992887" cy="162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2559520" y="2583321"/>
            <a:ext cx="30603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문의사항을 입력해 주세요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5691868" y="2583321"/>
            <a:ext cx="756084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검색하기</a:t>
            </a:r>
            <a:endParaRPr lang="ko-KR" altLang="en-US" sz="9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1623416" y="2954394"/>
            <a:ext cx="10651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키워드 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: </a:t>
            </a:r>
            <a:endParaRPr lang="ko-KR" altLang="en-US" sz="1200" b="1" dirty="0">
              <a:solidFill>
                <a:srgbClr val="FF0000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2595524" y="2954394"/>
            <a:ext cx="39645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가처분소득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중간예납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승계취득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양도소득세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err="1" smtClean="0">
                <a:latin typeface="나눔바른고딕" pitchFamily="50" charset="-127"/>
                <a:ea typeface="나눔바른고딕" pitchFamily="50" charset="-127"/>
              </a:rPr>
              <a:t>기준경비율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659420" y="2583321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제목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259371" y="1791233"/>
            <a:ext cx="752483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  <a:latin typeface="나눔스퀘어 ExtraBold" pitchFamily="50" charset="-127"/>
                <a:ea typeface="나눔스퀘어 ExtraBold" pitchFamily="50" charset="-127"/>
              </a:rPr>
              <a:t>택스넷 온라인 상담사례입니다</a:t>
            </a:r>
            <a:r>
              <a:rPr lang="en-US" altLang="ko-KR" sz="1400" b="1" dirty="0" smtClean="0">
                <a:solidFill>
                  <a:schemeClr val="tx1"/>
                </a:solidFill>
                <a:latin typeface="나눔스퀘어 ExtraBold" pitchFamily="50" charset="-127"/>
                <a:ea typeface="나눔스퀘어 ExtraBold" pitchFamily="50" charset="-127"/>
              </a:rPr>
              <a:t>.  </a:t>
            </a:r>
            <a:r>
              <a:rPr lang="ko-KR" altLang="en-US" sz="1400" b="1" dirty="0" smtClean="0">
                <a:solidFill>
                  <a:schemeClr val="tx1"/>
                </a:solidFill>
                <a:latin typeface="나눔스퀘어 ExtraBold" pitchFamily="50" charset="-127"/>
                <a:ea typeface="나눔스퀘어 ExtraBold" pitchFamily="50" charset="-127"/>
              </a:rPr>
              <a:t>상담 전 유사한 상담사례를 찾아 문제를 해결해 보세요</a:t>
            </a:r>
            <a:r>
              <a:rPr lang="en-US" altLang="ko-KR" sz="1400" b="1" dirty="0" smtClean="0">
                <a:solidFill>
                  <a:schemeClr val="tx1"/>
                </a:solidFill>
                <a:latin typeface="나눔스퀘어 ExtraBold" pitchFamily="50" charset="-127"/>
                <a:ea typeface="나눔스퀘어 ExtraBold" pitchFamily="50" charset="-127"/>
              </a:rPr>
              <a:t>.</a:t>
            </a:r>
          </a:p>
        </p:txBody>
      </p:sp>
      <p:sp>
        <p:nvSpPr>
          <p:cNvPr id="118" name="타원 117"/>
          <p:cNvSpPr/>
          <p:nvPr/>
        </p:nvSpPr>
        <p:spPr>
          <a:xfrm>
            <a:off x="259371" y="2943362"/>
            <a:ext cx="792000" cy="792000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상담</a:t>
            </a:r>
            <a:endParaRPr lang="en-US" altLang="ko-KR" sz="1200" b="1" dirty="0" smtClean="0"/>
          </a:p>
          <a:p>
            <a:pPr algn="ctr"/>
            <a:r>
              <a:rPr lang="ko-KR" altLang="en-US" sz="1200" b="1" dirty="0" smtClean="0"/>
              <a:t>하기</a:t>
            </a:r>
            <a:endParaRPr lang="ko-KR" altLang="en-US" sz="1200" b="1" dirty="0"/>
          </a:p>
        </p:txBody>
      </p:sp>
      <p:sp>
        <p:nvSpPr>
          <p:cNvPr id="119" name="직사각형 118"/>
          <p:cNvSpPr/>
          <p:nvPr/>
        </p:nvSpPr>
        <p:spPr>
          <a:xfrm>
            <a:off x="1555515" y="2511313"/>
            <a:ext cx="4968552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/>
          <p:cNvSpPr/>
          <p:nvPr/>
        </p:nvSpPr>
        <p:spPr>
          <a:xfrm>
            <a:off x="1663527" y="2943361"/>
            <a:ext cx="4860540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>
            <a:off x="1519511" y="29517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123" name="직사각형 122"/>
          <p:cNvSpPr/>
          <p:nvPr/>
        </p:nvSpPr>
        <p:spPr>
          <a:xfrm>
            <a:off x="151359" y="272733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124" name="직사각형 123"/>
          <p:cNvSpPr/>
          <p:nvPr/>
        </p:nvSpPr>
        <p:spPr>
          <a:xfrm>
            <a:off x="142650" y="2862644"/>
            <a:ext cx="980817" cy="94481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>
            <a:off x="4003787" y="380745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>
            <a:off x="1663527" y="2187277"/>
            <a:ext cx="122413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분야선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택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   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3031679" y="2187277"/>
            <a:ext cx="122413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분야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1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전체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4363827" y="2187277"/>
            <a:ext cx="122413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분야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2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전체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555515" y="2151273"/>
            <a:ext cx="4968552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1123467" y="2151273"/>
            <a:ext cx="432048" cy="1800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1-1</a:t>
            </a:r>
            <a:endParaRPr lang="ko-KR" altLang="en-US" sz="1000" dirty="0"/>
          </a:p>
        </p:txBody>
      </p:sp>
      <p:sp>
        <p:nvSpPr>
          <p:cNvPr id="80" name="직사각형 79"/>
          <p:cNvSpPr/>
          <p:nvPr/>
        </p:nvSpPr>
        <p:spPr>
          <a:xfrm>
            <a:off x="1123467" y="2511313"/>
            <a:ext cx="432048" cy="1800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1-2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42709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인쇄 팝업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보관함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TTS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툴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영역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시 추가문의 아이콘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회원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상담글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글 등록 시 설정한 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상담 키워드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검색 연결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 시 등록 된 키워드 전체 노출됨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문의 글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정보 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–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이름 클릭 시 해당 상담위원 페이지로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답젼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내용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문의내역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상담으로 연결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필수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리스트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621439" y="2412010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63268" y="2403301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88223" y="2439305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90017" y="2439306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8223" y="3755826"/>
            <a:ext cx="75968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항상 빠른 답변 감사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2. 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환급가산금에 대한 가산금 기산일이 언제인지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? 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답변 부탁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51359" y="3087377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54492" y="3092308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962604" y="3087377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 flipV="1">
            <a:off x="151359" y="3544629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354" y="4803109"/>
            <a:ext cx="7714865" cy="217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431" y="5127145"/>
            <a:ext cx="288032" cy="384042"/>
          </a:xfrm>
          <a:prstGeom prst="rect">
            <a:avLst/>
          </a:prstGeom>
          <a:noFill/>
        </p:spPr>
      </p:pic>
      <p:sp>
        <p:nvSpPr>
          <p:cNvPr id="59" name="직사각형 58"/>
          <p:cNvSpPr/>
          <p:nvPr/>
        </p:nvSpPr>
        <p:spPr>
          <a:xfrm>
            <a:off x="1179226" y="5153272"/>
            <a:ext cx="10081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상담위원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</a:p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조현우 세무사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6704087" y="518434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63427" y="5779716"/>
            <a:ext cx="65527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경정청구기한은 법인세 부가세를 신고한자가 누락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착오등으로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과다하게 납부한 경우 법정신고기한 경과 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이내에  국세청에 경정 청구 할 수 있습니다 그러므로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 법인세는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2016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31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일까지 신고기한이므로 이 익일부터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년이 되는 날까지 경정청구가 가능합니다 즉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귀속법인세분을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경정청구할수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있습니다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96075" y="6672150"/>
            <a:ext cx="12477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모서리가 둥근 직사각형 31"/>
          <p:cNvSpPr/>
          <p:nvPr/>
        </p:nvSpPr>
        <p:spPr>
          <a:xfrm>
            <a:off x="187363" y="6723781"/>
            <a:ext cx="1296144" cy="39604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bg1"/>
                </a:solidFill>
              </a:rPr>
              <a:t>나의 상담내역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6380051" y="1937883"/>
            <a:ext cx="1498756" cy="321402"/>
            <a:chOff x="6380051" y="2089142"/>
            <a:chExt cx="1498756" cy="32140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직사각형 29"/>
          <p:cNvSpPr/>
          <p:nvPr/>
        </p:nvSpPr>
        <p:spPr>
          <a:xfrm>
            <a:off x="6344047" y="1935249"/>
            <a:ext cx="1584176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200031" y="193524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33" name="직사각형 32"/>
          <p:cNvSpPr/>
          <p:nvPr/>
        </p:nvSpPr>
        <p:spPr>
          <a:xfrm>
            <a:off x="151359" y="2367297"/>
            <a:ext cx="7740860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151359" y="222328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47" name="직사각형 46"/>
          <p:cNvSpPr/>
          <p:nvPr/>
        </p:nvSpPr>
        <p:spPr>
          <a:xfrm>
            <a:off x="197548" y="3051373"/>
            <a:ext cx="2664296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115355" y="3591433"/>
            <a:ext cx="5832648" cy="12241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223367" y="4926748"/>
            <a:ext cx="7416824" cy="165618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115355" y="6651773"/>
            <a:ext cx="1476164" cy="54006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6488063" y="6615769"/>
            <a:ext cx="1476164" cy="54006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2861844" y="305137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63" name="직사각형 62"/>
          <p:cNvSpPr/>
          <p:nvPr/>
        </p:nvSpPr>
        <p:spPr>
          <a:xfrm>
            <a:off x="115355" y="359143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64" name="직사각형 63"/>
          <p:cNvSpPr/>
          <p:nvPr/>
        </p:nvSpPr>
        <p:spPr>
          <a:xfrm>
            <a:off x="79351" y="492674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65" name="직사각형 64"/>
          <p:cNvSpPr/>
          <p:nvPr/>
        </p:nvSpPr>
        <p:spPr>
          <a:xfrm>
            <a:off x="115355" y="650775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7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6452059" y="647175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8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9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직사각형 70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2059571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205957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50" name="직사각형 49"/>
          <p:cNvSpPr/>
          <p:nvPr/>
        </p:nvSpPr>
        <p:spPr>
          <a:xfrm>
            <a:off x="169147" y="2736046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87363" y="2691333"/>
            <a:ext cx="3528392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715755" y="269133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79" name="직사각형 78"/>
          <p:cNvSpPr/>
          <p:nvPr/>
        </p:nvSpPr>
        <p:spPr>
          <a:xfrm>
            <a:off x="1195475" y="5319625"/>
            <a:ext cx="792088" cy="21602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5723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 문의 화면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본인 글에만 버튼 노출 및 수정 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 전에만 수정 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등록 이후에는 수정불가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621439" y="125227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63268" y="1243570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88223" y="127957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90017" y="1279575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8223" y="2524087"/>
            <a:ext cx="75968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항상 빠른 답변 감사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2. 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환급가산금에 대한 가산금 기산일이 언제인지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? 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답변 부탁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41174" y="1956445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44307" y="1961376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952419" y="1956445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 flipV="1">
            <a:off x="151359" y="2312890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6075" y="3555429"/>
            <a:ext cx="12477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355" y="207057"/>
            <a:ext cx="7812868" cy="86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모서리가 둥근 직사각형 32"/>
          <p:cNvSpPr/>
          <p:nvPr/>
        </p:nvSpPr>
        <p:spPr>
          <a:xfrm>
            <a:off x="187363" y="3627437"/>
            <a:ext cx="1296144" cy="39604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bg1"/>
                </a:solidFill>
              </a:rPr>
              <a:t>나의 상담내역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371939" y="3555429"/>
            <a:ext cx="1168026" cy="468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수정하기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299931" y="3483421"/>
            <a:ext cx="1296144" cy="6120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299931" y="333940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8</a:t>
            </a:r>
            <a:endParaRPr lang="ko-KR" altLang="en-US" sz="1000" dirty="0"/>
          </a:p>
        </p:txBody>
      </p:sp>
      <p:sp>
        <p:nvSpPr>
          <p:cNvPr id="18" name="직사각형 17"/>
          <p:cNvSpPr/>
          <p:nvPr/>
        </p:nvSpPr>
        <p:spPr>
          <a:xfrm>
            <a:off x="138676" y="1611213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0126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답변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621439" y="125227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63268" y="1243570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88223" y="127957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90017" y="1279575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8223" y="2436452"/>
            <a:ext cx="75968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항상 빠른 답변 감사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2. 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환급가산금에 대한 가산금 기산일이 언제인지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? 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답변 부탁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41174" y="1955626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44307" y="1960557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952419" y="1955626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 flipV="1">
            <a:off x="151359" y="2340870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354" y="3431790"/>
            <a:ext cx="7714865" cy="217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431" y="3755826"/>
            <a:ext cx="288032" cy="384042"/>
          </a:xfrm>
          <a:prstGeom prst="rect">
            <a:avLst/>
          </a:prstGeom>
          <a:noFill/>
        </p:spPr>
      </p:pic>
      <p:sp>
        <p:nvSpPr>
          <p:cNvPr id="59" name="직사각형 58"/>
          <p:cNvSpPr/>
          <p:nvPr/>
        </p:nvSpPr>
        <p:spPr>
          <a:xfrm>
            <a:off x="1179226" y="3781953"/>
            <a:ext cx="10081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상담위원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</a:p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조현우 세무사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6704087" y="3813026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63427" y="4408397"/>
            <a:ext cx="65527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경정청구기한은 법인세 부가세를 신고한자가 누락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착오등으로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과다하게 납부한 경우 법정신고기한 경과 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이내에  국세청에 경정 청구 할 수 있습니다 그러므로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 법인세는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2016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31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일까지 신고기한이므로 이 익일부터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년이 되는 날까지 경정청구가 가능합니다 즉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귀속법인세분을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경정청구할수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있습니다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96075" y="5736046"/>
            <a:ext cx="12477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5355" y="171053"/>
            <a:ext cx="7812868" cy="86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모서리가 둥근 직사각형 32"/>
          <p:cNvSpPr/>
          <p:nvPr/>
        </p:nvSpPr>
        <p:spPr>
          <a:xfrm>
            <a:off x="187363" y="5736046"/>
            <a:ext cx="1296144" cy="39604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bg1"/>
                </a:solidFill>
              </a:rPr>
              <a:t>나의 상담내역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38676" y="1611213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30574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검색결과 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전 상태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로그인 클릭 시 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회원가입 클릭 시 회원가입 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고객센터 클릭 시 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이벤트 클릭 시 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통합검색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결과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통합검색 입력 창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예판상세검색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팝업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검색결과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나오도록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Rank This Week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:https://www.taxnet.co.kr/sub/taxnet_post/we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ekly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weekly_rank.asp?nN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=4&amp;sN=3&amp;tN=3&amp;p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N=2 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유료회원제 안내페이지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hlinkClick r:id="rId4"/>
                        </a:rPr>
                        <a:t>https://www.taxnet.co.kr/sub/helpdesk/regist/regist_info2021.asp?nN=6&amp;sN=7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직사각형 10"/>
          <p:cNvSpPr/>
          <p:nvPr/>
        </p:nvSpPr>
        <p:spPr>
          <a:xfrm>
            <a:off x="6128023" y="0"/>
            <a:ext cx="1908212" cy="24306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984007" y="990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22" name="직사각형 21"/>
          <p:cNvSpPr/>
          <p:nvPr/>
        </p:nvSpPr>
        <p:spPr>
          <a:xfrm>
            <a:off x="2455615" y="2619325"/>
            <a:ext cx="30603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가처분 소득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587963" y="2619325"/>
            <a:ext cx="756084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검색하기</a:t>
            </a:r>
            <a:endParaRPr lang="ko-KR" altLang="en-US" sz="9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1519511" y="351073"/>
            <a:ext cx="435648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75495" y="45011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>
            <a:off x="2077676" y="3067632"/>
            <a:ext cx="3618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“</a:t>
            </a:r>
            <a:r>
              <a:rPr lang="ko-KR" altLang="en-US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가처분소득</a:t>
            </a:r>
            <a:r>
              <a:rPr lang="en-US" altLang="ko-KR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”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에 대해 총 </a:t>
            </a:r>
            <a:r>
              <a:rPr lang="en-US" altLang="ko-KR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6,852</a:t>
            </a:r>
            <a:r>
              <a:rPr lang="ko-KR" altLang="en-US" sz="1400" b="1" dirty="0" smtClean="0">
                <a:solidFill>
                  <a:srgbClr val="0099FF"/>
                </a:solidFill>
                <a:latin typeface="나눔바른고딕" pitchFamily="50" charset="-127"/>
                <a:ea typeface="나눔바른고딕" pitchFamily="50" charset="-127"/>
              </a:rPr>
              <a:t>건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이 검색되었습니다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 flipV="1">
            <a:off x="152219" y="3519425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555515" y="2619325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전체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83607" y="6960077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직사각형 76"/>
          <p:cNvSpPr/>
          <p:nvPr/>
        </p:nvSpPr>
        <p:spPr>
          <a:xfrm>
            <a:off x="584575" y="3780162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7026404" y="377145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51359" y="3807457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51359" y="4131493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615339" y="4095489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경지현 공인회계사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3" name="직사각형 82"/>
          <p:cNvSpPr/>
          <p:nvPr/>
        </p:nvSpPr>
        <p:spPr>
          <a:xfrm flipV="1">
            <a:off x="115355" y="4671553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72978" y="4392230"/>
            <a:ext cx="76688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+mn-ea"/>
              </a:rPr>
              <a:t>특약사항으로 기재하지 않더라도 만약 계약 중 세입자가 사망하게 된다면 세입자의 상속인들이 전세보증금 반환 청구권을 상속할 것을 보입니다</a:t>
            </a:r>
            <a:r>
              <a:rPr lang="en-US" altLang="ko-KR" sz="800" dirty="0" smtClean="0">
                <a:latin typeface="+mn-ea"/>
              </a:rPr>
              <a:t>. </a:t>
            </a:r>
            <a:r>
              <a:rPr lang="ko-KR" altLang="en-US" sz="800" dirty="0" smtClean="0"/>
              <a:t>이를 대비하여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590948" y="4860282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7032777" y="485157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57732" y="4887577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157732" y="5211613"/>
            <a:ext cx="396044" cy="1800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621712" y="5175609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대기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1" name="직사각형 90"/>
          <p:cNvSpPr/>
          <p:nvPr/>
        </p:nvSpPr>
        <p:spPr>
          <a:xfrm flipV="1">
            <a:off x="121728" y="5751673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151359" y="5484837"/>
            <a:ext cx="396044" cy="18002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진행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615339" y="5448833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진행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3553153" y="3807458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90948" y="6001610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7032777" y="5992901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57732" y="6028905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157732" y="6352941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621712" y="6316937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경지현 공인회계사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1" name="직사각형 100"/>
          <p:cNvSpPr/>
          <p:nvPr/>
        </p:nvSpPr>
        <p:spPr>
          <a:xfrm flipV="1">
            <a:off x="121728" y="6893001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9351" y="6613678"/>
            <a:ext cx="76688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+mn-ea"/>
              </a:rPr>
              <a:t>특약사항으로 기재하지 않더라도 만약 계약 중 세입자가 사망하게 된다면 세입자의 상속인들이 전세보증금 반환 청구권을 상속할 것을 보입니다</a:t>
            </a:r>
            <a:r>
              <a:rPr lang="en-US" altLang="ko-KR" sz="800" dirty="0" smtClean="0">
                <a:latin typeface="+mn-ea"/>
              </a:rPr>
              <a:t>. </a:t>
            </a:r>
            <a:r>
              <a:rPr lang="ko-KR" altLang="en-US" sz="800" dirty="0" smtClean="0"/>
              <a:t>이를 대비하여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3559526" y="6028906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237077" y="3771453"/>
            <a:ext cx="6046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Ddd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****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243450" y="4851573"/>
            <a:ext cx="6046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Ddd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****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6243450" y="5992901"/>
            <a:ext cx="6046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Ddd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****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4" name="직사각형 53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059571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205957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pic>
        <p:nvPicPr>
          <p:cNvPr id="63" name="Picture 5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3387" y="184582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직사각형 63"/>
          <p:cNvSpPr/>
          <p:nvPr/>
        </p:nvSpPr>
        <p:spPr>
          <a:xfrm>
            <a:off x="766619" y="1917831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65" name="Picture 9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83707" y="1899245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직사각형 65"/>
          <p:cNvSpPr/>
          <p:nvPr/>
        </p:nvSpPr>
        <p:spPr>
          <a:xfrm>
            <a:off x="2851659" y="1935249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68" name="Picture 6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183807" y="1863241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7"/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75072" y="1845823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직사각형 69"/>
          <p:cNvSpPr/>
          <p:nvPr/>
        </p:nvSpPr>
        <p:spPr>
          <a:xfrm>
            <a:off x="4615855" y="1907954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535112" y="1900413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295375" y="1755229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4075795" y="1755229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2203587" y="1755229"/>
            <a:ext cx="1692188" cy="54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6020011" y="1755229"/>
            <a:ext cx="1692188" cy="54006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8635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글 등록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회원 정보 입력항목 가지고 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상담자명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휴대폰 번호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수신여부 체크 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이메일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주소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회사명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선택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: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1~3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단계 상담분야 항목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선택가능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CUG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에 현재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CUG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키워드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관리 메뉴 동일 적용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분야 분류는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단계까지만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단계는 해당 상담분야의 최종 키워드 임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Char char="à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상담 글 등록 시 해당 상담분야의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최종 키워드가 상담답변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키워드에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입력되도록 변경필요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" name="직사각형 53"/>
          <p:cNvSpPr/>
          <p:nvPr/>
        </p:nvSpPr>
        <p:spPr>
          <a:xfrm>
            <a:off x="196072" y="1863241"/>
            <a:ext cx="1101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 smtClean="0">
                <a:latin typeface="나눔바른고딕" pitchFamily="50" charset="-127"/>
                <a:ea typeface="나눔바른고딕" pitchFamily="50" charset="-127"/>
              </a:rPr>
              <a:t>상담신청</a:t>
            </a:r>
            <a:endParaRPr lang="ko-KR" altLang="en-US" sz="20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 flipV="1">
            <a:off x="259371" y="2259285"/>
            <a:ext cx="756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8863" y="2763340"/>
            <a:ext cx="7561347" cy="184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오각형 21"/>
          <p:cNvSpPr/>
          <p:nvPr/>
        </p:nvSpPr>
        <p:spPr>
          <a:xfrm rot="5400000">
            <a:off x="8959477" y="5764535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59371" y="2943361"/>
            <a:ext cx="7632848" cy="172819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371" y="4887577"/>
            <a:ext cx="7596844" cy="1024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372" y="6219725"/>
            <a:ext cx="7560840" cy="43933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>
          <a:xfrm>
            <a:off x="259371" y="5103601"/>
            <a:ext cx="7524836" cy="39604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223367" y="6147717"/>
            <a:ext cx="7668852" cy="6120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79351" y="510360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/>
              <a:t>2</a:t>
            </a:r>
            <a:endParaRPr lang="ko-KR" altLang="en-US" sz="1000" dirty="0"/>
          </a:p>
        </p:txBody>
      </p:sp>
      <p:sp>
        <p:nvSpPr>
          <p:cNvPr id="30" name="직사각형 29"/>
          <p:cNvSpPr/>
          <p:nvPr/>
        </p:nvSpPr>
        <p:spPr>
          <a:xfrm>
            <a:off x="79351" y="294336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311599" y="5513165"/>
            <a:ext cx="0" cy="63455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직사각형 42"/>
          <p:cNvSpPr/>
          <p:nvPr/>
        </p:nvSpPr>
        <p:spPr>
          <a:xfrm>
            <a:off x="8144247" y="3411413"/>
            <a:ext cx="2088232" cy="295232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특이사항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</a:p>
          <a:p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월 상담 건 수 제한 추가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월 최대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20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매월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일 상담 건수 리셋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전월 잔여 건수 이월 안됨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신규 회원은 등록일 기준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 생성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이 후 리셋은 위와 동일함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유료계정 탈퇴 시 상담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ko-KR" altLang="en-US" sz="1200" b="1" dirty="0" smtClean="0">
                <a:solidFill>
                  <a:schemeClr val="tx1"/>
                </a:solidFill>
              </a:rPr>
              <a:t>등록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상세 페이지 진입 불가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87363" y="2439305"/>
            <a:ext cx="77408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 smtClean="0">
                <a:latin typeface="+mn-ea"/>
              </a:rPr>
              <a:t>** </a:t>
            </a:r>
            <a:r>
              <a:rPr lang="ko-KR" altLang="en-US" sz="1000" b="1" dirty="0" smtClean="0">
                <a:latin typeface="+mn-ea"/>
              </a:rPr>
              <a:t>상담 등록 시 다수문의 등록을 지양해 주시기 바랍니다</a:t>
            </a:r>
            <a:r>
              <a:rPr lang="en-US" altLang="ko-KR" sz="1000" b="1" dirty="0" smtClean="0">
                <a:latin typeface="+mn-ea"/>
              </a:rPr>
              <a:t>. 1</a:t>
            </a:r>
            <a:r>
              <a:rPr lang="ko-KR" altLang="en-US" sz="1000" b="1" dirty="0" smtClean="0">
                <a:latin typeface="+mn-ea"/>
              </a:rPr>
              <a:t>개의 상담문의에 다수의 문의가 있을 시 답변 처리가 불가할 수 있습니다</a:t>
            </a:r>
            <a:r>
              <a:rPr lang="en-US" altLang="ko-KR" sz="1000" b="1" dirty="0" smtClean="0">
                <a:latin typeface="+mn-ea"/>
              </a:rPr>
              <a:t>.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31" name="직사각형 30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직사각형 43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059571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205957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34232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글 등록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4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4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답변이 필요한 핵심 문의 내용 입력항목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필수항목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문의 내용 관련 추가내용 입력 항목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필수아님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안내문구가 현재는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택스트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처리되어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문의 시 문구가 그대로 나옴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문구가 음영 처리되어 회원이 상담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글 입력 시 해당 문구 나오지 않도록 처리 요청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잔여 상담 건수 노출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 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중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이하 부터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카운팅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상담신청 건 수 월별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건으로 제한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등록 완료 시 건 수 차감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 후 취소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삭제해도 건 수 복구 불가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매월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생성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전월 잔여 건 수 이월 불가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추가질문도 건 수 차감 처리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&lt;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문의내역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상담내역에서 건 수 확인 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63" y="2151273"/>
            <a:ext cx="7681201" cy="486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직사각형 30"/>
          <p:cNvSpPr/>
          <p:nvPr/>
        </p:nvSpPr>
        <p:spPr>
          <a:xfrm>
            <a:off x="367383" y="2547317"/>
            <a:ext cx="5904656" cy="6120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39693" y="254731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15" name="직사각형 14"/>
          <p:cNvSpPr/>
          <p:nvPr/>
        </p:nvSpPr>
        <p:spPr>
          <a:xfrm>
            <a:off x="208671" y="315069"/>
            <a:ext cx="1082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핵심 질의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내용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08671" y="315069"/>
            <a:ext cx="7683548" cy="11881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-4323" y="31506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18" name="Window Inner"/>
          <p:cNvSpPr/>
          <p:nvPr>
            <p:custDataLst>
              <p:tags r:id="rId1"/>
            </p:custDataLst>
          </p:nvPr>
        </p:nvSpPr>
        <p:spPr>
          <a:xfrm>
            <a:off x="312793" y="639105"/>
            <a:ext cx="7471414" cy="752291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23367" y="1802266"/>
            <a:ext cx="1117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질의  추가 설명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95475" y="323778"/>
            <a:ext cx="38164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(* [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필수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] 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답변이 필요한 핵심 문의사항을 기입해 주세요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1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225105" y="1805749"/>
            <a:ext cx="612705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(* [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선택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]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질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의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 내용을 이해하는데 도움이 되는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추가적인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내용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배경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진행사항 등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을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기입해 주세요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.)</a:t>
            </a:r>
            <a:endParaRPr lang="ko-KR" altLang="en-US" sz="1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" name="오각형 13"/>
          <p:cNvSpPr/>
          <p:nvPr/>
        </p:nvSpPr>
        <p:spPr>
          <a:xfrm rot="5400000">
            <a:off x="8959477" y="5764535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95375" y="5967697"/>
            <a:ext cx="24842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" b="1" dirty="0" smtClean="0">
                <a:latin typeface="+mn-ea"/>
              </a:rPr>
              <a:t># </a:t>
            </a:r>
            <a:r>
              <a:rPr lang="ko-KR" altLang="en-US" sz="800" b="1" dirty="0" smtClean="0">
                <a:latin typeface="+mn-ea"/>
              </a:rPr>
              <a:t>하단 온라인 상담 유의사항 안내를 확인하세요</a:t>
            </a:r>
            <a:r>
              <a:rPr lang="en-US" altLang="ko-KR" sz="800" b="1" dirty="0" smtClean="0">
                <a:latin typeface="+mn-ea"/>
              </a:rPr>
              <a:t>.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95375" y="6003701"/>
            <a:ext cx="2376264" cy="18002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03387" y="6255729"/>
            <a:ext cx="1044116" cy="2520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안내문구 추가</a:t>
            </a:r>
            <a:endParaRPr lang="ko-KR" altLang="en-US" sz="1000" dirty="0"/>
          </a:p>
        </p:txBody>
      </p:sp>
      <p:sp>
        <p:nvSpPr>
          <p:cNvPr id="26" name="직사각형 25"/>
          <p:cNvSpPr/>
          <p:nvPr/>
        </p:nvSpPr>
        <p:spPr>
          <a:xfrm>
            <a:off x="187363" y="6435749"/>
            <a:ext cx="1944216" cy="64807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259371" y="6615769"/>
            <a:ext cx="18722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나눔바른고딕" pitchFamily="50" charset="-127"/>
                <a:ea typeface="나눔바른고딕" pitchFamily="50" charset="-127"/>
              </a:rPr>
              <a:t>7</a:t>
            </a:r>
            <a:r>
              <a:rPr lang="ko-KR" altLang="en-US" sz="1200" dirty="0" smtClean="0">
                <a:latin typeface="나눔바른고딕" pitchFamily="50" charset="-127"/>
                <a:ea typeface="나눔바른고딕" pitchFamily="50" charset="-127"/>
              </a:rPr>
              <a:t>월 잔여 상담 건 수 </a:t>
            </a:r>
            <a:r>
              <a:rPr lang="en-US" altLang="ko-KR" sz="1200" dirty="0" smtClean="0"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en-US" altLang="ko-KR" sz="1500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5</a:t>
            </a:r>
            <a:r>
              <a:rPr lang="ko-KR" altLang="en-US" sz="1200" dirty="0" smtClean="0">
                <a:latin typeface="나눔바른고딕" pitchFamily="50" charset="-127"/>
                <a:ea typeface="나눔바른고딕" pitchFamily="50" charset="-127"/>
              </a:rPr>
              <a:t>건</a:t>
            </a:r>
            <a:endParaRPr lang="ko-KR" altLang="en-US" sz="12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59371" y="6543761"/>
            <a:ext cx="1800200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131579" y="63997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30" name="직사각형 29"/>
          <p:cNvSpPr/>
          <p:nvPr/>
        </p:nvSpPr>
        <p:spPr>
          <a:xfrm>
            <a:off x="8144247" y="3519425"/>
            <a:ext cx="2088232" cy="295232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특이사항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</a:p>
          <a:p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월 상담 건 수 제한 추가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월 최대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20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매월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일 상담 건수 리셋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전월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잔여 건수 이월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안됨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추가문의도 카운트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신규 회원은 등록일 기준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 생성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이 후 리셋은 위와 동일함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유료계정 탈퇴 시 상담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ko-KR" altLang="en-US" sz="1200" b="1" dirty="0" smtClean="0">
                <a:solidFill>
                  <a:schemeClr val="tx1"/>
                </a:solidFill>
              </a:rPr>
              <a:t>등록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상세 페이지 진입 불가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2066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글 등록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유의사항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(7), (8)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항목 추가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" name="직사각형 53"/>
          <p:cNvSpPr/>
          <p:nvPr/>
        </p:nvSpPr>
        <p:spPr>
          <a:xfrm>
            <a:off x="196072" y="2655329"/>
            <a:ext cx="29370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 smtClean="0">
                <a:latin typeface="나눔바른고딕" pitchFamily="50" charset="-127"/>
                <a:ea typeface="나눔바른고딕" pitchFamily="50" charset="-127"/>
              </a:rPr>
              <a:t>온라인 상담 유의사항 안내</a:t>
            </a:r>
            <a:endParaRPr lang="ko-KR" altLang="en-US" sz="20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 flipV="1">
            <a:off x="259371" y="3051373"/>
            <a:ext cx="756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371" y="3123381"/>
            <a:ext cx="7596608" cy="273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직사각형 69"/>
          <p:cNvSpPr/>
          <p:nvPr/>
        </p:nvSpPr>
        <p:spPr>
          <a:xfrm>
            <a:off x="8144247" y="1611213"/>
            <a:ext cx="2088232" cy="295232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특이사항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</a:p>
          <a:p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월 상담 건 수 제한 추가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월 최대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20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매월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일 상담 건수 리셋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전월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잔여 건수 이월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안됨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추가문의도 카운트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신규 회원은 등록일 기준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 생성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이 후 리셋은 위와 동일함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유료계정 탈퇴 시 상담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ko-KR" altLang="en-US" sz="1200" b="1" dirty="0" smtClean="0">
                <a:solidFill>
                  <a:schemeClr val="tx1"/>
                </a:solidFill>
              </a:rPr>
              <a:t>등록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상세 페이지 진입 불가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03387" y="5679665"/>
            <a:ext cx="7164796" cy="437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" b="1" dirty="0" smtClean="0">
                <a:latin typeface="+mn-ea"/>
              </a:rPr>
              <a:t>(7) </a:t>
            </a:r>
            <a:r>
              <a:rPr lang="ko-KR" altLang="en-US" sz="800" b="1" dirty="0" smtClean="0">
                <a:latin typeface="+mn-ea"/>
              </a:rPr>
              <a:t>상담 등록 시 다수문의 등록을 지양해 주시기 바랍니다</a:t>
            </a:r>
            <a:r>
              <a:rPr lang="en-US" altLang="ko-KR" sz="800" b="1" dirty="0" smtClean="0">
                <a:latin typeface="+mn-ea"/>
              </a:rPr>
              <a:t>. 1</a:t>
            </a:r>
            <a:r>
              <a:rPr lang="ko-KR" altLang="en-US" sz="800" b="1" dirty="0" smtClean="0">
                <a:latin typeface="+mn-ea"/>
              </a:rPr>
              <a:t>개의 상담문의에 다수의 문의가 있을 시 답변 처리가 불가할 수 있습니다</a:t>
            </a:r>
            <a:r>
              <a:rPr lang="en-US" altLang="ko-KR" sz="800" b="1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latin typeface="+mn-ea"/>
              </a:rPr>
              <a:t>(8) </a:t>
            </a:r>
            <a:r>
              <a:rPr lang="ko-KR" altLang="en-US" sz="800" b="1" dirty="0" smtClean="0">
                <a:latin typeface="+mn-ea"/>
              </a:rPr>
              <a:t>온라인 상담 문의 시 매월 최대 상담 건 수 제한이 있습니다</a:t>
            </a:r>
            <a:r>
              <a:rPr lang="en-US" altLang="ko-KR" sz="800" b="1" dirty="0" smtClean="0">
                <a:latin typeface="+mn-ea"/>
              </a:rPr>
              <a:t>. (</a:t>
            </a:r>
            <a:r>
              <a:rPr lang="ko-KR" altLang="en-US" sz="800" b="1" dirty="0" smtClean="0">
                <a:latin typeface="+mn-ea"/>
              </a:rPr>
              <a:t>월 </a:t>
            </a:r>
            <a:r>
              <a:rPr lang="en-US" altLang="ko-KR" sz="800" b="1" dirty="0" smtClean="0">
                <a:latin typeface="+mn-ea"/>
              </a:rPr>
              <a:t>20 </a:t>
            </a:r>
            <a:r>
              <a:rPr lang="ko-KR" altLang="en-US" sz="800" b="1" dirty="0" smtClean="0">
                <a:latin typeface="+mn-ea"/>
              </a:rPr>
              <a:t>건</a:t>
            </a:r>
            <a:r>
              <a:rPr lang="en-US" altLang="ko-KR" sz="800" b="1" dirty="0" smtClean="0">
                <a:latin typeface="+mn-ea"/>
              </a:rPr>
              <a:t>) </a:t>
            </a:r>
            <a:r>
              <a:rPr lang="ko-KR" altLang="en-US" sz="800" b="1" dirty="0" smtClean="0">
                <a:latin typeface="+mn-ea"/>
              </a:rPr>
              <a:t>상담 이용 시 참고해주세요</a:t>
            </a:r>
            <a:r>
              <a:rPr lang="en-US" altLang="ko-KR" sz="800" b="1" dirty="0" smtClean="0">
                <a:latin typeface="+mn-ea"/>
              </a:rPr>
              <a:t>.</a:t>
            </a:r>
            <a:r>
              <a:rPr lang="ko-KR" altLang="en-US" sz="800" b="1" dirty="0" smtClean="0">
                <a:latin typeface="+mn-ea"/>
              </a:rPr>
              <a:t> 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87363" y="2655329"/>
            <a:ext cx="7704856" cy="360040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43347" y="261932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33" name="직사각형 32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직사각형 35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059571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205957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08440" y="1899245"/>
            <a:ext cx="12477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41"/>
          <p:cNvSpPr/>
          <p:nvPr/>
        </p:nvSpPr>
        <p:spPr>
          <a:xfrm>
            <a:off x="5384304" y="1899245"/>
            <a:ext cx="1168026" cy="468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상담등록하기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87363" y="1935249"/>
            <a:ext cx="18722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나눔바른고딕" pitchFamily="50" charset="-127"/>
                <a:ea typeface="나눔바른고딕" pitchFamily="50" charset="-127"/>
              </a:rPr>
              <a:t>7</a:t>
            </a:r>
            <a:r>
              <a:rPr lang="ko-KR" altLang="en-US" sz="1200" dirty="0" smtClean="0">
                <a:latin typeface="나눔바른고딕" pitchFamily="50" charset="-127"/>
                <a:ea typeface="나눔바른고딕" pitchFamily="50" charset="-127"/>
              </a:rPr>
              <a:t>월 잔여 상담 건 수 </a:t>
            </a:r>
            <a:r>
              <a:rPr lang="en-US" altLang="ko-KR" sz="1200" dirty="0" smtClean="0"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en-US" altLang="ko-KR" sz="1500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5</a:t>
            </a:r>
            <a:r>
              <a:rPr lang="ko-KR" altLang="en-US" sz="1200" dirty="0" smtClean="0">
                <a:latin typeface="나눔바른고딕" pitchFamily="50" charset="-127"/>
                <a:ea typeface="나눔바른고딕" pitchFamily="50" charset="-127"/>
              </a:rPr>
              <a:t>건</a:t>
            </a:r>
            <a:endParaRPr lang="ko-KR" altLang="en-US" sz="12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87363" y="1863241"/>
            <a:ext cx="1800200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8882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문의 내용과 관련 내용으로 질문 형태 구분하여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글 등록 화면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본인 글에만 버튼 노출 및 수정 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 전에만 수정 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등록 이후에는 수정불가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621439" y="2401773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63268" y="2393064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88223" y="2429068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8223" y="5015966"/>
            <a:ext cx="7596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 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2. 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환급가산금에 대한 가산금 기산일이 확인 어려움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41174" y="3051373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44307" y="3056304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952419" y="3051373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 flipV="1">
            <a:off x="151359" y="3436617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6075" y="6335340"/>
            <a:ext cx="12477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모서리가 둥근 직사각형 32"/>
          <p:cNvSpPr/>
          <p:nvPr/>
        </p:nvSpPr>
        <p:spPr>
          <a:xfrm>
            <a:off x="187363" y="6407348"/>
            <a:ext cx="1296144" cy="39604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bg1"/>
                </a:solidFill>
              </a:rPr>
              <a:t>나의 상담내역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5371939" y="6335340"/>
            <a:ext cx="1168026" cy="468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수정하기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299931" y="6263332"/>
            <a:ext cx="1296144" cy="6120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299931" y="6119316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grpSp>
        <p:nvGrpSpPr>
          <p:cNvPr id="28" name="그룹 27"/>
          <p:cNvGrpSpPr/>
          <p:nvPr/>
        </p:nvGrpSpPr>
        <p:grpSpPr>
          <a:xfrm>
            <a:off x="6380051" y="1971253"/>
            <a:ext cx="1498756" cy="321402"/>
            <a:chOff x="6380051" y="2089142"/>
            <a:chExt cx="1498756" cy="321402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" name="직사각형 30"/>
          <p:cNvSpPr/>
          <p:nvPr/>
        </p:nvSpPr>
        <p:spPr>
          <a:xfrm flipV="1">
            <a:off x="151359" y="6072512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223367" y="4643152"/>
            <a:ext cx="1117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문의  관련 내용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23367" y="3671044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문의  내용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23367" y="4031084"/>
            <a:ext cx="75968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나눔고딕 Light" pitchFamily="50" charset="-127"/>
                <a:ea typeface="나눔고딕 Light" pitchFamily="50" charset="-127"/>
              </a:rPr>
              <a:t>환급가산금에 대한 가산금 기산일이 언제인지</a:t>
            </a:r>
            <a:r>
              <a:rPr lang="en-US" altLang="ko-KR" sz="1000" dirty="0" smtClean="0">
                <a:latin typeface="나눔고딕 Light" pitchFamily="50" charset="-127"/>
                <a:ea typeface="나눔고딕 Light" pitchFamily="50" charset="-127"/>
              </a:rPr>
              <a:t>?  </a:t>
            </a:r>
            <a:r>
              <a:rPr lang="ko-KR" altLang="en-US" sz="1000" dirty="0" smtClean="0">
                <a:latin typeface="나눔고딕 Light" pitchFamily="50" charset="-127"/>
                <a:ea typeface="나눔고딕 Light" pitchFamily="50" charset="-127"/>
              </a:rPr>
              <a:t>답변 부탁 드립니다</a:t>
            </a:r>
            <a:endParaRPr lang="ko-KR" altLang="en-US" sz="10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15355" y="370704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48" name="직사각형 47"/>
          <p:cNvSpPr/>
          <p:nvPr/>
        </p:nvSpPr>
        <p:spPr>
          <a:xfrm>
            <a:off x="259371" y="3635040"/>
            <a:ext cx="7452828" cy="22322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2059571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205957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>
            <a:off x="138676" y="2784537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7662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본인 글 등록 후 상담위원 답변 완료 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만족도 평가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부분 필수 값으로 변경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본인 등록 상담 글에만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버튼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추가문의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다음페이지 참조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367" y="5139605"/>
            <a:ext cx="7668852" cy="177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621439" y="1367894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63268" y="135918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88223" y="1395189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590017" y="1395190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88223" y="2223281"/>
            <a:ext cx="7596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항상 빠른 답변 감사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41174" y="1884437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944307" y="1889368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1952419" y="1884437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151359" y="2140473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354" y="2835349"/>
            <a:ext cx="7714865" cy="217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9431" y="3159385"/>
            <a:ext cx="288032" cy="384042"/>
          </a:xfrm>
          <a:prstGeom prst="rect">
            <a:avLst/>
          </a:prstGeom>
          <a:noFill/>
        </p:spPr>
      </p:pic>
      <p:sp>
        <p:nvSpPr>
          <p:cNvPr id="45" name="직사각형 44"/>
          <p:cNvSpPr/>
          <p:nvPr/>
        </p:nvSpPr>
        <p:spPr>
          <a:xfrm>
            <a:off x="1179226" y="3185512"/>
            <a:ext cx="10081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상담위원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</a:p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조현우 세무사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6704087" y="321658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63427" y="3811956"/>
            <a:ext cx="65527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경정청구기한은 법인세 부가세를 신고한자가 누락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착오등으로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과다하게 납부한 경우 법정신고기한 경과 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이내에  국세청에 경정 청구 할 수 있습니다 그러므로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 법인세는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2016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31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일까지 신고기한이므로 이 익일부터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년이 되는 날까지 경정청구가 가능합니다 즉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귀속법인세분을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경정청구할수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있습니다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4106" y="6903801"/>
            <a:ext cx="959743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모서리가 둥근 직사각형 48"/>
          <p:cNvSpPr/>
          <p:nvPr/>
        </p:nvSpPr>
        <p:spPr>
          <a:xfrm>
            <a:off x="295375" y="6941173"/>
            <a:ext cx="1188132" cy="28666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bg1"/>
                </a:solidFill>
              </a:rPr>
              <a:t>나의 상담내역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6380051" y="1765106"/>
            <a:ext cx="1498756" cy="321402"/>
            <a:chOff x="6380051" y="2089142"/>
            <a:chExt cx="1498756" cy="321402"/>
          </a:xfrm>
        </p:grpSpPr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3" name="모서리가 둥근 직사각형 52"/>
          <p:cNvSpPr/>
          <p:nvPr/>
        </p:nvSpPr>
        <p:spPr>
          <a:xfrm>
            <a:off x="5631508" y="6941173"/>
            <a:ext cx="1188132" cy="28666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추가문의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23367" y="5103601"/>
            <a:ext cx="7668852" cy="165618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5587963" y="6886451"/>
            <a:ext cx="1260140" cy="36842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223367" y="495958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60" name="직사각형 59"/>
          <p:cNvSpPr/>
          <p:nvPr/>
        </p:nvSpPr>
        <p:spPr>
          <a:xfrm>
            <a:off x="5407943" y="690380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직사각형 63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6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>
            <a:off x="138676" y="1632409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8144247" y="2691333"/>
            <a:ext cx="2088232" cy="295232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특이사항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</a:p>
          <a:p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월 상담 건 수 제한 추가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월 최대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20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매월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일 상담 건수 리셋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전월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잔여 건수 이월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안됨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추가문의도 카운트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신규 회원은 등록일 기준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 생성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이 후 리셋은 위와 동일함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유료계정 탈퇴 시 상담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ko-KR" altLang="en-US" sz="1200" b="1" dirty="0" smtClean="0">
                <a:solidFill>
                  <a:schemeClr val="tx1"/>
                </a:solidFill>
              </a:rPr>
              <a:t>등록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상세 페이지 진입 불가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3758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 글 등록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클릭 시 원 등록 글 하단에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추가입력 항목 노출됨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&lt;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개선사항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제목은 원문 제목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그대로에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앞에 표시되게 처리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결산자료 제출 관련 문의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등록하기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추가 문의 한 날짜 기준으로 목록에 리스트 업 처리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취소하기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저장없이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목록으로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4106" y="2024607"/>
            <a:ext cx="959743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모서리가 둥근 직사각형 57"/>
          <p:cNvSpPr/>
          <p:nvPr/>
        </p:nvSpPr>
        <p:spPr>
          <a:xfrm>
            <a:off x="5631508" y="2061979"/>
            <a:ext cx="1188132" cy="28666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추가문의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5587963" y="2007257"/>
            <a:ext cx="1260140" cy="36842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5407943" y="202460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375" y="2736086"/>
            <a:ext cx="7524836" cy="447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6" name="직선 화살표 연결선 65"/>
          <p:cNvCxnSpPr/>
          <p:nvPr/>
        </p:nvCxnSpPr>
        <p:spPr>
          <a:xfrm>
            <a:off x="6200031" y="2367297"/>
            <a:ext cx="0" cy="63455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직사각형 18"/>
          <p:cNvSpPr/>
          <p:nvPr/>
        </p:nvSpPr>
        <p:spPr>
          <a:xfrm>
            <a:off x="1736703" y="3313278"/>
            <a:ext cx="260840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1" dirty="0" smtClean="0">
                <a:latin typeface="+mn-ea"/>
              </a:rPr>
              <a:t>[</a:t>
            </a:r>
            <a:r>
              <a:rPr lang="ko-KR" altLang="en-US" sz="900" b="1" dirty="0" smtClean="0">
                <a:latin typeface="+mn-ea"/>
              </a:rPr>
              <a:t>추가문의</a:t>
            </a:r>
            <a:r>
              <a:rPr lang="en-US" altLang="ko-KR" sz="900" b="1" dirty="0" smtClean="0">
                <a:latin typeface="+mn-ea"/>
              </a:rPr>
              <a:t>]</a:t>
            </a:r>
            <a:r>
              <a:rPr lang="en-US" altLang="ko-KR" sz="900" dirty="0" smtClean="0">
                <a:latin typeface="+mn-ea"/>
              </a:rPr>
              <a:t> </a:t>
            </a:r>
            <a:r>
              <a:rPr lang="ko-KR" altLang="en-US" sz="900" dirty="0" smtClean="0">
                <a:latin typeface="+mn-ea"/>
              </a:rPr>
              <a:t>별도합산 가처분소득 문의 드립니다</a:t>
            </a:r>
            <a:endParaRPr lang="ko-KR" altLang="en-US" sz="900" dirty="0"/>
          </a:p>
        </p:txBody>
      </p:sp>
      <p:sp>
        <p:nvSpPr>
          <p:cNvPr id="20" name="직사각형 19"/>
          <p:cNvSpPr/>
          <p:nvPr/>
        </p:nvSpPr>
        <p:spPr>
          <a:xfrm>
            <a:off x="5479951" y="6471753"/>
            <a:ext cx="2160240" cy="54006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299931" y="6471753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22" name="직사각형 21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059571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205957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30" name="직사각형 29"/>
          <p:cNvSpPr/>
          <p:nvPr/>
        </p:nvSpPr>
        <p:spPr>
          <a:xfrm>
            <a:off x="8144247" y="3159385"/>
            <a:ext cx="2088232" cy="295232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특이사항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</a:p>
          <a:p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월 상담 건 수 제한 추가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월 최대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20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매월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일 상담 건수 리셋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전월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잔여 건수 이월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안됨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추가문의도 카운트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신규 회원은 등록일 기준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 생성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이 후 리셋은 위와 동일함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유료계정 탈퇴 시 상담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ko-KR" altLang="en-US" sz="1200" b="1" dirty="0" smtClean="0">
                <a:solidFill>
                  <a:schemeClr val="tx1"/>
                </a:solidFill>
              </a:rPr>
              <a:t>등록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상세 페이지 진입 불가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8882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등록화면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표시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형태로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 글 수정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본인 글에만 노출 및 수정가능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 전에만 수정 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등록 이후에는 수정불가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619411" y="300665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063268" y="302407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88223" y="3060081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88223" y="4016562"/>
            <a:ext cx="75968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추가로 문의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2. 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환급가산금에 대한 가산금 기산일이 언제인지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? 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답변 부탁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41174" y="3540621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44307" y="3545552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1952419" y="3540621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 flipV="1">
            <a:off x="151359" y="3805365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151359" y="5112309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801073" y="5325969"/>
            <a:ext cx="1055142" cy="31769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목록보기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7723" y="1899245"/>
            <a:ext cx="1080120" cy="66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모서리가 둥근 직사각형 34"/>
          <p:cNvSpPr/>
          <p:nvPr/>
        </p:nvSpPr>
        <p:spPr>
          <a:xfrm>
            <a:off x="187363" y="5274911"/>
            <a:ext cx="1188132" cy="28666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bg1"/>
                </a:solidFill>
              </a:rPr>
              <a:t>나의 상담내역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51359" y="3006659"/>
            <a:ext cx="4752528" cy="72008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4903887" y="300665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4064" y="2530410"/>
            <a:ext cx="12287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5551959" y="5337043"/>
            <a:ext cx="1168026" cy="3066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수정하기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479951" y="5265035"/>
            <a:ext cx="1296144" cy="41463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5479951" y="512101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직사각형 42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059571" y="1287177"/>
            <a:ext cx="93610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205957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48" name="직사각형 47"/>
          <p:cNvSpPr/>
          <p:nvPr/>
        </p:nvSpPr>
        <p:spPr>
          <a:xfrm>
            <a:off x="138676" y="3284815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144247" y="3087377"/>
            <a:ext cx="2088232" cy="295232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특이사항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&lt;</a:t>
            </a:r>
          </a:p>
          <a:p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solidFill>
                  <a:schemeClr val="tx1"/>
                </a:solidFill>
              </a:rPr>
              <a:t>월 상담 건 수 제한 추가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월 최대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20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매월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일 상담 건수 리셋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전월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잔여 건수 이월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안됨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추가문의도 카운트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신규 회원은 등록일 기준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 생성 처리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이 후 리셋은 위와 동일함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/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유료계정 탈퇴 시 상담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r>
              <a:rPr lang="ko-KR" altLang="en-US" sz="1200" b="1" dirty="0" smtClean="0">
                <a:solidFill>
                  <a:schemeClr val="tx1"/>
                </a:solidFill>
              </a:rPr>
              <a:t>등록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상세 페이지 진입 불가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228600" indent="-228600"/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6942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구분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제목 클릭 시 해당 상담 상세페이지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전체보기 클릭 시 나의 상담 페이지로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23181"/>
            <a:ext cx="8036235" cy="26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84" y="1556623"/>
            <a:ext cx="7969647" cy="4254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직사각형 34"/>
          <p:cNvSpPr/>
          <p:nvPr/>
        </p:nvSpPr>
        <p:spPr>
          <a:xfrm>
            <a:off x="155431" y="4239505"/>
            <a:ext cx="396044" cy="1800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전화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19412" y="4203501"/>
            <a:ext cx="11521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2021-06-30  14:30</a:t>
            </a:r>
            <a:endParaRPr lang="ko-KR" altLang="en-US" sz="900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167583" y="4239505"/>
            <a:ext cx="396044" cy="1800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51359" y="4491533"/>
            <a:ext cx="396044" cy="1800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상담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167583" y="4491533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19411" y="4459307"/>
            <a:ext cx="11521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무상수출 건 신고</a:t>
            </a:r>
            <a:endParaRPr lang="ko-KR" altLang="en-US" sz="900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15355" y="4203501"/>
            <a:ext cx="2484276" cy="26041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159471" y="405948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92431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문의내역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(1-1)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해당월 온라인 상담 잔여 건 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제목 클릭 시 해당 상담 상세페이지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시 아이콘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 상담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내역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 상담 값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일자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페잊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신청일자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23181"/>
            <a:ext cx="8036235" cy="3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1719225"/>
            <a:ext cx="7873169" cy="449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187363" y="2331293"/>
            <a:ext cx="13468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나눔바른고딕" pitchFamily="50" charset="-127"/>
                <a:ea typeface="나눔바른고딕" pitchFamily="50" charset="-127"/>
              </a:rPr>
              <a:t>온라인 상담내역</a:t>
            </a:r>
            <a:endParaRPr lang="ko-KR" altLang="en-US" sz="14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 flipV="1">
            <a:off x="259771" y="2629202"/>
            <a:ext cx="252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87363" y="5715669"/>
            <a:ext cx="15872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4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400" b="1" dirty="0" smtClean="0">
                <a:latin typeface="나눔바른고딕" pitchFamily="50" charset="-127"/>
                <a:ea typeface="나눔바른고딕" pitchFamily="50" charset="-127"/>
              </a:rPr>
              <a:t>화상 상담내역</a:t>
            </a:r>
            <a:endParaRPr lang="ko-KR" altLang="en-US" sz="14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 flipV="1">
            <a:off x="259771" y="6013578"/>
            <a:ext cx="252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367" y="2763341"/>
            <a:ext cx="7560840" cy="35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372" y="3123381"/>
            <a:ext cx="7488832" cy="34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33996" y="5211613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41"/>
          <p:cNvSpPr/>
          <p:nvPr/>
        </p:nvSpPr>
        <p:spPr>
          <a:xfrm>
            <a:off x="734964" y="355542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884107" y="3567916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01748" y="358272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01748" y="3906760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65728" y="3870756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경지현 공인회계사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 flipV="1">
            <a:off x="265744" y="4446820"/>
            <a:ext cx="738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741337" y="463554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846384" y="4626840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08121" y="466284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08121" y="4986880"/>
            <a:ext cx="396044" cy="1800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72101" y="4950876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대기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703542" y="3582725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312793" y="6255729"/>
            <a:ext cx="396044" cy="1800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전화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13961" y="6615769"/>
            <a:ext cx="396044" cy="1800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화상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741337" y="6201139"/>
            <a:ext cx="206819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2021-06-30  14:30 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전화상담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031679" y="6211016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3859771" y="6237143"/>
            <a:ext cx="396044" cy="1800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336532" y="6238311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795875" y="6238311"/>
            <a:ext cx="396044" cy="1800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취소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41337" y="6570183"/>
            <a:ext cx="20313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2021-06-30  14:30 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화상상담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3031679" y="6580060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3859771" y="6606187"/>
            <a:ext cx="396044" cy="1800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4336532" y="6607355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4795875" y="6607355"/>
            <a:ext cx="396044" cy="1800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취소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223367" y="3519425"/>
            <a:ext cx="7452828" cy="68407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직사각형 84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>
          <a:xfrm>
            <a:off x="3452061" y="337540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56" name="직사각형 55"/>
          <p:cNvSpPr/>
          <p:nvPr/>
        </p:nvSpPr>
        <p:spPr>
          <a:xfrm>
            <a:off x="187363" y="2331293"/>
            <a:ext cx="1296144" cy="25202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23367" y="5679665"/>
            <a:ext cx="1584176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187363" y="218727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74" name="직사각형 73"/>
          <p:cNvSpPr/>
          <p:nvPr/>
        </p:nvSpPr>
        <p:spPr>
          <a:xfrm>
            <a:off x="187363" y="553564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75" name="직사각형 74"/>
          <p:cNvSpPr/>
          <p:nvPr/>
        </p:nvSpPr>
        <p:spPr>
          <a:xfrm>
            <a:off x="43347" y="625572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76" name="직사각형 75"/>
          <p:cNvSpPr/>
          <p:nvPr/>
        </p:nvSpPr>
        <p:spPr>
          <a:xfrm>
            <a:off x="223367" y="6255729"/>
            <a:ext cx="5076564" cy="6120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5590264" y="2331293"/>
            <a:ext cx="21219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 </a:t>
            </a:r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이번 달 상담 잔여 건 수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18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]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5335935" y="2403301"/>
            <a:ext cx="396044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1-1</a:t>
            </a:r>
            <a:endParaRPr lang="ko-KR" altLang="en-US" sz="1000" dirty="0"/>
          </a:p>
        </p:txBody>
      </p:sp>
      <p:sp>
        <p:nvSpPr>
          <p:cNvPr id="78" name="직사각형 77"/>
          <p:cNvSpPr/>
          <p:nvPr/>
        </p:nvSpPr>
        <p:spPr>
          <a:xfrm>
            <a:off x="5731979" y="2331293"/>
            <a:ext cx="1980220" cy="25202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(2-2)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온라인 상담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상담위원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46919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4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계정으로 로그인 시 해당 상담위원 페이지로 이동</a:t>
                      </a:r>
                      <a:endParaRPr lang="en-US" altLang="ko-KR" sz="800" dirty="0" smtClean="0">
                        <a:hlinkClick r:id="rId4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항목 메뉴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정산내역 포함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등록에 따라 메뉴 노출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상담위원만 진행 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정산메뉴만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전체 상담 항목 리스트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답변대기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하단 내용참조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추가문의 시 추가문의 한 일자로 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리스트 업데이트되어 목록 상위에 노출 처리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답변대기가 기본이 되도록 변경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등록 시 설정한 모든 분야의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미답변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건이 보이도록 변경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(2)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번에서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이름 항목은 공란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메인분야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법인세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등록 시 문자발송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가능분야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법인세외 전체 분야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메인분야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외 체크된 가능분야 모두 문자발송 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 외 가능 분야는 상담위원  확인 후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진행예정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CUG 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가능분야 설정기능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문자발송 포함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상담위원 선택하여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메뉴로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소개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프로필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오각형 103"/>
          <p:cNvSpPr/>
          <p:nvPr/>
        </p:nvSpPr>
        <p:spPr>
          <a:xfrm rot="5400000">
            <a:off x="8959477" y="5764535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106" name="표 105"/>
          <p:cNvGraphicFramePr>
            <a:graphicFrameLocks noGrp="1"/>
          </p:cNvGraphicFramePr>
          <p:nvPr/>
        </p:nvGraphicFramePr>
        <p:xfrm>
          <a:off x="151359" y="4655821"/>
          <a:ext cx="7668852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213"/>
                <a:gridCol w="1917213"/>
                <a:gridCol w="1917213"/>
                <a:gridCol w="1917213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 상담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전화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화상 상담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전문가 컨설팅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장산 내역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7" name="직사각형 106"/>
          <p:cNvSpPr/>
          <p:nvPr/>
        </p:nvSpPr>
        <p:spPr>
          <a:xfrm>
            <a:off x="115355" y="4619817"/>
            <a:ext cx="7776864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5355" y="1487469"/>
            <a:ext cx="7776865" cy="45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직사각형 107"/>
          <p:cNvSpPr/>
          <p:nvPr/>
        </p:nvSpPr>
        <p:spPr>
          <a:xfrm>
            <a:off x="142650" y="2054824"/>
            <a:ext cx="7713565" cy="23849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115355" y="447580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5356" y="5087869"/>
            <a:ext cx="7740859" cy="63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직사각형 109"/>
          <p:cNvSpPr/>
          <p:nvPr/>
        </p:nvSpPr>
        <p:spPr>
          <a:xfrm>
            <a:off x="619411" y="5952545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7061240" y="5943836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186195" y="5979840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186195" y="6303876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650175" y="6267872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07814" y="6564613"/>
            <a:ext cx="76688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+mn-ea"/>
              </a:rPr>
              <a:t>특약사항으로 기재하지 않더라도 만약 계약 중 세입자가 사망하게 된다면 세입자의 상속인들이 전세보증금 반환 청구권을 상속할 것을 보입니다</a:t>
            </a:r>
            <a:r>
              <a:rPr lang="en-US" altLang="ko-KR" sz="800" dirty="0" smtClean="0">
                <a:latin typeface="+mn-ea"/>
              </a:rPr>
              <a:t>. </a:t>
            </a:r>
            <a:r>
              <a:rPr lang="ko-KR" altLang="en-US" sz="800" dirty="0" smtClean="0"/>
              <a:t>이를 대비하여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3587989" y="5979841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26" name="직사각형 125"/>
          <p:cNvSpPr/>
          <p:nvPr/>
        </p:nvSpPr>
        <p:spPr>
          <a:xfrm>
            <a:off x="6271913" y="5943836"/>
            <a:ext cx="6046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Ddd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****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28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83607" y="6960077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" name="직사각형 128"/>
          <p:cNvSpPr/>
          <p:nvPr/>
        </p:nvSpPr>
        <p:spPr>
          <a:xfrm>
            <a:off x="151359" y="5879957"/>
            <a:ext cx="7776864" cy="97210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/>
          <p:cNvSpPr/>
          <p:nvPr/>
        </p:nvSpPr>
        <p:spPr>
          <a:xfrm>
            <a:off x="-28661" y="591596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1" name="직사각형 30"/>
          <p:cNvSpPr/>
          <p:nvPr/>
        </p:nvSpPr>
        <p:spPr>
          <a:xfrm>
            <a:off x="5355689" y="1605358"/>
            <a:ext cx="1260140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온라인상담 바로가기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6" name="Text Box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7928224" y="5411905"/>
            <a:ext cx="864096" cy="792088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2400" rIns="162000" bIns="32400"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262626"/>
                </a:solidFill>
                <a:latin typeface="Calibri" pitchFamily="34" charset="0"/>
                <a:cs typeface="Calibri" pitchFamily="34" charset="0"/>
              </a:rPr>
              <a:t>답변대기     </a:t>
            </a:r>
            <a:r>
              <a:rPr lang="ko-KR" altLang="en-US" sz="800" dirty="0" smtClean="0">
                <a:solidFill>
                  <a:srgbClr val="262626"/>
                </a:solidFill>
                <a:latin typeface="바탕"/>
                <a:ea typeface="바탕"/>
                <a:cs typeface="Calibri" pitchFamily="34" charset="0"/>
              </a:rPr>
              <a:t>▽</a:t>
            </a:r>
            <a:endParaRPr lang="en-US" altLang="ko-KR" sz="800" dirty="0" smtClean="0">
              <a:solidFill>
                <a:srgbClr val="262626"/>
              </a:solidFill>
              <a:latin typeface="바탕"/>
              <a:ea typeface="바탕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b="0" dirty="0" smtClean="0">
                <a:solidFill>
                  <a:srgbClr val="262626"/>
                </a:solidFill>
                <a:latin typeface="Calibri" pitchFamily="34" charset="0"/>
                <a:cs typeface="Calibri" pitchFamily="34" charset="0"/>
              </a:rPr>
              <a:t>전체</a:t>
            </a:r>
            <a:endParaRPr lang="en-US" altLang="ko-KR" sz="800" b="0" dirty="0" smtClean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b="0" dirty="0" smtClean="0">
                <a:solidFill>
                  <a:srgbClr val="262626"/>
                </a:solidFill>
                <a:latin typeface="Calibri" pitchFamily="34" charset="0"/>
                <a:cs typeface="Calibri" pitchFamily="34" charset="0"/>
              </a:rPr>
              <a:t>답변완료</a:t>
            </a:r>
            <a:endParaRPr lang="en-US" altLang="ko-KR" sz="800" b="0" dirty="0" smtClean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b="0" dirty="0" smtClean="0">
                <a:solidFill>
                  <a:srgbClr val="262626"/>
                </a:solidFill>
                <a:latin typeface="Calibri" pitchFamily="34" charset="0"/>
                <a:cs typeface="Calibri" pitchFamily="34" charset="0"/>
              </a:rPr>
              <a:t>답변대기</a:t>
            </a:r>
            <a:endParaRPr lang="en-US" sz="800" b="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928223" y="519588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>
            <a:off x="6992119" y="5339897"/>
            <a:ext cx="1872208" cy="97210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5299931" y="1559477"/>
            <a:ext cx="2412268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87363" y="1559477"/>
            <a:ext cx="2952328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7343" y="157520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44" name="직사각형 43"/>
          <p:cNvSpPr/>
          <p:nvPr/>
        </p:nvSpPr>
        <p:spPr>
          <a:xfrm>
            <a:off x="5119911" y="157520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pic>
        <p:nvPicPr>
          <p:cNvPr id="46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9391" y="2279557"/>
            <a:ext cx="1188134" cy="1584176"/>
          </a:xfrm>
          <a:prstGeom prst="rect">
            <a:avLst/>
          </a:prstGeom>
          <a:noFill/>
        </p:spPr>
      </p:pic>
      <p:sp>
        <p:nvSpPr>
          <p:cNvPr id="47" name="직사각형 46"/>
          <p:cNvSpPr/>
          <p:nvPr/>
        </p:nvSpPr>
        <p:spPr>
          <a:xfrm>
            <a:off x="420805" y="3980454"/>
            <a:ext cx="11881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92019" y="2207549"/>
            <a:ext cx="158380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직사각형 48"/>
          <p:cNvSpPr/>
          <p:nvPr/>
        </p:nvSpPr>
        <p:spPr>
          <a:xfrm>
            <a:off x="2311599" y="2279557"/>
            <a:ext cx="2304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서울시립대 세무학과 석사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7563" y="2279557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직사각형 51"/>
          <p:cNvSpPr/>
          <p:nvPr/>
        </p:nvSpPr>
        <p:spPr>
          <a:xfrm>
            <a:off x="2311599" y="2692056"/>
            <a:ext cx="33843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</a:t>
            </a:r>
            <a:r>
              <a:rPr lang="en-US" altLang="ko-KR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S&amp;J </a:t>
            </a:r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세무회계 대표 세무사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한국지방세협회 평생회원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지방세 신문사 기자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서울시 마을세무사 위촉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㈜세무티브이 세무컨설팅최고전문가과정 수료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7563" y="2692056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>
            <a:off x="2311599" y="3705779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명지전문대 세무회계학과 소득세법 강의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한국주택금융공사 은퇴금융아카데미 강의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7563" y="3755721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직사각형 47"/>
          <p:cNvSpPr/>
          <p:nvPr/>
        </p:nvSpPr>
        <p:spPr>
          <a:xfrm flipV="1">
            <a:off x="0" y="747117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83165" y="773244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3347" y="819125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직사각형 55"/>
          <p:cNvSpPr/>
          <p:nvPr/>
        </p:nvSpPr>
        <p:spPr>
          <a:xfrm flipV="1">
            <a:off x="7343" y="1143161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 flipV="1">
            <a:off x="7343" y="1478001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556112" y="1115178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4615855" y="1143161"/>
            <a:ext cx="504056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4579851" y="9991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3285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 로그인 후 상담 메인 이동 시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상담관리 클릭 시 본인 상담위원 메일 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상단 페이지 참조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2419611" y="1863241"/>
            <a:ext cx="30603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무엇을 도와드릴까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?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551959" y="1863241"/>
            <a:ext cx="756084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검색하기</a:t>
            </a:r>
            <a:endParaRPr lang="ko-KR" altLang="en-US" sz="9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015455" y="3483421"/>
            <a:ext cx="1296144" cy="13321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5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1479" y="3591433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1087463" y="4553959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707643" y="3483421"/>
            <a:ext cx="1296144" cy="13321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4435835" y="3483421"/>
            <a:ext cx="1296144" cy="13321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Picture 9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3767" y="3591433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직사각형 44"/>
          <p:cNvSpPr/>
          <p:nvPr/>
        </p:nvSpPr>
        <p:spPr>
          <a:xfrm>
            <a:off x="2945866" y="4563541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46" name="Picture 6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51859" y="3591433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직사각형 49"/>
          <p:cNvSpPr/>
          <p:nvPr/>
        </p:nvSpPr>
        <p:spPr>
          <a:xfrm>
            <a:off x="4558514" y="4563541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483507" y="2357715"/>
            <a:ext cx="10651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키워드 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: </a:t>
            </a:r>
            <a:endParaRPr lang="ko-KR" altLang="en-US" sz="1200" b="1" dirty="0">
              <a:solidFill>
                <a:srgbClr val="FF0000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455615" y="2357715"/>
            <a:ext cx="39645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가처분소득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중간예납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승계취득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양도소득세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err="1" smtClean="0">
                <a:latin typeface="나눔바른고딕" pitchFamily="50" charset="-127"/>
                <a:ea typeface="나눔바른고딕" pitchFamily="50" charset="-127"/>
              </a:rPr>
              <a:t>기준경비율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223367" y="5474960"/>
            <a:ext cx="129394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주간 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 flipV="1">
            <a:off x="286666" y="5736865"/>
            <a:ext cx="360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4201365" y="5474960"/>
            <a:ext cx="14991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 최신 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 flipV="1">
            <a:off x="4264664" y="5736865"/>
            <a:ext cx="360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636980" y="5880881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080327" y="5880881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95375" y="5899467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36980" y="6168913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3080327" y="616891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295375" y="6187499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636980" y="6456945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080327" y="645694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95375" y="6475531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636980" y="6744977"/>
            <a:ext cx="21066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 드립니다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080327" y="674497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295375" y="6763563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5389508" y="5880881"/>
            <a:ext cx="166584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…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076771" y="5880881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5011899" y="5899467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389508" y="6168913"/>
            <a:ext cx="167706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…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076771" y="616891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5011899" y="6187499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389508" y="6456945"/>
            <a:ext cx="167706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…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7076771" y="645694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5011899" y="6475531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심판청구</a:t>
            </a:r>
            <a:endParaRPr lang="ko-KR" altLang="en-US" sz="7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5389508" y="6744977"/>
            <a:ext cx="167706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과세 문의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…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7076771" y="674497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5011899" y="6763563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3274354" y="5502255"/>
            <a:ext cx="58541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+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더보기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7270798" y="5520841"/>
            <a:ext cx="58541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+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더보기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519511" y="1863241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전체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4291819" y="5899467"/>
            <a:ext cx="656781" cy="1974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5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국세청</a:t>
            </a:r>
            <a:endParaRPr lang="ko-KR" altLang="en-US" sz="75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4291819" y="6187499"/>
            <a:ext cx="656781" cy="1974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5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위택스</a:t>
            </a:r>
            <a:endParaRPr lang="ko-KR" altLang="en-US" sz="75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4291819" y="6475531"/>
            <a:ext cx="656781" cy="1974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5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조세심판원</a:t>
            </a:r>
            <a:endParaRPr lang="ko-KR" altLang="en-US" sz="75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4291819" y="6763563"/>
            <a:ext cx="656781" cy="1974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5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고용노동부</a:t>
            </a:r>
            <a:endParaRPr lang="ko-KR" altLang="en-US" sz="75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2" name="직사각형 91"/>
          <p:cNvSpPr/>
          <p:nvPr/>
        </p:nvSpPr>
        <p:spPr>
          <a:xfrm flipV="1">
            <a:off x="152219" y="5114405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 flipV="1">
            <a:off x="187363" y="3123381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타원 93"/>
          <p:cNvSpPr/>
          <p:nvPr/>
        </p:nvSpPr>
        <p:spPr>
          <a:xfrm>
            <a:off x="6920199" y="1935249"/>
            <a:ext cx="792000" cy="792000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/>
              <a:t>나의상담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smtClean="0"/>
              <a:t>관리</a:t>
            </a:r>
            <a:endParaRPr lang="ko-KR" altLang="en-US" sz="1050" b="1" dirty="0"/>
          </a:p>
        </p:txBody>
      </p:sp>
      <p:cxnSp>
        <p:nvCxnSpPr>
          <p:cNvPr id="95" name="직선 화살표 연결선 94"/>
          <p:cNvCxnSpPr/>
          <p:nvPr/>
        </p:nvCxnSpPr>
        <p:spPr>
          <a:xfrm>
            <a:off x="6920111" y="2763341"/>
            <a:ext cx="9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직사각형 95"/>
          <p:cNvSpPr/>
          <p:nvPr/>
        </p:nvSpPr>
        <p:spPr>
          <a:xfrm>
            <a:off x="7007411" y="2511313"/>
            <a:ext cx="64633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바로가기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6740091" y="1863241"/>
            <a:ext cx="1152128" cy="108012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6740091" y="171922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99" name="직사각형 98"/>
          <p:cNvSpPr/>
          <p:nvPr/>
        </p:nvSpPr>
        <p:spPr>
          <a:xfrm flipV="1">
            <a:off x="0" y="855129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0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83165" y="881256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347" y="927137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" name="직사각형 101"/>
          <p:cNvSpPr/>
          <p:nvPr/>
        </p:nvSpPr>
        <p:spPr>
          <a:xfrm flipV="1">
            <a:off x="7343" y="1251173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 flipV="1">
            <a:off x="7343" y="1586013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556112" y="1223190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4615855" y="1251173"/>
            <a:ext cx="504056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/>
          <p:cNvSpPr/>
          <p:nvPr/>
        </p:nvSpPr>
        <p:spPr>
          <a:xfrm>
            <a:off x="4579851" y="110715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110" name="직사각형 109"/>
          <p:cNvSpPr/>
          <p:nvPr/>
        </p:nvSpPr>
        <p:spPr>
          <a:xfrm>
            <a:off x="6092019" y="3483421"/>
            <a:ext cx="1296144" cy="133214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5" name="Picture 7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92989" y="3555429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직사각형 115"/>
          <p:cNvSpPr/>
          <p:nvPr/>
        </p:nvSpPr>
        <p:spPr>
          <a:xfrm>
            <a:off x="6262162" y="4546701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2066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 로그인 상태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상담관리 클릭 시 본인 상담위원 메일 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상단 페이지 참조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17220" y="2043261"/>
            <a:ext cx="7992887" cy="12241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2559520" y="2511313"/>
            <a:ext cx="30603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문의사항을 입력해 주세요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691868" y="2511313"/>
            <a:ext cx="756084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검색하기</a:t>
            </a:r>
            <a:endParaRPr lang="ko-KR" altLang="en-US" sz="9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623416" y="2882386"/>
            <a:ext cx="10651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키워드 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바른고딕" pitchFamily="50" charset="-127"/>
                <a:ea typeface="나눔바른고딕" pitchFamily="50" charset="-127"/>
              </a:rPr>
              <a:t>: </a:t>
            </a:r>
            <a:endParaRPr lang="ko-KR" altLang="en-US" sz="1200" b="1" dirty="0">
              <a:solidFill>
                <a:srgbClr val="FF0000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595524" y="2882386"/>
            <a:ext cx="39645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가처분소득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중간예납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승계취득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smtClean="0">
                <a:latin typeface="나눔바른고딕" pitchFamily="50" charset="-127"/>
                <a:ea typeface="나눔바른고딕" pitchFamily="50" charset="-127"/>
              </a:rPr>
              <a:t>양도소득세</a:t>
            </a:r>
            <a:r>
              <a:rPr lang="en-US" altLang="ko-KR" sz="1200" b="1" dirty="0" smtClean="0">
                <a:latin typeface="나눔바른고딕" pitchFamily="50" charset="-127"/>
                <a:ea typeface="나눔바른고딕" pitchFamily="50" charset="-127"/>
              </a:rPr>
              <a:t>,   </a:t>
            </a:r>
            <a:r>
              <a:rPr lang="ko-KR" altLang="en-US" sz="1200" b="1" dirty="0" err="1" smtClean="0">
                <a:latin typeface="나눔바른고딕" pitchFamily="50" charset="-127"/>
                <a:ea typeface="나눔바른고딕" pitchFamily="50" charset="-127"/>
              </a:rPr>
              <a:t>기준경비율</a:t>
            </a:r>
            <a:endParaRPr lang="ko-KR" altLang="en-US" sz="12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659420" y="2511313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제목         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16881"/>
            <a:ext cx="7995468" cy="5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83607" y="6131985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584575" y="4129402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26404" y="412069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51359" y="4156697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198312" y="4120693"/>
            <a:ext cx="5693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aah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****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51359" y="4480733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015455" y="4444729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 flipV="1">
            <a:off x="115355" y="5020793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72978" y="4741470"/>
            <a:ext cx="76688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+mn-ea"/>
              </a:rPr>
              <a:t>특약사항으로 기재하지 않더라도 만약 계약 중 세입자가 사망하게 된다면 세입자의 상속인들이 전세보증금 반환 청구권을 상속할 것을 보입니다</a:t>
            </a:r>
            <a:r>
              <a:rPr lang="en-US" altLang="ko-KR" sz="800" dirty="0" smtClean="0">
                <a:latin typeface="+mn-ea"/>
              </a:rPr>
              <a:t>. </a:t>
            </a:r>
            <a:r>
              <a:rPr lang="ko-KR" altLang="en-US" sz="800" dirty="0" smtClean="0"/>
              <a:t>이를 대비하여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90948" y="5209522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32777" y="5200813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57732" y="5236817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204685" y="5200813"/>
            <a:ext cx="5693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aah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****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57732" y="5560853"/>
            <a:ext cx="396044" cy="1800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21712" y="5524849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대기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 flipV="1">
            <a:off x="121728" y="6100913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151359" y="5834077"/>
            <a:ext cx="396044" cy="18002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진행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15339" y="5798073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진행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53153" y="4156698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979451" y="2115269"/>
            <a:ext cx="61206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latin typeface="나눔고딕 Light" pitchFamily="50" charset="-127"/>
                <a:ea typeface="나눔고딕 Light" pitchFamily="50" charset="-127"/>
              </a:rPr>
              <a:t>택스넷 온라인 상담사례입니다</a:t>
            </a:r>
            <a:r>
              <a:rPr lang="en-US" altLang="ko-KR" sz="1200" b="1" dirty="0" smtClean="0">
                <a:solidFill>
                  <a:schemeClr val="tx1"/>
                </a:solidFill>
                <a:latin typeface="나눔고딕 Light" pitchFamily="50" charset="-127"/>
                <a:ea typeface="나눔고딕 Light" pitchFamily="50" charset="-127"/>
              </a:rPr>
              <a:t>.  </a:t>
            </a:r>
            <a:r>
              <a:rPr lang="ko-KR" altLang="en-US" sz="1200" b="1" dirty="0" smtClean="0">
                <a:solidFill>
                  <a:schemeClr val="tx1"/>
                </a:solidFill>
                <a:latin typeface="나눔고딕 Light" pitchFamily="50" charset="-127"/>
                <a:ea typeface="나눔고딕 Light" pitchFamily="50" charset="-127"/>
              </a:rPr>
              <a:t>상담 전 유사한 상담사례를 찾아 문제를 해결해 보세요</a:t>
            </a:r>
            <a:r>
              <a:rPr lang="en-US" altLang="ko-KR" sz="1200" b="1" dirty="0" smtClean="0">
                <a:solidFill>
                  <a:schemeClr val="tx1"/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1419" y="4419525"/>
            <a:ext cx="216024" cy="240027"/>
          </a:xfrm>
          <a:prstGeom prst="rect">
            <a:avLst/>
          </a:prstGeom>
          <a:noFill/>
        </p:spPr>
      </p:pic>
      <p:sp>
        <p:nvSpPr>
          <p:cNvPr id="49" name="타원 48"/>
          <p:cNvSpPr/>
          <p:nvPr/>
        </p:nvSpPr>
        <p:spPr>
          <a:xfrm>
            <a:off x="7100219" y="2259285"/>
            <a:ext cx="792000" cy="792000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/>
              <a:t>나의상담</a:t>
            </a:r>
            <a:endParaRPr lang="en-US" altLang="ko-KR" sz="1050" b="1" dirty="0" smtClean="0"/>
          </a:p>
          <a:p>
            <a:pPr algn="ctr"/>
            <a:r>
              <a:rPr lang="ko-KR" altLang="en-US" sz="1050" b="1" dirty="0" smtClean="0"/>
              <a:t>관리</a:t>
            </a:r>
            <a:endParaRPr lang="ko-KR" altLang="en-US" sz="1050" b="1" dirty="0"/>
          </a:p>
        </p:txBody>
      </p:sp>
      <p:cxnSp>
        <p:nvCxnSpPr>
          <p:cNvPr id="55" name="직선 화살표 연결선 54"/>
          <p:cNvCxnSpPr/>
          <p:nvPr/>
        </p:nvCxnSpPr>
        <p:spPr>
          <a:xfrm>
            <a:off x="7100131" y="3087377"/>
            <a:ext cx="9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7187431" y="2835349"/>
            <a:ext cx="64633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바로가기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6920111" y="2187277"/>
            <a:ext cx="1152128" cy="108012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6920111" y="204326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59" name="직사각형 58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직사각형 61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615855" y="1287177"/>
            <a:ext cx="504056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457985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83237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15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 로그인 시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본인 상담 분야 외 전체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추가문의 제외 </a:t>
                      </a:r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추가문의</a:t>
                      </a:r>
                      <a:r>
                        <a:rPr lang="ko-KR" altLang="en-US" sz="800" baseline="0" dirty="0" smtClean="0"/>
                        <a:t> 답변은 최초 답변 상담위원 만 가능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>
                        <a:hlinkClick r:id="rId15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답변하기 클릭 시 하단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알럿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타 상담위원이 답변 진행 중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최초 답변 진행 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621439" y="2363235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63268" y="2354526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88223" y="2390530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8223" y="3496195"/>
            <a:ext cx="75968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항상 빠른 답변 감사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2. 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환급가산금에 대한 가산금 기산일이 언제인지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? 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답변 부탁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41174" y="2964557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44307" y="2969488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952419" y="2964557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 flipV="1">
            <a:off x="151359" y="3284998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36"/>
          <p:cNvGrpSpPr/>
          <p:nvPr/>
        </p:nvGrpSpPr>
        <p:grpSpPr>
          <a:xfrm>
            <a:off x="6380051" y="1817100"/>
            <a:ext cx="1498756" cy="321402"/>
            <a:chOff x="6380051" y="2089142"/>
            <a:chExt cx="1498756" cy="32140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직사각형 29"/>
          <p:cNvSpPr/>
          <p:nvPr/>
        </p:nvSpPr>
        <p:spPr>
          <a:xfrm flipV="1">
            <a:off x="151359" y="4514766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Window"/>
          <p:cNvGrpSpPr/>
          <p:nvPr>
            <p:custDataLst>
              <p:tags r:id="rId1"/>
            </p:custDataLst>
          </p:nvPr>
        </p:nvGrpSpPr>
        <p:grpSpPr>
          <a:xfrm>
            <a:off x="1231479" y="5738902"/>
            <a:ext cx="2299330" cy="1044116"/>
            <a:chOff x="508000" y="1416844"/>
            <a:chExt cx="6696741" cy="5836067"/>
          </a:xfrm>
        </p:grpSpPr>
        <p:sp>
          <p:nvSpPr>
            <p:cNvPr id="28" name="Window Outer"/>
            <p:cNvSpPr/>
            <p:nvPr>
              <p:custDataLst>
                <p:tags r:id="rId8"/>
              </p:custDataLst>
            </p:nvPr>
          </p:nvSpPr>
          <p:spPr>
            <a:xfrm>
              <a:off x="508000" y="1416844"/>
              <a:ext cx="6696741" cy="5836067"/>
            </a:xfrm>
            <a:prstGeom prst="roundRect">
              <a:avLst>
                <a:gd name="adj" fmla="val 580"/>
              </a:avLst>
            </a:prstGeom>
            <a:solidFill>
              <a:schemeClr val="bg1">
                <a:lumMod val="50000"/>
              </a:schemeClr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28800" rIns="72000" bIns="2880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de-DE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[</a:t>
              </a:r>
              <a:r>
                <a:rPr kumimoji="1" lang="ko-KR" altLang="en-US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메뉴화면명칭</a:t>
              </a:r>
              <a:r>
                <a:rPr kumimoji="1" lang="en-US" altLang="ko-KR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]</a:t>
              </a:r>
              <a:endParaRPr kumimoji="1" lang="en-US" sz="1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" name="Window Inner"/>
            <p:cNvSpPr/>
            <p:nvPr>
              <p:custDataLst>
                <p:tags r:id="rId9"/>
              </p:custDataLst>
            </p:nvPr>
          </p:nvSpPr>
          <p:spPr>
            <a:xfrm>
              <a:off x="590374" y="2645507"/>
              <a:ext cx="6531994" cy="420491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9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32" name="Window Buttons"/>
            <p:cNvGrpSpPr>
              <a:grpSpLocks noChangeAspect="1"/>
            </p:cNvGrpSpPr>
            <p:nvPr/>
          </p:nvGrpSpPr>
          <p:grpSpPr>
            <a:xfrm>
              <a:off x="6037026" y="1796593"/>
              <a:ext cx="999492" cy="506479"/>
              <a:chOff x="7672876" y="497812"/>
              <a:chExt cx="1175903" cy="595855"/>
            </a:xfrm>
          </p:grpSpPr>
          <p:sp>
            <p:nvSpPr>
              <p:cNvPr id="46" name="Close Button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8546167" y="511023"/>
                <a:ext cx="302612" cy="582637"/>
              </a:xfrm>
              <a:custGeom>
                <a:avLst/>
                <a:gdLst>
                  <a:gd name="T0" fmla="*/ 12 w 246"/>
                  <a:gd name="T1" fmla="*/ 15 h 241"/>
                  <a:gd name="T2" fmla="*/ 12 w 246"/>
                  <a:gd name="T3" fmla="*/ 56 h 241"/>
                  <a:gd name="T4" fmla="*/ 80 w 246"/>
                  <a:gd name="T5" fmla="*/ 122 h 241"/>
                  <a:gd name="T6" fmla="*/ 12 w 246"/>
                  <a:gd name="T7" fmla="*/ 188 h 241"/>
                  <a:gd name="T8" fmla="*/ 12 w 246"/>
                  <a:gd name="T9" fmla="*/ 229 h 241"/>
                  <a:gd name="T10" fmla="*/ 56 w 246"/>
                  <a:gd name="T11" fmla="*/ 229 h 241"/>
                  <a:gd name="T12" fmla="*/ 123 w 246"/>
                  <a:gd name="T13" fmla="*/ 165 h 241"/>
                  <a:gd name="T14" fmla="*/ 190 w 246"/>
                  <a:gd name="T15" fmla="*/ 229 h 241"/>
                  <a:gd name="T16" fmla="*/ 234 w 246"/>
                  <a:gd name="T17" fmla="*/ 229 h 241"/>
                  <a:gd name="T18" fmla="*/ 234 w 246"/>
                  <a:gd name="T19" fmla="*/ 188 h 241"/>
                  <a:gd name="T20" fmla="*/ 167 w 246"/>
                  <a:gd name="T21" fmla="*/ 122 h 241"/>
                  <a:gd name="T22" fmla="*/ 234 w 246"/>
                  <a:gd name="T23" fmla="*/ 56 h 241"/>
                  <a:gd name="T24" fmla="*/ 234 w 246"/>
                  <a:gd name="T25" fmla="*/ 15 h 241"/>
                  <a:gd name="T26" fmla="*/ 190 w 246"/>
                  <a:gd name="T27" fmla="*/ 15 h 241"/>
                  <a:gd name="T28" fmla="*/ 123 w 246"/>
                  <a:gd name="T29" fmla="*/ 79 h 241"/>
                  <a:gd name="T30" fmla="*/ 56 w 246"/>
                  <a:gd name="T31" fmla="*/ 15 h 241"/>
                  <a:gd name="T32" fmla="*/ 12 w 246"/>
                  <a:gd name="T33" fmla="*/ 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241">
                    <a:moveTo>
                      <a:pt x="12" y="15"/>
                    </a:moveTo>
                    <a:cubicBezTo>
                      <a:pt x="0" y="26"/>
                      <a:pt x="0" y="45"/>
                      <a:pt x="12" y="56"/>
                    </a:cubicBezTo>
                    <a:lnTo>
                      <a:pt x="80" y="122"/>
                    </a:lnTo>
                    <a:lnTo>
                      <a:pt x="12" y="188"/>
                    </a:lnTo>
                    <a:cubicBezTo>
                      <a:pt x="0" y="199"/>
                      <a:pt x="0" y="218"/>
                      <a:pt x="12" y="229"/>
                    </a:cubicBezTo>
                    <a:cubicBezTo>
                      <a:pt x="24" y="241"/>
                      <a:pt x="44" y="241"/>
                      <a:pt x="56" y="229"/>
                    </a:cubicBezTo>
                    <a:lnTo>
                      <a:pt x="123" y="165"/>
                    </a:lnTo>
                    <a:lnTo>
                      <a:pt x="190" y="229"/>
                    </a:lnTo>
                    <a:cubicBezTo>
                      <a:pt x="202" y="241"/>
                      <a:pt x="222" y="241"/>
                      <a:pt x="234" y="229"/>
                    </a:cubicBezTo>
                    <a:cubicBezTo>
                      <a:pt x="246" y="218"/>
                      <a:pt x="246" y="199"/>
                      <a:pt x="234" y="188"/>
                    </a:cubicBezTo>
                    <a:lnTo>
                      <a:pt x="167" y="122"/>
                    </a:lnTo>
                    <a:lnTo>
                      <a:pt x="234" y="56"/>
                    </a:lnTo>
                    <a:cubicBezTo>
                      <a:pt x="246" y="45"/>
                      <a:pt x="246" y="26"/>
                      <a:pt x="234" y="15"/>
                    </a:cubicBezTo>
                    <a:cubicBezTo>
                      <a:pt x="222" y="3"/>
                      <a:pt x="202" y="3"/>
                      <a:pt x="190" y="15"/>
                    </a:cubicBezTo>
                    <a:lnTo>
                      <a:pt x="123" y="79"/>
                    </a:lnTo>
                    <a:lnTo>
                      <a:pt x="56" y="15"/>
                    </a:lnTo>
                    <a:cubicBezTo>
                      <a:pt x="41" y="0"/>
                      <a:pt x="26" y="3"/>
                      <a:pt x="12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7" name="Maximize Button"/>
              <p:cNvSpPr>
                <a:spLocks noChangeAspect="1"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8100678" y="497812"/>
                <a:ext cx="307521" cy="595855"/>
              </a:xfrm>
              <a:custGeom>
                <a:avLst/>
                <a:gdLst>
                  <a:gd name="T0" fmla="*/ 154 w 250"/>
                  <a:gd name="T1" fmla="*/ 0 h 246"/>
                  <a:gd name="T2" fmla="*/ 86 w 250"/>
                  <a:gd name="T3" fmla="*/ 1 h 246"/>
                  <a:gd name="T4" fmla="*/ 57 w 250"/>
                  <a:gd name="T5" fmla="*/ 28 h 246"/>
                  <a:gd name="T6" fmla="*/ 57 w 250"/>
                  <a:gd name="T7" fmla="*/ 59 h 246"/>
                  <a:gd name="T8" fmla="*/ 28 w 250"/>
                  <a:gd name="T9" fmla="*/ 59 h 246"/>
                  <a:gd name="T10" fmla="*/ 0 w 250"/>
                  <a:gd name="T11" fmla="*/ 86 h 246"/>
                  <a:gd name="T12" fmla="*/ 0 w 250"/>
                  <a:gd name="T13" fmla="*/ 218 h 246"/>
                  <a:gd name="T14" fmla="*/ 28 w 250"/>
                  <a:gd name="T15" fmla="*/ 246 h 246"/>
                  <a:gd name="T16" fmla="*/ 165 w 250"/>
                  <a:gd name="T17" fmla="*/ 246 h 246"/>
                  <a:gd name="T18" fmla="*/ 193 w 250"/>
                  <a:gd name="T19" fmla="*/ 218 h 246"/>
                  <a:gd name="T20" fmla="*/ 193 w 250"/>
                  <a:gd name="T21" fmla="*/ 188 h 246"/>
                  <a:gd name="T22" fmla="*/ 222 w 250"/>
                  <a:gd name="T23" fmla="*/ 188 h 246"/>
                  <a:gd name="T24" fmla="*/ 250 w 250"/>
                  <a:gd name="T25" fmla="*/ 160 h 246"/>
                  <a:gd name="T26" fmla="*/ 250 w 250"/>
                  <a:gd name="T27" fmla="*/ 27 h 246"/>
                  <a:gd name="T28" fmla="*/ 222 w 250"/>
                  <a:gd name="T29" fmla="*/ 0 h 246"/>
                  <a:gd name="T30" fmla="*/ 154 w 250"/>
                  <a:gd name="T31" fmla="*/ 0 h 246"/>
                  <a:gd name="T32" fmla="*/ 109 w 250"/>
                  <a:gd name="T33" fmla="*/ 52 h 246"/>
                  <a:gd name="T34" fmla="*/ 198 w 250"/>
                  <a:gd name="T35" fmla="*/ 52 h 246"/>
                  <a:gd name="T36" fmla="*/ 198 w 250"/>
                  <a:gd name="T37" fmla="*/ 138 h 246"/>
                  <a:gd name="T38" fmla="*/ 193 w 250"/>
                  <a:gd name="T39" fmla="*/ 138 h 246"/>
                  <a:gd name="T40" fmla="*/ 193 w 250"/>
                  <a:gd name="T41" fmla="*/ 85 h 246"/>
                  <a:gd name="T42" fmla="*/ 165 w 250"/>
                  <a:gd name="T43" fmla="*/ 58 h 246"/>
                  <a:gd name="T44" fmla="*/ 109 w 250"/>
                  <a:gd name="T45" fmla="*/ 58 h 246"/>
                  <a:gd name="T46" fmla="*/ 109 w 250"/>
                  <a:gd name="T47" fmla="*/ 52 h 246"/>
                  <a:gd name="T48" fmla="*/ 53 w 250"/>
                  <a:gd name="T49" fmla="*/ 110 h 246"/>
                  <a:gd name="T50" fmla="*/ 141 w 250"/>
                  <a:gd name="T51" fmla="*/ 110 h 246"/>
                  <a:gd name="T52" fmla="*/ 141 w 250"/>
                  <a:gd name="T53" fmla="*/ 196 h 246"/>
                  <a:gd name="T54" fmla="*/ 53 w 250"/>
                  <a:gd name="T55" fmla="*/ 196 h 246"/>
                  <a:gd name="T56" fmla="*/ 53 w 250"/>
                  <a:gd name="T57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50" h="246">
                    <a:moveTo>
                      <a:pt x="154" y="0"/>
                    </a:moveTo>
                    <a:cubicBezTo>
                      <a:pt x="131" y="0"/>
                      <a:pt x="108" y="1"/>
                      <a:pt x="86" y="1"/>
                    </a:cubicBezTo>
                    <a:cubicBezTo>
                      <a:pt x="70" y="1"/>
                      <a:pt x="57" y="13"/>
                      <a:pt x="57" y="28"/>
                    </a:cubicBezTo>
                    <a:lnTo>
                      <a:pt x="57" y="59"/>
                    </a:lnTo>
                    <a:cubicBezTo>
                      <a:pt x="48" y="59"/>
                      <a:pt x="38" y="59"/>
                      <a:pt x="28" y="59"/>
                    </a:cubicBezTo>
                    <a:cubicBezTo>
                      <a:pt x="13" y="59"/>
                      <a:pt x="0" y="71"/>
                      <a:pt x="0" y="86"/>
                    </a:cubicBezTo>
                    <a:lnTo>
                      <a:pt x="0" y="218"/>
                    </a:lnTo>
                    <a:cubicBezTo>
                      <a:pt x="0" y="233"/>
                      <a:pt x="13" y="246"/>
                      <a:pt x="28" y="246"/>
                    </a:cubicBezTo>
                    <a:lnTo>
                      <a:pt x="165" y="246"/>
                    </a:lnTo>
                    <a:cubicBezTo>
                      <a:pt x="183" y="246"/>
                      <a:pt x="193" y="231"/>
                      <a:pt x="193" y="218"/>
                    </a:cubicBezTo>
                    <a:lnTo>
                      <a:pt x="193" y="188"/>
                    </a:lnTo>
                    <a:lnTo>
                      <a:pt x="222" y="188"/>
                    </a:lnTo>
                    <a:cubicBezTo>
                      <a:pt x="240" y="188"/>
                      <a:pt x="250" y="173"/>
                      <a:pt x="250" y="160"/>
                    </a:cubicBezTo>
                    <a:lnTo>
                      <a:pt x="250" y="27"/>
                    </a:lnTo>
                    <a:cubicBezTo>
                      <a:pt x="250" y="9"/>
                      <a:pt x="237" y="0"/>
                      <a:pt x="222" y="0"/>
                    </a:cubicBezTo>
                    <a:cubicBezTo>
                      <a:pt x="199" y="0"/>
                      <a:pt x="177" y="0"/>
                      <a:pt x="154" y="0"/>
                    </a:cubicBezTo>
                    <a:close/>
                    <a:moveTo>
                      <a:pt x="109" y="52"/>
                    </a:moveTo>
                    <a:lnTo>
                      <a:pt x="198" y="52"/>
                    </a:lnTo>
                    <a:lnTo>
                      <a:pt x="198" y="138"/>
                    </a:lnTo>
                    <a:lnTo>
                      <a:pt x="193" y="138"/>
                    </a:lnTo>
                    <a:lnTo>
                      <a:pt x="193" y="85"/>
                    </a:lnTo>
                    <a:cubicBezTo>
                      <a:pt x="193" y="67"/>
                      <a:pt x="180" y="58"/>
                      <a:pt x="165" y="58"/>
                    </a:cubicBezTo>
                    <a:cubicBezTo>
                      <a:pt x="146" y="58"/>
                      <a:pt x="128" y="58"/>
                      <a:pt x="109" y="58"/>
                    </a:cubicBezTo>
                    <a:lnTo>
                      <a:pt x="109" y="52"/>
                    </a:lnTo>
                    <a:close/>
                    <a:moveTo>
                      <a:pt x="53" y="110"/>
                    </a:moveTo>
                    <a:lnTo>
                      <a:pt x="141" y="110"/>
                    </a:lnTo>
                    <a:lnTo>
                      <a:pt x="141" y="196"/>
                    </a:lnTo>
                    <a:lnTo>
                      <a:pt x="53" y="196"/>
                    </a:lnTo>
                    <a:lnTo>
                      <a:pt x="53" y="11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8" name="Minimize Button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7672876" y="952254"/>
                <a:ext cx="289843" cy="141406"/>
              </a:xfrm>
              <a:custGeom>
                <a:avLst/>
                <a:gdLst>
                  <a:gd name="T0" fmla="*/ 32 w 236"/>
                  <a:gd name="T1" fmla="*/ 0 h 59"/>
                  <a:gd name="T2" fmla="*/ 0 w 236"/>
                  <a:gd name="T3" fmla="*/ 30 h 59"/>
                  <a:gd name="T4" fmla="*/ 32 w 236"/>
                  <a:gd name="T5" fmla="*/ 59 h 59"/>
                  <a:gd name="T6" fmla="*/ 205 w 236"/>
                  <a:gd name="T7" fmla="*/ 59 h 59"/>
                  <a:gd name="T8" fmla="*/ 236 w 236"/>
                  <a:gd name="T9" fmla="*/ 30 h 59"/>
                  <a:gd name="T10" fmla="*/ 205 w 236"/>
                  <a:gd name="T11" fmla="*/ 0 h 59"/>
                  <a:gd name="T12" fmla="*/ 32 w 236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59">
                    <a:moveTo>
                      <a:pt x="32" y="0"/>
                    </a:moveTo>
                    <a:cubicBezTo>
                      <a:pt x="15" y="0"/>
                      <a:pt x="0" y="13"/>
                      <a:pt x="0" y="30"/>
                    </a:cubicBezTo>
                    <a:cubicBezTo>
                      <a:pt x="0" y="46"/>
                      <a:pt x="15" y="59"/>
                      <a:pt x="32" y="59"/>
                    </a:cubicBezTo>
                    <a:lnTo>
                      <a:pt x="205" y="59"/>
                    </a:lnTo>
                    <a:cubicBezTo>
                      <a:pt x="222" y="59"/>
                      <a:pt x="236" y="46"/>
                      <a:pt x="236" y="30"/>
                    </a:cubicBezTo>
                    <a:cubicBezTo>
                      <a:pt x="236" y="13"/>
                      <a:pt x="222" y="0"/>
                      <a:pt x="20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sp>
        <p:nvSpPr>
          <p:cNvPr id="50" name="직사각형 49"/>
          <p:cNvSpPr/>
          <p:nvPr/>
        </p:nvSpPr>
        <p:spPr>
          <a:xfrm>
            <a:off x="1313364" y="6120138"/>
            <a:ext cx="21242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141414"/>
                </a:solidFill>
                <a:latin typeface="+mn-ea"/>
              </a:rPr>
              <a:t>타 상담위원이 답변 진행 중입니다</a:t>
            </a:r>
            <a:r>
              <a:rPr lang="en-US" altLang="ko-KR" sz="900" dirty="0" smtClean="0">
                <a:solidFill>
                  <a:srgbClr val="141414"/>
                </a:solidFill>
                <a:latin typeface="+mn-ea"/>
              </a:rPr>
              <a:t>.</a:t>
            </a:r>
            <a:endParaRPr lang="ko-KR" altLang="en-US" sz="900" dirty="0">
              <a:latin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077742" y="5330087"/>
            <a:ext cx="26068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solidFill>
                  <a:srgbClr val="141414"/>
                </a:solidFill>
                <a:latin typeface="+mn-ea"/>
              </a:rPr>
              <a:t>&lt;</a:t>
            </a:r>
            <a:r>
              <a:rPr lang="ko-KR" altLang="en-US" sz="1200" dirty="0" smtClean="0">
                <a:solidFill>
                  <a:srgbClr val="141414"/>
                </a:solidFill>
                <a:latin typeface="+mn-ea"/>
              </a:rPr>
              <a:t>공통 </a:t>
            </a:r>
            <a:r>
              <a:rPr lang="en-US" altLang="ko-KR" sz="1200" dirty="0" smtClean="0">
                <a:solidFill>
                  <a:srgbClr val="141414"/>
                </a:solidFill>
                <a:latin typeface="+mn-ea"/>
              </a:rPr>
              <a:t>– </a:t>
            </a:r>
            <a:r>
              <a:rPr lang="ko-KR" altLang="en-US" sz="1200" dirty="0" smtClean="0">
                <a:solidFill>
                  <a:srgbClr val="141414"/>
                </a:solidFill>
                <a:latin typeface="+mn-ea"/>
              </a:rPr>
              <a:t>현재 답변 진행 중 일 때 </a:t>
            </a:r>
            <a:r>
              <a:rPr lang="en-US" altLang="ko-KR" sz="1200" dirty="0" smtClean="0">
                <a:solidFill>
                  <a:srgbClr val="141414"/>
                </a:solidFill>
                <a:latin typeface="+mn-ea"/>
              </a:rPr>
              <a:t>&gt;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52" name="Window"/>
          <p:cNvGrpSpPr/>
          <p:nvPr>
            <p:custDataLst>
              <p:tags r:id="rId2"/>
            </p:custDataLst>
          </p:nvPr>
        </p:nvGrpSpPr>
        <p:grpSpPr>
          <a:xfrm>
            <a:off x="4363827" y="5751673"/>
            <a:ext cx="2299330" cy="1044116"/>
            <a:chOff x="508000" y="1416844"/>
            <a:chExt cx="6696741" cy="5836067"/>
          </a:xfrm>
        </p:grpSpPr>
        <p:sp>
          <p:nvSpPr>
            <p:cNvPr id="53" name="Window Outer"/>
            <p:cNvSpPr/>
            <p:nvPr>
              <p:custDataLst>
                <p:tags r:id="rId3"/>
              </p:custDataLst>
            </p:nvPr>
          </p:nvSpPr>
          <p:spPr>
            <a:xfrm>
              <a:off x="508000" y="1416844"/>
              <a:ext cx="6696741" cy="5836067"/>
            </a:xfrm>
            <a:prstGeom prst="roundRect">
              <a:avLst>
                <a:gd name="adj" fmla="val 580"/>
              </a:avLst>
            </a:prstGeom>
            <a:solidFill>
              <a:schemeClr val="bg1">
                <a:lumMod val="50000"/>
              </a:schemeClr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28800" rIns="72000" bIns="2880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de-DE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[</a:t>
              </a:r>
              <a:r>
                <a:rPr kumimoji="1" lang="ko-KR" altLang="en-US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메뉴화면명칭</a:t>
              </a:r>
              <a:r>
                <a:rPr kumimoji="1" lang="en-US" altLang="ko-KR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]</a:t>
              </a:r>
              <a:endParaRPr kumimoji="1" lang="en-US" sz="1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9" name="Window Inner"/>
            <p:cNvSpPr/>
            <p:nvPr>
              <p:custDataLst>
                <p:tags r:id="rId4"/>
              </p:custDataLst>
            </p:nvPr>
          </p:nvSpPr>
          <p:spPr>
            <a:xfrm>
              <a:off x="590374" y="2645507"/>
              <a:ext cx="6531994" cy="420491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9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60" name="Window Buttons"/>
            <p:cNvGrpSpPr>
              <a:grpSpLocks noChangeAspect="1"/>
            </p:cNvGrpSpPr>
            <p:nvPr/>
          </p:nvGrpSpPr>
          <p:grpSpPr>
            <a:xfrm>
              <a:off x="6037026" y="1796593"/>
              <a:ext cx="999492" cy="506479"/>
              <a:chOff x="7672876" y="497812"/>
              <a:chExt cx="1175903" cy="595855"/>
            </a:xfrm>
          </p:grpSpPr>
          <p:sp>
            <p:nvSpPr>
              <p:cNvPr id="61" name="Close Button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8546167" y="511023"/>
                <a:ext cx="302612" cy="582637"/>
              </a:xfrm>
              <a:custGeom>
                <a:avLst/>
                <a:gdLst>
                  <a:gd name="T0" fmla="*/ 12 w 246"/>
                  <a:gd name="T1" fmla="*/ 15 h 241"/>
                  <a:gd name="T2" fmla="*/ 12 w 246"/>
                  <a:gd name="T3" fmla="*/ 56 h 241"/>
                  <a:gd name="T4" fmla="*/ 80 w 246"/>
                  <a:gd name="T5" fmla="*/ 122 h 241"/>
                  <a:gd name="T6" fmla="*/ 12 w 246"/>
                  <a:gd name="T7" fmla="*/ 188 h 241"/>
                  <a:gd name="T8" fmla="*/ 12 w 246"/>
                  <a:gd name="T9" fmla="*/ 229 h 241"/>
                  <a:gd name="T10" fmla="*/ 56 w 246"/>
                  <a:gd name="T11" fmla="*/ 229 h 241"/>
                  <a:gd name="T12" fmla="*/ 123 w 246"/>
                  <a:gd name="T13" fmla="*/ 165 h 241"/>
                  <a:gd name="T14" fmla="*/ 190 w 246"/>
                  <a:gd name="T15" fmla="*/ 229 h 241"/>
                  <a:gd name="T16" fmla="*/ 234 w 246"/>
                  <a:gd name="T17" fmla="*/ 229 h 241"/>
                  <a:gd name="T18" fmla="*/ 234 w 246"/>
                  <a:gd name="T19" fmla="*/ 188 h 241"/>
                  <a:gd name="T20" fmla="*/ 167 w 246"/>
                  <a:gd name="T21" fmla="*/ 122 h 241"/>
                  <a:gd name="T22" fmla="*/ 234 w 246"/>
                  <a:gd name="T23" fmla="*/ 56 h 241"/>
                  <a:gd name="T24" fmla="*/ 234 w 246"/>
                  <a:gd name="T25" fmla="*/ 15 h 241"/>
                  <a:gd name="T26" fmla="*/ 190 w 246"/>
                  <a:gd name="T27" fmla="*/ 15 h 241"/>
                  <a:gd name="T28" fmla="*/ 123 w 246"/>
                  <a:gd name="T29" fmla="*/ 79 h 241"/>
                  <a:gd name="T30" fmla="*/ 56 w 246"/>
                  <a:gd name="T31" fmla="*/ 15 h 241"/>
                  <a:gd name="T32" fmla="*/ 12 w 246"/>
                  <a:gd name="T33" fmla="*/ 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241">
                    <a:moveTo>
                      <a:pt x="12" y="15"/>
                    </a:moveTo>
                    <a:cubicBezTo>
                      <a:pt x="0" y="26"/>
                      <a:pt x="0" y="45"/>
                      <a:pt x="12" y="56"/>
                    </a:cubicBezTo>
                    <a:lnTo>
                      <a:pt x="80" y="122"/>
                    </a:lnTo>
                    <a:lnTo>
                      <a:pt x="12" y="188"/>
                    </a:lnTo>
                    <a:cubicBezTo>
                      <a:pt x="0" y="199"/>
                      <a:pt x="0" y="218"/>
                      <a:pt x="12" y="229"/>
                    </a:cubicBezTo>
                    <a:cubicBezTo>
                      <a:pt x="24" y="241"/>
                      <a:pt x="44" y="241"/>
                      <a:pt x="56" y="229"/>
                    </a:cubicBezTo>
                    <a:lnTo>
                      <a:pt x="123" y="165"/>
                    </a:lnTo>
                    <a:lnTo>
                      <a:pt x="190" y="229"/>
                    </a:lnTo>
                    <a:cubicBezTo>
                      <a:pt x="202" y="241"/>
                      <a:pt x="222" y="241"/>
                      <a:pt x="234" y="229"/>
                    </a:cubicBezTo>
                    <a:cubicBezTo>
                      <a:pt x="246" y="218"/>
                      <a:pt x="246" y="199"/>
                      <a:pt x="234" y="188"/>
                    </a:cubicBezTo>
                    <a:lnTo>
                      <a:pt x="167" y="122"/>
                    </a:lnTo>
                    <a:lnTo>
                      <a:pt x="234" y="56"/>
                    </a:lnTo>
                    <a:cubicBezTo>
                      <a:pt x="246" y="45"/>
                      <a:pt x="246" y="26"/>
                      <a:pt x="234" y="15"/>
                    </a:cubicBezTo>
                    <a:cubicBezTo>
                      <a:pt x="222" y="3"/>
                      <a:pt x="202" y="3"/>
                      <a:pt x="190" y="15"/>
                    </a:cubicBezTo>
                    <a:lnTo>
                      <a:pt x="123" y="79"/>
                    </a:lnTo>
                    <a:lnTo>
                      <a:pt x="56" y="15"/>
                    </a:lnTo>
                    <a:cubicBezTo>
                      <a:pt x="41" y="0"/>
                      <a:pt x="26" y="3"/>
                      <a:pt x="12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2" name="Maximize Button"/>
              <p:cNvSpPr>
                <a:spLocks noChangeAspect="1"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8100678" y="497812"/>
                <a:ext cx="307521" cy="595855"/>
              </a:xfrm>
              <a:custGeom>
                <a:avLst/>
                <a:gdLst>
                  <a:gd name="T0" fmla="*/ 154 w 250"/>
                  <a:gd name="T1" fmla="*/ 0 h 246"/>
                  <a:gd name="T2" fmla="*/ 86 w 250"/>
                  <a:gd name="T3" fmla="*/ 1 h 246"/>
                  <a:gd name="T4" fmla="*/ 57 w 250"/>
                  <a:gd name="T5" fmla="*/ 28 h 246"/>
                  <a:gd name="T6" fmla="*/ 57 w 250"/>
                  <a:gd name="T7" fmla="*/ 59 h 246"/>
                  <a:gd name="T8" fmla="*/ 28 w 250"/>
                  <a:gd name="T9" fmla="*/ 59 h 246"/>
                  <a:gd name="T10" fmla="*/ 0 w 250"/>
                  <a:gd name="T11" fmla="*/ 86 h 246"/>
                  <a:gd name="T12" fmla="*/ 0 w 250"/>
                  <a:gd name="T13" fmla="*/ 218 h 246"/>
                  <a:gd name="T14" fmla="*/ 28 w 250"/>
                  <a:gd name="T15" fmla="*/ 246 h 246"/>
                  <a:gd name="T16" fmla="*/ 165 w 250"/>
                  <a:gd name="T17" fmla="*/ 246 h 246"/>
                  <a:gd name="T18" fmla="*/ 193 w 250"/>
                  <a:gd name="T19" fmla="*/ 218 h 246"/>
                  <a:gd name="T20" fmla="*/ 193 w 250"/>
                  <a:gd name="T21" fmla="*/ 188 h 246"/>
                  <a:gd name="T22" fmla="*/ 222 w 250"/>
                  <a:gd name="T23" fmla="*/ 188 h 246"/>
                  <a:gd name="T24" fmla="*/ 250 w 250"/>
                  <a:gd name="T25" fmla="*/ 160 h 246"/>
                  <a:gd name="T26" fmla="*/ 250 w 250"/>
                  <a:gd name="T27" fmla="*/ 27 h 246"/>
                  <a:gd name="T28" fmla="*/ 222 w 250"/>
                  <a:gd name="T29" fmla="*/ 0 h 246"/>
                  <a:gd name="T30" fmla="*/ 154 w 250"/>
                  <a:gd name="T31" fmla="*/ 0 h 246"/>
                  <a:gd name="T32" fmla="*/ 109 w 250"/>
                  <a:gd name="T33" fmla="*/ 52 h 246"/>
                  <a:gd name="T34" fmla="*/ 198 w 250"/>
                  <a:gd name="T35" fmla="*/ 52 h 246"/>
                  <a:gd name="T36" fmla="*/ 198 w 250"/>
                  <a:gd name="T37" fmla="*/ 138 h 246"/>
                  <a:gd name="T38" fmla="*/ 193 w 250"/>
                  <a:gd name="T39" fmla="*/ 138 h 246"/>
                  <a:gd name="T40" fmla="*/ 193 w 250"/>
                  <a:gd name="T41" fmla="*/ 85 h 246"/>
                  <a:gd name="T42" fmla="*/ 165 w 250"/>
                  <a:gd name="T43" fmla="*/ 58 h 246"/>
                  <a:gd name="T44" fmla="*/ 109 w 250"/>
                  <a:gd name="T45" fmla="*/ 58 h 246"/>
                  <a:gd name="T46" fmla="*/ 109 w 250"/>
                  <a:gd name="T47" fmla="*/ 52 h 246"/>
                  <a:gd name="T48" fmla="*/ 53 w 250"/>
                  <a:gd name="T49" fmla="*/ 110 h 246"/>
                  <a:gd name="T50" fmla="*/ 141 w 250"/>
                  <a:gd name="T51" fmla="*/ 110 h 246"/>
                  <a:gd name="T52" fmla="*/ 141 w 250"/>
                  <a:gd name="T53" fmla="*/ 196 h 246"/>
                  <a:gd name="T54" fmla="*/ 53 w 250"/>
                  <a:gd name="T55" fmla="*/ 196 h 246"/>
                  <a:gd name="T56" fmla="*/ 53 w 250"/>
                  <a:gd name="T57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50" h="246">
                    <a:moveTo>
                      <a:pt x="154" y="0"/>
                    </a:moveTo>
                    <a:cubicBezTo>
                      <a:pt x="131" y="0"/>
                      <a:pt x="108" y="1"/>
                      <a:pt x="86" y="1"/>
                    </a:cubicBezTo>
                    <a:cubicBezTo>
                      <a:pt x="70" y="1"/>
                      <a:pt x="57" y="13"/>
                      <a:pt x="57" y="28"/>
                    </a:cubicBezTo>
                    <a:lnTo>
                      <a:pt x="57" y="59"/>
                    </a:lnTo>
                    <a:cubicBezTo>
                      <a:pt x="48" y="59"/>
                      <a:pt x="38" y="59"/>
                      <a:pt x="28" y="59"/>
                    </a:cubicBezTo>
                    <a:cubicBezTo>
                      <a:pt x="13" y="59"/>
                      <a:pt x="0" y="71"/>
                      <a:pt x="0" y="86"/>
                    </a:cubicBezTo>
                    <a:lnTo>
                      <a:pt x="0" y="218"/>
                    </a:lnTo>
                    <a:cubicBezTo>
                      <a:pt x="0" y="233"/>
                      <a:pt x="13" y="246"/>
                      <a:pt x="28" y="246"/>
                    </a:cubicBezTo>
                    <a:lnTo>
                      <a:pt x="165" y="246"/>
                    </a:lnTo>
                    <a:cubicBezTo>
                      <a:pt x="183" y="246"/>
                      <a:pt x="193" y="231"/>
                      <a:pt x="193" y="218"/>
                    </a:cubicBezTo>
                    <a:lnTo>
                      <a:pt x="193" y="188"/>
                    </a:lnTo>
                    <a:lnTo>
                      <a:pt x="222" y="188"/>
                    </a:lnTo>
                    <a:cubicBezTo>
                      <a:pt x="240" y="188"/>
                      <a:pt x="250" y="173"/>
                      <a:pt x="250" y="160"/>
                    </a:cubicBezTo>
                    <a:lnTo>
                      <a:pt x="250" y="27"/>
                    </a:lnTo>
                    <a:cubicBezTo>
                      <a:pt x="250" y="9"/>
                      <a:pt x="237" y="0"/>
                      <a:pt x="222" y="0"/>
                    </a:cubicBezTo>
                    <a:cubicBezTo>
                      <a:pt x="199" y="0"/>
                      <a:pt x="177" y="0"/>
                      <a:pt x="154" y="0"/>
                    </a:cubicBezTo>
                    <a:close/>
                    <a:moveTo>
                      <a:pt x="109" y="52"/>
                    </a:moveTo>
                    <a:lnTo>
                      <a:pt x="198" y="52"/>
                    </a:lnTo>
                    <a:lnTo>
                      <a:pt x="198" y="138"/>
                    </a:lnTo>
                    <a:lnTo>
                      <a:pt x="193" y="138"/>
                    </a:lnTo>
                    <a:lnTo>
                      <a:pt x="193" y="85"/>
                    </a:lnTo>
                    <a:cubicBezTo>
                      <a:pt x="193" y="67"/>
                      <a:pt x="180" y="58"/>
                      <a:pt x="165" y="58"/>
                    </a:cubicBezTo>
                    <a:cubicBezTo>
                      <a:pt x="146" y="58"/>
                      <a:pt x="128" y="58"/>
                      <a:pt x="109" y="58"/>
                    </a:cubicBezTo>
                    <a:lnTo>
                      <a:pt x="109" y="52"/>
                    </a:lnTo>
                    <a:close/>
                    <a:moveTo>
                      <a:pt x="53" y="110"/>
                    </a:moveTo>
                    <a:lnTo>
                      <a:pt x="141" y="110"/>
                    </a:lnTo>
                    <a:lnTo>
                      <a:pt x="141" y="196"/>
                    </a:lnTo>
                    <a:lnTo>
                      <a:pt x="53" y="196"/>
                    </a:lnTo>
                    <a:lnTo>
                      <a:pt x="53" y="11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3" name="Minimize Button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7672876" y="952254"/>
                <a:ext cx="289843" cy="141406"/>
              </a:xfrm>
              <a:custGeom>
                <a:avLst/>
                <a:gdLst>
                  <a:gd name="T0" fmla="*/ 32 w 236"/>
                  <a:gd name="T1" fmla="*/ 0 h 59"/>
                  <a:gd name="T2" fmla="*/ 0 w 236"/>
                  <a:gd name="T3" fmla="*/ 30 h 59"/>
                  <a:gd name="T4" fmla="*/ 32 w 236"/>
                  <a:gd name="T5" fmla="*/ 59 h 59"/>
                  <a:gd name="T6" fmla="*/ 205 w 236"/>
                  <a:gd name="T7" fmla="*/ 59 h 59"/>
                  <a:gd name="T8" fmla="*/ 236 w 236"/>
                  <a:gd name="T9" fmla="*/ 30 h 59"/>
                  <a:gd name="T10" fmla="*/ 205 w 236"/>
                  <a:gd name="T11" fmla="*/ 0 h 59"/>
                  <a:gd name="T12" fmla="*/ 32 w 236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59">
                    <a:moveTo>
                      <a:pt x="32" y="0"/>
                    </a:moveTo>
                    <a:cubicBezTo>
                      <a:pt x="15" y="0"/>
                      <a:pt x="0" y="13"/>
                      <a:pt x="0" y="30"/>
                    </a:cubicBezTo>
                    <a:cubicBezTo>
                      <a:pt x="0" y="46"/>
                      <a:pt x="15" y="59"/>
                      <a:pt x="32" y="59"/>
                    </a:cubicBezTo>
                    <a:lnTo>
                      <a:pt x="205" y="59"/>
                    </a:lnTo>
                    <a:cubicBezTo>
                      <a:pt x="222" y="59"/>
                      <a:pt x="236" y="46"/>
                      <a:pt x="236" y="30"/>
                    </a:cubicBezTo>
                    <a:cubicBezTo>
                      <a:pt x="236" y="13"/>
                      <a:pt x="222" y="0"/>
                      <a:pt x="20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sp>
        <p:nvSpPr>
          <p:cNvPr id="64" name="직사각형 63"/>
          <p:cNvSpPr/>
          <p:nvPr/>
        </p:nvSpPr>
        <p:spPr>
          <a:xfrm>
            <a:off x="4345241" y="6080356"/>
            <a:ext cx="23762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141414"/>
                </a:solidFill>
                <a:latin typeface="+mn-ea"/>
              </a:rPr>
              <a:t>답변작성을 하시겠습니까</a:t>
            </a:r>
            <a:r>
              <a:rPr lang="en-US" altLang="ko-KR" sz="800" dirty="0" smtClean="0">
                <a:solidFill>
                  <a:srgbClr val="141414"/>
                </a:solidFill>
                <a:latin typeface="+mn-ea"/>
              </a:rPr>
              <a:t>?</a:t>
            </a:r>
          </a:p>
          <a:p>
            <a:pPr algn="ctr"/>
            <a:r>
              <a:rPr lang="ko-KR" altLang="en-US" sz="800" dirty="0" smtClean="0">
                <a:solidFill>
                  <a:srgbClr val="141414"/>
                </a:solidFill>
                <a:latin typeface="+mn-ea"/>
              </a:rPr>
              <a:t>확인 시 타 상담위원 답변은 등록되지 않습니다</a:t>
            </a:r>
            <a:r>
              <a:rPr lang="en-US" altLang="ko-KR" sz="800" dirty="0" smtClean="0">
                <a:solidFill>
                  <a:srgbClr val="141414"/>
                </a:solidFill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460554" y="5342858"/>
            <a:ext cx="21355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solidFill>
                  <a:srgbClr val="141414"/>
                </a:solidFill>
                <a:latin typeface="+mn-ea"/>
              </a:rPr>
              <a:t>&lt;</a:t>
            </a:r>
            <a:r>
              <a:rPr lang="ko-KR" altLang="en-US" sz="1200" dirty="0" smtClean="0">
                <a:solidFill>
                  <a:srgbClr val="141414"/>
                </a:solidFill>
                <a:latin typeface="+mn-ea"/>
              </a:rPr>
              <a:t>공통 </a:t>
            </a:r>
            <a:r>
              <a:rPr lang="en-US" altLang="ko-KR" sz="1200" dirty="0" smtClean="0">
                <a:solidFill>
                  <a:srgbClr val="141414"/>
                </a:solidFill>
                <a:latin typeface="+mn-ea"/>
              </a:rPr>
              <a:t>– </a:t>
            </a:r>
            <a:r>
              <a:rPr lang="ko-KR" altLang="en-US" sz="1200" dirty="0" smtClean="0">
                <a:solidFill>
                  <a:srgbClr val="141414"/>
                </a:solidFill>
                <a:latin typeface="+mn-ea"/>
              </a:rPr>
              <a:t>최초 답변 등록 시</a:t>
            </a:r>
            <a:r>
              <a:rPr lang="en-US" altLang="ko-KR" sz="1200" dirty="0" smtClean="0">
                <a:solidFill>
                  <a:srgbClr val="141414"/>
                </a:solidFill>
                <a:latin typeface="+mn-ea"/>
              </a:rPr>
              <a:t>&gt;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2131579" y="6458982"/>
            <a:ext cx="468052" cy="2160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011899" y="6458982"/>
            <a:ext cx="468052" cy="2160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5587963" y="6458982"/>
            <a:ext cx="468052" cy="216024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tx1"/>
                </a:solidFill>
                <a:latin typeface="나눔고딕 Light" pitchFamily="50" charset="-127"/>
                <a:ea typeface="나눔고딕 Light" pitchFamily="50" charset="-127"/>
              </a:rPr>
              <a:t>취소</a:t>
            </a:r>
            <a:endParaRPr lang="ko-KR" altLang="en-US" sz="800" b="1" dirty="0">
              <a:solidFill>
                <a:schemeClr val="tx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5664843" y="4665125"/>
            <a:ext cx="1055142" cy="3176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답변하기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801073" y="4656418"/>
            <a:ext cx="1055142" cy="31769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목록보기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5606549" y="4586774"/>
            <a:ext cx="1152128" cy="50405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587963" y="4442758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73" name="직사각형 72"/>
          <p:cNvSpPr/>
          <p:nvPr/>
        </p:nvSpPr>
        <p:spPr>
          <a:xfrm>
            <a:off x="943447" y="5414866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74" name="직사각형 73"/>
          <p:cNvSpPr/>
          <p:nvPr/>
        </p:nvSpPr>
        <p:spPr>
          <a:xfrm>
            <a:off x="4316157" y="5414866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75" name="직사각형 74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직사각형 77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4615855" y="1287177"/>
            <a:ext cx="504056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579851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83" name="직사각형 82"/>
          <p:cNvSpPr/>
          <p:nvPr/>
        </p:nvSpPr>
        <p:spPr>
          <a:xfrm>
            <a:off x="138676" y="2691333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59371" y="279065"/>
            <a:ext cx="61926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바탕"/>
                <a:ea typeface="바탕"/>
              </a:rPr>
              <a:t>▶ 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답변을 저장하지 않고 나가시는 경우에는 반드시  하단의 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[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취소하기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]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버튼을 클릭해 주세요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 </a:t>
            </a:r>
            <a:endParaRPr lang="ko-KR" altLang="en-US" sz="10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5835030"/>
              </p:ext>
            </p:extLst>
          </p:nvPr>
        </p:nvGraphicFramePr>
        <p:xfrm>
          <a:off x="331379" y="747118"/>
          <a:ext cx="6902897" cy="3135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217"/>
                <a:gridCol w="6120680"/>
              </a:tblGrid>
              <a:tr h="6950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상담분야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*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78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상담위원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*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236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제목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049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상담회원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58743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문의내용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" name="Drop-Down Box"/>
          <p:cNvGrpSpPr/>
          <p:nvPr>
            <p:custDataLst>
              <p:tags r:id="rId1"/>
            </p:custDataLst>
          </p:nvPr>
        </p:nvGrpSpPr>
        <p:grpSpPr>
          <a:xfrm>
            <a:off x="1185604" y="789417"/>
            <a:ext cx="1368150" cy="205200"/>
            <a:chOff x="3059833" y="1428996"/>
            <a:chExt cx="1368150" cy="205200"/>
          </a:xfrm>
        </p:grpSpPr>
        <p:sp>
          <p:nvSpPr>
            <p:cNvPr id="7" name="Text Box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3059833" y="1428996"/>
              <a:ext cx="1202606" cy="205200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 smtClean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법인세</a:t>
              </a:r>
              <a:endParaRPr lang="en-US" sz="8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" name="Drop-Down Arrow Box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4262438" y="1428996"/>
              <a:ext cx="165545" cy="205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" name="Drop-Down Arrow"/>
            <p:cNvSpPr/>
            <p:nvPr>
              <p:custDataLst>
                <p:tags r:id="rId18"/>
              </p:custDataLst>
            </p:nvPr>
          </p:nvSpPr>
          <p:spPr>
            <a:xfrm rot="10800000">
              <a:off x="4308095" y="1499600"/>
              <a:ext cx="74231" cy="6399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1" name="Text Box"/>
          <p:cNvSpPr>
            <a:spLocks/>
          </p:cNvSpPr>
          <p:nvPr/>
        </p:nvSpPr>
        <p:spPr bwMode="auto">
          <a:xfrm>
            <a:off x="1195475" y="2518854"/>
            <a:ext cx="5976664" cy="1311928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&lt;</a:t>
            </a: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문의내용</a:t>
            </a: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&gt;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문의요</a:t>
            </a: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&lt;</a:t>
            </a: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문의내용 추가 내용</a:t>
            </a: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&gt;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감사합니다</a:t>
            </a: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.</a:t>
            </a: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grpSp>
        <p:nvGrpSpPr>
          <p:cNvPr id="6" name="그룹 49"/>
          <p:cNvGrpSpPr>
            <a:grpSpLocks/>
          </p:cNvGrpSpPr>
          <p:nvPr/>
        </p:nvGrpSpPr>
        <p:grpSpPr bwMode="auto">
          <a:xfrm>
            <a:off x="7028123" y="2529899"/>
            <a:ext cx="144016" cy="1296143"/>
            <a:chOff x="4400525" y="1651000"/>
            <a:chExt cx="106387" cy="866130"/>
          </a:xfrm>
        </p:grpSpPr>
        <p:sp>
          <p:nvSpPr>
            <p:cNvPr id="33" name="Rectangle 151"/>
            <p:cNvSpPr>
              <a:spLocks noChangeArrowheads="1"/>
            </p:cNvSpPr>
            <p:nvPr/>
          </p:nvSpPr>
          <p:spPr bwMode="auto">
            <a:xfrm>
              <a:off x="4400525" y="1651000"/>
              <a:ext cx="106387" cy="133495"/>
            </a:xfrm>
            <a:prstGeom prst="rect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kern="0" dirty="0">
                  <a:latin typeface="맑은 고딕" pitchFamily="50" charset="-127"/>
                  <a:ea typeface="맑은 고딕" pitchFamily="50" charset="-127"/>
                  <a:sym typeface="Wingdings 3" pitchFamily="18" charset="2"/>
                </a:rPr>
                <a:t>▲</a:t>
              </a:r>
              <a:endParaRPr kumimoji="0" lang="ko-KR" altLang="ko-KR" sz="800" kern="0" dirty="0">
                <a:latin typeface="맑은 고딕" pitchFamily="50" charset="-127"/>
                <a:ea typeface="맑은 고딕" pitchFamily="50" charset="-127"/>
                <a:sym typeface="Wingdings 3" pitchFamily="18" charset="2"/>
              </a:endParaRPr>
            </a:p>
          </p:txBody>
        </p:sp>
        <p:sp>
          <p:nvSpPr>
            <p:cNvPr id="34" name="Rectangle 151"/>
            <p:cNvSpPr>
              <a:spLocks noChangeArrowheads="1"/>
            </p:cNvSpPr>
            <p:nvPr/>
          </p:nvSpPr>
          <p:spPr bwMode="auto">
            <a:xfrm>
              <a:off x="4400525" y="2383635"/>
              <a:ext cx="106387" cy="133495"/>
            </a:xfrm>
            <a:prstGeom prst="rect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kern="0" dirty="0">
                  <a:latin typeface="맑은 고딕" pitchFamily="50" charset="-127"/>
                  <a:ea typeface="맑은 고딕" pitchFamily="50" charset="-127"/>
                  <a:sym typeface="Wingdings 3" pitchFamily="18" charset="2"/>
                </a:rPr>
                <a:t>▼</a:t>
              </a:r>
              <a:endParaRPr kumimoji="0" lang="ko-KR" altLang="ko-KR" sz="800" kern="0" dirty="0">
                <a:latin typeface="맑은 고딕" pitchFamily="50" charset="-127"/>
                <a:ea typeface="맑은 고딕" pitchFamily="50" charset="-127"/>
                <a:sym typeface="Wingdings 3" pitchFamily="18" charset="2"/>
              </a:endParaRPr>
            </a:p>
          </p:txBody>
        </p:sp>
        <p:sp>
          <p:nvSpPr>
            <p:cNvPr id="35" name="Rectangle 151"/>
            <p:cNvSpPr>
              <a:spLocks noChangeArrowheads="1"/>
            </p:cNvSpPr>
            <p:nvPr/>
          </p:nvSpPr>
          <p:spPr bwMode="auto">
            <a:xfrm>
              <a:off x="4400525" y="1784495"/>
              <a:ext cx="106387" cy="599139"/>
            </a:xfrm>
            <a:prstGeom prst="rect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sz="500" kern="0" dirty="0">
                <a:latin typeface="맑은 고딕" pitchFamily="50" charset="-127"/>
                <a:ea typeface="맑은 고딕" pitchFamily="50" charset="-127"/>
                <a:sym typeface="Wingdings 3" pitchFamily="18" charset="2"/>
              </a:endParaRPr>
            </a:p>
          </p:txBody>
        </p:sp>
      </p:grp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52462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21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 로그인 시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본인 상담 분야 외 전체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추가문의 제외 </a:t>
                      </a:r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추가문의</a:t>
                      </a:r>
                      <a:r>
                        <a:rPr lang="ko-KR" altLang="en-US" sz="800" baseline="0" dirty="0" smtClean="0"/>
                        <a:t> 답변은 최초 답변 상담위원 만 가능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>
                        <a:hlinkClick r:id="rId21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최초 상담 답변 페이지 진입 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안내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알럿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확인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시 답변시간 안내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잔여시간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최초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연장하기 클릭 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분씩 추가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분야 및 해당 키워드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변경가능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최초 회원이 설정 후 상담위원이 변경 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설정한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상담분야의 최종 키워드가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다음페이지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 키워드로 자동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복수 개일 시 쉼표로 구분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CUG 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상담키워드관리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키워드 등록 에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별 등록 된 키워드를 하단에 노출처리 요망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상담분야 변경 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다른분야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 해당 분야로 변경 후 상담 리스트로 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정보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명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수정불가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답변일자 자동노출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제목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회원정보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최초 등록일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문의내용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제목 노출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상담제목에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자동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** DB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신규 구축 시 답변 항목 삭제 요청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등록 항목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파일 첨부 기능 추가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4" name="Drop-Down Box"/>
          <p:cNvGrpSpPr/>
          <p:nvPr>
            <p:custDataLst>
              <p:tags r:id="rId2"/>
            </p:custDataLst>
          </p:nvPr>
        </p:nvGrpSpPr>
        <p:grpSpPr>
          <a:xfrm>
            <a:off x="2599631" y="791830"/>
            <a:ext cx="1368150" cy="205200"/>
            <a:chOff x="3059833" y="1428996"/>
            <a:chExt cx="1368150" cy="205200"/>
          </a:xfrm>
        </p:grpSpPr>
        <p:sp>
          <p:nvSpPr>
            <p:cNvPr id="101" name="Text Box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3059833" y="1428996"/>
              <a:ext cx="1202606" cy="205200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 smtClean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손금의 계산</a:t>
              </a:r>
              <a:endParaRPr lang="en-US" sz="8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2" name="Drop-Down Arrow Box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4262438" y="1428996"/>
              <a:ext cx="165545" cy="205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3" name="Drop-Down Arrow"/>
            <p:cNvSpPr/>
            <p:nvPr>
              <p:custDataLst>
                <p:tags r:id="rId15"/>
              </p:custDataLst>
            </p:nvPr>
          </p:nvSpPr>
          <p:spPr>
            <a:xfrm rot="10800000">
              <a:off x="4308095" y="1499600"/>
              <a:ext cx="74231" cy="6399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5" name="Drop-Down Box"/>
          <p:cNvGrpSpPr/>
          <p:nvPr>
            <p:custDataLst>
              <p:tags r:id="rId3"/>
            </p:custDataLst>
          </p:nvPr>
        </p:nvGrpSpPr>
        <p:grpSpPr>
          <a:xfrm>
            <a:off x="4003787" y="791830"/>
            <a:ext cx="1368150" cy="205200"/>
            <a:chOff x="3059833" y="1428996"/>
            <a:chExt cx="1368150" cy="205200"/>
          </a:xfrm>
        </p:grpSpPr>
        <p:sp>
          <p:nvSpPr>
            <p:cNvPr id="109" name="Text Box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3059833" y="1428996"/>
              <a:ext cx="1202606" cy="205200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 smtClean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기부금</a:t>
              </a:r>
              <a:endParaRPr lang="en-US" sz="8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0" name="Drop-Down Arrow Box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262438" y="1428996"/>
              <a:ext cx="165545" cy="205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1" name="Drop-Down Arrow"/>
            <p:cNvSpPr/>
            <p:nvPr>
              <p:custDataLst>
                <p:tags r:id="rId12"/>
              </p:custDataLst>
            </p:nvPr>
          </p:nvSpPr>
          <p:spPr>
            <a:xfrm rot="10800000">
              <a:off x="4308095" y="1499600"/>
              <a:ext cx="74231" cy="6399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16" name="AutoShape 38"/>
          <p:cNvSpPr>
            <a:spLocks noChangeArrowheads="1"/>
          </p:cNvSpPr>
          <p:nvPr/>
        </p:nvSpPr>
        <p:spPr bwMode="auto">
          <a:xfrm>
            <a:off x="1168180" y="1099616"/>
            <a:ext cx="1287435" cy="222869"/>
          </a:xfrm>
          <a:prstGeom prst="roundRect">
            <a:avLst>
              <a:gd name="adj" fmla="val 14829"/>
            </a:avLst>
          </a:prstGeom>
          <a:solidFill>
            <a:schemeClr val="tx1"/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다른 분야로 이동</a:t>
            </a:r>
            <a:endParaRPr kumimoji="0" lang="ko-KR" altLang="en-US" sz="9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2527623" y="1115866"/>
            <a:ext cx="49840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 smtClean="0">
                <a:solidFill>
                  <a:srgbClr val="FF0000"/>
                </a:solidFill>
              </a:rPr>
              <a:t>◈ 담당 세목이 아니면 다른 세목으로 이동 가능합니다</a:t>
            </a:r>
            <a:r>
              <a:rPr lang="en-US" altLang="ko-KR" sz="800" dirty="0" smtClean="0">
                <a:solidFill>
                  <a:srgbClr val="FF0000"/>
                </a:solidFill>
              </a:rPr>
              <a:t>. (</a:t>
            </a:r>
            <a:r>
              <a:rPr lang="ko-KR" altLang="en-US" sz="800" dirty="0" smtClean="0">
                <a:solidFill>
                  <a:srgbClr val="FF0000"/>
                </a:solidFill>
              </a:rPr>
              <a:t>상단 상담분야 변경 후 </a:t>
            </a:r>
            <a:r>
              <a:rPr lang="en-US" altLang="ko-KR" sz="800" dirty="0" smtClean="0">
                <a:solidFill>
                  <a:srgbClr val="FF0000"/>
                </a:solidFill>
              </a:rPr>
              <a:t>[</a:t>
            </a:r>
            <a:r>
              <a:rPr lang="ko-KR" altLang="en-US" sz="800" dirty="0" smtClean="0">
                <a:solidFill>
                  <a:srgbClr val="FF0000"/>
                </a:solidFill>
              </a:rPr>
              <a:t>다른 분야로 이동</a:t>
            </a:r>
            <a:r>
              <a:rPr lang="en-US" altLang="ko-KR" sz="800" dirty="0" smtClean="0">
                <a:solidFill>
                  <a:srgbClr val="FF0000"/>
                </a:solidFill>
              </a:rPr>
              <a:t>] </a:t>
            </a:r>
            <a:r>
              <a:rPr lang="ko-KR" altLang="en-US" sz="800" dirty="0" smtClean="0">
                <a:solidFill>
                  <a:srgbClr val="FF0000"/>
                </a:solidFill>
              </a:rPr>
              <a:t>클릭</a:t>
            </a:r>
            <a:r>
              <a:rPr lang="en-US" altLang="ko-KR" sz="800" dirty="0" smtClean="0">
                <a:solidFill>
                  <a:srgbClr val="FF0000"/>
                </a:solidFill>
              </a:rPr>
              <a:t>!!</a:t>
            </a:r>
            <a:endParaRPr kumimoji="1"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8" name="Text Box"/>
          <p:cNvSpPr>
            <a:spLocks/>
          </p:cNvSpPr>
          <p:nvPr/>
        </p:nvSpPr>
        <p:spPr bwMode="auto">
          <a:xfrm>
            <a:off x="1195475" y="1539205"/>
            <a:ext cx="918686" cy="20393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조현우</a:t>
            </a: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graphicFrame>
        <p:nvGraphicFramePr>
          <p:cNvPr id="119" name="표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0526780"/>
              </p:ext>
            </p:extLst>
          </p:nvPr>
        </p:nvGraphicFramePr>
        <p:xfrm>
          <a:off x="4085666" y="1495426"/>
          <a:ext cx="782217" cy="259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217"/>
              </a:tblGrid>
              <a:tr h="259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답변일자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0" name="Text Box"/>
          <p:cNvSpPr>
            <a:spLocks/>
          </p:cNvSpPr>
          <p:nvPr/>
        </p:nvSpPr>
        <p:spPr bwMode="auto">
          <a:xfrm>
            <a:off x="4939891" y="1503201"/>
            <a:ext cx="918686" cy="20393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900" dirty="0" smtClean="0">
                <a:solidFill>
                  <a:srgbClr val="262626"/>
                </a:solidFill>
                <a:latin typeface="Calibri"/>
              </a:rPr>
              <a:t>2021-06-22</a:t>
            </a:r>
            <a:endParaRPr kumimoji="1" lang="en-US" sz="900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121" name="Text Box"/>
          <p:cNvSpPr>
            <a:spLocks/>
          </p:cNvSpPr>
          <p:nvPr/>
        </p:nvSpPr>
        <p:spPr bwMode="auto">
          <a:xfrm>
            <a:off x="1176889" y="1871949"/>
            <a:ext cx="4807118" cy="20731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합산 배제 사용 주택에 대해 문의 드립니다</a:t>
            </a: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.</a:t>
            </a: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122" name="Text Box"/>
          <p:cNvSpPr>
            <a:spLocks/>
          </p:cNvSpPr>
          <p:nvPr/>
        </p:nvSpPr>
        <p:spPr bwMode="auto">
          <a:xfrm>
            <a:off x="1176889" y="2195986"/>
            <a:ext cx="4807118" cy="20731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smtClean="0">
                <a:solidFill>
                  <a:srgbClr val="262626"/>
                </a:solidFill>
                <a:latin typeface="Calibri"/>
              </a:rPr>
              <a:t>김질문</a:t>
            </a:r>
            <a:r>
              <a:rPr kumimoji="1" lang="en-US" altLang="ko-KR" sz="900" dirty="0" smtClean="0">
                <a:solidFill>
                  <a:srgbClr val="262626"/>
                </a:solidFill>
                <a:latin typeface="Calibri"/>
              </a:rPr>
              <a:t>(</a:t>
            </a:r>
            <a:r>
              <a:rPr kumimoji="1" lang="en-US" altLang="ko-KR" sz="900" dirty="0" err="1" smtClean="0">
                <a:solidFill>
                  <a:srgbClr val="262626"/>
                </a:solidFill>
                <a:latin typeface="Calibri"/>
              </a:rPr>
              <a:t>abc</a:t>
            </a:r>
            <a:r>
              <a:rPr kumimoji="1" lang="en-US" altLang="ko-KR" sz="900" dirty="0" smtClean="0">
                <a:solidFill>
                  <a:srgbClr val="262626"/>
                </a:solidFill>
                <a:latin typeface="Calibri"/>
              </a:rPr>
              <a:t>****)</a:t>
            </a:r>
            <a:endParaRPr kumimoji="1" lang="en-US" sz="900" dirty="0">
              <a:solidFill>
                <a:srgbClr val="262626"/>
              </a:solidFill>
              <a:latin typeface="Calibri"/>
            </a:endParaRPr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0526780"/>
              </p:ext>
            </p:extLst>
          </p:nvPr>
        </p:nvGraphicFramePr>
        <p:xfrm>
          <a:off x="4111799" y="2187277"/>
          <a:ext cx="782217" cy="259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217"/>
              </a:tblGrid>
              <a:tr h="259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chemeClr val="tx1"/>
                          </a:solidFill>
                        </a:rPr>
                        <a:t>등록일시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4" name="Text Box"/>
          <p:cNvSpPr>
            <a:spLocks/>
          </p:cNvSpPr>
          <p:nvPr/>
        </p:nvSpPr>
        <p:spPr bwMode="auto">
          <a:xfrm>
            <a:off x="4966023" y="2195052"/>
            <a:ext cx="1594047" cy="20393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900" dirty="0" smtClean="0">
                <a:solidFill>
                  <a:srgbClr val="262626"/>
                </a:solidFill>
                <a:latin typeface="Calibri"/>
              </a:rPr>
              <a:t>2021-06-22 09:12:18</a:t>
            </a:r>
            <a:endParaRPr kumimoji="1" lang="en-US" sz="900" dirty="0">
              <a:solidFill>
                <a:srgbClr val="262626"/>
              </a:solidFill>
              <a:latin typeface="Calibri"/>
            </a:endParaRPr>
          </a:p>
        </p:txBody>
      </p:sp>
      <p:graphicFrame>
        <p:nvGraphicFramePr>
          <p:cNvPr id="73" name="표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5835030"/>
              </p:ext>
            </p:extLst>
          </p:nvPr>
        </p:nvGraphicFramePr>
        <p:xfrm>
          <a:off x="331379" y="4020809"/>
          <a:ext cx="6902897" cy="32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217"/>
                <a:gridCol w="6120680"/>
              </a:tblGrid>
              <a:tr h="3267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답변제목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*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4" name="Text Box"/>
          <p:cNvSpPr>
            <a:spLocks/>
          </p:cNvSpPr>
          <p:nvPr/>
        </p:nvSpPr>
        <p:spPr bwMode="auto">
          <a:xfrm>
            <a:off x="1647277" y="4104198"/>
            <a:ext cx="4807118" cy="20731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합산 배제 사용 주택에 대해 문의 드립니다</a:t>
            </a: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.</a:t>
            </a: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1205352" y="4086780"/>
            <a:ext cx="413770" cy="216023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답변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95375" y="4419525"/>
            <a:ext cx="69634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그림 7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58674" y="4455529"/>
            <a:ext cx="4284476" cy="225177"/>
          </a:xfrm>
          <a:prstGeom prst="rect">
            <a:avLst/>
          </a:prstGeom>
        </p:spPr>
      </p:pic>
      <p:sp>
        <p:nvSpPr>
          <p:cNvPr id="79" name="오각형 78"/>
          <p:cNvSpPr/>
          <p:nvPr/>
        </p:nvSpPr>
        <p:spPr>
          <a:xfrm rot="5400000">
            <a:off x="8959477" y="5764535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087463" y="683818"/>
            <a:ext cx="4392488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1087463" y="1071153"/>
            <a:ext cx="1440160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67383" y="1467197"/>
            <a:ext cx="6876764" cy="244827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31379" y="4059485"/>
            <a:ext cx="6912768" cy="25202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295375" y="4383521"/>
            <a:ext cx="7020780" cy="205222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907443" y="711113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49" name="직사각형 48"/>
          <p:cNvSpPr/>
          <p:nvPr/>
        </p:nvSpPr>
        <p:spPr>
          <a:xfrm>
            <a:off x="907443" y="121516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50" name="직사각형 49"/>
          <p:cNvSpPr/>
          <p:nvPr/>
        </p:nvSpPr>
        <p:spPr>
          <a:xfrm>
            <a:off x="151359" y="146719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51" name="직사각형 50"/>
          <p:cNvSpPr/>
          <p:nvPr/>
        </p:nvSpPr>
        <p:spPr>
          <a:xfrm>
            <a:off x="139693" y="402348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52" name="직사각형 51"/>
          <p:cNvSpPr/>
          <p:nvPr/>
        </p:nvSpPr>
        <p:spPr>
          <a:xfrm>
            <a:off x="115355" y="438352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7</a:t>
            </a:r>
            <a:endParaRPr lang="ko-KR" altLang="en-US" sz="1000" dirty="0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439391" y="6552145"/>
            <a:ext cx="5328592" cy="25202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5875995" y="6552145"/>
            <a:ext cx="1332148" cy="2520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</a:rPr>
              <a:t>파일 첨부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31379" y="6831793"/>
            <a:ext cx="41404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첨부하실 파일을 업로드 해주세요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파일 용량은 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10MB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이상일 경우 업로드가 되지 않습니다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en-US" altLang="ko-KR" sz="8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75767" y="6543761"/>
            <a:ext cx="6940388" cy="50405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23367" y="65521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8</a:t>
            </a:r>
            <a:endParaRPr lang="ko-KR" altLang="en-US" sz="1000" dirty="0"/>
          </a:p>
        </p:txBody>
      </p:sp>
      <p:grpSp>
        <p:nvGrpSpPr>
          <p:cNvPr id="58" name="Window"/>
          <p:cNvGrpSpPr/>
          <p:nvPr>
            <p:custDataLst>
              <p:tags r:id="rId4"/>
            </p:custDataLst>
          </p:nvPr>
        </p:nvGrpSpPr>
        <p:grpSpPr>
          <a:xfrm>
            <a:off x="7748203" y="5283621"/>
            <a:ext cx="2299330" cy="1044116"/>
            <a:chOff x="508000" y="1416844"/>
            <a:chExt cx="6696741" cy="5836067"/>
          </a:xfrm>
        </p:grpSpPr>
        <p:sp>
          <p:nvSpPr>
            <p:cNvPr id="59" name="Window Outer"/>
            <p:cNvSpPr/>
            <p:nvPr>
              <p:custDataLst>
                <p:tags r:id="rId5"/>
              </p:custDataLst>
            </p:nvPr>
          </p:nvSpPr>
          <p:spPr>
            <a:xfrm>
              <a:off x="508000" y="1416844"/>
              <a:ext cx="6696741" cy="5836067"/>
            </a:xfrm>
            <a:prstGeom prst="roundRect">
              <a:avLst>
                <a:gd name="adj" fmla="val 580"/>
              </a:avLst>
            </a:prstGeom>
            <a:solidFill>
              <a:schemeClr val="bg1">
                <a:lumMod val="50000"/>
              </a:schemeClr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28800" rIns="72000" bIns="2880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00" b="1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답변 등록 안내</a:t>
              </a:r>
              <a:endParaRPr kumimoji="1" lang="en-US" sz="1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0" name="Window Inner"/>
            <p:cNvSpPr/>
            <p:nvPr>
              <p:custDataLst>
                <p:tags r:id="rId6"/>
              </p:custDataLst>
            </p:nvPr>
          </p:nvSpPr>
          <p:spPr>
            <a:xfrm>
              <a:off x="590374" y="2645507"/>
              <a:ext cx="6531994" cy="420491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9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61" name="Window Buttons"/>
            <p:cNvGrpSpPr>
              <a:grpSpLocks noChangeAspect="1"/>
            </p:cNvGrpSpPr>
            <p:nvPr/>
          </p:nvGrpSpPr>
          <p:grpSpPr>
            <a:xfrm>
              <a:off x="6037026" y="1796593"/>
              <a:ext cx="999492" cy="506479"/>
              <a:chOff x="7672876" y="497812"/>
              <a:chExt cx="1175903" cy="595855"/>
            </a:xfrm>
          </p:grpSpPr>
          <p:sp>
            <p:nvSpPr>
              <p:cNvPr id="62" name="Close Button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8546167" y="511023"/>
                <a:ext cx="302612" cy="582637"/>
              </a:xfrm>
              <a:custGeom>
                <a:avLst/>
                <a:gdLst>
                  <a:gd name="T0" fmla="*/ 12 w 246"/>
                  <a:gd name="T1" fmla="*/ 15 h 241"/>
                  <a:gd name="T2" fmla="*/ 12 w 246"/>
                  <a:gd name="T3" fmla="*/ 56 h 241"/>
                  <a:gd name="T4" fmla="*/ 80 w 246"/>
                  <a:gd name="T5" fmla="*/ 122 h 241"/>
                  <a:gd name="T6" fmla="*/ 12 w 246"/>
                  <a:gd name="T7" fmla="*/ 188 h 241"/>
                  <a:gd name="T8" fmla="*/ 12 w 246"/>
                  <a:gd name="T9" fmla="*/ 229 h 241"/>
                  <a:gd name="T10" fmla="*/ 56 w 246"/>
                  <a:gd name="T11" fmla="*/ 229 h 241"/>
                  <a:gd name="T12" fmla="*/ 123 w 246"/>
                  <a:gd name="T13" fmla="*/ 165 h 241"/>
                  <a:gd name="T14" fmla="*/ 190 w 246"/>
                  <a:gd name="T15" fmla="*/ 229 h 241"/>
                  <a:gd name="T16" fmla="*/ 234 w 246"/>
                  <a:gd name="T17" fmla="*/ 229 h 241"/>
                  <a:gd name="T18" fmla="*/ 234 w 246"/>
                  <a:gd name="T19" fmla="*/ 188 h 241"/>
                  <a:gd name="T20" fmla="*/ 167 w 246"/>
                  <a:gd name="T21" fmla="*/ 122 h 241"/>
                  <a:gd name="T22" fmla="*/ 234 w 246"/>
                  <a:gd name="T23" fmla="*/ 56 h 241"/>
                  <a:gd name="T24" fmla="*/ 234 w 246"/>
                  <a:gd name="T25" fmla="*/ 15 h 241"/>
                  <a:gd name="T26" fmla="*/ 190 w 246"/>
                  <a:gd name="T27" fmla="*/ 15 h 241"/>
                  <a:gd name="T28" fmla="*/ 123 w 246"/>
                  <a:gd name="T29" fmla="*/ 79 h 241"/>
                  <a:gd name="T30" fmla="*/ 56 w 246"/>
                  <a:gd name="T31" fmla="*/ 15 h 241"/>
                  <a:gd name="T32" fmla="*/ 12 w 246"/>
                  <a:gd name="T33" fmla="*/ 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241">
                    <a:moveTo>
                      <a:pt x="12" y="15"/>
                    </a:moveTo>
                    <a:cubicBezTo>
                      <a:pt x="0" y="26"/>
                      <a:pt x="0" y="45"/>
                      <a:pt x="12" y="56"/>
                    </a:cubicBezTo>
                    <a:lnTo>
                      <a:pt x="80" y="122"/>
                    </a:lnTo>
                    <a:lnTo>
                      <a:pt x="12" y="188"/>
                    </a:lnTo>
                    <a:cubicBezTo>
                      <a:pt x="0" y="199"/>
                      <a:pt x="0" y="218"/>
                      <a:pt x="12" y="229"/>
                    </a:cubicBezTo>
                    <a:cubicBezTo>
                      <a:pt x="24" y="241"/>
                      <a:pt x="44" y="241"/>
                      <a:pt x="56" y="229"/>
                    </a:cubicBezTo>
                    <a:lnTo>
                      <a:pt x="123" y="165"/>
                    </a:lnTo>
                    <a:lnTo>
                      <a:pt x="190" y="229"/>
                    </a:lnTo>
                    <a:cubicBezTo>
                      <a:pt x="202" y="241"/>
                      <a:pt x="222" y="241"/>
                      <a:pt x="234" y="229"/>
                    </a:cubicBezTo>
                    <a:cubicBezTo>
                      <a:pt x="246" y="218"/>
                      <a:pt x="246" y="199"/>
                      <a:pt x="234" y="188"/>
                    </a:cubicBezTo>
                    <a:lnTo>
                      <a:pt x="167" y="122"/>
                    </a:lnTo>
                    <a:lnTo>
                      <a:pt x="234" y="56"/>
                    </a:lnTo>
                    <a:cubicBezTo>
                      <a:pt x="246" y="45"/>
                      <a:pt x="246" y="26"/>
                      <a:pt x="234" y="15"/>
                    </a:cubicBezTo>
                    <a:cubicBezTo>
                      <a:pt x="222" y="3"/>
                      <a:pt x="202" y="3"/>
                      <a:pt x="190" y="15"/>
                    </a:cubicBezTo>
                    <a:lnTo>
                      <a:pt x="123" y="79"/>
                    </a:lnTo>
                    <a:lnTo>
                      <a:pt x="56" y="15"/>
                    </a:lnTo>
                    <a:cubicBezTo>
                      <a:pt x="41" y="0"/>
                      <a:pt x="26" y="3"/>
                      <a:pt x="12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3" name="Maximize Button"/>
              <p:cNvSpPr>
                <a:spLocks noChangeAspect="1" noEditPoint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8100678" y="497812"/>
                <a:ext cx="307521" cy="595855"/>
              </a:xfrm>
              <a:custGeom>
                <a:avLst/>
                <a:gdLst>
                  <a:gd name="T0" fmla="*/ 154 w 250"/>
                  <a:gd name="T1" fmla="*/ 0 h 246"/>
                  <a:gd name="T2" fmla="*/ 86 w 250"/>
                  <a:gd name="T3" fmla="*/ 1 h 246"/>
                  <a:gd name="T4" fmla="*/ 57 w 250"/>
                  <a:gd name="T5" fmla="*/ 28 h 246"/>
                  <a:gd name="T6" fmla="*/ 57 w 250"/>
                  <a:gd name="T7" fmla="*/ 59 h 246"/>
                  <a:gd name="T8" fmla="*/ 28 w 250"/>
                  <a:gd name="T9" fmla="*/ 59 h 246"/>
                  <a:gd name="T10" fmla="*/ 0 w 250"/>
                  <a:gd name="T11" fmla="*/ 86 h 246"/>
                  <a:gd name="T12" fmla="*/ 0 w 250"/>
                  <a:gd name="T13" fmla="*/ 218 h 246"/>
                  <a:gd name="T14" fmla="*/ 28 w 250"/>
                  <a:gd name="T15" fmla="*/ 246 h 246"/>
                  <a:gd name="T16" fmla="*/ 165 w 250"/>
                  <a:gd name="T17" fmla="*/ 246 h 246"/>
                  <a:gd name="T18" fmla="*/ 193 w 250"/>
                  <a:gd name="T19" fmla="*/ 218 h 246"/>
                  <a:gd name="T20" fmla="*/ 193 w 250"/>
                  <a:gd name="T21" fmla="*/ 188 h 246"/>
                  <a:gd name="T22" fmla="*/ 222 w 250"/>
                  <a:gd name="T23" fmla="*/ 188 h 246"/>
                  <a:gd name="T24" fmla="*/ 250 w 250"/>
                  <a:gd name="T25" fmla="*/ 160 h 246"/>
                  <a:gd name="T26" fmla="*/ 250 w 250"/>
                  <a:gd name="T27" fmla="*/ 27 h 246"/>
                  <a:gd name="T28" fmla="*/ 222 w 250"/>
                  <a:gd name="T29" fmla="*/ 0 h 246"/>
                  <a:gd name="T30" fmla="*/ 154 w 250"/>
                  <a:gd name="T31" fmla="*/ 0 h 246"/>
                  <a:gd name="T32" fmla="*/ 109 w 250"/>
                  <a:gd name="T33" fmla="*/ 52 h 246"/>
                  <a:gd name="T34" fmla="*/ 198 w 250"/>
                  <a:gd name="T35" fmla="*/ 52 h 246"/>
                  <a:gd name="T36" fmla="*/ 198 w 250"/>
                  <a:gd name="T37" fmla="*/ 138 h 246"/>
                  <a:gd name="T38" fmla="*/ 193 w 250"/>
                  <a:gd name="T39" fmla="*/ 138 h 246"/>
                  <a:gd name="T40" fmla="*/ 193 w 250"/>
                  <a:gd name="T41" fmla="*/ 85 h 246"/>
                  <a:gd name="T42" fmla="*/ 165 w 250"/>
                  <a:gd name="T43" fmla="*/ 58 h 246"/>
                  <a:gd name="T44" fmla="*/ 109 w 250"/>
                  <a:gd name="T45" fmla="*/ 58 h 246"/>
                  <a:gd name="T46" fmla="*/ 109 w 250"/>
                  <a:gd name="T47" fmla="*/ 52 h 246"/>
                  <a:gd name="T48" fmla="*/ 53 w 250"/>
                  <a:gd name="T49" fmla="*/ 110 h 246"/>
                  <a:gd name="T50" fmla="*/ 141 w 250"/>
                  <a:gd name="T51" fmla="*/ 110 h 246"/>
                  <a:gd name="T52" fmla="*/ 141 w 250"/>
                  <a:gd name="T53" fmla="*/ 196 h 246"/>
                  <a:gd name="T54" fmla="*/ 53 w 250"/>
                  <a:gd name="T55" fmla="*/ 196 h 246"/>
                  <a:gd name="T56" fmla="*/ 53 w 250"/>
                  <a:gd name="T57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50" h="246">
                    <a:moveTo>
                      <a:pt x="154" y="0"/>
                    </a:moveTo>
                    <a:cubicBezTo>
                      <a:pt x="131" y="0"/>
                      <a:pt x="108" y="1"/>
                      <a:pt x="86" y="1"/>
                    </a:cubicBezTo>
                    <a:cubicBezTo>
                      <a:pt x="70" y="1"/>
                      <a:pt x="57" y="13"/>
                      <a:pt x="57" y="28"/>
                    </a:cubicBezTo>
                    <a:lnTo>
                      <a:pt x="57" y="59"/>
                    </a:lnTo>
                    <a:cubicBezTo>
                      <a:pt x="48" y="59"/>
                      <a:pt x="38" y="59"/>
                      <a:pt x="28" y="59"/>
                    </a:cubicBezTo>
                    <a:cubicBezTo>
                      <a:pt x="13" y="59"/>
                      <a:pt x="0" y="71"/>
                      <a:pt x="0" y="86"/>
                    </a:cubicBezTo>
                    <a:lnTo>
                      <a:pt x="0" y="218"/>
                    </a:lnTo>
                    <a:cubicBezTo>
                      <a:pt x="0" y="233"/>
                      <a:pt x="13" y="246"/>
                      <a:pt x="28" y="246"/>
                    </a:cubicBezTo>
                    <a:lnTo>
                      <a:pt x="165" y="246"/>
                    </a:lnTo>
                    <a:cubicBezTo>
                      <a:pt x="183" y="246"/>
                      <a:pt x="193" y="231"/>
                      <a:pt x="193" y="218"/>
                    </a:cubicBezTo>
                    <a:lnTo>
                      <a:pt x="193" y="188"/>
                    </a:lnTo>
                    <a:lnTo>
                      <a:pt x="222" y="188"/>
                    </a:lnTo>
                    <a:cubicBezTo>
                      <a:pt x="240" y="188"/>
                      <a:pt x="250" y="173"/>
                      <a:pt x="250" y="160"/>
                    </a:cubicBezTo>
                    <a:lnTo>
                      <a:pt x="250" y="27"/>
                    </a:lnTo>
                    <a:cubicBezTo>
                      <a:pt x="250" y="9"/>
                      <a:pt x="237" y="0"/>
                      <a:pt x="222" y="0"/>
                    </a:cubicBezTo>
                    <a:cubicBezTo>
                      <a:pt x="199" y="0"/>
                      <a:pt x="177" y="0"/>
                      <a:pt x="154" y="0"/>
                    </a:cubicBezTo>
                    <a:close/>
                    <a:moveTo>
                      <a:pt x="109" y="52"/>
                    </a:moveTo>
                    <a:lnTo>
                      <a:pt x="198" y="52"/>
                    </a:lnTo>
                    <a:lnTo>
                      <a:pt x="198" y="138"/>
                    </a:lnTo>
                    <a:lnTo>
                      <a:pt x="193" y="138"/>
                    </a:lnTo>
                    <a:lnTo>
                      <a:pt x="193" y="85"/>
                    </a:lnTo>
                    <a:cubicBezTo>
                      <a:pt x="193" y="67"/>
                      <a:pt x="180" y="58"/>
                      <a:pt x="165" y="58"/>
                    </a:cubicBezTo>
                    <a:cubicBezTo>
                      <a:pt x="146" y="58"/>
                      <a:pt x="128" y="58"/>
                      <a:pt x="109" y="58"/>
                    </a:cubicBezTo>
                    <a:lnTo>
                      <a:pt x="109" y="52"/>
                    </a:lnTo>
                    <a:close/>
                    <a:moveTo>
                      <a:pt x="53" y="110"/>
                    </a:moveTo>
                    <a:lnTo>
                      <a:pt x="141" y="110"/>
                    </a:lnTo>
                    <a:lnTo>
                      <a:pt x="141" y="196"/>
                    </a:lnTo>
                    <a:lnTo>
                      <a:pt x="53" y="196"/>
                    </a:lnTo>
                    <a:lnTo>
                      <a:pt x="53" y="11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4" name="Minimize Button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7672876" y="952254"/>
                <a:ext cx="289843" cy="141406"/>
              </a:xfrm>
              <a:custGeom>
                <a:avLst/>
                <a:gdLst>
                  <a:gd name="T0" fmla="*/ 32 w 236"/>
                  <a:gd name="T1" fmla="*/ 0 h 59"/>
                  <a:gd name="T2" fmla="*/ 0 w 236"/>
                  <a:gd name="T3" fmla="*/ 30 h 59"/>
                  <a:gd name="T4" fmla="*/ 32 w 236"/>
                  <a:gd name="T5" fmla="*/ 59 h 59"/>
                  <a:gd name="T6" fmla="*/ 205 w 236"/>
                  <a:gd name="T7" fmla="*/ 59 h 59"/>
                  <a:gd name="T8" fmla="*/ 236 w 236"/>
                  <a:gd name="T9" fmla="*/ 30 h 59"/>
                  <a:gd name="T10" fmla="*/ 205 w 236"/>
                  <a:gd name="T11" fmla="*/ 0 h 59"/>
                  <a:gd name="T12" fmla="*/ 32 w 236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59">
                    <a:moveTo>
                      <a:pt x="32" y="0"/>
                    </a:moveTo>
                    <a:cubicBezTo>
                      <a:pt x="15" y="0"/>
                      <a:pt x="0" y="13"/>
                      <a:pt x="0" y="30"/>
                    </a:cubicBezTo>
                    <a:cubicBezTo>
                      <a:pt x="0" y="46"/>
                      <a:pt x="15" y="59"/>
                      <a:pt x="32" y="59"/>
                    </a:cubicBezTo>
                    <a:lnTo>
                      <a:pt x="205" y="59"/>
                    </a:lnTo>
                    <a:cubicBezTo>
                      <a:pt x="222" y="59"/>
                      <a:pt x="236" y="46"/>
                      <a:pt x="236" y="30"/>
                    </a:cubicBezTo>
                    <a:cubicBezTo>
                      <a:pt x="236" y="13"/>
                      <a:pt x="222" y="0"/>
                      <a:pt x="20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sp>
        <p:nvSpPr>
          <p:cNvPr id="65" name="직사각형 64"/>
          <p:cNvSpPr/>
          <p:nvPr/>
        </p:nvSpPr>
        <p:spPr>
          <a:xfrm>
            <a:off x="7748203" y="5643661"/>
            <a:ext cx="2340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</a:rPr>
              <a:t>상담답변은 </a:t>
            </a:r>
            <a:r>
              <a:rPr lang="en-US" altLang="ko-KR" sz="900" dirty="0" smtClean="0">
                <a:latin typeface="+mn-ea"/>
              </a:rPr>
              <a:t>1</a:t>
            </a:r>
            <a:r>
              <a:rPr lang="ko-KR" altLang="en-US" sz="900" dirty="0" smtClean="0">
                <a:latin typeface="+mn-ea"/>
              </a:rPr>
              <a:t>시간 이내로 완료바랍니다</a:t>
            </a:r>
            <a:r>
              <a:rPr lang="en-US" altLang="ko-KR" sz="900" dirty="0" smtClean="0">
                <a:latin typeface="+mn-ea"/>
              </a:rPr>
              <a:t>. (</a:t>
            </a:r>
            <a:r>
              <a:rPr lang="ko-KR" altLang="en-US" sz="900" dirty="0" smtClean="0">
                <a:latin typeface="+mn-ea"/>
              </a:rPr>
              <a:t>시간 연장 가능</a:t>
            </a:r>
            <a:r>
              <a:rPr lang="en-US" altLang="ko-KR" sz="900" dirty="0" smtClean="0">
                <a:latin typeface="+mn-ea"/>
              </a:rPr>
              <a:t>)</a:t>
            </a:r>
            <a:endParaRPr lang="ko-KR" altLang="en-US" sz="900" dirty="0"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8648303" y="6003701"/>
            <a:ext cx="468052" cy="2160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7748203" y="506759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>
            <a:off x="7676195" y="5211613"/>
            <a:ext cx="2439888" cy="11881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5551959" y="135049"/>
            <a:ext cx="2340260" cy="4680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 잔여시간 </a:t>
            </a:r>
            <a:r>
              <a:rPr lang="en-US" altLang="ko-KR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:  59</a:t>
            </a:r>
            <a:r>
              <a:rPr lang="ko-KR" altLang="en-US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분 </a:t>
            </a:r>
            <a:r>
              <a:rPr lang="en-US" altLang="ko-KR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28</a:t>
            </a:r>
            <a:r>
              <a:rPr lang="ko-KR" altLang="en-US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초</a:t>
            </a:r>
            <a:endParaRPr lang="ko-KR" altLang="en-US" sz="1000" b="1" dirty="0">
              <a:solidFill>
                <a:schemeClr val="tx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6938697" y="233184"/>
            <a:ext cx="900100" cy="2520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</a:rPr>
              <a:t>연장하기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5299931" y="13504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72" name="직사각형 71"/>
          <p:cNvSpPr/>
          <p:nvPr/>
        </p:nvSpPr>
        <p:spPr>
          <a:xfrm>
            <a:off x="5479951" y="60963"/>
            <a:ext cx="2439888" cy="57814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5374" y="1935249"/>
            <a:ext cx="7451525" cy="507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Window"/>
          <p:cNvGrpSpPr/>
          <p:nvPr>
            <p:custDataLst>
              <p:tags r:id="rId1"/>
            </p:custDataLst>
          </p:nvPr>
        </p:nvGrpSpPr>
        <p:grpSpPr>
          <a:xfrm>
            <a:off x="7874801" y="4779565"/>
            <a:ext cx="2299330" cy="1044116"/>
            <a:chOff x="508000" y="1416844"/>
            <a:chExt cx="6696741" cy="5836067"/>
          </a:xfrm>
        </p:grpSpPr>
        <p:sp>
          <p:nvSpPr>
            <p:cNvPr id="15" name="Window Outer"/>
            <p:cNvSpPr/>
            <p:nvPr>
              <p:custDataLst>
                <p:tags r:id="rId8"/>
              </p:custDataLst>
            </p:nvPr>
          </p:nvSpPr>
          <p:spPr>
            <a:xfrm>
              <a:off x="508000" y="1416844"/>
              <a:ext cx="6696741" cy="5836067"/>
            </a:xfrm>
            <a:prstGeom prst="roundRect">
              <a:avLst>
                <a:gd name="adj" fmla="val 580"/>
              </a:avLst>
            </a:prstGeom>
            <a:solidFill>
              <a:schemeClr val="bg1">
                <a:lumMod val="50000"/>
              </a:schemeClr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28800" rIns="72000" bIns="2880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de-DE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[</a:t>
              </a:r>
              <a:r>
                <a:rPr kumimoji="1" lang="ko-KR" altLang="en-US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메뉴화면명칭</a:t>
              </a:r>
              <a:r>
                <a:rPr kumimoji="1" lang="en-US" altLang="ko-KR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]</a:t>
              </a:r>
              <a:endParaRPr kumimoji="1" lang="en-US" sz="1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Window Inner"/>
            <p:cNvSpPr/>
            <p:nvPr>
              <p:custDataLst>
                <p:tags r:id="rId9"/>
              </p:custDataLst>
            </p:nvPr>
          </p:nvSpPr>
          <p:spPr>
            <a:xfrm>
              <a:off x="590374" y="2645507"/>
              <a:ext cx="6531994" cy="420491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9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3" name="Window Buttons"/>
            <p:cNvGrpSpPr>
              <a:grpSpLocks noChangeAspect="1"/>
            </p:cNvGrpSpPr>
            <p:nvPr/>
          </p:nvGrpSpPr>
          <p:grpSpPr>
            <a:xfrm>
              <a:off x="6037026" y="1796593"/>
              <a:ext cx="999492" cy="506479"/>
              <a:chOff x="7672876" y="497812"/>
              <a:chExt cx="1175903" cy="595855"/>
            </a:xfrm>
          </p:grpSpPr>
          <p:sp>
            <p:nvSpPr>
              <p:cNvPr id="18" name="Close Button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8546167" y="511023"/>
                <a:ext cx="302612" cy="582637"/>
              </a:xfrm>
              <a:custGeom>
                <a:avLst/>
                <a:gdLst>
                  <a:gd name="T0" fmla="*/ 12 w 246"/>
                  <a:gd name="T1" fmla="*/ 15 h 241"/>
                  <a:gd name="T2" fmla="*/ 12 w 246"/>
                  <a:gd name="T3" fmla="*/ 56 h 241"/>
                  <a:gd name="T4" fmla="*/ 80 w 246"/>
                  <a:gd name="T5" fmla="*/ 122 h 241"/>
                  <a:gd name="T6" fmla="*/ 12 w 246"/>
                  <a:gd name="T7" fmla="*/ 188 h 241"/>
                  <a:gd name="T8" fmla="*/ 12 w 246"/>
                  <a:gd name="T9" fmla="*/ 229 h 241"/>
                  <a:gd name="T10" fmla="*/ 56 w 246"/>
                  <a:gd name="T11" fmla="*/ 229 h 241"/>
                  <a:gd name="T12" fmla="*/ 123 w 246"/>
                  <a:gd name="T13" fmla="*/ 165 h 241"/>
                  <a:gd name="T14" fmla="*/ 190 w 246"/>
                  <a:gd name="T15" fmla="*/ 229 h 241"/>
                  <a:gd name="T16" fmla="*/ 234 w 246"/>
                  <a:gd name="T17" fmla="*/ 229 h 241"/>
                  <a:gd name="T18" fmla="*/ 234 w 246"/>
                  <a:gd name="T19" fmla="*/ 188 h 241"/>
                  <a:gd name="T20" fmla="*/ 167 w 246"/>
                  <a:gd name="T21" fmla="*/ 122 h 241"/>
                  <a:gd name="T22" fmla="*/ 234 w 246"/>
                  <a:gd name="T23" fmla="*/ 56 h 241"/>
                  <a:gd name="T24" fmla="*/ 234 w 246"/>
                  <a:gd name="T25" fmla="*/ 15 h 241"/>
                  <a:gd name="T26" fmla="*/ 190 w 246"/>
                  <a:gd name="T27" fmla="*/ 15 h 241"/>
                  <a:gd name="T28" fmla="*/ 123 w 246"/>
                  <a:gd name="T29" fmla="*/ 79 h 241"/>
                  <a:gd name="T30" fmla="*/ 56 w 246"/>
                  <a:gd name="T31" fmla="*/ 15 h 241"/>
                  <a:gd name="T32" fmla="*/ 12 w 246"/>
                  <a:gd name="T33" fmla="*/ 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241">
                    <a:moveTo>
                      <a:pt x="12" y="15"/>
                    </a:moveTo>
                    <a:cubicBezTo>
                      <a:pt x="0" y="26"/>
                      <a:pt x="0" y="45"/>
                      <a:pt x="12" y="56"/>
                    </a:cubicBezTo>
                    <a:lnTo>
                      <a:pt x="80" y="122"/>
                    </a:lnTo>
                    <a:lnTo>
                      <a:pt x="12" y="188"/>
                    </a:lnTo>
                    <a:cubicBezTo>
                      <a:pt x="0" y="199"/>
                      <a:pt x="0" y="218"/>
                      <a:pt x="12" y="229"/>
                    </a:cubicBezTo>
                    <a:cubicBezTo>
                      <a:pt x="24" y="241"/>
                      <a:pt x="44" y="241"/>
                      <a:pt x="56" y="229"/>
                    </a:cubicBezTo>
                    <a:lnTo>
                      <a:pt x="123" y="165"/>
                    </a:lnTo>
                    <a:lnTo>
                      <a:pt x="190" y="229"/>
                    </a:lnTo>
                    <a:cubicBezTo>
                      <a:pt x="202" y="241"/>
                      <a:pt x="222" y="241"/>
                      <a:pt x="234" y="229"/>
                    </a:cubicBezTo>
                    <a:cubicBezTo>
                      <a:pt x="246" y="218"/>
                      <a:pt x="246" y="199"/>
                      <a:pt x="234" y="188"/>
                    </a:cubicBezTo>
                    <a:lnTo>
                      <a:pt x="167" y="122"/>
                    </a:lnTo>
                    <a:lnTo>
                      <a:pt x="234" y="56"/>
                    </a:lnTo>
                    <a:cubicBezTo>
                      <a:pt x="246" y="45"/>
                      <a:pt x="246" y="26"/>
                      <a:pt x="234" y="15"/>
                    </a:cubicBezTo>
                    <a:cubicBezTo>
                      <a:pt x="222" y="3"/>
                      <a:pt x="202" y="3"/>
                      <a:pt x="190" y="15"/>
                    </a:cubicBezTo>
                    <a:lnTo>
                      <a:pt x="123" y="79"/>
                    </a:lnTo>
                    <a:lnTo>
                      <a:pt x="56" y="15"/>
                    </a:lnTo>
                    <a:cubicBezTo>
                      <a:pt x="41" y="0"/>
                      <a:pt x="26" y="3"/>
                      <a:pt x="12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" name="Maximize Button"/>
              <p:cNvSpPr>
                <a:spLocks noChangeAspect="1"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8100678" y="497812"/>
                <a:ext cx="307521" cy="595855"/>
              </a:xfrm>
              <a:custGeom>
                <a:avLst/>
                <a:gdLst>
                  <a:gd name="T0" fmla="*/ 154 w 250"/>
                  <a:gd name="T1" fmla="*/ 0 h 246"/>
                  <a:gd name="T2" fmla="*/ 86 w 250"/>
                  <a:gd name="T3" fmla="*/ 1 h 246"/>
                  <a:gd name="T4" fmla="*/ 57 w 250"/>
                  <a:gd name="T5" fmla="*/ 28 h 246"/>
                  <a:gd name="T6" fmla="*/ 57 w 250"/>
                  <a:gd name="T7" fmla="*/ 59 h 246"/>
                  <a:gd name="T8" fmla="*/ 28 w 250"/>
                  <a:gd name="T9" fmla="*/ 59 h 246"/>
                  <a:gd name="T10" fmla="*/ 0 w 250"/>
                  <a:gd name="T11" fmla="*/ 86 h 246"/>
                  <a:gd name="T12" fmla="*/ 0 w 250"/>
                  <a:gd name="T13" fmla="*/ 218 h 246"/>
                  <a:gd name="T14" fmla="*/ 28 w 250"/>
                  <a:gd name="T15" fmla="*/ 246 h 246"/>
                  <a:gd name="T16" fmla="*/ 165 w 250"/>
                  <a:gd name="T17" fmla="*/ 246 h 246"/>
                  <a:gd name="T18" fmla="*/ 193 w 250"/>
                  <a:gd name="T19" fmla="*/ 218 h 246"/>
                  <a:gd name="T20" fmla="*/ 193 w 250"/>
                  <a:gd name="T21" fmla="*/ 188 h 246"/>
                  <a:gd name="T22" fmla="*/ 222 w 250"/>
                  <a:gd name="T23" fmla="*/ 188 h 246"/>
                  <a:gd name="T24" fmla="*/ 250 w 250"/>
                  <a:gd name="T25" fmla="*/ 160 h 246"/>
                  <a:gd name="T26" fmla="*/ 250 w 250"/>
                  <a:gd name="T27" fmla="*/ 27 h 246"/>
                  <a:gd name="T28" fmla="*/ 222 w 250"/>
                  <a:gd name="T29" fmla="*/ 0 h 246"/>
                  <a:gd name="T30" fmla="*/ 154 w 250"/>
                  <a:gd name="T31" fmla="*/ 0 h 246"/>
                  <a:gd name="T32" fmla="*/ 109 w 250"/>
                  <a:gd name="T33" fmla="*/ 52 h 246"/>
                  <a:gd name="T34" fmla="*/ 198 w 250"/>
                  <a:gd name="T35" fmla="*/ 52 h 246"/>
                  <a:gd name="T36" fmla="*/ 198 w 250"/>
                  <a:gd name="T37" fmla="*/ 138 h 246"/>
                  <a:gd name="T38" fmla="*/ 193 w 250"/>
                  <a:gd name="T39" fmla="*/ 138 h 246"/>
                  <a:gd name="T40" fmla="*/ 193 w 250"/>
                  <a:gd name="T41" fmla="*/ 85 h 246"/>
                  <a:gd name="T42" fmla="*/ 165 w 250"/>
                  <a:gd name="T43" fmla="*/ 58 h 246"/>
                  <a:gd name="T44" fmla="*/ 109 w 250"/>
                  <a:gd name="T45" fmla="*/ 58 h 246"/>
                  <a:gd name="T46" fmla="*/ 109 w 250"/>
                  <a:gd name="T47" fmla="*/ 52 h 246"/>
                  <a:gd name="T48" fmla="*/ 53 w 250"/>
                  <a:gd name="T49" fmla="*/ 110 h 246"/>
                  <a:gd name="T50" fmla="*/ 141 w 250"/>
                  <a:gd name="T51" fmla="*/ 110 h 246"/>
                  <a:gd name="T52" fmla="*/ 141 w 250"/>
                  <a:gd name="T53" fmla="*/ 196 h 246"/>
                  <a:gd name="T54" fmla="*/ 53 w 250"/>
                  <a:gd name="T55" fmla="*/ 196 h 246"/>
                  <a:gd name="T56" fmla="*/ 53 w 250"/>
                  <a:gd name="T57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50" h="246">
                    <a:moveTo>
                      <a:pt x="154" y="0"/>
                    </a:moveTo>
                    <a:cubicBezTo>
                      <a:pt x="131" y="0"/>
                      <a:pt x="108" y="1"/>
                      <a:pt x="86" y="1"/>
                    </a:cubicBezTo>
                    <a:cubicBezTo>
                      <a:pt x="70" y="1"/>
                      <a:pt x="57" y="13"/>
                      <a:pt x="57" y="28"/>
                    </a:cubicBezTo>
                    <a:lnTo>
                      <a:pt x="57" y="59"/>
                    </a:lnTo>
                    <a:cubicBezTo>
                      <a:pt x="48" y="59"/>
                      <a:pt x="38" y="59"/>
                      <a:pt x="28" y="59"/>
                    </a:cubicBezTo>
                    <a:cubicBezTo>
                      <a:pt x="13" y="59"/>
                      <a:pt x="0" y="71"/>
                      <a:pt x="0" y="86"/>
                    </a:cubicBezTo>
                    <a:lnTo>
                      <a:pt x="0" y="218"/>
                    </a:lnTo>
                    <a:cubicBezTo>
                      <a:pt x="0" y="233"/>
                      <a:pt x="13" y="246"/>
                      <a:pt x="28" y="246"/>
                    </a:cubicBezTo>
                    <a:lnTo>
                      <a:pt x="165" y="246"/>
                    </a:lnTo>
                    <a:cubicBezTo>
                      <a:pt x="183" y="246"/>
                      <a:pt x="193" y="231"/>
                      <a:pt x="193" y="218"/>
                    </a:cubicBezTo>
                    <a:lnTo>
                      <a:pt x="193" y="188"/>
                    </a:lnTo>
                    <a:lnTo>
                      <a:pt x="222" y="188"/>
                    </a:lnTo>
                    <a:cubicBezTo>
                      <a:pt x="240" y="188"/>
                      <a:pt x="250" y="173"/>
                      <a:pt x="250" y="160"/>
                    </a:cubicBezTo>
                    <a:lnTo>
                      <a:pt x="250" y="27"/>
                    </a:lnTo>
                    <a:cubicBezTo>
                      <a:pt x="250" y="9"/>
                      <a:pt x="237" y="0"/>
                      <a:pt x="222" y="0"/>
                    </a:cubicBezTo>
                    <a:cubicBezTo>
                      <a:pt x="199" y="0"/>
                      <a:pt x="177" y="0"/>
                      <a:pt x="154" y="0"/>
                    </a:cubicBezTo>
                    <a:close/>
                    <a:moveTo>
                      <a:pt x="109" y="52"/>
                    </a:moveTo>
                    <a:lnTo>
                      <a:pt x="198" y="52"/>
                    </a:lnTo>
                    <a:lnTo>
                      <a:pt x="198" y="138"/>
                    </a:lnTo>
                    <a:lnTo>
                      <a:pt x="193" y="138"/>
                    </a:lnTo>
                    <a:lnTo>
                      <a:pt x="193" y="85"/>
                    </a:lnTo>
                    <a:cubicBezTo>
                      <a:pt x="193" y="67"/>
                      <a:pt x="180" y="58"/>
                      <a:pt x="165" y="58"/>
                    </a:cubicBezTo>
                    <a:cubicBezTo>
                      <a:pt x="146" y="58"/>
                      <a:pt x="128" y="58"/>
                      <a:pt x="109" y="58"/>
                    </a:cubicBezTo>
                    <a:lnTo>
                      <a:pt x="109" y="52"/>
                    </a:lnTo>
                    <a:close/>
                    <a:moveTo>
                      <a:pt x="53" y="110"/>
                    </a:moveTo>
                    <a:lnTo>
                      <a:pt x="141" y="110"/>
                    </a:lnTo>
                    <a:lnTo>
                      <a:pt x="141" y="196"/>
                    </a:lnTo>
                    <a:lnTo>
                      <a:pt x="53" y="196"/>
                    </a:lnTo>
                    <a:lnTo>
                      <a:pt x="53" y="11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0" name="Minimize Button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7672876" y="952254"/>
                <a:ext cx="289843" cy="141406"/>
              </a:xfrm>
              <a:custGeom>
                <a:avLst/>
                <a:gdLst>
                  <a:gd name="T0" fmla="*/ 32 w 236"/>
                  <a:gd name="T1" fmla="*/ 0 h 59"/>
                  <a:gd name="T2" fmla="*/ 0 w 236"/>
                  <a:gd name="T3" fmla="*/ 30 h 59"/>
                  <a:gd name="T4" fmla="*/ 32 w 236"/>
                  <a:gd name="T5" fmla="*/ 59 h 59"/>
                  <a:gd name="T6" fmla="*/ 205 w 236"/>
                  <a:gd name="T7" fmla="*/ 59 h 59"/>
                  <a:gd name="T8" fmla="*/ 236 w 236"/>
                  <a:gd name="T9" fmla="*/ 30 h 59"/>
                  <a:gd name="T10" fmla="*/ 205 w 236"/>
                  <a:gd name="T11" fmla="*/ 0 h 59"/>
                  <a:gd name="T12" fmla="*/ 32 w 236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59">
                    <a:moveTo>
                      <a:pt x="32" y="0"/>
                    </a:moveTo>
                    <a:cubicBezTo>
                      <a:pt x="15" y="0"/>
                      <a:pt x="0" y="13"/>
                      <a:pt x="0" y="30"/>
                    </a:cubicBezTo>
                    <a:cubicBezTo>
                      <a:pt x="0" y="46"/>
                      <a:pt x="15" y="59"/>
                      <a:pt x="32" y="59"/>
                    </a:cubicBezTo>
                    <a:lnTo>
                      <a:pt x="205" y="59"/>
                    </a:lnTo>
                    <a:cubicBezTo>
                      <a:pt x="222" y="59"/>
                      <a:pt x="236" y="46"/>
                      <a:pt x="236" y="30"/>
                    </a:cubicBezTo>
                    <a:cubicBezTo>
                      <a:pt x="236" y="13"/>
                      <a:pt x="222" y="0"/>
                      <a:pt x="20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sp>
        <p:nvSpPr>
          <p:cNvPr id="21" name="직사각형 20"/>
          <p:cNvSpPr/>
          <p:nvPr/>
        </p:nvSpPr>
        <p:spPr>
          <a:xfrm>
            <a:off x="7856215" y="5108248"/>
            <a:ext cx="237626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</a:rPr>
              <a:t>답변하기를 취소하시겠습니까</a:t>
            </a:r>
            <a:r>
              <a:rPr lang="en-US" altLang="ko-KR" sz="800" dirty="0" smtClean="0">
                <a:latin typeface="+mn-ea"/>
              </a:rPr>
              <a:t>?</a:t>
            </a:r>
            <a:endParaRPr lang="ko-KR" altLang="en-US" sz="800" dirty="0">
              <a:latin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8522873" y="5486874"/>
            <a:ext cx="468052" cy="2160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9098937" y="5486874"/>
            <a:ext cx="468052" cy="216024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tx1"/>
                </a:solidFill>
                <a:latin typeface="나눔고딕 Light" pitchFamily="50" charset="-127"/>
                <a:ea typeface="나눔고딕 Light" pitchFamily="50" charset="-127"/>
              </a:rPr>
              <a:t>취소</a:t>
            </a:r>
            <a:endParaRPr lang="ko-KR" altLang="en-US" sz="800" b="1" dirty="0">
              <a:solidFill>
                <a:schemeClr val="tx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grpSp>
        <p:nvGrpSpPr>
          <p:cNvPr id="4" name="Window"/>
          <p:cNvGrpSpPr/>
          <p:nvPr>
            <p:custDataLst>
              <p:tags r:id="rId2"/>
            </p:custDataLst>
          </p:nvPr>
        </p:nvGrpSpPr>
        <p:grpSpPr>
          <a:xfrm>
            <a:off x="7889802" y="6003701"/>
            <a:ext cx="2299330" cy="1044116"/>
            <a:chOff x="508000" y="1416844"/>
            <a:chExt cx="6696741" cy="5836067"/>
          </a:xfrm>
        </p:grpSpPr>
        <p:sp>
          <p:nvSpPr>
            <p:cNvPr id="26" name="Window Outer"/>
            <p:cNvSpPr/>
            <p:nvPr>
              <p:custDataLst>
                <p:tags r:id="rId3"/>
              </p:custDataLst>
            </p:nvPr>
          </p:nvSpPr>
          <p:spPr>
            <a:xfrm>
              <a:off x="508000" y="1416844"/>
              <a:ext cx="6696741" cy="5836067"/>
            </a:xfrm>
            <a:prstGeom prst="roundRect">
              <a:avLst>
                <a:gd name="adj" fmla="val 580"/>
              </a:avLst>
            </a:prstGeom>
            <a:solidFill>
              <a:schemeClr val="bg1">
                <a:lumMod val="50000"/>
              </a:schemeClr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28800" rIns="72000" bIns="2880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de-DE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[</a:t>
              </a:r>
              <a:r>
                <a:rPr kumimoji="1" lang="ko-KR" altLang="en-US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메뉴화면명칭</a:t>
              </a:r>
              <a:r>
                <a:rPr kumimoji="1" lang="en-US" altLang="ko-KR" sz="1000" b="1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]</a:t>
              </a:r>
              <a:endParaRPr kumimoji="1" lang="en-US" sz="1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7" name="Window Inner"/>
            <p:cNvSpPr/>
            <p:nvPr>
              <p:custDataLst>
                <p:tags r:id="rId4"/>
              </p:custDataLst>
            </p:nvPr>
          </p:nvSpPr>
          <p:spPr>
            <a:xfrm>
              <a:off x="590374" y="2645507"/>
              <a:ext cx="6531994" cy="420491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9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5" name="Window Buttons"/>
            <p:cNvGrpSpPr>
              <a:grpSpLocks noChangeAspect="1"/>
            </p:cNvGrpSpPr>
            <p:nvPr/>
          </p:nvGrpSpPr>
          <p:grpSpPr>
            <a:xfrm>
              <a:off x="6037026" y="1796593"/>
              <a:ext cx="999492" cy="506479"/>
              <a:chOff x="7672876" y="497812"/>
              <a:chExt cx="1175903" cy="595855"/>
            </a:xfrm>
          </p:grpSpPr>
          <p:sp>
            <p:nvSpPr>
              <p:cNvPr id="29" name="Close Button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8546167" y="511023"/>
                <a:ext cx="302612" cy="582637"/>
              </a:xfrm>
              <a:custGeom>
                <a:avLst/>
                <a:gdLst>
                  <a:gd name="T0" fmla="*/ 12 w 246"/>
                  <a:gd name="T1" fmla="*/ 15 h 241"/>
                  <a:gd name="T2" fmla="*/ 12 w 246"/>
                  <a:gd name="T3" fmla="*/ 56 h 241"/>
                  <a:gd name="T4" fmla="*/ 80 w 246"/>
                  <a:gd name="T5" fmla="*/ 122 h 241"/>
                  <a:gd name="T6" fmla="*/ 12 w 246"/>
                  <a:gd name="T7" fmla="*/ 188 h 241"/>
                  <a:gd name="T8" fmla="*/ 12 w 246"/>
                  <a:gd name="T9" fmla="*/ 229 h 241"/>
                  <a:gd name="T10" fmla="*/ 56 w 246"/>
                  <a:gd name="T11" fmla="*/ 229 h 241"/>
                  <a:gd name="T12" fmla="*/ 123 w 246"/>
                  <a:gd name="T13" fmla="*/ 165 h 241"/>
                  <a:gd name="T14" fmla="*/ 190 w 246"/>
                  <a:gd name="T15" fmla="*/ 229 h 241"/>
                  <a:gd name="T16" fmla="*/ 234 w 246"/>
                  <a:gd name="T17" fmla="*/ 229 h 241"/>
                  <a:gd name="T18" fmla="*/ 234 w 246"/>
                  <a:gd name="T19" fmla="*/ 188 h 241"/>
                  <a:gd name="T20" fmla="*/ 167 w 246"/>
                  <a:gd name="T21" fmla="*/ 122 h 241"/>
                  <a:gd name="T22" fmla="*/ 234 w 246"/>
                  <a:gd name="T23" fmla="*/ 56 h 241"/>
                  <a:gd name="T24" fmla="*/ 234 w 246"/>
                  <a:gd name="T25" fmla="*/ 15 h 241"/>
                  <a:gd name="T26" fmla="*/ 190 w 246"/>
                  <a:gd name="T27" fmla="*/ 15 h 241"/>
                  <a:gd name="T28" fmla="*/ 123 w 246"/>
                  <a:gd name="T29" fmla="*/ 79 h 241"/>
                  <a:gd name="T30" fmla="*/ 56 w 246"/>
                  <a:gd name="T31" fmla="*/ 15 h 241"/>
                  <a:gd name="T32" fmla="*/ 12 w 246"/>
                  <a:gd name="T33" fmla="*/ 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241">
                    <a:moveTo>
                      <a:pt x="12" y="15"/>
                    </a:moveTo>
                    <a:cubicBezTo>
                      <a:pt x="0" y="26"/>
                      <a:pt x="0" y="45"/>
                      <a:pt x="12" y="56"/>
                    </a:cubicBezTo>
                    <a:lnTo>
                      <a:pt x="80" y="122"/>
                    </a:lnTo>
                    <a:lnTo>
                      <a:pt x="12" y="188"/>
                    </a:lnTo>
                    <a:cubicBezTo>
                      <a:pt x="0" y="199"/>
                      <a:pt x="0" y="218"/>
                      <a:pt x="12" y="229"/>
                    </a:cubicBezTo>
                    <a:cubicBezTo>
                      <a:pt x="24" y="241"/>
                      <a:pt x="44" y="241"/>
                      <a:pt x="56" y="229"/>
                    </a:cubicBezTo>
                    <a:lnTo>
                      <a:pt x="123" y="165"/>
                    </a:lnTo>
                    <a:lnTo>
                      <a:pt x="190" y="229"/>
                    </a:lnTo>
                    <a:cubicBezTo>
                      <a:pt x="202" y="241"/>
                      <a:pt x="222" y="241"/>
                      <a:pt x="234" y="229"/>
                    </a:cubicBezTo>
                    <a:cubicBezTo>
                      <a:pt x="246" y="218"/>
                      <a:pt x="246" y="199"/>
                      <a:pt x="234" y="188"/>
                    </a:cubicBezTo>
                    <a:lnTo>
                      <a:pt x="167" y="122"/>
                    </a:lnTo>
                    <a:lnTo>
                      <a:pt x="234" y="56"/>
                    </a:lnTo>
                    <a:cubicBezTo>
                      <a:pt x="246" y="45"/>
                      <a:pt x="246" y="26"/>
                      <a:pt x="234" y="15"/>
                    </a:cubicBezTo>
                    <a:cubicBezTo>
                      <a:pt x="222" y="3"/>
                      <a:pt x="202" y="3"/>
                      <a:pt x="190" y="15"/>
                    </a:cubicBezTo>
                    <a:lnTo>
                      <a:pt x="123" y="79"/>
                    </a:lnTo>
                    <a:lnTo>
                      <a:pt x="56" y="15"/>
                    </a:lnTo>
                    <a:cubicBezTo>
                      <a:pt x="41" y="0"/>
                      <a:pt x="26" y="3"/>
                      <a:pt x="12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0" name="Maximize Button"/>
              <p:cNvSpPr>
                <a:spLocks noChangeAspect="1"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8100678" y="497812"/>
                <a:ext cx="307521" cy="595855"/>
              </a:xfrm>
              <a:custGeom>
                <a:avLst/>
                <a:gdLst>
                  <a:gd name="T0" fmla="*/ 154 w 250"/>
                  <a:gd name="T1" fmla="*/ 0 h 246"/>
                  <a:gd name="T2" fmla="*/ 86 w 250"/>
                  <a:gd name="T3" fmla="*/ 1 h 246"/>
                  <a:gd name="T4" fmla="*/ 57 w 250"/>
                  <a:gd name="T5" fmla="*/ 28 h 246"/>
                  <a:gd name="T6" fmla="*/ 57 w 250"/>
                  <a:gd name="T7" fmla="*/ 59 h 246"/>
                  <a:gd name="T8" fmla="*/ 28 w 250"/>
                  <a:gd name="T9" fmla="*/ 59 h 246"/>
                  <a:gd name="T10" fmla="*/ 0 w 250"/>
                  <a:gd name="T11" fmla="*/ 86 h 246"/>
                  <a:gd name="T12" fmla="*/ 0 w 250"/>
                  <a:gd name="T13" fmla="*/ 218 h 246"/>
                  <a:gd name="T14" fmla="*/ 28 w 250"/>
                  <a:gd name="T15" fmla="*/ 246 h 246"/>
                  <a:gd name="T16" fmla="*/ 165 w 250"/>
                  <a:gd name="T17" fmla="*/ 246 h 246"/>
                  <a:gd name="T18" fmla="*/ 193 w 250"/>
                  <a:gd name="T19" fmla="*/ 218 h 246"/>
                  <a:gd name="T20" fmla="*/ 193 w 250"/>
                  <a:gd name="T21" fmla="*/ 188 h 246"/>
                  <a:gd name="T22" fmla="*/ 222 w 250"/>
                  <a:gd name="T23" fmla="*/ 188 h 246"/>
                  <a:gd name="T24" fmla="*/ 250 w 250"/>
                  <a:gd name="T25" fmla="*/ 160 h 246"/>
                  <a:gd name="T26" fmla="*/ 250 w 250"/>
                  <a:gd name="T27" fmla="*/ 27 h 246"/>
                  <a:gd name="T28" fmla="*/ 222 w 250"/>
                  <a:gd name="T29" fmla="*/ 0 h 246"/>
                  <a:gd name="T30" fmla="*/ 154 w 250"/>
                  <a:gd name="T31" fmla="*/ 0 h 246"/>
                  <a:gd name="T32" fmla="*/ 109 w 250"/>
                  <a:gd name="T33" fmla="*/ 52 h 246"/>
                  <a:gd name="T34" fmla="*/ 198 w 250"/>
                  <a:gd name="T35" fmla="*/ 52 h 246"/>
                  <a:gd name="T36" fmla="*/ 198 w 250"/>
                  <a:gd name="T37" fmla="*/ 138 h 246"/>
                  <a:gd name="T38" fmla="*/ 193 w 250"/>
                  <a:gd name="T39" fmla="*/ 138 h 246"/>
                  <a:gd name="T40" fmla="*/ 193 w 250"/>
                  <a:gd name="T41" fmla="*/ 85 h 246"/>
                  <a:gd name="T42" fmla="*/ 165 w 250"/>
                  <a:gd name="T43" fmla="*/ 58 h 246"/>
                  <a:gd name="T44" fmla="*/ 109 w 250"/>
                  <a:gd name="T45" fmla="*/ 58 h 246"/>
                  <a:gd name="T46" fmla="*/ 109 w 250"/>
                  <a:gd name="T47" fmla="*/ 52 h 246"/>
                  <a:gd name="T48" fmla="*/ 53 w 250"/>
                  <a:gd name="T49" fmla="*/ 110 h 246"/>
                  <a:gd name="T50" fmla="*/ 141 w 250"/>
                  <a:gd name="T51" fmla="*/ 110 h 246"/>
                  <a:gd name="T52" fmla="*/ 141 w 250"/>
                  <a:gd name="T53" fmla="*/ 196 h 246"/>
                  <a:gd name="T54" fmla="*/ 53 w 250"/>
                  <a:gd name="T55" fmla="*/ 196 h 246"/>
                  <a:gd name="T56" fmla="*/ 53 w 250"/>
                  <a:gd name="T57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50" h="246">
                    <a:moveTo>
                      <a:pt x="154" y="0"/>
                    </a:moveTo>
                    <a:cubicBezTo>
                      <a:pt x="131" y="0"/>
                      <a:pt x="108" y="1"/>
                      <a:pt x="86" y="1"/>
                    </a:cubicBezTo>
                    <a:cubicBezTo>
                      <a:pt x="70" y="1"/>
                      <a:pt x="57" y="13"/>
                      <a:pt x="57" y="28"/>
                    </a:cubicBezTo>
                    <a:lnTo>
                      <a:pt x="57" y="59"/>
                    </a:lnTo>
                    <a:cubicBezTo>
                      <a:pt x="48" y="59"/>
                      <a:pt x="38" y="59"/>
                      <a:pt x="28" y="59"/>
                    </a:cubicBezTo>
                    <a:cubicBezTo>
                      <a:pt x="13" y="59"/>
                      <a:pt x="0" y="71"/>
                      <a:pt x="0" y="86"/>
                    </a:cubicBezTo>
                    <a:lnTo>
                      <a:pt x="0" y="218"/>
                    </a:lnTo>
                    <a:cubicBezTo>
                      <a:pt x="0" y="233"/>
                      <a:pt x="13" y="246"/>
                      <a:pt x="28" y="246"/>
                    </a:cubicBezTo>
                    <a:lnTo>
                      <a:pt x="165" y="246"/>
                    </a:lnTo>
                    <a:cubicBezTo>
                      <a:pt x="183" y="246"/>
                      <a:pt x="193" y="231"/>
                      <a:pt x="193" y="218"/>
                    </a:cubicBezTo>
                    <a:lnTo>
                      <a:pt x="193" y="188"/>
                    </a:lnTo>
                    <a:lnTo>
                      <a:pt x="222" y="188"/>
                    </a:lnTo>
                    <a:cubicBezTo>
                      <a:pt x="240" y="188"/>
                      <a:pt x="250" y="173"/>
                      <a:pt x="250" y="160"/>
                    </a:cubicBezTo>
                    <a:lnTo>
                      <a:pt x="250" y="27"/>
                    </a:lnTo>
                    <a:cubicBezTo>
                      <a:pt x="250" y="9"/>
                      <a:pt x="237" y="0"/>
                      <a:pt x="222" y="0"/>
                    </a:cubicBezTo>
                    <a:cubicBezTo>
                      <a:pt x="199" y="0"/>
                      <a:pt x="177" y="0"/>
                      <a:pt x="154" y="0"/>
                    </a:cubicBezTo>
                    <a:close/>
                    <a:moveTo>
                      <a:pt x="109" y="52"/>
                    </a:moveTo>
                    <a:lnTo>
                      <a:pt x="198" y="52"/>
                    </a:lnTo>
                    <a:lnTo>
                      <a:pt x="198" y="138"/>
                    </a:lnTo>
                    <a:lnTo>
                      <a:pt x="193" y="138"/>
                    </a:lnTo>
                    <a:lnTo>
                      <a:pt x="193" y="85"/>
                    </a:lnTo>
                    <a:cubicBezTo>
                      <a:pt x="193" y="67"/>
                      <a:pt x="180" y="58"/>
                      <a:pt x="165" y="58"/>
                    </a:cubicBezTo>
                    <a:cubicBezTo>
                      <a:pt x="146" y="58"/>
                      <a:pt x="128" y="58"/>
                      <a:pt x="109" y="58"/>
                    </a:cubicBezTo>
                    <a:lnTo>
                      <a:pt x="109" y="52"/>
                    </a:lnTo>
                    <a:close/>
                    <a:moveTo>
                      <a:pt x="53" y="110"/>
                    </a:moveTo>
                    <a:lnTo>
                      <a:pt x="141" y="110"/>
                    </a:lnTo>
                    <a:lnTo>
                      <a:pt x="141" y="196"/>
                    </a:lnTo>
                    <a:lnTo>
                      <a:pt x="53" y="196"/>
                    </a:lnTo>
                    <a:lnTo>
                      <a:pt x="53" y="11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1" name="Minimize Button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7672876" y="952254"/>
                <a:ext cx="289843" cy="141406"/>
              </a:xfrm>
              <a:custGeom>
                <a:avLst/>
                <a:gdLst>
                  <a:gd name="T0" fmla="*/ 32 w 236"/>
                  <a:gd name="T1" fmla="*/ 0 h 59"/>
                  <a:gd name="T2" fmla="*/ 0 w 236"/>
                  <a:gd name="T3" fmla="*/ 30 h 59"/>
                  <a:gd name="T4" fmla="*/ 32 w 236"/>
                  <a:gd name="T5" fmla="*/ 59 h 59"/>
                  <a:gd name="T6" fmla="*/ 205 w 236"/>
                  <a:gd name="T7" fmla="*/ 59 h 59"/>
                  <a:gd name="T8" fmla="*/ 236 w 236"/>
                  <a:gd name="T9" fmla="*/ 30 h 59"/>
                  <a:gd name="T10" fmla="*/ 205 w 236"/>
                  <a:gd name="T11" fmla="*/ 0 h 59"/>
                  <a:gd name="T12" fmla="*/ 32 w 236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59">
                    <a:moveTo>
                      <a:pt x="32" y="0"/>
                    </a:moveTo>
                    <a:cubicBezTo>
                      <a:pt x="15" y="0"/>
                      <a:pt x="0" y="13"/>
                      <a:pt x="0" y="30"/>
                    </a:cubicBezTo>
                    <a:cubicBezTo>
                      <a:pt x="0" y="46"/>
                      <a:pt x="15" y="59"/>
                      <a:pt x="32" y="59"/>
                    </a:cubicBezTo>
                    <a:lnTo>
                      <a:pt x="205" y="59"/>
                    </a:lnTo>
                    <a:cubicBezTo>
                      <a:pt x="222" y="59"/>
                      <a:pt x="236" y="46"/>
                      <a:pt x="236" y="30"/>
                    </a:cubicBezTo>
                    <a:cubicBezTo>
                      <a:pt x="236" y="13"/>
                      <a:pt x="222" y="0"/>
                      <a:pt x="20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sp>
        <p:nvSpPr>
          <p:cNvPr id="32" name="직사각형 31"/>
          <p:cNvSpPr/>
          <p:nvPr/>
        </p:nvSpPr>
        <p:spPr>
          <a:xfrm>
            <a:off x="7971687" y="6384937"/>
            <a:ext cx="21242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</a:rPr>
              <a:t>답변하기가 취소되었습니다</a:t>
            </a:r>
            <a:r>
              <a:rPr lang="en-US" altLang="ko-KR" sz="900" dirty="0" smtClean="0">
                <a:latin typeface="+mn-ea"/>
              </a:rPr>
              <a:t>.</a:t>
            </a:r>
            <a:endParaRPr lang="ko-KR" altLang="en-US" sz="900" dirty="0"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8789902" y="6723781"/>
            <a:ext cx="468052" cy="2160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2" name="Text Box"/>
          <p:cNvSpPr>
            <a:spLocks/>
          </p:cNvSpPr>
          <p:nvPr/>
        </p:nvSpPr>
        <p:spPr bwMode="auto">
          <a:xfrm>
            <a:off x="331379" y="623321"/>
            <a:ext cx="7200800" cy="1173428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34" name="AutoShape 38"/>
          <p:cNvSpPr>
            <a:spLocks noChangeArrowheads="1"/>
          </p:cNvSpPr>
          <p:nvPr/>
        </p:nvSpPr>
        <p:spPr bwMode="auto">
          <a:xfrm>
            <a:off x="6272039" y="243061"/>
            <a:ext cx="1287435" cy="294877"/>
          </a:xfrm>
          <a:prstGeom prst="roundRect">
            <a:avLst>
              <a:gd name="adj" fmla="val 14829"/>
            </a:avLst>
          </a:prstGeom>
          <a:solidFill>
            <a:schemeClr val="tx1"/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관련 자료 검색</a:t>
            </a:r>
            <a:endParaRPr kumimoji="0" lang="ko-KR" altLang="en-US" sz="9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31379" y="279065"/>
            <a:ext cx="23762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 smtClean="0">
                <a:latin typeface="+mn-ea"/>
              </a:rPr>
              <a:t>&lt; </a:t>
            </a:r>
            <a:r>
              <a:rPr lang="ko-KR" altLang="en-US" sz="1100" b="1" dirty="0" smtClean="0">
                <a:latin typeface="+mn-ea"/>
              </a:rPr>
              <a:t>연관 자료 등록 </a:t>
            </a:r>
            <a:r>
              <a:rPr lang="en-US" altLang="ko-KR" sz="1100" b="1" dirty="0" smtClean="0">
                <a:latin typeface="+mn-ea"/>
              </a:rPr>
              <a:t>&gt;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03387" y="783121"/>
            <a:ext cx="19082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16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16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16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800" b="1" dirty="0" err="1" smtClean="0">
                <a:solidFill>
                  <a:srgbClr val="333333"/>
                </a:solidFill>
                <a:latin typeface="맑은 고딕" panose="020B0503020000020004" pitchFamily="50" charset="-127"/>
                <a:hlinkClick r:id="rId16"/>
              </a:rPr>
              <a:t>지방세특례제도과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16"/>
              </a:rPr>
              <a:t>-1685, 2017.06.26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800" b="1" dirty="0" err="1" smtClean="0">
                <a:solidFill>
                  <a:srgbClr val="333333"/>
                </a:solidFill>
                <a:latin typeface="맑은 고딕" panose="020B0503020000020004" pitchFamily="50" charset="-127"/>
                <a:hlinkClick r:id="rId16"/>
              </a:rPr>
              <a:t>지방세특례제도과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16"/>
              </a:rPr>
              <a:t>-1685, 2017.06.26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59371" y="171053"/>
            <a:ext cx="7344816" cy="16921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15355" y="27906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7</a:t>
            </a:r>
            <a:endParaRPr lang="ko-KR" altLang="en-US" sz="1000" dirty="0"/>
          </a:p>
        </p:txBody>
      </p:sp>
      <p:sp>
        <p:nvSpPr>
          <p:cNvPr id="61" name="직사각형 60"/>
          <p:cNvSpPr/>
          <p:nvPr/>
        </p:nvSpPr>
        <p:spPr>
          <a:xfrm>
            <a:off x="367383" y="2007257"/>
            <a:ext cx="7308812" cy="6120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1519511" y="4167497"/>
            <a:ext cx="4716524" cy="205222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6524067" y="6471753"/>
            <a:ext cx="1188132" cy="50405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4" name="직선 화살표 연결선 63"/>
          <p:cNvCxnSpPr>
            <a:stCxn id="63" idx="0"/>
          </p:cNvCxnSpPr>
          <p:nvPr/>
        </p:nvCxnSpPr>
        <p:spPr>
          <a:xfrm flipV="1">
            <a:off x="7118133" y="5319625"/>
            <a:ext cx="702078" cy="115212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151359" y="222328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8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>
            <a:off x="1327825" y="420350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9</a:t>
            </a:r>
            <a:endParaRPr lang="ko-KR" altLang="en-US" sz="1000" dirty="0"/>
          </a:p>
        </p:txBody>
      </p:sp>
      <p:sp>
        <p:nvSpPr>
          <p:cNvPr id="69" name="직사각형 68"/>
          <p:cNvSpPr/>
          <p:nvPr/>
        </p:nvSpPr>
        <p:spPr>
          <a:xfrm>
            <a:off x="6200031" y="6327737"/>
            <a:ext cx="468052" cy="1800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10</a:t>
            </a:r>
            <a:endParaRPr lang="ko-KR" altLang="en-US" sz="1000" dirty="0"/>
          </a:p>
        </p:txBody>
      </p:sp>
      <p:graphicFrame>
        <p:nvGraphicFramePr>
          <p:cNvPr id="70" name="표 6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30075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1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 로그인 시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본인 상담 분야 외 전체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추가문의 제외 </a:t>
                      </a:r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추가문의</a:t>
                      </a:r>
                      <a:r>
                        <a:rPr lang="ko-KR" altLang="en-US" sz="800" baseline="0" dirty="0" smtClean="0"/>
                        <a:t> 답변은 최초 답변 상담위원 만 가능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>
                        <a:hlinkClick r:id="rId17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답변관련 자료 링크 등록 항목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다음페이지 참조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상담분야에서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확인한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2~3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단계 분야의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키워드로 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다수 개 일 시 쉼표  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상담위원이 추가로 등록할 키워드 등록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필수 아님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등록된 </a:t>
                      </a:r>
                      <a:r>
                        <a:rPr kumimoji="1" lang="ko-KR" alt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상담글에서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키워드 노출 시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</a:t>
                      </a: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(1)+(2)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키워드 모두 노출 처리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관련 법률 정보 선책 입력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법령 연결용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취소하기 클릭 시 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1519511" y="2060679"/>
            <a:ext cx="4032448" cy="2154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+mn-ea"/>
              </a:rPr>
              <a:t>손금의 계산</a:t>
            </a:r>
            <a:r>
              <a:rPr lang="en-US" altLang="ko-KR" sz="800" b="1" dirty="0" smtClean="0">
                <a:latin typeface="+mn-ea"/>
              </a:rPr>
              <a:t>, </a:t>
            </a:r>
            <a:r>
              <a:rPr lang="ko-KR" altLang="en-US" sz="800" b="1" dirty="0" smtClean="0">
                <a:latin typeface="+mn-ea"/>
              </a:rPr>
              <a:t>기부금</a:t>
            </a:r>
            <a:endParaRPr lang="ko-KR" altLang="en-US" sz="800" b="1" dirty="0"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374" y="1935249"/>
            <a:ext cx="7451525" cy="507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Box"/>
          <p:cNvSpPr>
            <a:spLocks/>
          </p:cNvSpPr>
          <p:nvPr/>
        </p:nvSpPr>
        <p:spPr bwMode="auto">
          <a:xfrm>
            <a:off x="331379" y="623321"/>
            <a:ext cx="7200800" cy="1173428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34" name="AutoShape 38"/>
          <p:cNvSpPr>
            <a:spLocks noChangeArrowheads="1"/>
          </p:cNvSpPr>
          <p:nvPr/>
        </p:nvSpPr>
        <p:spPr bwMode="auto">
          <a:xfrm>
            <a:off x="6272039" y="243061"/>
            <a:ext cx="1287435" cy="294877"/>
          </a:xfrm>
          <a:prstGeom prst="roundRect">
            <a:avLst>
              <a:gd name="adj" fmla="val 14829"/>
            </a:avLst>
          </a:prstGeom>
          <a:solidFill>
            <a:schemeClr val="tx1"/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관련 자료 검색</a:t>
            </a:r>
            <a:endParaRPr kumimoji="0" lang="ko-KR" altLang="en-US" sz="9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31379" y="279065"/>
            <a:ext cx="23762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 smtClean="0">
                <a:latin typeface="+mn-ea"/>
              </a:rPr>
              <a:t>&lt; </a:t>
            </a:r>
            <a:r>
              <a:rPr lang="ko-KR" altLang="en-US" sz="1100" b="1" dirty="0" smtClean="0">
                <a:latin typeface="+mn-ea"/>
              </a:rPr>
              <a:t>연관 자료 등록 </a:t>
            </a:r>
            <a:r>
              <a:rPr lang="en-US" altLang="ko-KR" sz="1100" b="1" dirty="0" smtClean="0">
                <a:latin typeface="+mn-ea"/>
              </a:rPr>
              <a:t>&gt;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03387" y="783121"/>
            <a:ext cx="331236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법인세법 시행령 제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46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조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2 [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 시 분할신설법인 등에 대한 과세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]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03387" y="711113"/>
            <a:ext cx="3276364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259371" y="71111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39" name="직사각형 38"/>
          <p:cNvSpPr/>
          <p:nvPr/>
        </p:nvSpPr>
        <p:spPr>
          <a:xfrm>
            <a:off x="3103687" y="1863241"/>
            <a:ext cx="4464496" cy="42484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Window Inner"/>
          <p:cNvSpPr/>
          <p:nvPr>
            <p:custDataLst>
              <p:tags r:id="rId1"/>
            </p:custDataLst>
          </p:nvPr>
        </p:nvSpPr>
        <p:spPr>
          <a:xfrm>
            <a:off x="3139691" y="2115269"/>
            <a:ext cx="4392488" cy="392443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Close Button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7407861" y="1945967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139691" y="1899245"/>
            <a:ext cx="14478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prstClr val="white"/>
                </a:solidFill>
                <a:latin typeface="+mn-ea"/>
                <a:cs typeface="Calibri" pitchFamily="34" charset="0"/>
              </a:rPr>
              <a:t>TAXNET QUICK SEARCH</a:t>
            </a:r>
            <a:endParaRPr kumimoji="1" lang="en-US" altLang="ko-KR" sz="900" dirty="0">
              <a:solidFill>
                <a:prstClr val="white"/>
              </a:solidFill>
              <a:latin typeface="+mn-ea"/>
              <a:cs typeface="Calibri" pitchFamily="34" charset="0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6680517"/>
              </p:ext>
            </p:extLst>
          </p:nvPr>
        </p:nvGraphicFramePr>
        <p:xfrm>
          <a:off x="3247703" y="2295289"/>
          <a:ext cx="41044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14"/>
                <a:gridCol w="1026114"/>
                <a:gridCol w="1026114"/>
                <a:gridCol w="1026114"/>
              </a:tblGrid>
              <a:tr h="2160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법령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예판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실무해설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포스트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직사각형 43"/>
          <p:cNvSpPr/>
          <p:nvPr/>
        </p:nvSpPr>
        <p:spPr>
          <a:xfrm>
            <a:off x="3391719" y="2799345"/>
            <a:ext cx="1260140" cy="21602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세법을 선택하세요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▼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123" y="2835349"/>
            <a:ext cx="180020" cy="18002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3211700" y="3303401"/>
            <a:ext cx="396043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법인세법 제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46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조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2 [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 시 분할신설법인 등에 대한 과세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] </a:t>
            </a:r>
            <a:endParaRPr lang="ko-KR" altLang="en-US" sz="800" dirty="0" smtClean="0">
              <a:latin typeface="+mn-ea"/>
            </a:endParaRPr>
          </a:p>
          <a:p>
            <a:endParaRPr lang="en-US" altLang="ko-KR" sz="800" b="1" u="sng" dirty="0" smtClean="0">
              <a:solidFill>
                <a:srgbClr val="0066FF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211699" y="3663441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3211699" y="3807457"/>
            <a:ext cx="41764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법인세법 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시행령 제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46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조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2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 시 분할신설법인 등에 대한 과세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]</a:t>
            </a: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3211698" y="4239505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3211699" y="4419525"/>
            <a:ext cx="41764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법인세법 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시행규칙 제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46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조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2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 시 분할신설법인 등에 대한 과세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]</a:t>
            </a: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211698" y="4815569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211700" y="4923581"/>
            <a:ext cx="41764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법인세법 제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46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조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 시 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분할법인 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등에 대한 과세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]</a:t>
            </a: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211699" y="5859685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6128023" y="3303401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5" name="직사각형 54"/>
          <p:cNvSpPr/>
          <p:nvPr/>
        </p:nvSpPr>
        <p:spPr>
          <a:xfrm>
            <a:off x="6461936" y="3824875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6" name="직사각형 55"/>
          <p:cNvSpPr/>
          <p:nvPr/>
        </p:nvSpPr>
        <p:spPr>
          <a:xfrm>
            <a:off x="6560071" y="4453795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7" name="직사각형 56"/>
          <p:cNvSpPr/>
          <p:nvPr/>
        </p:nvSpPr>
        <p:spPr>
          <a:xfrm>
            <a:off x="5803987" y="4940999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8" name="직사각형 57"/>
          <p:cNvSpPr/>
          <p:nvPr/>
        </p:nvSpPr>
        <p:spPr>
          <a:xfrm>
            <a:off x="6092019" y="3231393"/>
            <a:ext cx="612068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6704087" y="323139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cxnSp>
        <p:nvCxnSpPr>
          <p:cNvPr id="60" name="직선 화살표 연결선 59"/>
          <p:cNvCxnSpPr/>
          <p:nvPr/>
        </p:nvCxnSpPr>
        <p:spPr>
          <a:xfrm>
            <a:off x="6704086" y="531093"/>
            <a:ext cx="1" cy="13321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>
            <a:stCxn id="58" idx="1"/>
            <a:endCxn id="37" idx="3"/>
          </p:cNvCxnSpPr>
          <p:nvPr/>
        </p:nvCxnSpPr>
        <p:spPr>
          <a:xfrm flipH="1" flipV="1">
            <a:off x="3679751" y="855129"/>
            <a:ext cx="2412268" cy="25202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/>
          <p:cNvSpPr/>
          <p:nvPr/>
        </p:nvSpPr>
        <p:spPr>
          <a:xfrm>
            <a:off x="6260373" y="6304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65" name="직사각형 64"/>
          <p:cNvSpPr/>
          <p:nvPr/>
        </p:nvSpPr>
        <p:spPr>
          <a:xfrm>
            <a:off x="7376497" y="164721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3067683" y="1791233"/>
            <a:ext cx="4536504" cy="442849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99631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 로그인 시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본인 상담 분야 외 전체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추가문의 제외 </a:t>
                      </a:r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추가문의</a:t>
                      </a:r>
                      <a:r>
                        <a:rPr lang="ko-KR" altLang="en-US" sz="800" baseline="0" dirty="0" smtClean="0"/>
                        <a:t> 답변은 최초 답변 상담위원 만 가능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>
                        <a:hlinkClick r:id="rId7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관련자료 검색 클릭 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 자료 등록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팝업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세무법령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세법 선택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령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칙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선택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조문 입력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페이지 없이 스크롤 형태로 구성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후 해당 자료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해당 자료 등록처리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법령 제목 클릭 시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법률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단보기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오픈처리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등록자료 클릭 시 상세페이지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3247703" y="3735449"/>
            <a:ext cx="3168352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47703" y="359143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>
            <a:off x="4723867" y="2799345"/>
            <a:ext cx="504056" cy="21602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법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▼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5299931" y="2799345"/>
            <a:ext cx="1584176" cy="21602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예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 1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-&gt; 1, 1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1 -&gt; 1-1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3211699" y="5310043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3211701" y="5418055"/>
            <a:ext cx="41764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법인세법 제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46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조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 시 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분할법인 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등에 대한 과세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]</a:t>
            </a: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803988" y="5435473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5374" y="1935249"/>
            <a:ext cx="7451525" cy="507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Box"/>
          <p:cNvSpPr>
            <a:spLocks/>
          </p:cNvSpPr>
          <p:nvPr/>
        </p:nvSpPr>
        <p:spPr bwMode="auto">
          <a:xfrm>
            <a:off x="331379" y="623321"/>
            <a:ext cx="7200800" cy="1173428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34" name="AutoShape 38"/>
          <p:cNvSpPr>
            <a:spLocks noChangeArrowheads="1"/>
          </p:cNvSpPr>
          <p:nvPr/>
        </p:nvSpPr>
        <p:spPr bwMode="auto">
          <a:xfrm>
            <a:off x="6272039" y="243061"/>
            <a:ext cx="1287435" cy="294877"/>
          </a:xfrm>
          <a:prstGeom prst="roundRect">
            <a:avLst>
              <a:gd name="adj" fmla="val 14829"/>
            </a:avLst>
          </a:prstGeom>
          <a:solidFill>
            <a:schemeClr val="tx1"/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관련 자료 검색</a:t>
            </a:r>
            <a:endParaRPr kumimoji="0" lang="ko-KR" altLang="en-US" sz="9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31379" y="279065"/>
            <a:ext cx="23762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 smtClean="0">
                <a:latin typeface="+mn-ea"/>
              </a:rPr>
              <a:t>&lt; </a:t>
            </a:r>
            <a:r>
              <a:rPr lang="ko-KR" altLang="en-US" sz="1100" b="1" dirty="0" smtClean="0">
                <a:latin typeface="+mn-ea"/>
              </a:rPr>
              <a:t>연관 자료 등록 </a:t>
            </a:r>
            <a:r>
              <a:rPr lang="en-US" altLang="ko-KR" sz="1100" b="1" dirty="0" smtClean="0">
                <a:latin typeface="+mn-ea"/>
              </a:rPr>
              <a:t>&gt;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03387" y="783121"/>
            <a:ext cx="19082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03387" y="711113"/>
            <a:ext cx="1908212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259371" y="71111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39" name="직사각형 38"/>
          <p:cNvSpPr/>
          <p:nvPr/>
        </p:nvSpPr>
        <p:spPr>
          <a:xfrm>
            <a:off x="691419" y="1863241"/>
            <a:ext cx="4464496" cy="42484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Window Inner"/>
          <p:cNvSpPr/>
          <p:nvPr>
            <p:custDataLst>
              <p:tags r:id="rId1"/>
            </p:custDataLst>
          </p:nvPr>
        </p:nvSpPr>
        <p:spPr>
          <a:xfrm>
            <a:off x="727423" y="2115269"/>
            <a:ext cx="4392488" cy="392443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Close Button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4995593" y="1945967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27423" y="1899245"/>
            <a:ext cx="14478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prstClr val="white"/>
                </a:solidFill>
                <a:latin typeface="+mn-ea"/>
                <a:cs typeface="Calibri" pitchFamily="34" charset="0"/>
              </a:rPr>
              <a:t>TAXNET QUICK SEARCH</a:t>
            </a:r>
            <a:endParaRPr kumimoji="1" lang="en-US" altLang="ko-KR" sz="900" dirty="0">
              <a:solidFill>
                <a:prstClr val="white"/>
              </a:solidFill>
              <a:latin typeface="+mn-ea"/>
              <a:cs typeface="Calibri" pitchFamily="34" charset="0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6680517"/>
              </p:ext>
            </p:extLst>
          </p:nvPr>
        </p:nvGraphicFramePr>
        <p:xfrm>
          <a:off x="835435" y="2295289"/>
          <a:ext cx="41044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14"/>
                <a:gridCol w="1026114"/>
                <a:gridCol w="1026114"/>
                <a:gridCol w="1026114"/>
              </a:tblGrid>
              <a:tr h="2160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법령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예판</a:t>
                      </a:r>
                      <a:endParaRPr lang="ko-KR" altLang="en-US" sz="9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실무해설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포스트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직사각형 43"/>
          <p:cNvSpPr/>
          <p:nvPr/>
        </p:nvSpPr>
        <p:spPr>
          <a:xfrm>
            <a:off x="1375495" y="3069959"/>
            <a:ext cx="2736304" cy="21602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문서번호를 정확히 입력해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주세요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807" y="3087377"/>
            <a:ext cx="180020" cy="18002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799432" y="3951473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47" name="직사각형 46"/>
          <p:cNvSpPr/>
          <p:nvPr/>
        </p:nvSpPr>
        <p:spPr>
          <a:xfrm>
            <a:off x="799431" y="4491533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799431" y="4635549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49" name="직사각형 48"/>
          <p:cNvSpPr/>
          <p:nvPr/>
        </p:nvSpPr>
        <p:spPr>
          <a:xfrm>
            <a:off x="799430" y="5175609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799431" y="5319625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51" name="직사각형 50"/>
          <p:cNvSpPr/>
          <p:nvPr/>
        </p:nvSpPr>
        <p:spPr>
          <a:xfrm>
            <a:off x="799430" y="5859685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635635" y="3951473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5" name="직사각형 54"/>
          <p:cNvSpPr/>
          <p:nvPr/>
        </p:nvSpPr>
        <p:spPr>
          <a:xfrm>
            <a:off x="2635635" y="4635549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6" name="직사각형 55"/>
          <p:cNvSpPr/>
          <p:nvPr/>
        </p:nvSpPr>
        <p:spPr>
          <a:xfrm>
            <a:off x="2635635" y="5317891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8" name="직사각형 57"/>
          <p:cNvSpPr/>
          <p:nvPr/>
        </p:nvSpPr>
        <p:spPr>
          <a:xfrm>
            <a:off x="2599631" y="3879465"/>
            <a:ext cx="612068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3211699" y="387946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cxnSp>
        <p:nvCxnSpPr>
          <p:cNvPr id="60" name="직선 화살표 연결선 59"/>
          <p:cNvCxnSpPr/>
          <p:nvPr/>
        </p:nvCxnSpPr>
        <p:spPr>
          <a:xfrm flipH="1">
            <a:off x="5119911" y="531093"/>
            <a:ext cx="1584175" cy="13321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>
            <a:stCxn id="58" idx="0"/>
            <a:endCxn id="37" idx="3"/>
          </p:cNvCxnSpPr>
          <p:nvPr/>
        </p:nvCxnSpPr>
        <p:spPr>
          <a:xfrm flipH="1" flipV="1">
            <a:off x="2311599" y="855129"/>
            <a:ext cx="594066" cy="30243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/>
          <p:cNvSpPr/>
          <p:nvPr/>
        </p:nvSpPr>
        <p:spPr>
          <a:xfrm>
            <a:off x="6260373" y="6304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65" name="직사각형 64"/>
          <p:cNvSpPr/>
          <p:nvPr/>
        </p:nvSpPr>
        <p:spPr>
          <a:xfrm>
            <a:off x="4615855" y="1647217"/>
            <a:ext cx="540060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2-1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655415" y="1791233"/>
            <a:ext cx="4536504" cy="442849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63055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1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 로그인 시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본인 상담 분야 외 전체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추가문의 제외 </a:t>
                      </a:r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추가문의</a:t>
                      </a:r>
                      <a:r>
                        <a:rPr lang="ko-KR" altLang="en-US" sz="800" baseline="0" dirty="0" smtClean="0"/>
                        <a:t> 답변은 최초 답변 상담위원 만 가능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>
                        <a:hlinkClick r:id="rId10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관련자료 검색 클릭 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 자료 등록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팝업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예판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2-1)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문서번호 입력 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2-2)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임의어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입력 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세법항목 선택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후 해당 자료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해당 자료 등록처리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예판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페이지 연결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오픈처리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등록자료 클릭 시 상세페이지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835435" y="4563541"/>
            <a:ext cx="1800200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835435" y="441952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07443" y="2691333"/>
            <a:ext cx="1472890" cy="180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직사각형 67"/>
          <p:cNvSpPr/>
          <p:nvPr/>
        </p:nvSpPr>
        <p:spPr>
          <a:xfrm>
            <a:off x="853309" y="3544629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407943" y="2907357"/>
            <a:ext cx="4464496" cy="42484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Window Inner"/>
          <p:cNvSpPr/>
          <p:nvPr>
            <p:custDataLst>
              <p:tags r:id="rId3"/>
            </p:custDataLst>
          </p:nvPr>
        </p:nvSpPr>
        <p:spPr>
          <a:xfrm>
            <a:off x="5443947" y="3159385"/>
            <a:ext cx="4392488" cy="392443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3" name="Close Button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9712117" y="2990083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443947" y="2943361"/>
            <a:ext cx="14478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prstClr val="white"/>
                </a:solidFill>
                <a:latin typeface="+mn-ea"/>
                <a:cs typeface="Calibri" pitchFamily="34" charset="0"/>
              </a:rPr>
              <a:t>TAXNET QUICK SEARCH</a:t>
            </a:r>
            <a:endParaRPr kumimoji="1" lang="en-US" altLang="ko-KR" sz="900" dirty="0">
              <a:solidFill>
                <a:prstClr val="white"/>
              </a:solidFill>
              <a:latin typeface="+mn-ea"/>
              <a:cs typeface="Calibri" pitchFamily="34" charset="0"/>
            </a:endParaRPr>
          </a:p>
        </p:txBody>
      </p:sp>
      <p:graphicFrame>
        <p:nvGraphicFramePr>
          <p:cNvPr id="75" name="표 7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6680517"/>
              </p:ext>
            </p:extLst>
          </p:nvPr>
        </p:nvGraphicFramePr>
        <p:xfrm>
          <a:off x="5551959" y="3339405"/>
          <a:ext cx="41044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14"/>
                <a:gridCol w="1026114"/>
                <a:gridCol w="1026114"/>
                <a:gridCol w="1026114"/>
              </a:tblGrid>
              <a:tr h="2160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법령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예판</a:t>
                      </a:r>
                      <a:endParaRPr lang="ko-KR" altLang="en-US" sz="9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실무해설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포스트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6" name="직사각형 75"/>
          <p:cNvSpPr/>
          <p:nvPr/>
        </p:nvSpPr>
        <p:spPr>
          <a:xfrm>
            <a:off x="7352159" y="4114075"/>
            <a:ext cx="1800200" cy="21602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임의어를 입력해주세요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7" name="그림 7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367" y="4131493"/>
            <a:ext cx="180020" cy="180020"/>
          </a:xfrm>
          <a:prstGeom prst="rect">
            <a:avLst/>
          </a:prstGeom>
        </p:spPr>
      </p:pic>
      <p:sp>
        <p:nvSpPr>
          <p:cNvPr id="78" name="직사각형 77"/>
          <p:cNvSpPr/>
          <p:nvPr/>
        </p:nvSpPr>
        <p:spPr>
          <a:xfrm>
            <a:off x="5515956" y="4995589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79" name="직사각형 78"/>
          <p:cNvSpPr/>
          <p:nvPr/>
        </p:nvSpPr>
        <p:spPr>
          <a:xfrm>
            <a:off x="5515955" y="5535649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5515955" y="5679665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81" name="직사각형 80"/>
          <p:cNvSpPr/>
          <p:nvPr/>
        </p:nvSpPr>
        <p:spPr>
          <a:xfrm>
            <a:off x="5515954" y="6219725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5515955" y="6363741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8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83" name="직사각형 82"/>
          <p:cNvSpPr/>
          <p:nvPr/>
        </p:nvSpPr>
        <p:spPr>
          <a:xfrm>
            <a:off x="5515954" y="6903801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7352159" y="4995589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85" name="직사각형 84"/>
          <p:cNvSpPr/>
          <p:nvPr/>
        </p:nvSpPr>
        <p:spPr>
          <a:xfrm>
            <a:off x="7352159" y="5679665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86" name="직사각형 85"/>
          <p:cNvSpPr/>
          <p:nvPr/>
        </p:nvSpPr>
        <p:spPr>
          <a:xfrm>
            <a:off x="7352159" y="6362007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87" name="직사각형 86"/>
          <p:cNvSpPr/>
          <p:nvPr/>
        </p:nvSpPr>
        <p:spPr>
          <a:xfrm>
            <a:off x="7316155" y="4923581"/>
            <a:ext cx="612068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7928223" y="492358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9332379" y="2691333"/>
            <a:ext cx="540060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2-2</a:t>
            </a:r>
            <a:endParaRPr lang="ko-KR" altLang="en-US" sz="1000" dirty="0"/>
          </a:p>
        </p:txBody>
      </p:sp>
      <p:sp>
        <p:nvSpPr>
          <p:cNvPr id="90" name="직사각형 89"/>
          <p:cNvSpPr/>
          <p:nvPr/>
        </p:nvSpPr>
        <p:spPr>
          <a:xfrm>
            <a:off x="5371939" y="2835349"/>
            <a:ext cx="4536504" cy="442849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5551959" y="5607657"/>
            <a:ext cx="1800200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5551959" y="546364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94" name="직사각형 93"/>
          <p:cNvSpPr/>
          <p:nvPr/>
        </p:nvSpPr>
        <p:spPr>
          <a:xfrm>
            <a:off x="5569833" y="4588745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23967" y="3699445"/>
            <a:ext cx="1512168" cy="25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직사각형 94"/>
          <p:cNvSpPr/>
          <p:nvPr/>
        </p:nvSpPr>
        <p:spPr>
          <a:xfrm>
            <a:off x="6018843" y="4114075"/>
            <a:ext cx="1260140" cy="21602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세법을 선택하세요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▼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374" y="1935249"/>
            <a:ext cx="7451525" cy="507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Box"/>
          <p:cNvSpPr>
            <a:spLocks/>
          </p:cNvSpPr>
          <p:nvPr/>
        </p:nvSpPr>
        <p:spPr bwMode="auto">
          <a:xfrm>
            <a:off x="331379" y="623321"/>
            <a:ext cx="7200800" cy="1173428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34" name="AutoShape 38"/>
          <p:cNvSpPr>
            <a:spLocks noChangeArrowheads="1"/>
          </p:cNvSpPr>
          <p:nvPr/>
        </p:nvSpPr>
        <p:spPr bwMode="auto">
          <a:xfrm>
            <a:off x="6272039" y="243061"/>
            <a:ext cx="1287435" cy="294877"/>
          </a:xfrm>
          <a:prstGeom prst="roundRect">
            <a:avLst>
              <a:gd name="adj" fmla="val 14829"/>
            </a:avLst>
          </a:prstGeom>
          <a:solidFill>
            <a:schemeClr val="tx1"/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관련 자료 검색</a:t>
            </a:r>
            <a:endParaRPr kumimoji="0" lang="ko-KR" altLang="en-US" sz="9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31379" y="279065"/>
            <a:ext cx="23762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 smtClean="0">
                <a:latin typeface="+mn-ea"/>
              </a:rPr>
              <a:t>&lt; </a:t>
            </a:r>
            <a:r>
              <a:rPr lang="ko-KR" altLang="en-US" sz="1100" b="1" dirty="0" smtClean="0">
                <a:latin typeface="+mn-ea"/>
              </a:rPr>
              <a:t>연관 자료 등록 </a:t>
            </a:r>
            <a:r>
              <a:rPr lang="en-US" altLang="ko-KR" sz="1100" b="1" dirty="0" smtClean="0">
                <a:latin typeface="+mn-ea"/>
              </a:rPr>
              <a:t>&gt;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03387" y="783121"/>
            <a:ext cx="331236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법인세법 시행령 제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46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조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2 [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 시 분할신설법인 등에 대한 과세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]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03387" y="711113"/>
            <a:ext cx="3276364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259371" y="71111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39" name="직사각형 38"/>
          <p:cNvSpPr/>
          <p:nvPr/>
        </p:nvSpPr>
        <p:spPr>
          <a:xfrm>
            <a:off x="3103687" y="1863241"/>
            <a:ext cx="4464496" cy="42484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Window Inner"/>
          <p:cNvSpPr/>
          <p:nvPr>
            <p:custDataLst>
              <p:tags r:id="rId1"/>
            </p:custDataLst>
          </p:nvPr>
        </p:nvSpPr>
        <p:spPr>
          <a:xfrm>
            <a:off x="3139691" y="2115269"/>
            <a:ext cx="4392488" cy="392443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Close Button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7407861" y="1945967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139691" y="1899245"/>
            <a:ext cx="14478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prstClr val="white"/>
                </a:solidFill>
                <a:latin typeface="+mn-ea"/>
                <a:cs typeface="Calibri" pitchFamily="34" charset="0"/>
              </a:rPr>
              <a:t>TAXNET QUICK SEARCH</a:t>
            </a:r>
            <a:endParaRPr kumimoji="1" lang="en-US" altLang="ko-KR" sz="900" dirty="0">
              <a:solidFill>
                <a:prstClr val="white"/>
              </a:solidFill>
              <a:latin typeface="+mn-ea"/>
              <a:cs typeface="Calibri" pitchFamily="34" charset="0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6680517"/>
              </p:ext>
            </p:extLst>
          </p:nvPr>
        </p:nvGraphicFramePr>
        <p:xfrm>
          <a:off x="3247703" y="2295289"/>
          <a:ext cx="41044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14"/>
                <a:gridCol w="1026114"/>
                <a:gridCol w="1026114"/>
                <a:gridCol w="1026114"/>
              </a:tblGrid>
              <a:tr h="2160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법령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예판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실무해설</a:t>
                      </a:r>
                      <a:endParaRPr lang="ko-KR" altLang="en-US" sz="9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포스트</a:t>
                      </a:r>
                      <a:endParaRPr lang="ko-KR" altLang="en-US" sz="9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4" name="직사각형 43"/>
          <p:cNvSpPr/>
          <p:nvPr/>
        </p:nvSpPr>
        <p:spPr>
          <a:xfrm>
            <a:off x="3535735" y="2790636"/>
            <a:ext cx="648072" cy="21602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제목  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▼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115" y="2835349"/>
            <a:ext cx="180020" cy="18002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3211700" y="3303401"/>
            <a:ext cx="396043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도시환경 정비사업에 대한 취득세 감면</a:t>
            </a:r>
            <a:endParaRPr lang="en-US" altLang="ko-KR" sz="800" b="1" u="sng" dirty="0" smtClean="0">
              <a:solidFill>
                <a:srgbClr val="0066FF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latin typeface="+mn-ea"/>
              </a:rPr>
              <a:t>법인이 고용하고 있는 만 </a:t>
            </a:r>
            <a:r>
              <a:rPr lang="en-US" altLang="ko-KR" sz="700" dirty="0" smtClean="0">
                <a:latin typeface="+mn-ea"/>
              </a:rPr>
              <a:t>60</a:t>
            </a:r>
            <a:r>
              <a:rPr lang="ko-KR" altLang="en-US" sz="700" dirty="0" smtClean="0">
                <a:latin typeface="+mn-ea"/>
              </a:rPr>
              <a:t>세 이상의 근로자에 대한 국민연금 납부사실이 없더라도 다른 사회보험료 사용자 </a:t>
            </a:r>
            <a:r>
              <a:rPr lang="ko-KR" altLang="en-US" sz="700" dirty="0" err="1" smtClean="0">
                <a:latin typeface="+mn-ea"/>
              </a:rPr>
              <a:t>부담분</a:t>
            </a:r>
            <a:r>
              <a:rPr lang="ko-KR" altLang="en-US" sz="700" dirty="0" smtClean="0">
                <a:latin typeface="+mn-ea"/>
              </a:rPr>
              <a:t> 납부사실이 확인되는 경우 </a:t>
            </a:r>
            <a:r>
              <a:rPr lang="ko-KR" altLang="en-US" sz="700" dirty="0" smtClean="0">
                <a:latin typeface="+mn-ea"/>
              </a:rPr>
              <a:t>상시 근로자 </a:t>
            </a:r>
            <a:r>
              <a:rPr lang="ko-KR" altLang="en-US" sz="700" dirty="0" smtClean="0">
                <a:latin typeface="+mn-ea"/>
              </a:rPr>
              <a:t>제외대상에 해당하지 않습니다</a:t>
            </a:r>
            <a:r>
              <a:rPr lang="en-US" altLang="ko-KR" sz="700" dirty="0" smtClean="0">
                <a:latin typeface="+mn-ea"/>
              </a:rPr>
              <a:t>.</a:t>
            </a:r>
            <a:r>
              <a:rPr lang="en-US" altLang="ko-KR" sz="700" b="1" dirty="0" smtClean="0">
                <a:solidFill>
                  <a:srgbClr val="0066FF"/>
                </a:solidFill>
                <a:latin typeface="+mn-ea"/>
              </a:rPr>
              <a:t> </a:t>
            </a:r>
            <a:endParaRPr lang="en-US" altLang="ko-KR" sz="700" b="1" dirty="0" smtClean="0">
              <a:solidFill>
                <a:srgbClr val="0066FF"/>
              </a:solidFill>
              <a:latin typeface="+mn-ea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211699" y="3843461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3211699" y="4156697"/>
            <a:ext cx="41764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법인세법 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시행령 제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46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조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2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 시 분할신설법인 등에 대한 과세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]</a:t>
            </a:r>
          </a:p>
          <a:p>
            <a:r>
              <a:rPr lang="ko-KR" altLang="en-US" sz="700" dirty="0" smtClean="0">
                <a:latin typeface="+mn-ea"/>
              </a:rPr>
              <a:t>법인이 고용하고 있는 만 </a:t>
            </a:r>
            <a:r>
              <a:rPr lang="en-US" altLang="ko-KR" sz="700" dirty="0" smtClean="0">
                <a:latin typeface="+mn-ea"/>
              </a:rPr>
              <a:t>60</a:t>
            </a:r>
            <a:r>
              <a:rPr lang="ko-KR" altLang="en-US" sz="700" dirty="0" smtClean="0">
                <a:latin typeface="+mn-ea"/>
              </a:rPr>
              <a:t>세 이상의 근로자에 대한 국민연금 납부사실이 없더라도 다른 사회보험료 사용자 </a:t>
            </a:r>
            <a:r>
              <a:rPr lang="ko-KR" altLang="en-US" sz="700" dirty="0" err="1" smtClean="0">
                <a:latin typeface="+mn-ea"/>
              </a:rPr>
              <a:t>부담분</a:t>
            </a:r>
            <a:r>
              <a:rPr lang="ko-KR" altLang="en-US" sz="700" dirty="0" smtClean="0">
                <a:latin typeface="+mn-ea"/>
              </a:rPr>
              <a:t> 납부사실이 확인되는 경우 상시 근로자 제외대상에 해당하지 않습니다</a:t>
            </a:r>
            <a:r>
              <a:rPr lang="en-US" altLang="ko-KR" sz="700" dirty="0" smtClean="0">
                <a:latin typeface="+mn-ea"/>
              </a:rPr>
              <a:t>.</a:t>
            </a:r>
            <a:r>
              <a:rPr lang="en-US" altLang="ko-KR" sz="700" b="1" dirty="0" smtClean="0">
                <a:solidFill>
                  <a:srgbClr val="0066FF"/>
                </a:solidFill>
                <a:latin typeface="+mn-ea"/>
              </a:rPr>
              <a:t> </a:t>
            </a:r>
            <a:endParaRPr lang="en-US" altLang="ko-KR" sz="700" b="1" u="sng" dirty="0" smtClean="0">
              <a:solidFill>
                <a:srgbClr val="0066FF"/>
              </a:solidFill>
              <a:latin typeface="맑은 고딕" panose="020B0503020000020004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3211698" y="4732761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3211698" y="5560853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6128023" y="3303401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5" name="직사각형 54"/>
          <p:cNvSpPr/>
          <p:nvPr/>
        </p:nvSpPr>
        <p:spPr>
          <a:xfrm>
            <a:off x="6461936" y="4174115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6" name="직사각형 55"/>
          <p:cNvSpPr/>
          <p:nvPr/>
        </p:nvSpPr>
        <p:spPr>
          <a:xfrm>
            <a:off x="6560071" y="4957851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8" name="직사각형 57"/>
          <p:cNvSpPr/>
          <p:nvPr/>
        </p:nvSpPr>
        <p:spPr>
          <a:xfrm>
            <a:off x="6092019" y="3231393"/>
            <a:ext cx="612068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6704087" y="323139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cxnSp>
        <p:nvCxnSpPr>
          <p:cNvPr id="60" name="직선 화살표 연결선 59"/>
          <p:cNvCxnSpPr/>
          <p:nvPr/>
        </p:nvCxnSpPr>
        <p:spPr>
          <a:xfrm>
            <a:off x="6704086" y="531093"/>
            <a:ext cx="1" cy="13321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>
            <a:stCxn id="58" idx="1"/>
            <a:endCxn id="37" idx="3"/>
          </p:cNvCxnSpPr>
          <p:nvPr/>
        </p:nvCxnSpPr>
        <p:spPr>
          <a:xfrm flipH="1" flipV="1">
            <a:off x="3679751" y="855129"/>
            <a:ext cx="2412268" cy="25202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/>
          <p:cNvSpPr/>
          <p:nvPr/>
        </p:nvSpPr>
        <p:spPr>
          <a:xfrm>
            <a:off x="6260373" y="6304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65" name="직사각형 64"/>
          <p:cNvSpPr/>
          <p:nvPr/>
        </p:nvSpPr>
        <p:spPr>
          <a:xfrm>
            <a:off x="7376497" y="164721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3067683" y="1791233"/>
            <a:ext cx="4536504" cy="442849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99631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 로그인 시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본인 상담 분야 외 전체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추가문의 제외 </a:t>
                      </a:r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추가문의</a:t>
                      </a:r>
                      <a:r>
                        <a:rPr lang="ko-KR" altLang="en-US" sz="800" baseline="0" dirty="0" smtClean="0"/>
                        <a:t> 답변은 최초 답변 상담위원 만 가능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>
                        <a:hlinkClick r:id="rId7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관련자료 검색 클릭 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 자료 등록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팝업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실무해설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포스트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선택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내용선택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검색어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입력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페이지 없이 스크롤 형태로 구성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후 해당 자료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해당 자료 등록처리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상세페이지 연결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오픈처리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등록자료 클릭 시 상세페이지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3247703" y="4084689"/>
            <a:ext cx="3168352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47703" y="394067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70" name="직사각형 69"/>
          <p:cNvSpPr/>
          <p:nvPr/>
        </p:nvSpPr>
        <p:spPr>
          <a:xfrm>
            <a:off x="4255815" y="2799345"/>
            <a:ext cx="2556284" cy="21602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검색어를 입력해주세요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11699" y="4924742"/>
            <a:ext cx="41764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법인세법 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시행령 제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46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조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2 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분할 시 분할신설법인 등에 대한 과세</a:t>
            </a:r>
            <a:r>
              <a:rPr lang="en-US" altLang="ko-KR" sz="800" b="1" u="sng" dirty="0" smtClean="0">
                <a:solidFill>
                  <a:srgbClr val="0066FF"/>
                </a:solidFill>
                <a:latin typeface="맑은 고딕" panose="020B0503020000020004" pitchFamily="50" charset="-127"/>
              </a:rPr>
              <a:t>]</a:t>
            </a:r>
          </a:p>
          <a:p>
            <a:r>
              <a:rPr lang="ko-KR" altLang="en-US" sz="700" dirty="0" smtClean="0">
                <a:latin typeface="+mn-ea"/>
              </a:rPr>
              <a:t>법인이 고용하고 있는 만 </a:t>
            </a:r>
            <a:r>
              <a:rPr lang="en-US" altLang="ko-KR" sz="700" dirty="0" smtClean="0">
                <a:latin typeface="+mn-ea"/>
              </a:rPr>
              <a:t>60</a:t>
            </a:r>
            <a:r>
              <a:rPr lang="ko-KR" altLang="en-US" sz="700" dirty="0" smtClean="0">
                <a:latin typeface="+mn-ea"/>
              </a:rPr>
              <a:t>세 이상의 근로자에 대한 국민연금 납부사실이 없더라도 다른 사회보험료 사용자 </a:t>
            </a:r>
            <a:r>
              <a:rPr lang="ko-KR" altLang="en-US" sz="700" dirty="0" err="1" smtClean="0">
                <a:latin typeface="+mn-ea"/>
              </a:rPr>
              <a:t>부담분</a:t>
            </a:r>
            <a:r>
              <a:rPr lang="ko-KR" altLang="en-US" sz="700" dirty="0" smtClean="0">
                <a:latin typeface="+mn-ea"/>
              </a:rPr>
              <a:t> 납부사실이 확인되는 경우 상시 근로자 제외대상에 해당하지 않습니다</a:t>
            </a:r>
            <a:r>
              <a:rPr lang="en-US" altLang="ko-KR" sz="700" dirty="0" smtClean="0">
                <a:latin typeface="+mn-ea"/>
              </a:rPr>
              <a:t>.</a:t>
            </a:r>
            <a:r>
              <a:rPr lang="en-US" altLang="ko-KR" sz="700" b="1" dirty="0" smtClean="0">
                <a:solidFill>
                  <a:srgbClr val="0066FF"/>
                </a:solidFill>
                <a:latin typeface="+mn-ea"/>
              </a:rPr>
              <a:t> </a:t>
            </a:r>
            <a:endParaRPr lang="en-US" altLang="ko-KR" sz="700" b="1" u="sng" dirty="0" smtClean="0">
              <a:solidFill>
                <a:srgbClr val="0066FF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31074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답변등록 화면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사진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이름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답변내용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내용과 연관자료 및 첨부파일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법령 클릭 시 해당 페이지 연결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답변수정 클릭 시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댭변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수정화면으로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답변등록 화면과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목록보기 클릭 시 목록이동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Char char="à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기존과 프로세스 동일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Char char="à"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답변수정은 최초 답변한 상담위원만 가능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Char char="à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현재 상담위원 계정으로 로그인 시 해당 상담위원이 아니어도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답변수정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버튼이 노출 됨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>
            <a:off x="621439" y="1801683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063268" y="1792974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188223" y="1828978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88223" y="2657070"/>
            <a:ext cx="7596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항상 빠른 답변 감사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41174" y="2316485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944307" y="2321416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1952419" y="2316485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 flipV="1">
            <a:off x="151359" y="2574262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7354" y="3589069"/>
            <a:ext cx="7714865" cy="30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9431" y="3913105"/>
            <a:ext cx="288032" cy="384042"/>
          </a:xfrm>
          <a:prstGeom prst="rect">
            <a:avLst/>
          </a:prstGeom>
          <a:noFill/>
        </p:spPr>
      </p:pic>
      <p:sp>
        <p:nvSpPr>
          <p:cNvPr id="66" name="직사각형 65"/>
          <p:cNvSpPr/>
          <p:nvPr/>
        </p:nvSpPr>
        <p:spPr>
          <a:xfrm>
            <a:off x="1179226" y="3939232"/>
            <a:ext cx="10081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상담위원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</a:p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조현우 세무사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704087" y="397030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63427" y="4383521"/>
            <a:ext cx="65527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경정청구기한은 법인세 부가세를 신고한자가 누락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착오등으로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과다하게 납부한 경우 법정신고기한 경과 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이내에  국세청에 경정 청구 할 수 있습니다 그러므로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 법인세는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2016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31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일까지 신고기한이므로 이 익일부터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년이 되는 날까지 경정청구가 가능합니다 즉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귀속법인세분을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경정청구할수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있습니다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grpSp>
        <p:nvGrpSpPr>
          <p:cNvPr id="72" name="그룹 71"/>
          <p:cNvGrpSpPr/>
          <p:nvPr/>
        </p:nvGrpSpPr>
        <p:grpSpPr>
          <a:xfrm>
            <a:off x="6380051" y="2198895"/>
            <a:ext cx="1498756" cy="321402"/>
            <a:chOff x="6380051" y="2089142"/>
            <a:chExt cx="1498756" cy="321402"/>
          </a:xfrm>
        </p:grpSpPr>
        <p:pic>
          <p:nvPicPr>
            <p:cNvPr id="73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" name="Picture 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2" name="직사각형 81"/>
          <p:cNvSpPr/>
          <p:nvPr/>
        </p:nvSpPr>
        <p:spPr>
          <a:xfrm>
            <a:off x="5551959" y="6874140"/>
            <a:ext cx="1168026" cy="3176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smtClean="0">
                <a:solidFill>
                  <a:schemeClr val="bg1"/>
                </a:solidFill>
              </a:rPr>
              <a:t>답변수정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6801073" y="6865433"/>
            <a:ext cx="1055142" cy="31769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목록보기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84" name="직사각형 83"/>
          <p:cNvSpPr/>
          <p:nvPr/>
        </p:nvSpPr>
        <p:spPr>
          <a:xfrm flipV="1">
            <a:off x="151359" y="3375409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115355" y="3519425"/>
            <a:ext cx="7812868" cy="31683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515955" y="6831793"/>
            <a:ext cx="2412268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115355" y="337540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88" name="직사각형 87"/>
          <p:cNvSpPr/>
          <p:nvPr/>
        </p:nvSpPr>
        <p:spPr>
          <a:xfrm>
            <a:off x="5324269" y="679578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4" name="직사각형 33"/>
          <p:cNvSpPr/>
          <p:nvPr/>
        </p:nvSpPr>
        <p:spPr>
          <a:xfrm>
            <a:off x="763427" y="5175609"/>
            <a:ext cx="6768752" cy="1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763427" y="5310043"/>
            <a:ext cx="23762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 smtClean="0">
                <a:latin typeface="+mn-ea"/>
              </a:rPr>
              <a:t>&lt; </a:t>
            </a:r>
            <a:r>
              <a:rPr lang="ko-KR" altLang="en-US" sz="1100" b="1" dirty="0" smtClean="0">
                <a:latin typeface="+mn-ea"/>
              </a:rPr>
              <a:t>연관 자료 </a:t>
            </a:r>
            <a:r>
              <a:rPr lang="en-US" altLang="ko-KR" sz="1100" b="1" dirty="0" smtClean="0">
                <a:latin typeface="+mn-ea"/>
              </a:rPr>
              <a:t>&gt;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99431" y="5614044"/>
            <a:ext cx="1908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12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12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12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800" b="1" dirty="0" err="1" smtClean="0">
                <a:solidFill>
                  <a:srgbClr val="333333"/>
                </a:solidFill>
                <a:latin typeface="맑은 고딕" panose="020B0503020000020004" pitchFamily="50" charset="-127"/>
                <a:hlinkClick r:id="rId12"/>
              </a:rPr>
              <a:t>지방세특례제도과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12"/>
              </a:rPr>
              <a:t>-1688, 2017.06.26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97410" y="6123520"/>
            <a:ext cx="238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직사각형 55"/>
          <p:cNvSpPr/>
          <p:nvPr/>
        </p:nvSpPr>
        <p:spPr>
          <a:xfrm>
            <a:off x="799431" y="6147717"/>
            <a:ext cx="75212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smtClean="0">
                <a:latin typeface="+mn-ea"/>
                <a:cs typeface="Calibri" pitchFamily="34" charset="0"/>
              </a:rPr>
              <a:t>첨부파일 </a:t>
            </a:r>
            <a:r>
              <a:rPr kumimoji="1" lang="en-US" altLang="ko-KR" sz="900" dirty="0" smtClean="0">
                <a:latin typeface="+mn-ea"/>
                <a:cs typeface="Calibri" pitchFamily="34" charset="0"/>
              </a:rPr>
              <a:t>: </a:t>
            </a:r>
            <a:endParaRPr kumimoji="1" lang="en-US" altLang="ko-KR" sz="900" dirty="0">
              <a:latin typeface="+mn-ea"/>
              <a:cs typeface="Calibri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735535" y="6147717"/>
            <a:ext cx="210185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u="sng" dirty="0" smtClean="0">
                <a:latin typeface="+mn-ea"/>
                <a:cs typeface="Calibri" pitchFamily="34" charset="0"/>
              </a:rPr>
              <a:t>경정청구 신고기간에 대한 확인사항</a:t>
            </a:r>
            <a:r>
              <a:rPr kumimoji="1" lang="en-US" altLang="ko-KR" sz="900" b="1" u="sng" dirty="0" smtClean="0">
                <a:latin typeface="+mn-ea"/>
                <a:cs typeface="Calibri" pitchFamily="34" charset="0"/>
              </a:rPr>
              <a:t> </a:t>
            </a:r>
            <a:endParaRPr kumimoji="1" lang="en-US" altLang="ko-KR" sz="900" b="1" u="sng" dirty="0">
              <a:latin typeface="+mn-ea"/>
              <a:cs typeface="Calibri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799431" y="5571653"/>
            <a:ext cx="3204356" cy="86409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직사각형 69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239591" y="1287177"/>
            <a:ext cx="612068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2203587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49" name="직사각형 48"/>
          <p:cNvSpPr/>
          <p:nvPr/>
        </p:nvSpPr>
        <p:spPr>
          <a:xfrm>
            <a:off x="138676" y="2079265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1819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화면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댭변하기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클릭 시 추가문의 답변페이지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Char char="à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답변 등록 화면과 동일하나 질문이 추가질문으로 나옴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기존 프로세스와 동일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Char char="à"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추가답변은 최초 답변한 상담위원만 가능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현재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1371862" y="3321987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63268" y="3339405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88223" y="3375409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75169" y="3366701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8223" y="4439902"/>
            <a:ext cx="75968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추가로 문의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2. 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환급가산금에 대한 가산금 기산일이 언제인지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? 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답변 부탁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41174" y="3936665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44307" y="3941596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952419" y="3936665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 flipV="1">
            <a:off x="151359" y="4228705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직사각형 28"/>
          <p:cNvSpPr/>
          <p:nvPr/>
        </p:nvSpPr>
        <p:spPr>
          <a:xfrm flipV="1">
            <a:off x="151359" y="5535649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299931" y="5758016"/>
            <a:ext cx="1420054" cy="3176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추가문의답변하기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801073" y="5749309"/>
            <a:ext cx="1055142" cy="31769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목록보기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7723" y="2079265"/>
            <a:ext cx="1080120" cy="66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4064" y="2809733"/>
            <a:ext cx="12287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5227923" y="5715669"/>
            <a:ext cx="1548172" cy="39604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083907" y="571566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27" name="직사각형 26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직사각형 36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2239591" y="1287177"/>
            <a:ext cx="612068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203587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41" name="직사각형 40"/>
          <p:cNvSpPr/>
          <p:nvPr/>
        </p:nvSpPr>
        <p:spPr>
          <a:xfrm>
            <a:off x="132773" y="3648633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6"/>
          <a:ext cx="2338893" cy="20733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543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6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800" dirty="0" smtClean="0"/>
                        <a:t>추가질문 답변 화면</a:t>
                      </a:r>
                      <a:endParaRPr lang="en-US" altLang="ko-KR" sz="800" dirty="0" smtClean="0">
                        <a:hlinkClick r:id="rId25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6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최초 상담 답변 페이지 진입 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안내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알럿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확인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시 답변시간 안내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 잔여시간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최초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연장하기 클릭 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분씩 추가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800" dirty="0" smtClean="0"/>
                        <a:t>질문이 추가질문으로 나오고 등록 방법은 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800" dirty="0" smtClean="0"/>
                        <a:t>기존 답변등록과 동일함</a:t>
                      </a:r>
                      <a:endParaRPr lang="en-US" altLang="ko-KR" sz="800" dirty="0" smtClean="0">
                        <a:hlinkClick r:id="rId25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800" dirty="0" smtClean="0"/>
                        <a:t>추가문의 답변 시에도 첨부파일 등록 기능 추가</a:t>
                      </a:r>
                      <a:endParaRPr lang="en-US" altLang="ko-KR" sz="800" dirty="0" smtClean="0">
                        <a:hlinkClick r:id="rId25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8" name="직사각형 87"/>
          <p:cNvSpPr/>
          <p:nvPr/>
        </p:nvSpPr>
        <p:spPr>
          <a:xfrm>
            <a:off x="259371" y="279065"/>
            <a:ext cx="61926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바탕"/>
                <a:ea typeface="바탕"/>
              </a:rPr>
              <a:t>▶ 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답변을 저장하지 않고 나가시는 경우에는 반드시  하단의 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[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취소하기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]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버튼을 클릭해 주세요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 </a:t>
            </a:r>
            <a:endParaRPr lang="ko-KR" altLang="en-US" sz="1000" b="1" dirty="0"/>
          </a:p>
        </p:txBody>
      </p:sp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5835030"/>
              </p:ext>
            </p:extLst>
          </p:nvPr>
        </p:nvGraphicFramePr>
        <p:xfrm>
          <a:off x="331379" y="747118"/>
          <a:ext cx="6902897" cy="3135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217"/>
                <a:gridCol w="6120680"/>
              </a:tblGrid>
              <a:tr h="6950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상담분야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*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78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상담위원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*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236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제목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049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상담회원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58743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문의내용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90" name="Drop-Down Box"/>
          <p:cNvGrpSpPr/>
          <p:nvPr>
            <p:custDataLst>
              <p:tags r:id="rId1"/>
            </p:custDataLst>
          </p:nvPr>
        </p:nvGrpSpPr>
        <p:grpSpPr>
          <a:xfrm>
            <a:off x="1185604" y="789417"/>
            <a:ext cx="1368150" cy="205200"/>
            <a:chOff x="3059833" y="1428996"/>
            <a:chExt cx="1368150" cy="205200"/>
          </a:xfrm>
        </p:grpSpPr>
        <p:sp>
          <p:nvSpPr>
            <p:cNvPr id="91" name="Text Box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3059833" y="1428996"/>
              <a:ext cx="1202606" cy="205200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 smtClean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법인세</a:t>
              </a:r>
              <a:endParaRPr lang="en-US" sz="8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2" name="Drop-Down Arrow Box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4262438" y="1428996"/>
              <a:ext cx="165545" cy="205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3" name="Drop-Down Arrow"/>
            <p:cNvSpPr/>
            <p:nvPr>
              <p:custDataLst>
                <p:tags r:id="rId22"/>
              </p:custDataLst>
            </p:nvPr>
          </p:nvSpPr>
          <p:spPr>
            <a:xfrm rot="10800000">
              <a:off x="4308095" y="1499600"/>
              <a:ext cx="74231" cy="6399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94" name="Text Box"/>
          <p:cNvSpPr>
            <a:spLocks/>
          </p:cNvSpPr>
          <p:nvPr/>
        </p:nvSpPr>
        <p:spPr bwMode="auto">
          <a:xfrm>
            <a:off x="1195475" y="2518854"/>
            <a:ext cx="5976664" cy="1311928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문의 드립니다</a:t>
            </a: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질문</a:t>
            </a:r>
            <a:endParaRPr kumimoji="1" lang="en-US" altLang="ko-KR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감사합니다</a:t>
            </a: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.</a:t>
            </a: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grpSp>
        <p:nvGrpSpPr>
          <p:cNvPr id="95" name="그룹 49"/>
          <p:cNvGrpSpPr>
            <a:grpSpLocks/>
          </p:cNvGrpSpPr>
          <p:nvPr/>
        </p:nvGrpSpPr>
        <p:grpSpPr bwMode="auto">
          <a:xfrm>
            <a:off x="7028123" y="2529899"/>
            <a:ext cx="144016" cy="1296143"/>
            <a:chOff x="4400525" y="1651000"/>
            <a:chExt cx="106387" cy="866130"/>
          </a:xfrm>
        </p:grpSpPr>
        <p:sp>
          <p:nvSpPr>
            <p:cNvPr id="96" name="Rectangle 151"/>
            <p:cNvSpPr>
              <a:spLocks noChangeArrowheads="1"/>
            </p:cNvSpPr>
            <p:nvPr/>
          </p:nvSpPr>
          <p:spPr bwMode="auto">
            <a:xfrm>
              <a:off x="4400525" y="1651000"/>
              <a:ext cx="106387" cy="133495"/>
            </a:xfrm>
            <a:prstGeom prst="rect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kern="0" dirty="0">
                  <a:latin typeface="맑은 고딕" pitchFamily="50" charset="-127"/>
                  <a:ea typeface="맑은 고딕" pitchFamily="50" charset="-127"/>
                  <a:sym typeface="Wingdings 3" pitchFamily="18" charset="2"/>
                </a:rPr>
                <a:t>▲</a:t>
              </a:r>
              <a:endParaRPr kumimoji="0" lang="ko-KR" altLang="ko-KR" sz="800" kern="0" dirty="0">
                <a:latin typeface="맑은 고딕" pitchFamily="50" charset="-127"/>
                <a:ea typeface="맑은 고딕" pitchFamily="50" charset="-127"/>
                <a:sym typeface="Wingdings 3" pitchFamily="18" charset="2"/>
              </a:endParaRPr>
            </a:p>
          </p:txBody>
        </p:sp>
        <p:sp>
          <p:nvSpPr>
            <p:cNvPr id="97" name="Rectangle 151"/>
            <p:cNvSpPr>
              <a:spLocks noChangeArrowheads="1"/>
            </p:cNvSpPr>
            <p:nvPr/>
          </p:nvSpPr>
          <p:spPr bwMode="auto">
            <a:xfrm>
              <a:off x="4400525" y="2383635"/>
              <a:ext cx="106387" cy="133495"/>
            </a:xfrm>
            <a:prstGeom prst="rect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kern="0" dirty="0">
                  <a:latin typeface="맑은 고딕" pitchFamily="50" charset="-127"/>
                  <a:ea typeface="맑은 고딕" pitchFamily="50" charset="-127"/>
                  <a:sym typeface="Wingdings 3" pitchFamily="18" charset="2"/>
                </a:rPr>
                <a:t>▼</a:t>
              </a:r>
              <a:endParaRPr kumimoji="0" lang="ko-KR" altLang="ko-KR" sz="800" kern="0" dirty="0">
                <a:latin typeface="맑은 고딕" pitchFamily="50" charset="-127"/>
                <a:ea typeface="맑은 고딕" pitchFamily="50" charset="-127"/>
                <a:sym typeface="Wingdings 3" pitchFamily="18" charset="2"/>
              </a:endParaRPr>
            </a:p>
          </p:txBody>
        </p:sp>
        <p:sp>
          <p:nvSpPr>
            <p:cNvPr id="98" name="Rectangle 151"/>
            <p:cNvSpPr>
              <a:spLocks noChangeArrowheads="1"/>
            </p:cNvSpPr>
            <p:nvPr/>
          </p:nvSpPr>
          <p:spPr bwMode="auto">
            <a:xfrm>
              <a:off x="4400525" y="1784495"/>
              <a:ext cx="106387" cy="599139"/>
            </a:xfrm>
            <a:prstGeom prst="rect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sz="500" kern="0" dirty="0">
                <a:latin typeface="맑은 고딕" pitchFamily="50" charset="-127"/>
                <a:ea typeface="맑은 고딕" pitchFamily="50" charset="-127"/>
                <a:sym typeface="Wingdings 3" pitchFamily="18" charset="2"/>
              </a:endParaRPr>
            </a:p>
          </p:txBody>
        </p:sp>
      </p:grpSp>
      <p:grpSp>
        <p:nvGrpSpPr>
          <p:cNvPr id="99" name="Drop-Down Box"/>
          <p:cNvGrpSpPr/>
          <p:nvPr>
            <p:custDataLst>
              <p:tags r:id="rId2"/>
            </p:custDataLst>
          </p:nvPr>
        </p:nvGrpSpPr>
        <p:grpSpPr>
          <a:xfrm>
            <a:off x="2599631" y="791830"/>
            <a:ext cx="1368150" cy="205200"/>
            <a:chOff x="3059833" y="1428996"/>
            <a:chExt cx="1368150" cy="205200"/>
          </a:xfrm>
        </p:grpSpPr>
        <p:sp>
          <p:nvSpPr>
            <p:cNvPr id="100" name="Text Box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3059833" y="1428996"/>
              <a:ext cx="1202606" cy="205200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 smtClean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사업자금</a:t>
              </a:r>
              <a:endParaRPr lang="en-US" sz="8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1" name="Drop-Down Arrow Box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4262438" y="1428996"/>
              <a:ext cx="165545" cy="205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2" name="Drop-Down Arrow"/>
            <p:cNvSpPr/>
            <p:nvPr>
              <p:custDataLst>
                <p:tags r:id="rId19"/>
              </p:custDataLst>
            </p:nvPr>
          </p:nvSpPr>
          <p:spPr>
            <a:xfrm rot="10800000">
              <a:off x="4308095" y="1499600"/>
              <a:ext cx="74231" cy="6399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03" name="Drop-Down Box"/>
          <p:cNvGrpSpPr/>
          <p:nvPr>
            <p:custDataLst>
              <p:tags r:id="rId3"/>
            </p:custDataLst>
          </p:nvPr>
        </p:nvGrpSpPr>
        <p:grpSpPr>
          <a:xfrm>
            <a:off x="4003787" y="791830"/>
            <a:ext cx="1368150" cy="205200"/>
            <a:chOff x="3059833" y="1428996"/>
            <a:chExt cx="1368150" cy="205200"/>
          </a:xfrm>
        </p:grpSpPr>
        <p:sp>
          <p:nvSpPr>
            <p:cNvPr id="104" name="Text Box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3059833" y="1428996"/>
              <a:ext cx="1202606" cy="205200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 smtClean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비용처리</a:t>
              </a:r>
              <a:endParaRPr lang="en-US" sz="8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5" name="Drop-Down Arrow Box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4262438" y="1428996"/>
              <a:ext cx="165545" cy="205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6" name="Drop-Down Arrow"/>
            <p:cNvSpPr/>
            <p:nvPr>
              <p:custDataLst>
                <p:tags r:id="rId16"/>
              </p:custDataLst>
            </p:nvPr>
          </p:nvSpPr>
          <p:spPr>
            <a:xfrm rot="10800000">
              <a:off x="4308095" y="1499600"/>
              <a:ext cx="74231" cy="6399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07" name="Drop-Down Box"/>
          <p:cNvGrpSpPr/>
          <p:nvPr>
            <p:custDataLst>
              <p:tags r:id="rId4"/>
            </p:custDataLst>
          </p:nvPr>
        </p:nvGrpSpPr>
        <p:grpSpPr>
          <a:xfrm>
            <a:off x="5417814" y="794243"/>
            <a:ext cx="1368150" cy="205200"/>
            <a:chOff x="3059833" y="1428996"/>
            <a:chExt cx="1368150" cy="205200"/>
          </a:xfrm>
        </p:grpSpPr>
        <p:sp>
          <p:nvSpPr>
            <p:cNvPr id="108" name="Text Box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3059833" y="1428996"/>
              <a:ext cx="1202606" cy="205200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dirty="0" smtClean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시간 외 수당</a:t>
              </a:r>
              <a:endParaRPr lang="en-US" sz="8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9" name="Drop-Down Arrow Box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4262438" y="1428996"/>
              <a:ext cx="165545" cy="205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2400" rIns="162000" bIns="32400"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0" name="Drop-Down Arrow"/>
            <p:cNvSpPr/>
            <p:nvPr>
              <p:custDataLst>
                <p:tags r:id="rId13"/>
              </p:custDataLst>
            </p:nvPr>
          </p:nvSpPr>
          <p:spPr>
            <a:xfrm rot="10800000">
              <a:off x="4308095" y="1499600"/>
              <a:ext cx="74231" cy="63991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sz="1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11" name="AutoShape 38"/>
          <p:cNvSpPr>
            <a:spLocks noChangeArrowheads="1"/>
          </p:cNvSpPr>
          <p:nvPr/>
        </p:nvSpPr>
        <p:spPr bwMode="auto">
          <a:xfrm>
            <a:off x="1168180" y="1099616"/>
            <a:ext cx="1287435" cy="222869"/>
          </a:xfrm>
          <a:prstGeom prst="roundRect">
            <a:avLst>
              <a:gd name="adj" fmla="val 14829"/>
            </a:avLst>
          </a:prstGeom>
          <a:solidFill>
            <a:schemeClr val="tx1"/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다른 분야로 이동</a:t>
            </a:r>
            <a:endParaRPr kumimoji="0" lang="ko-KR" altLang="en-US" sz="9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2527623" y="1115866"/>
            <a:ext cx="49840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 smtClean="0">
                <a:solidFill>
                  <a:srgbClr val="FF0000"/>
                </a:solidFill>
              </a:rPr>
              <a:t>◈ 담당 세목이 아니면 다른 세목으로 이동 가능합니다</a:t>
            </a:r>
            <a:r>
              <a:rPr lang="en-US" altLang="ko-KR" sz="800" dirty="0" smtClean="0">
                <a:solidFill>
                  <a:srgbClr val="FF0000"/>
                </a:solidFill>
              </a:rPr>
              <a:t>. (</a:t>
            </a:r>
            <a:r>
              <a:rPr lang="ko-KR" altLang="en-US" sz="800" dirty="0" smtClean="0">
                <a:solidFill>
                  <a:srgbClr val="FF0000"/>
                </a:solidFill>
              </a:rPr>
              <a:t>상단 상담분야 변경 후 </a:t>
            </a:r>
            <a:r>
              <a:rPr lang="en-US" altLang="ko-KR" sz="800" dirty="0" smtClean="0">
                <a:solidFill>
                  <a:srgbClr val="FF0000"/>
                </a:solidFill>
              </a:rPr>
              <a:t>[</a:t>
            </a:r>
            <a:r>
              <a:rPr lang="ko-KR" altLang="en-US" sz="800" dirty="0" smtClean="0">
                <a:solidFill>
                  <a:srgbClr val="FF0000"/>
                </a:solidFill>
              </a:rPr>
              <a:t>다른 분야로 이동</a:t>
            </a:r>
            <a:r>
              <a:rPr lang="en-US" altLang="ko-KR" sz="800" dirty="0" smtClean="0">
                <a:solidFill>
                  <a:srgbClr val="FF0000"/>
                </a:solidFill>
              </a:rPr>
              <a:t>] </a:t>
            </a:r>
            <a:r>
              <a:rPr lang="ko-KR" altLang="en-US" sz="800" dirty="0" smtClean="0">
                <a:solidFill>
                  <a:srgbClr val="FF0000"/>
                </a:solidFill>
              </a:rPr>
              <a:t>클릭</a:t>
            </a:r>
            <a:r>
              <a:rPr lang="en-US" altLang="ko-KR" sz="800" dirty="0" smtClean="0">
                <a:solidFill>
                  <a:srgbClr val="FF0000"/>
                </a:solidFill>
              </a:rPr>
              <a:t>!!</a:t>
            </a:r>
            <a:endParaRPr kumimoji="1"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3" name="Text Box"/>
          <p:cNvSpPr>
            <a:spLocks/>
          </p:cNvSpPr>
          <p:nvPr/>
        </p:nvSpPr>
        <p:spPr bwMode="auto">
          <a:xfrm>
            <a:off x="1195475" y="1539205"/>
            <a:ext cx="918686" cy="203932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조현우</a:t>
            </a: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graphicFrame>
        <p:nvGraphicFramePr>
          <p:cNvPr id="114" name="표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0526780"/>
              </p:ext>
            </p:extLst>
          </p:nvPr>
        </p:nvGraphicFramePr>
        <p:xfrm>
          <a:off x="4085666" y="1495426"/>
          <a:ext cx="782217" cy="259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217"/>
              </a:tblGrid>
              <a:tr h="259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답변일자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5" name="Text Box"/>
          <p:cNvSpPr>
            <a:spLocks/>
          </p:cNvSpPr>
          <p:nvPr/>
        </p:nvSpPr>
        <p:spPr bwMode="auto">
          <a:xfrm>
            <a:off x="4939891" y="1503201"/>
            <a:ext cx="918686" cy="20393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900" dirty="0" smtClean="0">
                <a:solidFill>
                  <a:srgbClr val="262626"/>
                </a:solidFill>
                <a:latin typeface="Calibri"/>
              </a:rPr>
              <a:t>2021-06-22</a:t>
            </a:r>
            <a:endParaRPr kumimoji="1" lang="en-US" sz="900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116" name="Text Box"/>
          <p:cNvSpPr>
            <a:spLocks/>
          </p:cNvSpPr>
          <p:nvPr/>
        </p:nvSpPr>
        <p:spPr bwMode="auto">
          <a:xfrm>
            <a:off x="1176889" y="1871949"/>
            <a:ext cx="4807118" cy="20731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합산 배제 사용 주택에 대해 문의 드립니다</a:t>
            </a: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.</a:t>
            </a: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117" name="Text Box"/>
          <p:cNvSpPr>
            <a:spLocks/>
          </p:cNvSpPr>
          <p:nvPr/>
        </p:nvSpPr>
        <p:spPr bwMode="auto">
          <a:xfrm>
            <a:off x="1176889" y="2195986"/>
            <a:ext cx="4807118" cy="20731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smtClean="0">
                <a:solidFill>
                  <a:srgbClr val="262626"/>
                </a:solidFill>
                <a:latin typeface="Calibri"/>
              </a:rPr>
              <a:t>김질문</a:t>
            </a:r>
            <a:r>
              <a:rPr kumimoji="1" lang="en-US" altLang="ko-KR" sz="900" dirty="0" smtClean="0">
                <a:solidFill>
                  <a:srgbClr val="262626"/>
                </a:solidFill>
                <a:latin typeface="Calibri"/>
              </a:rPr>
              <a:t>(</a:t>
            </a:r>
            <a:r>
              <a:rPr kumimoji="1" lang="en-US" altLang="ko-KR" sz="900" dirty="0" err="1" smtClean="0">
                <a:solidFill>
                  <a:srgbClr val="262626"/>
                </a:solidFill>
                <a:latin typeface="Calibri"/>
              </a:rPr>
              <a:t>abc</a:t>
            </a:r>
            <a:r>
              <a:rPr kumimoji="1" lang="en-US" altLang="ko-KR" sz="900" dirty="0" smtClean="0">
                <a:solidFill>
                  <a:srgbClr val="262626"/>
                </a:solidFill>
                <a:latin typeface="Calibri"/>
              </a:rPr>
              <a:t>****)</a:t>
            </a:r>
            <a:endParaRPr kumimoji="1" lang="en-US" sz="900" dirty="0">
              <a:solidFill>
                <a:srgbClr val="262626"/>
              </a:solidFill>
              <a:latin typeface="Calibri"/>
            </a:endParaRPr>
          </a:p>
        </p:txBody>
      </p:sp>
      <p:graphicFrame>
        <p:nvGraphicFramePr>
          <p:cNvPr id="118" name="표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0526780"/>
              </p:ext>
            </p:extLst>
          </p:nvPr>
        </p:nvGraphicFramePr>
        <p:xfrm>
          <a:off x="4111799" y="2187277"/>
          <a:ext cx="782217" cy="259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217"/>
              </a:tblGrid>
              <a:tr h="259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chemeClr val="tx1"/>
                          </a:solidFill>
                        </a:rPr>
                        <a:t>등록일시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9" name="Text Box"/>
          <p:cNvSpPr>
            <a:spLocks/>
          </p:cNvSpPr>
          <p:nvPr/>
        </p:nvSpPr>
        <p:spPr bwMode="auto">
          <a:xfrm>
            <a:off x="4966023" y="2195052"/>
            <a:ext cx="1594047" cy="20393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900" dirty="0" smtClean="0">
                <a:solidFill>
                  <a:srgbClr val="262626"/>
                </a:solidFill>
                <a:latin typeface="Calibri"/>
              </a:rPr>
              <a:t>2021-06-22 09:12:18</a:t>
            </a:r>
            <a:endParaRPr kumimoji="1" lang="en-US" sz="900" dirty="0">
              <a:solidFill>
                <a:srgbClr val="262626"/>
              </a:solidFill>
              <a:latin typeface="Calibri"/>
            </a:endParaRPr>
          </a:p>
        </p:txBody>
      </p:sp>
      <p:graphicFrame>
        <p:nvGraphicFramePr>
          <p:cNvPr id="120" name="표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5835030"/>
              </p:ext>
            </p:extLst>
          </p:nvPr>
        </p:nvGraphicFramePr>
        <p:xfrm>
          <a:off x="331379" y="4020809"/>
          <a:ext cx="6902897" cy="32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217"/>
                <a:gridCol w="6120680"/>
              </a:tblGrid>
              <a:tr h="3267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답변제목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*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1" name="Text Box"/>
          <p:cNvSpPr>
            <a:spLocks/>
          </p:cNvSpPr>
          <p:nvPr/>
        </p:nvSpPr>
        <p:spPr bwMode="auto">
          <a:xfrm>
            <a:off x="1647277" y="4104198"/>
            <a:ext cx="4807118" cy="20731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 dirty="0" smtClean="0">
                <a:solidFill>
                  <a:srgbClr val="262626"/>
                </a:solidFill>
                <a:latin typeface="Calibri"/>
              </a:rPr>
              <a:t>합산 배제 사용 주택에 대해 문의 드립니다</a:t>
            </a:r>
            <a:r>
              <a:rPr kumimoji="1" lang="en-US" altLang="ko-KR" sz="900" b="1" dirty="0" smtClean="0">
                <a:solidFill>
                  <a:srgbClr val="262626"/>
                </a:solidFill>
                <a:latin typeface="Calibri"/>
              </a:rPr>
              <a:t>.</a:t>
            </a: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1205352" y="4086780"/>
            <a:ext cx="413770" cy="216023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답변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123" name="Picture 2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295375" y="4419525"/>
            <a:ext cx="6963448" cy="212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" name="그림 123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358674" y="4455529"/>
            <a:ext cx="4284476" cy="225177"/>
          </a:xfrm>
          <a:prstGeom prst="rect">
            <a:avLst/>
          </a:prstGeom>
        </p:spPr>
      </p:pic>
      <p:sp>
        <p:nvSpPr>
          <p:cNvPr id="126" name="직사각형 125"/>
          <p:cNvSpPr/>
          <p:nvPr/>
        </p:nvSpPr>
        <p:spPr>
          <a:xfrm>
            <a:off x="295375" y="2439305"/>
            <a:ext cx="7020780" cy="154817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/>
          <p:cNvSpPr/>
          <p:nvPr/>
        </p:nvSpPr>
        <p:spPr>
          <a:xfrm>
            <a:off x="151359" y="243930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1379" y="6579765"/>
            <a:ext cx="5328592" cy="25202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767983" y="6579765"/>
            <a:ext cx="1332148" cy="2520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</a:rPr>
              <a:t>파일 첨부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23367" y="6859413"/>
            <a:ext cx="41404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첨부하실 파일을 업로드 해주세요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파일 용량은 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10MB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이상일 경우 업로드가 되지 않습니다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en-US" altLang="ko-KR" sz="8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95375" y="6435749"/>
            <a:ext cx="7020780" cy="68407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115355" y="643574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grpSp>
        <p:nvGrpSpPr>
          <p:cNvPr id="49" name="Window"/>
          <p:cNvGrpSpPr/>
          <p:nvPr>
            <p:custDataLst>
              <p:tags r:id="rId5"/>
            </p:custDataLst>
          </p:nvPr>
        </p:nvGrpSpPr>
        <p:grpSpPr>
          <a:xfrm>
            <a:off x="7748203" y="4635549"/>
            <a:ext cx="2299330" cy="1044116"/>
            <a:chOff x="508000" y="1416844"/>
            <a:chExt cx="6696741" cy="5836067"/>
          </a:xfrm>
        </p:grpSpPr>
        <p:sp>
          <p:nvSpPr>
            <p:cNvPr id="50" name="Window Outer"/>
            <p:cNvSpPr/>
            <p:nvPr>
              <p:custDataLst>
                <p:tags r:id="rId6"/>
              </p:custDataLst>
            </p:nvPr>
          </p:nvSpPr>
          <p:spPr>
            <a:xfrm>
              <a:off x="508000" y="1416844"/>
              <a:ext cx="6696741" cy="5836067"/>
            </a:xfrm>
            <a:prstGeom prst="roundRect">
              <a:avLst>
                <a:gd name="adj" fmla="val 580"/>
              </a:avLst>
            </a:prstGeom>
            <a:solidFill>
              <a:schemeClr val="bg1">
                <a:lumMod val="50000"/>
              </a:schemeClr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28800" rIns="72000" bIns="2880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00" b="1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답변 등록 안내</a:t>
              </a:r>
              <a:endParaRPr kumimoji="1" lang="en-US" sz="1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" name="Window Inner"/>
            <p:cNvSpPr/>
            <p:nvPr>
              <p:custDataLst>
                <p:tags r:id="rId7"/>
              </p:custDataLst>
            </p:nvPr>
          </p:nvSpPr>
          <p:spPr>
            <a:xfrm>
              <a:off x="590374" y="2645507"/>
              <a:ext cx="6531994" cy="420491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9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52" name="Window Buttons"/>
            <p:cNvGrpSpPr>
              <a:grpSpLocks noChangeAspect="1"/>
            </p:cNvGrpSpPr>
            <p:nvPr/>
          </p:nvGrpSpPr>
          <p:grpSpPr>
            <a:xfrm>
              <a:off x="6037026" y="1796593"/>
              <a:ext cx="999492" cy="506479"/>
              <a:chOff x="7672876" y="497812"/>
              <a:chExt cx="1175903" cy="595855"/>
            </a:xfrm>
          </p:grpSpPr>
          <p:sp>
            <p:nvSpPr>
              <p:cNvPr id="53" name="Close Button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8546167" y="511023"/>
                <a:ext cx="302612" cy="582637"/>
              </a:xfrm>
              <a:custGeom>
                <a:avLst/>
                <a:gdLst>
                  <a:gd name="T0" fmla="*/ 12 w 246"/>
                  <a:gd name="T1" fmla="*/ 15 h 241"/>
                  <a:gd name="T2" fmla="*/ 12 w 246"/>
                  <a:gd name="T3" fmla="*/ 56 h 241"/>
                  <a:gd name="T4" fmla="*/ 80 w 246"/>
                  <a:gd name="T5" fmla="*/ 122 h 241"/>
                  <a:gd name="T6" fmla="*/ 12 w 246"/>
                  <a:gd name="T7" fmla="*/ 188 h 241"/>
                  <a:gd name="T8" fmla="*/ 12 w 246"/>
                  <a:gd name="T9" fmla="*/ 229 h 241"/>
                  <a:gd name="T10" fmla="*/ 56 w 246"/>
                  <a:gd name="T11" fmla="*/ 229 h 241"/>
                  <a:gd name="T12" fmla="*/ 123 w 246"/>
                  <a:gd name="T13" fmla="*/ 165 h 241"/>
                  <a:gd name="T14" fmla="*/ 190 w 246"/>
                  <a:gd name="T15" fmla="*/ 229 h 241"/>
                  <a:gd name="T16" fmla="*/ 234 w 246"/>
                  <a:gd name="T17" fmla="*/ 229 h 241"/>
                  <a:gd name="T18" fmla="*/ 234 w 246"/>
                  <a:gd name="T19" fmla="*/ 188 h 241"/>
                  <a:gd name="T20" fmla="*/ 167 w 246"/>
                  <a:gd name="T21" fmla="*/ 122 h 241"/>
                  <a:gd name="T22" fmla="*/ 234 w 246"/>
                  <a:gd name="T23" fmla="*/ 56 h 241"/>
                  <a:gd name="T24" fmla="*/ 234 w 246"/>
                  <a:gd name="T25" fmla="*/ 15 h 241"/>
                  <a:gd name="T26" fmla="*/ 190 w 246"/>
                  <a:gd name="T27" fmla="*/ 15 h 241"/>
                  <a:gd name="T28" fmla="*/ 123 w 246"/>
                  <a:gd name="T29" fmla="*/ 79 h 241"/>
                  <a:gd name="T30" fmla="*/ 56 w 246"/>
                  <a:gd name="T31" fmla="*/ 15 h 241"/>
                  <a:gd name="T32" fmla="*/ 12 w 246"/>
                  <a:gd name="T33" fmla="*/ 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241">
                    <a:moveTo>
                      <a:pt x="12" y="15"/>
                    </a:moveTo>
                    <a:cubicBezTo>
                      <a:pt x="0" y="26"/>
                      <a:pt x="0" y="45"/>
                      <a:pt x="12" y="56"/>
                    </a:cubicBezTo>
                    <a:lnTo>
                      <a:pt x="80" y="122"/>
                    </a:lnTo>
                    <a:lnTo>
                      <a:pt x="12" y="188"/>
                    </a:lnTo>
                    <a:cubicBezTo>
                      <a:pt x="0" y="199"/>
                      <a:pt x="0" y="218"/>
                      <a:pt x="12" y="229"/>
                    </a:cubicBezTo>
                    <a:cubicBezTo>
                      <a:pt x="24" y="241"/>
                      <a:pt x="44" y="241"/>
                      <a:pt x="56" y="229"/>
                    </a:cubicBezTo>
                    <a:lnTo>
                      <a:pt x="123" y="165"/>
                    </a:lnTo>
                    <a:lnTo>
                      <a:pt x="190" y="229"/>
                    </a:lnTo>
                    <a:cubicBezTo>
                      <a:pt x="202" y="241"/>
                      <a:pt x="222" y="241"/>
                      <a:pt x="234" y="229"/>
                    </a:cubicBezTo>
                    <a:cubicBezTo>
                      <a:pt x="246" y="218"/>
                      <a:pt x="246" y="199"/>
                      <a:pt x="234" y="188"/>
                    </a:cubicBezTo>
                    <a:lnTo>
                      <a:pt x="167" y="122"/>
                    </a:lnTo>
                    <a:lnTo>
                      <a:pt x="234" y="56"/>
                    </a:lnTo>
                    <a:cubicBezTo>
                      <a:pt x="246" y="45"/>
                      <a:pt x="246" y="26"/>
                      <a:pt x="234" y="15"/>
                    </a:cubicBezTo>
                    <a:cubicBezTo>
                      <a:pt x="222" y="3"/>
                      <a:pt x="202" y="3"/>
                      <a:pt x="190" y="15"/>
                    </a:cubicBezTo>
                    <a:lnTo>
                      <a:pt x="123" y="79"/>
                    </a:lnTo>
                    <a:lnTo>
                      <a:pt x="56" y="15"/>
                    </a:lnTo>
                    <a:cubicBezTo>
                      <a:pt x="41" y="0"/>
                      <a:pt x="26" y="3"/>
                      <a:pt x="12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4" name="Maximize Button"/>
              <p:cNvSpPr>
                <a:spLocks noChangeAspect="1"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8100678" y="497812"/>
                <a:ext cx="307521" cy="595855"/>
              </a:xfrm>
              <a:custGeom>
                <a:avLst/>
                <a:gdLst>
                  <a:gd name="T0" fmla="*/ 154 w 250"/>
                  <a:gd name="T1" fmla="*/ 0 h 246"/>
                  <a:gd name="T2" fmla="*/ 86 w 250"/>
                  <a:gd name="T3" fmla="*/ 1 h 246"/>
                  <a:gd name="T4" fmla="*/ 57 w 250"/>
                  <a:gd name="T5" fmla="*/ 28 h 246"/>
                  <a:gd name="T6" fmla="*/ 57 w 250"/>
                  <a:gd name="T7" fmla="*/ 59 h 246"/>
                  <a:gd name="T8" fmla="*/ 28 w 250"/>
                  <a:gd name="T9" fmla="*/ 59 h 246"/>
                  <a:gd name="T10" fmla="*/ 0 w 250"/>
                  <a:gd name="T11" fmla="*/ 86 h 246"/>
                  <a:gd name="T12" fmla="*/ 0 w 250"/>
                  <a:gd name="T13" fmla="*/ 218 h 246"/>
                  <a:gd name="T14" fmla="*/ 28 w 250"/>
                  <a:gd name="T15" fmla="*/ 246 h 246"/>
                  <a:gd name="T16" fmla="*/ 165 w 250"/>
                  <a:gd name="T17" fmla="*/ 246 h 246"/>
                  <a:gd name="T18" fmla="*/ 193 w 250"/>
                  <a:gd name="T19" fmla="*/ 218 h 246"/>
                  <a:gd name="T20" fmla="*/ 193 w 250"/>
                  <a:gd name="T21" fmla="*/ 188 h 246"/>
                  <a:gd name="T22" fmla="*/ 222 w 250"/>
                  <a:gd name="T23" fmla="*/ 188 h 246"/>
                  <a:gd name="T24" fmla="*/ 250 w 250"/>
                  <a:gd name="T25" fmla="*/ 160 h 246"/>
                  <a:gd name="T26" fmla="*/ 250 w 250"/>
                  <a:gd name="T27" fmla="*/ 27 h 246"/>
                  <a:gd name="T28" fmla="*/ 222 w 250"/>
                  <a:gd name="T29" fmla="*/ 0 h 246"/>
                  <a:gd name="T30" fmla="*/ 154 w 250"/>
                  <a:gd name="T31" fmla="*/ 0 h 246"/>
                  <a:gd name="T32" fmla="*/ 109 w 250"/>
                  <a:gd name="T33" fmla="*/ 52 h 246"/>
                  <a:gd name="T34" fmla="*/ 198 w 250"/>
                  <a:gd name="T35" fmla="*/ 52 h 246"/>
                  <a:gd name="T36" fmla="*/ 198 w 250"/>
                  <a:gd name="T37" fmla="*/ 138 h 246"/>
                  <a:gd name="T38" fmla="*/ 193 w 250"/>
                  <a:gd name="T39" fmla="*/ 138 h 246"/>
                  <a:gd name="T40" fmla="*/ 193 w 250"/>
                  <a:gd name="T41" fmla="*/ 85 h 246"/>
                  <a:gd name="T42" fmla="*/ 165 w 250"/>
                  <a:gd name="T43" fmla="*/ 58 h 246"/>
                  <a:gd name="T44" fmla="*/ 109 w 250"/>
                  <a:gd name="T45" fmla="*/ 58 h 246"/>
                  <a:gd name="T46" fmla="*/ 109 w 250"/>
                  <a:gd name="T47" fmla="*/ 52 h 246"/>
                  <a:gd name="T48" fmla="*/ 53 w 250"/>
                  <a:gd name="T49" fmla="*/ 110 h 246"/>
                  <a:gd name="T50" fmla="*/ 141 w 250"/>
                  <a:gd name="T51" fmla="*/ 110 h 246"/>
                  <a:gd name="T52" fmla="*/ 141 w 250"/>
                  <a:gd name="T53" fmla="*/ 196 h 246"/>
                  <a:gd name="T54" fmla="*/ 53 w 250"/>
                  <a:gd name="T55" fmla="*/ 196 h 246"/>
                  <a:gd name="T56" fmla="*/ 53 w 250"/>
                  <a:gd name="T57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50" h="246">
                    <a:moveTo>
                      <a:pt x="154" y="0"/>
                    </a:moveTo>
                    <a:cubicBezTo>
                      <a:pt x="131" y="0"/>
                      <a:pt x="108" y="1"/>
                      <a:pt x="86" y="1"/>
                    </a:cubicBezTo>
                    <a:cubicBezTo>
                      <a:pt x="70" y="1"/>
                      <a:pt x="57" y="13"/>
                      <a:pt x="57" y="28"/>
                    </a:cubicBezTo>
                    <a:lnTo>
                      <a:pt x="57" y="59"/>
                    </a:lnTo>
                    <a:cubicBezTo>
                      <a:pt x="48" y="59"/>
                      <a:pt x="38" y="59"/>
                      <a:pt x="28" y="59"/>
                    </a:cubicBezTo>
                    <a:cubicBezTo>
                      <a:pt x="13" y="59"/>
                      <a:pt x="0" y="71"/>
                      <a:pt x="0" y="86"/>
                    </a:cubicBezTo>
                    <a:lnTo>
                      <a:pt x="0" y="218"/>
                    </a:lnTo>
                    <a:cubicBezTo>
                      <a:pt x="0" y="233"/>
                      <a:pt x="13" y="246"/>
                      <a:pt x="28" y="246"/>
                    </a:cubicBezTo>
                    <a:lnTo>
                      <a:pt x="165" y="246"/>
                    </a:lnTo>
                    <a:cubicBezTo>
                      <a:pt x="183" y="246"/>
                      <a:pt x="193" y="231"/>
                      <a:pt x="193" y="218"/>
                    </a:cubicBezTo>
                    <a:lnTo>
                      <a:pt x="193" y="188"/>
                    </a:lnTo>
                    <a:lnTo>
                      <a:pt x="222" y="188"/>
                    </a:lnTo>
                    <a:cubicBezTo>
                      <a:pt x="240" y="188"/>
                      <a:pt x="250" y="173"/>
                      <a:pt x="250" y="160"/>
                    </a:cubicBezTo>
                    <a:lnTo>
                      <a:pt x="250" y="27"/>
                    </a:lnTo>
                    <a:cubicBezTo>
                      <a:pt x="250" y="9"/>
                      <a:pt x="237" y="0"/>
                      <a:pt x="222" y="0"/>
                    </a:cubicBezTo>
                    <a:cubicBezTo>
                      <a:pt x="199" y="0"/>
                      <a:pt x="177" y="0"/>
                      <a:pt x="154" y="0"/>
                    </a:cubicBezTo>
                    <a:close/>
                    <a:moveTo>
                      <a:pt x="109" y="52"/>
                    </a:moveTo>
                    <a:lnTo>
                      <a:pt x="198" y="52"/>
                    </a:lnTo>
                    <a:lnTo>
                      <a:pt x="198" y="138"/>
                    </a:lnTo>
                    <a:lnTo>
                      <a:pt x="193" y="138"/>
                    </a:lnTo>
                    <a:lnTo>
                      <a:pt x="193" y="85"/>
                    </a:lnTo>
                    <a:cubicBezTo>
                      <a:pt x="193" y="67"/>
                      <a:pt x="180" y="58"/>
                      <a:pt x="165" y="58"/>
                    </a:cubicBezTo>
                    <a:cubicBezTo>
                      <a:pt x="146" y="58"/>
                      <a:pt x="128" y="58"/>
                      <a:pt x="109" y="58"/>
                    </a:cubicBezTo>
                    <a:lnTo>
                      <a:pt x="109" y="52"/>
                    </a:lnTo>
                    <a:close/>
                    <a:moveTo>
                      <a:pt x="53" y="110"/>
                    </a:moveTo>
                    <a:lnTo>
                      <a:pt x="141" y="110"/>
                    </a:lnTo>
                    <a:lnTo>
                      <a:pt x="141" y="196"/>
                    </a:lnTo>
                    <a:lnTo>
                      <a:pt x="53" y="196"/>
                    </a:lnTo>
                    <a:lnTo>
                      <a:pt x="53" y="11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5" name="Minimize Button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7672876" y="952254"/>
                <a:ext cx="289843" cy="141406"/>
              </a:xfrm>
              <a:custGeom>
                <a:avLst/>
                <a:gdLst>
                  <a:gd name="T0" fmla="*/ 32 w 236"/>
                  <a:gd name="T1" fmla="*/ 0 h 59"/>
                  <a:gd name="T2" fmla="*/ 0 w 236"/>
                  <a:gd name="T3" fmla="*/ 30 h 59"/>
                  <a:gd name="T4" fmla="*/ 32 w 236"/>
                  <a:gd name="T5" fmla="*/ 59 h 59"/>
                  <a:gd name="T6" fmla="*/ 205 w 236"/>
                  <a:gd name="T7" fmla="*/ 59 h 59"/>
                  <a:gd name="T8" fmla="*/ 236 w 236"/>
                  <a:gd name="T9" fmla="*/ 30 h 59"/>
                  <a:gd name="T10" fmla="*/ 205 w 236"/>
                  <a:gd name="T11" fmla="*/ 0 h 59"/>
                  <a:gd name="T12" fmla="*/ 32 w 236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59">
                    <a:moveTo>
                      <a:pt x="32" y="0"/>
                    </a:moveTo>
                    <a:cubicBezTo>
                      <a:pt x="15" y="0"/>
                      <a:pt x="0" y="13"/>
                      <a:pt x="0" y="30"/>
                    </a:cubicBezTo>
                    <a:cubicBezTo>
                      <a:pt x="0" y="46"/>
                      <a:pt x="15" y="59"/>
                      <a:pt x="32" y="59"/>
                    </a:cubicBezTo>
                    <a:lnTo>
                      <a:pt x="205" y="59"/>
                    </a:lnTo>
                    <a:cubicBezTo>
                      <a:pt x="222" y="59"/>
                      <a:pt x="236" y="46"/>
                      <a:pt x="236" y="30"/>
                    </a:cubicBezTo>
                    <a:cubicBezTo>
                      <a:pt x="236" y="13"/>
                      <a:pt x="222" y="0"/>
                      <a:pt x="20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900" b="1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sp>
        <p:nvSpPr>
          <p:cNvPr id="56" name="직사각형 55"/>
          <p:cNvSpPr/>
          <p:nvPr/>
        </p:nvSpPr>
        <p:spPr>
          <a:xfrm>
            <a:off x="7748203" y="4995589"/>
            <a:ext cx="2340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</a:rPr>
              <a:t>상담답변은 </a:t>
            </a:r>
            <a:r>
              <a:rPr lang="en-US" altLang="ko-KR" sz="900" dirty="0" smtClean="0">
                <a:latin typeface="+mn-ea"/>
              </a:rPr>
              <a:t>1</a:t>
            </a:r>
            <a:r>
              <a:rPr lang="ko-KR" altLang="en-US" sz="900" dirty="0" smtClean="0">
                <a:latin typeface="+mn-ea"/>
              </a:rPr>
              <a:t>시간 이내로 완료바랍니다</a:t>
            </a:r>
            <a:r>
              <a:rPr lang="en-US" altLang="ko-KR" sz="900" dirty="0" smtClean="0">
                <a:latin typeface="+mn-ea"/>
              </a:rPr>
              <a:t>. (</a:t>
            </a:r>
            <a:r>
              <a:rPr lang="ko-KR" altLang="en-US" sz="900" dirty="0" smtClean="0">
                <a:latin typeface="+mn-ea"/>
              </a:rPr>
              <a:t>시간 연장 가능</a:t>
            </a:r>
            <a:r>
              <a:rPr lang="en-US" altLang="ko-KR" sz="900" dirty="0" smtClean="0">
                <a:latin typeface="+mn-ea"/>
              </a:rPr>
              <a:t>)</a:t>
            </a:r>
            <a:endParaRPr lang="ko-KR" altLang="en-US" sz="900" dirty="0">
              <a:latin typeface="+mn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648303" y="5355629"/>
            <a:ext cx="468052" cy="2160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7748203" y="441952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59" name="직사각형 58"/>
          <p:cNvSpPr/>
          <p:nvPr/>
        </p:nvSpPr>
        <p:spPr>
          <a:xfrm>
            <a:off x="7676195" y="4563541"/>
            <a:ext cx="2439888" cy="11881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5551959" y="135049"/>
            <a:ext cx="2340260" cy="4680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 잔여시간 </a:t>
            </a:r>
            <a:r>
              <a:rPr lang="en-US" altLang="ko-KR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:  59</a:t>
            </a:r>
            <a:r>
              <a:rPr lang="ko-KR" altLang="en-US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분 </a:t>
            </a:r>
            <a:r>
              <a:rPr lang="en-US" altLang="ko-KR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28</a:t>
            </a:r>
            <a:r>
              <a:rPr lang="ko-KR" altLang="en-US" sz="1000" b="1" dirty="0" smtClean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rPr>
              <a:t>초</a:t>
            </a:r>
            <a:endParaRPr lang="ko-KR" altLang="en-US" sz="1000" b="1" dirty="0">
              <a:solidFill>
                <a:schemeClr val="tx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6938697" y="233184"/>
            <a:ext cx="900100" cy="2520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</a:rPr>
              <a:t>연장하기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5299931" y="13504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374" y="1935249"/>
            <a:ext cx="7451525" cy="507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Box"/>
          <p:cNvSpPr>
            <a:spLocks/>
          </p:cNvSpPr>
          <p:nvPr/>
        </p:nvSpPr>
        <p:spPr bwMode="auto">
          <a:xfrm>
            <a:off x="331379" y="623321"/>
            <a:ext cx="7200800" cy="1173428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 smtClean="0">
              <a:solidFill>
                <a:srgbClr val="262626"/>
              </a:solidFill>
              <a:latin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/>
            </a:endParaRPr>
          </a:p>
        </p:txBody>
      </p:sp>
      <p:sp>
        <p:nvSpPr>
          <p:cNvPr id="34" name="AutoShape 38"/>
          <p:cNvSpPr>
            <a:spLocks noChangeArrowheads="1"/>
          </p:cNvSpPr>
          <p:nvPr/>
        </p:nvSpPr>
        <p:spPr bwMode="auto">
          <a:xfrm>
            <a:off x="6272039" y="243061"/>
            <a:ext cx="1287435" cy="294877"/>
          </a:xfrm>
          <a:prstGeom prst="roundRect">
            <a:avLst>
              <a:gd name="adj" fmla="val 14829"/>
            </a:avLst>
          </a:prstGeom>
          <a:solidFill>
            <a:schemeClr val="tx1"/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관련 자료 검색</a:t>
            </a:r>
            <a:endParaRPr kumimoji="0" lang="ko-KR" altLang="en-US" sz="9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31379" y="279065"/>
            <a:ext cx="23762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 smtClean="0">
                <a:latin typeface="+mn-ea"/>
              </a:rPr>
              <a:t>&lt; </a:t>
            </a:r>
            <a:r>
              <a:rPr lang="ko-KR" altLang="en-US" sz="1100" b="1" dirty="0" smtClean="0">
                <a:latin typeface="+mn-ea"/>
              </a:rPr>
              <a:t>연관 자료 등록 </a:t>
            </a:r>
            <a:r>
              <a:rPr lang="en-US" altLang="ko-KR" sz="1100" b="1" dirty="0" smtClean="0">
                <a:latin typeface="+mn-ea"/>
              </a:rPr>
              <a:t>&gt;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03387" y="783121"/>
            <a:ext cx="19082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03387" y="711113"/>
            <a:ext cx="1908212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259371" y="71111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39" name="직사각형 38"/>
          <p:cNvSpPr/>
          <p:nvPr/>
        </p:nvSpPr>
        <p:spPr>
          <a:xfrm>
            <a:off x="3103687" y="1863241"/>
            <a:ext cx="4464496" cy="42484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Window Inner"/>
          <p:cNvSpPr/>
          <p:nvPr>
            <p:custDataLst>
              <p:tags r:id="rId1"/>
            </p:custDataLst>
          </p:nvPr>
        </p:nvSpPr>
        <p:spPr>
          <a:xfrm>
            <a:off x="3139691" y="2115269"/>
            <a:ext cx="4392488" cy="392443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Close Button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7407861" y="1945967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139691" y="1899245"/>
            <a:ext cx="14478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prstClr val="white"/>
                </a:solidFill>
                <a:latin typeface="+mn-ea"/>
                <a:cs typeface="Calibri" pitchFamily="34" charset="0"/>
              </a:rPr>
              <a:t>TAXNET QUICK SEARCH</a:t>
            </a:r>
            <a:endParaRPr kumimoji="1" lang="en-US" altLang="ko-KR" sz="900" dirty="0">
              <a:solidFill>
                <a:prstClr val="white"/>
              </a:solidFill>
              <a:latin typeface="+mn-ea"/>
              <a:cs typeface="Calibri" pitchFamily="34" charset="0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6680517"/>
              </p:ext>
            </p:extLst>
          </p:nvPr>
        </p:nvGraphicFramePr>
        <p:xfrm>
          <a:off x="3247703" y="2295289"/>
          <a:ext cx="41044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14"/>
                <a:gridCol w="1026114"/>
                <a:gridCol w="1026114"/>
                <a:gridCol w="1026114"/>
              </a:tblGrid>
              <a:tr h="2160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법령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예판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실무해설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포스트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직사각형 43"/>
          <p:cNvSpPr/>
          <p:nvPr/>
        </p:nvSpPr>
        <p:spPr>
          <a:xfrm>
            <a:off x="3751759" y="2835349"/>
            <a:ext cx="2844316" cy="216024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83" y="2835349"/>
            <a:ext cx="180020" cy="18002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3211700" y="3303401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47" name="직사각형 46"/>
          <p:cNvSpPr/>
          <p:nvPr/>
        </p:nvSpPr>
        <p:spPr>
          <a:xfrm>
            <a:off x="3211699" y="3843461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3211699" y="3987477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49" name="직사각형 48"/>
          <p:cNvSpPr/>
          <p:nvPr/>
        </p:nvSpPr>
        <p:spPr>
          <a:xfrm>
            <a:off x="3211698" y="4527537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3211699" y="4671553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51" name="직사각형 50"/>
          <p:cNvSpPr/>
          <p:nvPr/>
        </p:nvSpPr>
        <p:spPr>
          <a:xfrm>
            <a:off x="3211698" y="5211613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211700" y="5319625"/>
            <a:ext cx="417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지방세특례제도과</a:t>
            </a:r>
            <a:r>
              <a:rPr lang="en-US" altLang="ko-KR" sz="800" b="1" dirty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-1685, </a:t>
            </a:r>
            <a:r>
              <a:rPr lang="en-US" altLang="ko-KR" sz="800" b="1" dirty="0" smtClean="0">
                <a:solidFill>
                  <a:srgbClr val="333333"/>
                </a:solidFill>
                <a:latin typeface="맑은 고딕" panose="020B0503020000020004" pitchFamily="50" charset="-127"/>
                <a:hlinkClick r:id="rId6"/>
              </a:rPr>
              <a:t>2017.06.26</a:t>
            </a:r>
            <a:endParaRPr lang="en-US" altLang="ko-KR" sz="800" b="1" dirty="0" smtClean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endParaRPr lang="en-US" altLang="ko-KR" sz="300" b="1" dirty="0">
              <a:solidFill>
                <a:srgbClr val="333333"/>
              </a:solidFill>
              <a:latin typeface="맑은 고딕" panose="020B0503020000020004" pitchFamily="50" charset="-127"/>
            </a:endParaRPr>
          </a:p>
          <a:p>
            <a:r>
              <a:rPr lang="ko-KR" altLang="en-US" sz="700" dirty="0" smtClean="0">
                <a:solidFill>
                  <a:srgbClr val="666666"/>
                </a:solidFill>
                <a:latin typeface="맑은 고딕" panose="020B0503020000020004" pitchFamily="50" charset="-127"/>
              </a:rPr>
              <a:t>기존 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임대사업자라고 하더라도 임대주택 건설용 토지 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취득일부터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60</a:t>
            </a:r>
            <a:r>
              <a:rPr lang="ko-KR" altLang="en-US" sz="700" dirty="0" err="1">
                <a:solidFill>
                  <a:srgbClr val="666666"/>
                </a:solidFill>
                <a:latin typeface="맑은 고딕" panose="020B0503020000020004" pitchFamily="50" charset="-127"/>
              </a:rPr>
              <a:t>일이내에</a:t>
            </a:r>
            <a:r>
              <a:rPr lang="ko-KR" altLang="en-US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 임대사업자 변경등록을 통하여 임대물건으로 추가 등록한 경우에만 취득세 감면대상에 해당된다고 할 것입니다</a:t>
            </a:r>
            <a:r>
              <a:rPr lang="en-US" altLang="ko-KR" sz="700" dirty="0">
                <a:solidFill>
                  <a:srgbClr val="666666"/>
                </a:solidFill>
                <a:latin typeface="맑은 고딕" panose="020B0503020000020004" pitchFamily="50" charset="-127"/>
              </a:rPr>
              <a:t>.</a:t>
            </a:r>
            <a:endParaRPr lang="ko-KR" altLang="en-US" sz="700" dirty="0"/>
          </a:p>
        </p:txBody>
      </p:sp>
      <p:sp>
        <p:nvSpPr>
          <p:cNvPr id="53" name="직사각형 52"/>
          <p:cNvSpPr/>
          <p:nvPr/>
        </p:nvSpPr>
        <p:spPr>
          <a:xfrm>
            <a:off x="3211699" y="5859685"/>
            <a:ext cx="4104000" cy="10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5047903" y="3303401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5" name="직사각형 54"/>
          <p:cNvSpPr/>
          <p:nvPr/>
        </p:nvSpPr>
        <p:spPr>
          <a:xfrm>
            <a:off x="5047903" y="3987477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6" name="직사각형 55"/>
          <p:cNvSpPr/>
          <p:nvPr/>
        </p:nvSpPr>
        <p:spPr>
          <a:xfrm>
            <a:off x="5047903" y="4669819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7" name="직사각형 56"/>
          <p:cNvSpPr/>
          <p:nvPr/>
        </p:nvSpPr>
        <p:spPr>
          <a:xfrm>
            <a:off x="5047903" y="5319625"/>
            <a:ext cx="516415" cy="1457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/>
              <a:t>등록</a:t>
            </a:r>
            <a:endParaRPr lang="ko-KR" altLang="en-US" sz="600" b="1" dirty="0"/>
          </a:p>
        </p:txBody>
      </p:sp>
      <p:sp>
        <p:nvSpPr>
          <p:cNvPr id="58" name="직사각형 57"/>
          <p:cNvSpPr/>
          <p:nvPr/>
        </p:nvSpPr>
        <p:spPr>
          <a:xfrm>
            <a:off x="5011899" y="3231393"/>
            <a:ext cx="612068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5623967" y="323139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cxnSp>
        <p:nvCxnSpPr>
          <p:cNvPr id="60" name="직선 화살표 연결선 59"/>
          <p:cNvCxnSpPr/>
          <p:nvPr/>
        </p:nvCxnSpPr>
        <p:spPr>
          <a:xfrm>
            <a:off x="6704086" y="531093"/>
            <a:ext cx="1" cy="13321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>
            <a:stCxn id="58" idx="0"/>
          </p:cNvCxnSpPr>
          <p:nvPr/>
        </p:nvCxnSpPr>
        <p:spPr>
          <a:xfrm flipH="1" flipV="1">
            <a:off x="2275595" y="891133"/>
            <a:ext cx="3042338" cy="23402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/>
          <p:cNvSpPr/>
          <p:nvPr/>
        </p:nvSpPr>
        <p:spPr>
          <a:xfrm>
            <a:off x="6260373" y="6304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65" name="직사각형 64"/>
          <p:cNvSpPr/>
          <p:nvPr/>
        </p:nvSpPr>
        <p:spPr>
          <a:xfrm>
            <a:off x="7376497" y="164721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3067683" y="1791233"/>
            <a:ext cx="4536504" cy="442849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87439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8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 로그인 시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본인 상담 분야 외 전체 답변 가능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추가문의 제외 </a:t>
                      </a:r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추가문의</a:t>
                      </a:r>
                      <a:r>
                        <a:rPr lang="ko-KR" altLang="en-US" sz="800" baseline="0" dirty="0" smtClean="0"/>
                        <a:t> 답변은 최초 답변 상담위원 만 가능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>
                        <a:hlinkClick r:id="rId8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관련자료 검색 클릭 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 자료 등록 팝업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법령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세무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예판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실무해설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포스트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후 해당 자료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해당 자료 등록처리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검색 법령 제목 클릭 시 페이지 연결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새창에서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오픈처리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등록자료 클릭 시 상세페이지 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새창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3247703" y="3915469"/>
            <a:ext cx="1800200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47703" y="377145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6942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추가답변 완료 화면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추가답변 수정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답변 수정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추가답변은 최초 답변한 상담위원만 가능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621439" y="2571967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63268" y="2563258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88223" y="2599262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90017" y="2599263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8223" y="3640211"/>
            <a:ext cx="75968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항상 빠른 답변 감사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2. 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환급가산금에 대한 가산금 기산일이 언제인지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? 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답변 부탁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41174" y="3159385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44307" y="3164316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952419" y="3159385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 flipV="1">
            <a:off x="151359" y="3544629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354" y="4551081"/>
            <a:ext cx="7714865" cy="217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431" y="4875117"/>
            <a:ext cx="288032" cy="384042"/>
          </a:xfrm>
          <a:prstGeom prst="rect">
            <a:avLst/>
          </a:prstGeom>
          <a:noFill/>
        </p:spPr>
      </p:pic>
      <p:sp>
        <p:nvSpPr>
          <p:cNvPr id="59" name="직사각형 58"/>
          <p:cNvSpPr/>
          <p:nvPr/>
        </p:nvSpPr>
        <p:spPr>
          <a:xfrm>
            <a:off x="1179226" y="4901244"/>
            <a:ext cx="10081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상담위원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</a:p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조현우 세무사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6704087" y="493231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63427" y="5527688"/>
            <a:ext cx="65527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경정청구기한은 법인세 부가세를 신고한자가 누락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착오등으로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과다하게 납부한 경우 법정신고기한 경과 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이내에  국세청에 경정 청구 할 수 있습니다 그러므로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 법인세는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2016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31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일까지 신고기한이므로 이 익일부터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년이 되는 날까지 경정청구가 가능합니다 즉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2015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년 귀속법인세분을 </a:t>
            </a:r>
            <a:r>
              <a:rPr lang="ko-KR" altLang="en-US" sz="900" dirty="0" err="1" smtClean="0">
                <a:latin typeface="나눔고딕 Light" pitchFamily="50" charset="-127"/>
                <a:ea typeface="나눔고딕 Light" pitchFamily="50" charset="-127"/>
              </a:rPr>
              <a:t>경정청구할수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 있습니다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5355" y="1490741"/>
            <a:ext cx="7812868" cy="86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5155915" y="6766128"/>
            <a:ext cx="1368152" cy="3176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추가답변수정하기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704087" y="6748711"/>
            <a:ext cx="1055142" cy="31769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목록보기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083907" y="6723781"/>
            <a:ext cx="1512168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239591" y="1287177"/>
            <a:ext cx="612068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2203587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52" name="직사각형 51"/>
          <p:cNvSpPr/>
          <p:nvPr/>
        </p:nvSpPr>
        <p:spPr>
          <a:xfrm>
            <a:off x="4867883" y="672378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>
            <a:off x="138676" y="2871353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495901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장기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미답변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자동 안내처리 기능 추가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장기 </a:t>
                      </a:r>
                      <a:r>
                        <a:rPr kumimoji="1" lang="ko-KR" alt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미답변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상담 건 처리 프로세스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상담 등록일 기준 </a:t>
                      </a: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일 까지 답변 등록이 안된 상담 건은 </a:t>
                      </a: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째 자동 답변 등록 처리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답변은 좌측 화면 문구 그대로 등록처리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239591" y="1287177"/>
            <a:ext cx="612068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2203587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41" name="직사각형 40"/>
          <p:cNvSpPr/>
          <p:nvPr/>
        </p:nvSpPr>
        <p:spPr>
          <a:xfrm>
            <a:off x="621439" y="2366947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063268" y="2358238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88223" y="2394242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88223" y="3314201"/>
            <a:ext cx="7596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항상 빠른 답변 감사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1.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건물 증축으로 취득세를 신고 납부하였으나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지방세 세무조사 시 취득세 과표를 과다 신고 확인되어</a:t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   세무조사에 의한 경정통지를 하고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,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과세관청에서 환급이 이루어지는 경우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납세자의 경정청구에 의한 것이 아님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41174" y="2940646"/>
            <a:ext cx="8280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관련 키워드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944307" y="2945577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환급가산금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1952419" y="2940646"/>
            <a:ext cx="864096" cy="216024"/>
          </a:xfrm>
          <a:prstGeom prst="roundRect">
            <a:avLst>
              <a:gd name="adj" fmla="val 2876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accent3">
                    <a:lumMod val="50000"/>
                  </a:schemeClr>
                </a:solidFill>
              </a:rPr>
              <a:t>건물 증축</a:t>
            </a:r>
            <a:endParaRPr lang="ko-KR" alt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 flipV="1">
            <a:off x="151359" y="3231393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6" name="그룹 65"/>
          <p:cNvGrpSpPr/>
          <p:nvPr/>
        </p:nvGrpSpPr>
        <p:grpSpPr>
          <a:xfrm>
            <a:off x="6380051" y="1793867"/>
            <a:ext cx="1498756" cy="321402"/>
            <a:chOff x="6380051" y="2089142"/>
            <a:chExt cx="1498756" cy="321402"/>
          </a:xfrm>
        </p:grpSpPr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380051" y="2115269"/>
              <a:ext cx="110490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478757" y="2089142"/>
              <a:ext cx="4000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0" name="직사각형 69"/>
          <p:cNvSpPr/>
          <p:nvPr/>
        </p:nvSpPr>
        <p:spPr>
          <a:xfrm flipV="1">
            <a:off x="151359" y="4032540"/>
            <a:ext cx="77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7354" y="4455529"/>
            <a:ext cx="7714865" cy="2703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직사각형 71"/>
          <p:cNvSpPr/>
          <p:nvPr/>
        </p:nvSpPr>
        <p:spPr>
          <a:xfrm>
            <a:off x="763427" y="5445928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dirty="0" smtClean="0"/>
              <a:t>안녕하세요</a:t>
            </a:r>
            <a:r>
              <a:rPr lang="en-US" altLang="ko-KR" sz="900" dirty="0" smtClean="0"/>
              <a:t>. </a:t>
            </a:r>
            <a:r>
              <a:rPr lang="ko-KR" altLang="en-US" sz="900" dirty="0" smtClean="0"/>
              <a:t>택스넷 담당자입니다</a:t>
            </a:r>
            <a:r>
              <a:rPr lang="en-US" altLang="ko-KR" sz="900" dirty="0" smtClean="0"/>
              <a:t>.</a:t>
            </a:r>
            <a:endParaRPr lang="ko-KR" altLang="en-US" sz="900" dirty="0" smtClean="0"/>
          </a:p>
          <a:p>
            <a:pPr fontAlgn="base"/>
            <a:r>
              <a:rPr lang="ko-KR" altLang="en-US" sz="900" dirty="0" smtClean="0"/>
              <a:t>질문을 주신 지 오래 지났는데 답변을 드리지 못해 정말 죄송합니다</a:t>
            </a:r>
            <a:r>
              <a:rPr lang="en-US" altLang="ko-KR" sz="900" dirty="0" smtClean="0"/>
              <a:t>.</a:t>
            </a:r>
            <a:endParaRPr lang="ko-KR" altLang="en-US" sz="900" dirty="0" smtClean="0"/>
          </a:p>
          <a:p>
            <a:pPr fontAlgn="base"/>
            <a:endParaRPr lang="en-US" altLang="ko-KR" sz="900" dirty="0" smtClean="0"/>
          </a:p>
          <a:p>
            <a:pPr fontAlgn="base"/>
            <a:r>
              <a:rPr lang="ko-KR" altLang="en-US" sz="900" dirty="0" smtClean="0"/>
              <a:t>등록해주신 상담에 답변 드리기 위해 최선을 다하고 있으나 전문가 분들도 서면을 통한 답변이 쉽지 않아 개별적인 전문가 컨설팅을 권유하는 상황입니다</a:t>
            </a:r>
            <a:r>
              <a:rPr lang="en-US" altLang="ko-KR" sz="900" dirty="0" smtClean="0"/>
              <a:t>.</a:t>
            </a:r>
            <a:endParaRPr lang="ko-KR" altLang="en-US" sz="900" dirty="0" smtClean="0"/>
          </a:p>
          <a:p>
            <a:pPr fontAlgn="base"/>
            <a:endParaRPr lang="en-US" altLang="ko-KR" sz="900" dirty="0" smtClean="0"/>
          </a:p>
          <a:p>
            <a:pPr fontAlgn="base"/>
            <a:r>
              <a:rPr lang="ko-KR" altLang="en-US" sz="900" dirty="0" smtClean="0"/>
              <a:t>혹시 상담위원님과의 유선상담이 없었거나 현재까지 위 질의에 답변이 필요하신 상황이라면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세무상담실</a:t>
            </a:r>
            <a:r>
              <a:rPr lang="en-US" altLang="ko-KR" sz="900" dirty="0" smtClean="0"/>
              <a:t>(02-2237-9020)</a:t>
            </a:r>
            <a:r>
              <a:rPr lang="ko-KR" altLang="en-US" sz="900" dirty="0" smtClean="0"/>
              <a:t>로 문의 주시면 친절히 상담 드리겠습니다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 감사합니다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sp>
        <p:nvSpPr>
          <p:cNvPr id="74" name="직사각형 73"/>
          <p:cNvSpPr/>
          <p:nvPr/>
        </p:nvSpPr>
        <p:spPr>
          <a:xfrm>
            <a:off x="1179226" y="4851573"/>
            <a:ext cx="10081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상담위원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: </a:t>
            </a:r>
          </a:p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택스넷 담당자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704087" y="4932317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5122" name="Picture 2" descr="http://www.taxnet.co.kr/pds/images/sub/silmu/yd_master_icon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71439" y="4892496"/>
            <a:ext cx="288032" cy="288032"/>
          </a:xfrm>
          <a:prstGeom prst="rect">
            <a:avLst/>
          </a:prstGeom>
          <a:noFill/>
        </p:spPr>
      </p:pic>
      <p:sp>
        <p:nvSpPr>
          <p:cNvPr id="77" name="직사각형 76"/>
          <p:cNvSpPr/>
          <p:nvPr/>
        </p:nvSpPr>
        <p:spPr>
          <a:xfrm>
            <a:off x="727423" y="5391633"/>
            <a:ext cx="6840760" cy="13681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583407" y="539163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35" name="직사각형 34"/>
          <p:cNvSpPr/>
          <p:nvPr/>
        </p:nvSpPr>
        <p:spPr>
          <a:xfrm>
            <a:off x="138676" y="2691333"/>
            <a:ext cx="29290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상담분야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ko-KR" altLang="en-US" sz="900" b="1" dirty="0" smtClean="0">
                <a:latin typeface="+mn-ea"/>
              </a:rPr>
              <a:t>법인세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손금의 계산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 </a:t>
            </a:r>
            <a:r>
              <a:rPr lang="en-US" altLang="ko-KR" sz="900" b="1" dirty="0" smtClean="0">
                <a:latin typeface="+mn-ea"/>
              </a:rPr>
              <a:t>&gt; </a:t>
            </a:r>
            <a:r>
              <a:rPr lang="ko-KR" altLang="en-US" sz="900" b="1" dirty="0" smtClean="0">
                <a:latin typeface="+mn-ea"/>
              </a:rPr>
              <a:t>기부금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704087" y="4187356"/>
            <a:ext cx="1055142" cy="31769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4198" rIns="0" bIns="441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목록보기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(3-1)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전화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화상 상담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회원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475395" y="450018"/>
            <a:ext cx="7380820" cy="477119"/>
          </a:xfrm>
          <a:prstGeom prst="rect">
            <a:avLst/>
          </a:prstGeom>
        </p:spPr>
        <p:txBody>
          <a:bodyPr anchor="ctr"/>
          <a:lstStyle/>
          <a:p>
            <a:pPr marL="342900" lvl="0" indent="-342900" defTabSz="914400">
              <a:spcBef>
                <a:spcPct val="20000"/>
              </a:spcBef>
              <a:defRPr/>
            </a:pPr>
            <a:r>
              <a:rPr lang="ko-KR" altLang="en-US" sz="2800" b="1" dirty="0" smtClean="0">
                <a:latin typeface="+mn-ea"/>
              </a:rPr>
              <a:t>전화</a:t>
            </a:r>
            <a:r>
              <a:rPr lang="en-US" altLang="ko-KR" sz="2800" b="1" dirty="0" smtClean="0">
                <a:latin typeface="+mn-ea"/>
              </a:rPr>
              <a:t>/</a:t>
            </a:r>
            <a:r>
              <a:rPr lang="ko-KR" altLang="en-US" sz="2800" b="1" dirty="0" smtClean="0">
                <a:latin typeface="+mn-ea"/>
              </a:rPr>
              <a:t>화상 상담</a:t>
            </a:r>
            <a:r>
              <a:rPr lang="en-US" altLang="ko-KR" sz="2800" b="1" dirty="0" smtClean="0">
                <a:latin typeface="+mn-ea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서비스 상세구성안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19411" y="4383521"/>
            <a:ext cx="8568952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&lt;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주요 정책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&gt;</a:t>
            </a:r>
          </a:p>
          <a:p>
            <a:pPr marL="228600" indent="-228600" fontAlgn="base">
              <a:lnSpc>
                <a:spcPct val="16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전화상담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시스템 도입 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차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+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상시 전화상담 병행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일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4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오전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10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~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오후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시까지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 30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분 간격으로 예약가능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오후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시 이후 상시 전화상담으로 전환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신청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횟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수 제한 없음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운영 후 특정 회원 집중 신청 시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횟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수 제한 여부 결정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    -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전화상담과 화상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(ZOOM)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 선택하여 예약 진행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2.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이용 추이 분석 후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예약제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단계적 확대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추가 및 외부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포함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3.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회원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전화예약 확인 메뉴 추가 신설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2167583" y="247530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tx1"/>
                </a:solidFill>
              </a:rPr>
              <a:t>회원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6776095" y="2475309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상담위원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내근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489257" y="1971253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예약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확인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4255815" y="1755229"/>
            <a:ext cx="1692188" cy="2520280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489257" y="2799345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상담내용 확인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4489257" y="3591433"/>
            <a:ext cx="1260140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컨설팅 연계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921305" y="2475309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바탕"/>
                <a:ea typeface="바탕"/>
              </a:rPr>
              <a:t>▼</a:t>
            </a:r>
            <a:endParaRPr lang="ko-KR" altLang="en-US" sz="1400" dirty="0"/>
          </a:p>
        </p:txBody>
      </p:sp>
      <p:sp>
        <p:nvSpPr>
          <p:cNvPr id="35" name="직사각형 34"/>
          <p:cNvSpPr/>
          <p:nvPr/>
        </p:nvSpPr>
        <p:spPr>
          <a:xfrm>
            <a:off x="4921305" y="3283656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바탕"/>
                <a:ea typeface="바탕"/>
              </a:rPr>
              <a:t>▼</a:t>
            </a:r>
            <a:endParaRPr lang="ko-KR" altLang="en-US" sz="14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4255815" y="1359185"/>
            <a:ext cx="1692188" cy="396044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예약 시스템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cxnSp>
        <p:nvCxnSpPr>
          <p:cNvPr id="37" name="직선 화살표 연결선 36"/>
          <p:cNvCxnSpPr/>
          <p:nvPr/>
        </p:nvCxnSpPr>
        <p:spPr>
          <a:xfrm rot="16200000">
            <a:off x="6362079" y="2313321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 rot="5400000">
            <a:off x="6326075" y="260135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 rot="16200000">
            <a:off x="3877803" y="2313321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rot="5400000">
            <a:off x="3841799" y="260135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12335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화상상담 메인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err="1" smtClean="0"/>
                        <a:t>예약제</a:t>
                      </a:r>
                      <a:r>
                        <a:rPr lang="ko-KR" altLang="en-US" sz="800" dirty="0" smtClean="0"/>
                        <a:t>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서브메인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공통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9451" y="1994770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직사각형 36"/>
          <p:cNvSpPr/>
          <p:nvPr/>
        </p:nvSpPr>
        <p:spPr>
          <a:xfrm>
            <a:off x="835435" y="2966878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183807" y="1886758"/>
            <a:ext cx="1296144" cy="13321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Picture 9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71739" y="1994770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41"/>
          <p:cNvSpPr/>
          <p:nvPr/>
        </p:nvSpPr>
        <p:spPr>
          <a:xfrm>
            <a:off x="2693838" y="2950038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43" name="Picture 6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831" y="1994770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7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28023" y="1994770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직사각형 44"/>
          <p:cNvSpPr/>
          <p:nvPr/>
        </p:nvSpPr>
        <p:spPr>
          <a:xfrm>
            <a:off x="4306486" y="2923616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6097196" y="2986042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2" name="오각형 61"/>
          <p:cNvSpPr/>
          <p:nvPr/>
        </p:nvSpPr>
        <p:spPr>
          <a:xfrm rot="5400000">
            <a:off x="3841769" y="5764535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3139691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직사각형 51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959671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2923667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57" name="직사각형 56"/>
          <p:cNvSpPr/>
          <p:nvPr/>
        </p:nvSpPr>
        <p:spPr>
          <a:xfrm>
            <a:off x="763427" y="1886758"/>
            <a:ext cx="1296144" cy="133214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2455615" y="1899245"/>
            <a:ext cx="1296144" cy="133214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 flipV="1">
            <a:off x="152219" y="3699445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/>
          <p:cNvSpPr/>
          <p:nvPr/>
        </p:nvSpPr>
        <p:spPr>
          <a:xfrm>
            <a:off x="151359" y="1827237"/>
            <a:ext cx="9829092" cy="201622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/>
          <p:cNvSpPr/>
          <p:nvPr/>
        </p:nvSpPr>
        <p:spPr>
          <a:xfrm>
            <a:off x="151359" y="182723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115" name="직사각형 114"/>
          <p:cNvSpPr/>
          <p:nvPr/>
        </p:nvSpPr>
        <p:spPr>
          <a:xfrm>
            <a:off x="5911999" y="1899245"/>
            <a:ext cx="1296144" cy="133214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/>
          <p:cNvSpPr/>
          <p:nvPr/>
        </p:nvSpPr>
        <p:spPr>
          <a:xfrm>
            <a:off x="8144247" y="2007257"/>
            <a:ext cx="1692188" cy="140415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8504287" y="2115269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추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천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8504287" y="2573739"/>
            <a:ext cx="13260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주간 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8504287" y="3087377"/>
            <a:ext cx="12170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 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2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52259" y="2079265"/>
            <a:ext cx="308113" cy="31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16255" y="3015369"/>
            <a:ext cx="324036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216255" y="2547317"/>
            <a:ext cx="306673" cy="33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" name="직사각형 122"/>
          <p:cNvSpPr/>
          <p:nvPr/>
        </p:nvSpPr>
        <p:spPr>
          <a:xfrm flipV="1">
            <a:off x="8288423" y="2448014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 flipV="1">
            <a:off x="8288263" y="2932561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5972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화상상담 메인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err="1" smtClean="0"/>
                        <a:t>예약제</a:t>
                      </a:r>
                      <a:r>
                        <a:rPr lang="ko-KR" altLang="en-US" sz="800" dirty="0" smtClean="0"/>
                        <a:t>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 상담 안내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현황 일자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현황 리스트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상담시간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(CUG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진행상태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예약하기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예약회원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해당일 상담위원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일자별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상담위원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– CUG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시간 예약 없을 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예약하기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버튼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활성화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예약 신청페이지 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439391" y="3195389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 신청 현황 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2441" y="3941365"/>
            <a:ext cx="45148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1078365" y="4137644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◀</a:t>
            </a:r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>
          <a:xfrm>
            <a:off x="6370953" y="4173648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▶</a:t>
            </a:r>
            <a:endParaRPr lang="ko-KR" altLang="en-US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47403" y="5211613"/>
          <a:ext cx="69225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760"/>
                <a:gridCol w="1153760"/>
                <a:gridCol w="1153760"/>
                <a:gridCol w="1153760"/>
                <a:gridCol w="1153760"/>
                <a:gridCol w="115376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상담시간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13:00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13:30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14:00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14:30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15:00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진행상태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상담완료</a:t>
                      </a:r>
                      <a:endParaRPr lang="ko-KR" altLang="en-US" sz="10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예약완료</a:t>
                      </a:r>
                      <a:endParaRPr lang="ko-KR" altLang="en-US" sz="10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예약완료</a:t>
                      </a:r>
                      <a:endParaRPr lang="ko-KR" altLang="en-US" sz="10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예약회원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</a:rPr>
                        <a:t>abc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****)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</a:rPr>
                        <a:t>(abc****)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</a:rPr>
                        <a:t>abc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****)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상담위원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조현우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조현우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조현우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2985798" y="5643661"/>
            <a:ext cx="900100" cy="25202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>
                <a:solidFill>
                  <a:schemeClr val="bg1"/>
                </a:solidFill>
              </a:rPr>
              <a:t>에약하기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299931" y="5643661"/>
            <a:ext cx="900100" cy="25202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>
                <a:solidFill>
                  <a:schemeClr val="bg1"/>
                </a:solidFill>
              </a:rPr>
              <a:t>에약하기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31379" y="3087377"/>
            <a:ext cx="7308812" cy="385242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195475" y="377145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34" name="직사각형 33"/>
          <p:cNvSpPr/>
          <p:nvPr/>
        </p:nvSpPr>
        <p:spPr>
          <a:xfrm>
            <a:off x="547403" y="495958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5" name="직사각형 34"/>
          <p:cNvSpPr/>
          <p:nvPr/>
        </p:nvSpPr>
        <p:spPr>
          <a:xfrm>
            <a:off x="2995675" y="546364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36" name="직사각형 35"/>
          <p:cNvSpPr/>
          <p:nvPr/>
        </p:nvSpPr>
        <p:spPr>
          <a:xfrm>
            <a:off x="1159471" y="3915469"/>
            <a:ext cx="5580620" cy="93610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439391" y="5103601"/>
            <a:ext cx="7092788" cy="165618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2959671" y="5607657"/>
            <a:ext cx="1008112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15355" y="43296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18" name="직사각형 17"/>
          <p:cNvSpPr/>
          <p:nvPr/>
        </p:nvSpPr>
        <p:spPr>
          <a:xfrm>
            <a:off x="17220" y="223316"/>
            <a:ext cx="7992887" cy="216024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435835" y="439340"/>
            <a:ext cx="338437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# </a:t>
            </a:r>
            <a:r>
              <a:rPr lang="ko-KR" altLang="en-US" sz="12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전화상담 </a:t>
            </a:r>
            <a:endParaRPr lang="en-US" altLang="ko-KR" sz="1200" b="1" dirty="0" smtClean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endParaRPr lang="en-US" altLang="ko-KR" sz="1100" b="1" dirty="0" smtClean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r>
              <a:rPr lang="ko-KR" altLang="en-US" sz="10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예약한 시간에 상담위원으로부터 전화가 옵니다</a:t>
            </a:r>
            <a:r>
              <a:rPr lang="en-US" altLang="ko-KR" sz="10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10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해당 문제에 대해 빠르게 해결책을 문의하세요</a:t>
            </a:r>
            <a:r>
              <a:rPr lang="en-US" altLang="ko-KR" sz="10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10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3427" y="407850"/>
            <a:ext cx="3514502" cy="175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>
            <a:off x="4435835" y="1341471"/>
            <a:ext cx="338437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# </a:t>
            </a:r>
            <a:r>
              <a:rPr lang="ko-KR" altLang="en-US" sz="12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화상상담 </a:t>
            </a:r>
            <a:endParaRPr lang="en-US" altLang="ko-KR" sz="1200" b="1" dirty="0" smtClean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endParaRPr lang="en-US" altLang="ko-KR" sz="1100" b="1" dirty="0" smtClean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r>
              <a:rPr lang="ko-KR" altLang="en-US" sz="10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사무실 방문이 어렵다면 화상상담으로 서로 마주보고 상담하세요</a:t>
            </a:r>
            <a:r>
              <a:rPr lang="en-US" altLang="ko-KR" sz="10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10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상담 중 파일공유도 가능합니다</a:t>
            </a:r>
            <a:r>
              <a:rPr lang="en-US" altLang="ko-KR" sz="10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10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144247" y="2943361"/>
            <a:ext cx="2088232" cy="97210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신청 </a:t>
            </a:r>
            <a:r>
              <a:rPr lang="ko-KR" altLang="en-US" sz="1200" b="1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횟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수 제한 없음 </a:t>
            </a:r>
            <a:endParaRPr lang="en-US" altLang="ko-KR" sz="1200" b="1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r>
              <a:rPr lang="en-US" altLang="ko-KR" sz="12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운영 후 특정 회원 집중  시 </a:t>
            </a:r>
            <a:endParaRPr lang="en-US" altLang="ko-KR" sz="1200" b="1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r>
              <a:rPr lang="ko-KR" altLang="en-US" sz="1200" b="1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횟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수 제한 여부 결정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endParaRPr lang="ko-KR" altLang="en-US" sz="1200" b="1" dirty="0"/>
          </a:p>
        </p:txBody>
      </p:sp>
      <p:sp>
        <p:nvSpPr>
          <p:cNvPr id="29" name="직사각형 28"/>
          <p:cNvSpPr/>
          <p:nvPr/>
        </p:nvSpPr>
        <p:spPr>
          <a:xfrm>
            <a:off x="619411" y="2671588"/>
            <a:ext cx="68407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smtClean="0">
                <a:latin typeface="+mn-ea"/>
              </a:rPr>
              <a:t>전화</a:t>
            </a:r>
            <a:r>
              <a:rPr lang="en-US" altLang="ko-KR" sz="1400" b="1" dirty="0" smtClean="0">
                <a:latin typeface="+mn-ea"/>
              </a:rPr>
              <a:t>/</a:t>
            </a:r>
            <a:r>
              <a:rPr lang="ko-KR" altLang="en-US" sz="1400" b="1" dirty="0" smtClean="0">
                <a:latin typeface="+mn-ea"/>
              </a:rPr>
              <a:t>화상 상담은 택스넷 유료회원 전용 서비스입니다</a:t>
            </a:r>
            <a:r>
              <a:rPr lang="en-US" altLang="ko-KR" sz="1400" b="1" dirty="0" smtClean="0">
                <a:latin typeface="+mn-ea"/>
              </a:rPr>
              <a:t>. </a:t>
            </a:r>
            <a:r>
              <a:rPr lang="ko-KR" altLang="en-US" sz="1400" b="1" dirty="0" smtClean="0">
                <a:latin typeface="+mn-ea"/>
              </a:rPr>
              <a:t>이용에 참고해주세요</a:t>
            </a:r>
            <a:r>
              <a:rPr lang="en-US" altLang="ko-KR" sz="1400" b="1" dirty="0" smtClean="0">
                <a:latin typeface="+mn-ea"/>
              </a:rPr>
              <a:t>.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15355" y="187312"/>
            <a:ext cx="7704856" cy="230425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3754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 상세페이지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err="1" smtClean="0"/>
                        <a:t>예약제</a:t>
                      </a:r>
                      <a:r>
                        <a:rPr lang="ko-KR" altLang="en-US" sz="800" dirty="0" smtClean="0"/>
                        <a:t>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상담유형 선택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상담일자 선택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상담시간 연계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상담시간 선택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해당일 상담시간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정보 노출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해당일 지정 상담위원 정보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예약 신청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" name="직사각형 57"/>
          <p:cNvSpPr/>
          <p:nvPr/>
        </p:nvSpPr>
        <p:spPr>
          <a:xfrm>
            <a:off x="655415" y="2360240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상담시간 선택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7423" y="2792288"/>
            <a:ext cx="32099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직사각형 47"/>
          <p:cNvSpPr/>
          <p:nvPr/>
        </p:nvSpPr>
        <p:spPr>
          <a:xfrm>
            <a:off x="6308043" y="5535649"/>
            <a:ext cx="129614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예약하기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55415" y="3519425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상담위원 정보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50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9675" y="3997354"/>
            <a:ext cx="955859" cy="1274476"/>
          </a:xfrm>
          <a:prstGeom prst="rect">
            <a:avLst/>
          </a:prstGeom>
          <a:noFill/>
        </p:spPr>
      </p:pic>
      <p:sp>
        <p:nvSpPr>
          <p:cNvPr id="51" name="직사각형 50"/>
          <p:cNvSpPr/>
          <p:nvPr/>
        </p:nvSpPr>
        <p:spPr>
          <a:xfrm>
            <a:off x="1879551" y="4006063"/>
            <a:ext cx="14041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조현우 세무사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879551" y="4570799"/>
            <a:ext cx="277637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現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S&amp;J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세무회계 대표 세무사 </a:t>
            </a:r>
          </a:p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現 한국지방세협회 평생회원 </a:t>
            </a:r>
          </a:p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現 한국지방세신문 기자 </a:t>
            </a:r>
          </a:p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現 서울시 마을세무사 위촉 </a:t>
            </a:r>
          </a:p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現 ㈜세무티브이 세무컨설팅최고전문가과정 수료 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789326" y="4847798"/>
            <a:ext cx="19867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TEL : 010-7363-3817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FAX : 02-6455-3817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/>
            </a:r>
            <a:b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</a:b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E-MAIL : 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  <a:hlinkClick r:id="rId6"/>
              </a:rPr>
              <a:t>snjtax3817@naver.com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873002" y="4275509"/>
            <a:ext cx="519112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ctr"/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법인세 분야에 관련하여 궁금하신 점을 최선을 다해 상담하고 도와드리도록 노력하겠습니다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691419" y="5967697"/>
            <a:ext cx="6876764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71439" y="6075709"/>
            <a:ext cx="648072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 smtClean="0"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1100" b="1" dirty="0" smtClean="0">
                <a:latin typeface="나눔고딕 Light" pitchFamily="50" charset="-127"/>
                <a:ea typeface="나눔고딕 Light" pitchFamily="50" charset="-127"/>
              </a:rPr>
              <a:t>전화</a:t>
            </a:r>
            <a:r>
              <a:rPr lang="en-US" altLang="ko-KR" sz="1100" b="1" dirty="0" smtClean="0"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b="1" dirty="0" smtClean="0">
                <a:latin typeface="나눔고딕 Light" pitchFamily="50" charset="-127"/>
                <a:ea typeface="나눔고딕 Light" pitchFamily="50" charset="-127"/>
              </a:rPr>
              <a:t>화상 상담 예약확인 및 상담취소는 </a:t>
            </a:r>
            <a:r>
              <a:rPr lang="en-US" altLang="ko-KR" sz="11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[</a:t>
            </a:r>
            <a:r>
              <a:rPr lang="ko-KR" altLang="en-US" sz="1100" b="1" dirty="0" err="1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마이택스넷</a:t>
            </a:r>
            <a:r>
              <a:rPr lang="ko-KR" altLang="en-US" sz="11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1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&gt; </a:t>
            </a:r>
            <a:r>
              <a:rPr lang="ko-KR" altLang="en-US" sz="11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나의 문의내역 </a:t>
            </a:r>
            <a:r>
              <a:rPr lang="en-US" altLang="ko-KR" sz="11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&gt; </a:t>
            </a:r>
            <a:r>
              <a:rPr lang="ko-KR" altLang="en-US" sz="11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나의 상담</a:t>
            </a:r>
            <a:r>
              <a:rPr lang="en-US" altLang="ko-KR" sz="11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]</a:t>
            </a:r>
            <a:r>
              <a:rPr lang="ko-KR" altLang="en-US" sz="1100" b="1" dirty="0" smtClean="0">
                <a:latin typeface="나눔고딕 Light" pitchFamily="50" charset="-127"/>
                <a:ea typeface="나눔고딕 Light" pitchFamily="50" charset="-127"/>
              </a:rPr>
              <a:t>에서 확인 가능합니다</a:t>
            </a:r>
            <a:r>
              <a:rPr lang="en-US" altLang="ko-KR" sz="1100" b="1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endParaRPr lang="en-US" altLang="ko-KR" sz="1100" b="1" dirty="0" smtClean="0">
              <a:latin typeface="나눔고딕 Light" pitchFamily="50" charset="-127"/>
              <a:ea typeface="나눔고딕 Light" pitchFamily="50" charset="-127"/>
            </a:endParaRPr>
          </a:p>
          <a:p>
            <a:r>
              <a:rPr lang="en-US" altLang="ko-KR" sz="1100" b="1" dirty="0" smtClean="0"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1100" b="1" dirty="0" smtClean="0">
                <a:latin typeface="나눔고딕 Light" pitchFamily="50" charset="-127"/>
                <a:ea typeface="나눔고딕 Light" pitchFamily="50" charset="-127"/>
              </a:rPr>
              <a:t>상담 예약 이 후 미 진행 시 이 후 상담이용에 제한이 있는 부분 양해바랍니다</a:t>
            </a:r>
            <a:r>
              <a:rPr lang="en-US" altLang="ko-KR" sz="1100" b="1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endParaRPr lang="en-US" altLang="ko-KR" sz="1100" b="1" dirty="0" smtClean="0">
              <a:latin typeface="나눔고딕 Light" pitchFamily="50" charset="-127"/>
              <a:ea typeface="나눔고딕 Light" pitchFamily="50" charset="-127"/>
            </a:endParaRPr>
          </a:p>
          <a:p>
            <a:r>
              <a:rPr lang="en-US" altLang="ko-KR" sz="1100" b="1" dirty="0" smtClean="0"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1100" b="1" dirty="0" smtClean="0">
                <a:latin typeface="나눔고딕 Light" pitchFamily="50" charset="-127"/>
                <a:ea typeface="나눔고딕 Light" pitchFamily="50" charset="-127"/>
              </a:rPr>
              <a:t>상담 예약 취소는 예약 시간 기준 </a:t>
            </a:r>
            <a:r>
              <a:rPr lang="en-US" altLang="ko-KR" sz="1100" b="1" dirty="0" smtClean="0"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b="1" dirty="0" smtClean="0">
                <a:latin typeface="나눔고딕 Light" pitchFamily="50" charset="-127"/>
                <a:ea typeface="나눔고딕 Light" pitchFamily="50" charset="-127"/>
              </a:rPr>
              <a:t>시간 전까지 가능합니다</a:t>
            </a:r>
            <a:r>
              <a:rPr lang="en-US" altLang="ko-KR" sz="1100" b="1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11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803987" y="6507757"/>
            <a:ext cx="1512168" cy="36004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마이페이지 바로가기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55415" y="1100620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상담일자 선택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3427" y="1457089"/>
            <a:ext cx="45148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직사각형 16"/>
          <p:cNvSpPr/>
          <p:nvPr/>
        </p:nvSpPr>
        <p:spPr>
          <a:xfrm>
            <a:off x="655415" y="99045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상담유형 선택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55400" y="566588"/>
            <a:ext cx="10121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전화상담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07628" y="571239"/>
            <a:ext cx="10121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화상상담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71439" y="550329"/>
            <a:ext cx="266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87663" y="550329"/>
            <a:ext cx="2952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583407" y="459085"/>
            <a:ext cx="3456384" cy="50405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439391" y="146719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24" name="직사각형 23"/>
          <p:cNvSpPr/>
          <p:nvPr/>
        </p:nvSpPr>
        <p:spPr>
          <a:xfrm>
            <a:off x="583407" y="1467197"/>
            <a:ext cx="4968552" cy="75608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583407" y="2727337"/>
            <a:ext cx="3528392" cy="75608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83407" y="3879465"/>
            <a:ext cx="6336704" cy="15121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6236035" y="5473518"/>
            <a:ext cx="1440160" cy="4680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5731979" y="6435749"/>
            <a:ext cx="1584176" cy="4680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439391" y="45908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30" name="직사각형 29"/>
          <p:cNvSpPr/>
          <p:nvPr/>
        </p:nvSpPr>
        <p:spPr>
          <a:xfrm>
            <a:off x="439391" y="272733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31" name="직사각형 30"/>
          <p:cNvSpPr/>
          <p:nvPr/>
        </p:nvSpPr>
        <p:spPr>
          <a:xfrm>
            <a:off x="439391" y="387946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32" name="직사각형 31"/>
          <p:cNvSpPr/>
          <p:nvPr/>
        </p:nvSpPr>
        <p:spPr>
          <a:xfrm>
            <a:off x="6092019" y="54996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33" name="직사각형 32"/>
          <p:cNvSpPr/>
          <p:nvPr/>
        </p:nvSpPr>
        <p:spPr>
          <a:xfrm>
            <a:off x="5587963" y="643574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9602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 신청페이지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5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err="1" smtClean="0"/>
                        <a:t>예약제</a:t>
                      </a:r>
                      <a:r>
                        <a:rPr lang="ko-KR" altLang="en-US" sz="800" dirty="0" smtClean="0"/>
                        <a:t>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5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예약자 성명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회원정보 가져옴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기본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예약자 연락처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회원정보 가져옴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기본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)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신청하기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우측 팝업 호출 후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직사각형 47"/>
          <p:cNvSpPr/>
          <p:nvPr/>
        </p:nvSpPr>
        <p:spPr>
          <a:xfrm>
            <a:off x="1159471" y="2630358"/>
            <a:ext cx="56886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상담위원이 문제의 요지를 파악할 수 있도록 간단히 문의 내용을 적어주세요</a:t>
            </a:r>
            <a:r>
              <a:rPr lang="en-US" altLang="ko-KR" sz="1200" b="1" dirty="0" smtClean="0">
                <a:latin typeface="나눔고딕 Light" pitchFamily="50" charset="-127"/>
                <a:ea typeface="나눔고딕 Light" pitchFamily="50" charset="-127"/>
              </a:rPr>
              <a:t>,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2419611" y="1719225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2000" b="1" dirty="0" smtClean="0">
                <a:latin typeface="나눔고딕 Light" pitchFamily="50" charset="-127"/>
                <a:ea typeface="나눔고딕 Light" pitchFamily="50" charset="-127"/>
              </a:rPr>
              <a:t>상담 예약하기</a:t>
            </a:r>
            <a:endParaRPr lang="en-US" altLang="ko-KR" sz="2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55415" y="3278430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예약자 이름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915555" y="3231393"/>
            <a:ext cx="2988332" cy="32403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solidFill>
                  <a:schemeClr val="tx1"/>
                </a:solidFill>
              </a:rPr>
              <a:t>홍길동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55415" y="3782486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예약자 연락처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1915555" y="3735449"/>
            <a:ext cx="2988332" cy="32403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solidFill>
                  <a:schemeClr val="tx1"/>
                </a:solidFill>
              </a:rPr>
              <a:t>010-XXXX-XXXX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655415" y="4347517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상담 요청 내용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763427" y="4707557"/>
            <a:ext cx="6768752" cy="136815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727423" y="6219725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전화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화상 상담 예약확인 및 상담취소는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[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마이택스넷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&gt;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나의 문의내역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&gt; 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나의 상담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]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에서 확인 가능합니다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상담 예약 이 후 미 진행 시 이 후 상담이용에 제한이 있는 부분 양해바랍니다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상담 예약 취소는 예약 시간 기준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시간 전까지 가능합니다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 flipV="1">
            <a:off x="655415" y="2331293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5011899" y="3267397"/>
            <a:ext cx="26282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예약자 성명 수정가능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011899" y="3771453"/>
            <a:ext cx="26282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예약자 연락처 수정가능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000231" y="5751673"/>
            <a:ext cx="2160240" cy="12601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Window Inner"/>
          <p:cNvSpPr/>
          <p:nvPr>
            <p:custDataLst>
              <p:tags r:id="rId1"/>
            </p:custDataLst>
          </p:nvPr>
        </p:nvSpPr>
        <p:spPr>
          <a:xfrm>
            <a:off x="8036235" y="5931693"/>
            <a:ext cx="2088232" cy="104411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Close Button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10000149" y="5808272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044944" y="6129131"/>
            <a:ext cx="20522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예약이 완료되었습니다</a:t>
            </a:r>
            <a:r>
              <a:rPr kumimoji="1"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8756315" y="6565543"/>
            <a:ext cx="670762" cy="21602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/>
              <a:t>확인</a:t>
            </a:r>
            <a:endParaRPr lang="ko-KR" altLang="en-US" sz="900" b="1" dirty="0"/>
          </a:p>
        </p:txBody>
      </p:sp>
      <p:sp>
        <p:nvSpPr>
          <p:cNvPr id="37" name="직사각형 36"/>
          <p:cNvSpPr/>
          <p:nvPr/>
        </p:nvSpPr>
        <p:spPr>
          <a:xfrm>
            <a:off x="6344047" y="6759785"/>
            <a:ext cx="1008112" cy="39604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목록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263927" y="6759785"/>
            <a:ext cx="1008112" cy="396044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신청하기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91419" y="3087377"/>
            <a:ext cx="5940660" cy="108012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691419" y="4635549"/>
            <a:ext cx="6948772" cy="15121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5191919" y="6687777"/>
            <a:ext cx="1116124" cy="56709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547403" y="308737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43" name="직사각형 42"/>
          <p:cNvSpPr/>
          <p:nvPr/>
        </p:nvSpPr>
        <p:spPr>
          <a:xfrm>
            <a:off x="547403" y="45995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44" name="직사각형 43"/>
          <p:cNvSpPr/>
          <p:nvPr/>
        </p:nvSpPr>
        <p:spPr>
          <a:xfrm>
            <a:off x="5191919" y="65437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36" name="직사각형 35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직사각형 46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2959671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923667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6942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구분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제목 클릭 시 해당 상담 상세페이지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전체보기 클릭 시 나의 상담 페이지로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23181"/>
            <a:ext cx="8036235" cy="26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84" y="1556623"/>
            <a:ext cx="7969647" cy="4254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직사각형 34"/>
          <p:cNvSpPr/>
          <p:nvPr/>
        </p:nvSpPr>
        <p:spPr>
          <a:xfrm>
            <a:off x="155431" y="4239505"/>
            <a:ext cx="396044" cy="1800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전화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19412" y="4203501"/>
            <a:ext cx="11521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2021-06-30  14:30</a:t>
            </a:r>
            <a:endParaRPr lang="ko-KR" altLang="en-US" sz="900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167583" y="4239505"/>
            <a:ext cx="396044" cy="1800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51359" y="4491533"/>
            <a:ext cx="396044" cy="1800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상담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167583" y="4491533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19411" y="4459307"/>
            <a:ext cx="11521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무상수출 건 신고</a:t>
            </a:r>
            <a:endParaRPr lang="ko-KR" altLang="en-US" sz="900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15355" y="4203501"/>
            <a:ext cx="2484276" cy="26041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159471" y="405948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8410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문의내역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제목 클릭 시 해당 상담 상세페이지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추가문의 시 아이콘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 상담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내역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 상담 값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일자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페잊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신청일자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23181"/>
            <a:ext cx="8036235" cy="3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1719225"/>
            <a:ext cx="7873169" cy="449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187363" y="2331293"/>
            <a:ext cx="13468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나눔바른고딕" pitchFamily="50" charset="-127"/>
                <a:ea typeface="나눔바른고딕" pitchFamily="50" charset="-127"/>
              </a:rPr>
              <a:t>온라인 상담내역</a:t>
            </a:r>
            <a:endParaRPr lang="ko-KR" altLang="en-US" sz="14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 flipV="1">
            <a:off x="259771" y="2629202"/>
            <a:ext cx="252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87363" y="5715669"/>
            <a:ext cx="15872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4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400" b="1" dirty="0" smtClean="0">
                <a:latin typeface="나눔바른고딕" pitchFamily="50" charset="-127"/>
                <a:ea typeface="나눔바른고딕" pitchFamily="50" charset="-127"/>
              </a:rPr>
              <a:t>화상 상담내역</a:t>
            </a:r>
            <a:endParaRPr lang="ko-KR" altLang="en-US" sz="14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 flipV="1">
            <a:off x="259771" y="6013578"/>
            <a:ext cx="252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367" y="2763341"/>
            <a:ext cx="7560840" cy="35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372" y="3123381"/>
            <a:ext cx="7488832" cy="34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33996" y="5211613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41"/>
          <p:cNvSpPr/>
          <p:nvPr/>
        </p:nvSpPr>
        <p:spPr>
          <a:xfrm>
            <a:off x="734964" y="355542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884107" y="3567916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01748" y="358272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01748" y="3906760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65728" y="3870756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경지현 공인회계사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 flipV="1">
            <a:off x="265744" y="4446820"/>
            <a:ext cx="738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741337" y="463554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846384" y="4626840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08121" y="466284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08121" y="4986880"/>
            <a:ext cx="396044" cy="1800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72101" y="4950876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대기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703542" y="3582725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312793" y="6255729"/>
            <a:ext cx="396044" cy="1800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전화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13961" y="6615769"/>
            <a:ext cx="396044" cy="1800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화상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741337" y="6201139"/>
            <a:ext cx="206819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2021-06-30  14:30 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전화상담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031679" y="6211016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3859771" y="6237143"/>
            <a:ext cx="396044" cy="1800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336532" y="6238311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795875" y="6238311"/>
            <a:ext cx="396044" cy="1800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취소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41337" y="6570183"/>
            <a:ext cx="20313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2021-06-30  14:30 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화상상담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3031679" y="6580060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3859771" y="6606187"/>
            <a:ext cx="396044" cy="1800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4336532" y="6607355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4795875" y="6607355"/>
            <a:ext cx="396044" cy="1800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취소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223367" y="3519425"/>
            <a:ext cx="7452828" cy="68407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직사각형 84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>
          <a:xfrm>
            <a:off x="3452061" y="337540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56" name="직사각형 55"/>
          <p:cNvSpPr/>
          <p:nvPr/>
        </p:nvSpPr>
        <p:spPr>
          <a:xfrm>
            <a:off x="187363" y="2331293"/>
            <a:ext cx="1296144" cy="25202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23367" y="5679665"/>
            <a:ext cx="1584176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187363" y="218727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74" name="직사각형 73"/>
          <p:cNvSpPr/>
          <p:nvPr/>
        </p:nvSpPr>
        <p:spPr>
          <a:xfrm>
            <a:off x="187363" y="553564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75" name="직사각형 74"/>
          <p:cNvSpPr/>
          <p:nvPr/>
        </p:nvSpPr>
        <p:spPr>
          <a:xfrm>
            <a:off x="43347" y="625572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76" name="직사각형 75"/>
          <p:cNvSpPr/>
          <p:nvPr/>
        </p:nvSpPr>
        <p:spPr>
          <a:xfrm>
            <a:off x="223367" y="6255729"/>
            <a:ext cx="5004556" cy="6120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0821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문의내역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5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5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상담유형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진행상태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취소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제목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ㅏㄹ짜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상담유형 자동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 취소 클릭 시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팝헙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팝업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취소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진행상태 완료 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예약취소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버튼 비활성화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128023" y="0"/>
            <a:ext cx="1908212" cy="24306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984007" y="9904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6704087" y="918428"/>
            <a:ext cx="1224136" cy="36874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60071" y="101747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1519511" y="351073"/>
            <a:ext cx="435648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75495" y="45011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1323181"/>
            <a:ext cx="8036235" cy="3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351" y="1719225"/>
            <a:ext cx="7873169" cy="449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직사각형 56"/>
          <p:cNvSpPr/>
          <p:nvPr/>
        </p:nvSpPr>
        <p:spPr>
          <a:xfrm>
            <a:off x="6812099" y="6867797"/>
            <a:ext cx="972108" cy="2880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예약취소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223367" y="3057180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예약자 이름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1203717" y="3046147"/>
            <a:ext cx="2160240" cy="25202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solidFill>
                  <a:schemeClr val="tx1"/>
                </a:solidFill>
              </a:rPr>
              <a:t>홍길동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223367" y="3453224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예약자 연락처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1203717" y="3442191"/>
            <a:ext cx="2160240" cy="25202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solidFill>
                  <a:schemeClr val="tx1"/>
                </a:solidFill>
              </a:rPr>
              <a:t>010-XXXX-XXXX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87363" y="3879465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상담 요청 내용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295375" y="4239505"/>
            <a:ext cx="7488832" cy="86409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295375" y="6399745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전화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화상 상담 예약확인 및 상담취소는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[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마이택스넷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&gt;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나의 문의내역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&gt;  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나의 상담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]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에서 확인 가능합니다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상담 예약 이 후 미 진행 시 이 후 상담이용에 제한이 있는 부분 양해바랍니다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상담 예약 취소는 예약 시간 기준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시간 전까지 가능합니다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3471969" y="3061439"/>
            <a:ext cx="189997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예약자 성명 수정가능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3471969" y="3457483"/>
            <a:ext cx="189997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예약자 연락처 수정가능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304083" y="2650103"/>
            <a:ext cx="639363" cy="2508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전화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1816252" y="2650103"/>
            <a:ext cx="639363" cy="2508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87363" y="5175609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상담 내용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295375" y="5535649"/>
            <a:ext cx="7488832" cy="86409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068877" y="2650103"/>
            <a:ext cx="639363" cy="25086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5767983" y="6867797"/>
            <a:ext cx="972108" cy="2880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mtClean="0">
                <a:solidFill>
                  <a:schemeClr val="bg1"/>
                </a:solidFill>
              </a:rPr>
              <a:t>목록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331379" y="2151273"/>
            <a:ext cx="4824536" cy="36004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en-US" altLang="ko-KR" sz="900" dirty="0" smtClean="0">
                <a:solidFill>
                  <a:schemeClr val="tx1"/>
                </a:solidFill>
              </a:rPr>
              <a:t>[</a:t>
            </a:r>
            <a:r>
              <a:rPr lang="ko-KR" altLang="en-US" sz="900" dirty="0" smtClean="0">
                <a:solidFill>
                  <a:schemeClr val="tx1"/>
                </a:solidFill>
              </a:rPr>
              <a:t>예약</a:t>
            </a:r>
            <a:r>
              <a:rPr lang="en-US" altLang="ko-KR" sz="900" dirty="0" smtClean="0">
                <a:solidFill>
                  <a:schemeClr val="tx1"/>
                </a:solidFill>
              </a:rPr>
              <a:t>]</a:t>
            </a:r>
            <a:r>
              <a:rPr lang="ko-KR" altLang="en-US" sz="900" dirty="0" smtClean="0">
                <a:solidFill>
                  <a:schemeClr val="tx1"/>
                </a:solidFill>
              </a:rPr>
              <a:t> 상태일 시 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에약자</a:t>
            </a:r>
            <a:r>
              <a:rPr lang="ko-KR" altLang="en-US" sz="900" dirty="0" smtClean="0">
                <a:solidFill>
                  <a:schemeClr val="tx1"/>
                </a:solidFill>
              </a:rPr>
              <a:t> 정보 및 취소 가능 </a:t>
            </a:r>
            <a:r>
              <a:rPr lang="en-US" altLang="ko-KR" sz="900" dirty="0" smtClean="0">
                <a:solidFill>
                  <a:schemeClr val="tx1"/>
                </a:solidFill>
              </a:rPr>
              <a:t>(</a:t>
            </a:r>
            <a:r>
              <a:rPr lang="ko-KR" altLang="en-US" sz="900" dirty="0" smtClean="0">
                <a:solidFill>
                  <a:schemeClr val="tx1"/>
                </a:solidFill>
              </a:rPr>
              <a:t>예약 시간 </a:t>
            </a:r>
            <a:r>
              <a:rPr lang="en-US" altLang="ko-KR" sz="900" dirty="0" smtClean="0">
                <a:solidFill>
                  <a:schemeClr val="tx1"/>
                </a:solidFill>
              </a:rPr>
              <a:t>1</a:t>
            </a:r>
            <a:r>
              <a:rPr lang="ko-KR" altLang="en-US" sz="900" dirty="0" smtClean="0">
                <a:solidFill>
                  <a:schemeClr val="tx1"/>
                </a:solidFill>
              </a:rPr>
              <a:t>시간 이전 까지 </a:t>
            </a:r>
            <a:r>
              <a:rPr lang="en-US" altLang="ko-KR" sz="900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>
              <a:buAutoNum type="arabicPeriod"/>
            </a:pPr>
            <a:r>
              <a:rPr lang="en-US" altLang="ko-KR" sz="900" dirty="0" smtClean="0">
                <a:solidFill>
                  <a:schemeClr val="tx1"/>
                </a:solidFill>
              </a:rPr>
              <a:t>[</a:t>
            </a:r>
            <a:r>
              <a:rPr lang="ko-KR" altLang="en-US" sz="900" dirty="0" smtClean="0">
                <a:solidFill>
                  <a:schemeClr val="tx1"/>
                </a:solidFill>
              </a:rPr>
              <a:t>완료</a:t>
            </a:r>
            <a:r>
              <a:rPr lang="en-US" altLang="ko-KR" sz="900" dirty="0" smtClean="0">
                <a:solidFill>
                  <a:schemeClr val="tx1"/>
                </a:solidFill>
              </a:rPr>
              <a:t>] </a:t>
            </a:r>
            <a:r>
              <a:rPr lang="ko-KR" altLang="en-US" sz="900" dirty="0" smtClean="0">
                <a:solidFill>
                  <a:schemeClr val="tx1"/>
                </a:solidFill>
              </a:rPr>
              <a:t>예약자 정보 및 취소 불가 </a:t>
            </a:r>
            <a:r>
              <a:rPr lang="en-US" altLang="ko-KR" sz="900" dirty="0" smtClean="0">
                <a:solidFill>
                  <a:schemeClr val="tx1"/>
                </a:solidFill>
              </a:rPr>
              <a:t>(</a:t>
            </a:r>
            <a:r>
              <a:rPr lang="ko-KR" altLang="en-US" sz="900" dirty="0" smtClean="0">
                <a:solidFill>
                  <a:schemeClr val="tx1"/>
                </a:solidFill>
              </a:rPr>
              <a:t>예약 시간 </a:t>
            </a:r>
            <a:r>
              <a:rPr lang="en-US" altLang="ko-KR" sz="900" dirty="0" smtClean="0">
                <a:solidFill>
                  <a:schemeClr val="tx1"/>
                </a:solidFill>
              </a:rPr>
              <a:t>1</a:t>
            </a:r>
            <a:r>
              <a:rPr lang="ko-KR" altLang="en-US" sz="900" dirty="0" smtClean="0">
                <a:solidFill>
                  <a:schemeClr val="tx1"/>
                </a:solidFill>
              </a:rPr>
              <a:t>시간 이전 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부터</a:t>
            </a:r>
            <a:r>
              <a:rPr lang="ko-KR" altLang="en-US" sz="900" dirty="0" smtClean="0">
                <a:solidFill>
                  <a:schemeClr val="tx1"/>
                </a:solidFill>
              </a:rPr>
              <a:t> 불가함</a:t>
            </a:r>
            <a:r>
              <a:rPr lang="en-US" altLang="ko-KR" sz="900" dirty="0" smtClean="0">
                <a:solidFill>
                  <a:schemeClr val="tx1"/>
                </a:solidFill>
              </a:rPr>
              <a:t>)</a:t>
            </a:r>
            <a:r>
              <a:rPr lang="ko-KR" altLang="en-US" sz="900" dirty="0" smtClean="0">
                <a:solidFill>
                  <a:schemeClr val="tx1"/>
                </a:solidFill>
              </a:rPr>
              <a:t> 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79351" y="2655329"/>
            <a:ext cx="2412268" cy="28280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8144247" y="5859685"/>
            <a:ext cx="2160240" cy="12601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Window Inner"/>
          <p:cNvSpPr/>
          <p:nvPr>
            <p:custDataLst>
              <p:tags r:id="rId1"/>
            </p:custDataLst>
          </p:nvPr>
        </p:nvSpPr>
        <p:spPr>
          <a:xfrm>
            <a:off x="8180251" y="6039705"/>
            <a:ext cx="2088232" cy="104411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3" name="Close Button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10144165" y="5916284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188960" y="6237143"/>
            <a:ext cx="20522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예약을 취소하시겠습니까</a:t>
            </a:r>
            <a:r>
              <a:rPr kumimoji="1"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?</a:t>
            </a:r>
          </a:p>
        </p:txBody>
      </p:sp>
      <p:sp>
        <p:nvSpPr>
          <p:cNvPr id="95" name="모서리가 둥근 직사각형 94"/>
          <p:cNvSpPr/>
          <p:nvPr/>
        </p:nvSpPr>
        <p:spPr>
          <a:xfrm>
            <a:off x="8496944" y="6673555"/>
            <a:ext cx="670762" cy="21602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/>
              <a:t>확인</a:t>
            </a:r>
            <a:endParaRPr lang="ko-KR" altLang="en-US" sz="900" b="1" dirty="0"/>
          </a:p>
        </p:txBody>
      </p:sp>
      <p:sp>
        <p:nvSpPr>
          <p:cNvPr id="96" name="모서리가 둥근 직사각형 95"/>
          <p:cNvSpPr/>
          <p:nvPr/>
        </p:nvSpPr>
        <p:spPr>
          <a:xfrm>
            <a:off x="9253028" y="6660482"/>
            <a:ext cx="670762" cy="21602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/>
              <a:t>취소</a:t>
            </a:r>
            <a:endParaRPr lang="ko-KR" altLang="en-US" sz="900" b="1" dirty="0"/>
          </a:p>
        </p:txBody>
      </p:sp>
      <p:sp>
        <p:nvSpPr>
          <p:cNvPr id="97" name="직사각형 96"/>
          <p:cNvSpPr/>
          <p:nvPr/>
        </p:nvSpPr>
        <p:spPr>
          <a:xfrm>
            <a:off x="6776095" y="6795789"/>
            <a:ext cx="1080120" cy="45908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8" name="직선 화살표 연결선 97"/>
          <p:cNvCxnSpPr>
            <a:stCxn id="97" idx="3"/>
          </p:cNvCxnSpPr>
          <p:nvPr/>
        </p:nvCxnSpPr>
        <p:spPr>
          <a:xfrm flipV="1">
            <a:off x="7856215" y="6651773"/>
            <a:ext cx="288032" cy="37355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475395" y="4383521"/>
            <a:ext cx="51911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/>
            <a:r>
              <a:rPr lang="ko-KR" altLang="en-US" sz="900" dirty="0" smtClean="0"/>
              <a:t>상담 문의 드립니다</a:t>
            </a:r>
            <a:r>
              <a:rPr lang="en-US" altLang="ko-KR" sz="900" dirty="0" smtClean="0"/>
              <a:t>.</a:t>
            </a:r>
          </a:p>
          <a:p>
            <a:pPr marL="228600" indent="-228600"/>
            <a:r>
              <a:rPr lang="ko-KR" altLang="en-US" sz="900" dirty="0" smtClean="0"/>
              <a:t>살기 어려워요 도와주세요</a:t>
            </a:r>
            <a:r>
              <a:rPr lang="en-US" altLang="ko-KR" sz="900" dirty="0" smtClean="0"/>
              <a:t>.~~</a:t>
            </a:r>
            <a:endParaRPr lang="ko-KR" altLang="en-US" sz="900" dirty="0"/>
          </a:p>
        </p:txBody>
      </p:sp>
      <p:sp>
        <p:nvSpPr>
          <p:cNvPr id="46" name="직사각형 45"/>
          <p:cNvSpPr/>
          <p:nvPr/>
        </p:nvSpPr>
        <p:spPr>
          <a:xfrm>
            <a:off x="475395" y="5679665"/>
            <a:ext cx="51911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/>
            <a:r>
              <a:rPr lang="ko-KR" altLang="en-US" sz="900" dirty="0" smtClean="0"/>
              <a:t>답변 드립니다</a:t>
            </a:r>
            <a:r>
              <a:rPr lang="en-US" altLang="ko-KR" sz="900" dirty="0" smtClean="0"/>
              <a:t>.</a:t>
            </a:r>
          </a:p>
          <a:p>
            <a:pPr marL="228600" indent="-228600"/>
            <a:r>
              <a:rPr lang="ko-KR" altLang="en-US" sz="900" dirty="0" smtClean="0"/>
              <a:t>잘 </a:t>
            </a:r>
            <a:r>
              <a:rPr lang="ko-KR" altLang="en-US" sz="900" dirty="0" err="1" smtClean="0"/>
              <a:t>될거에요</a:t>
            </a:r>
            <a:r>
              <a:rPr lang="en-US" altLang="ko-KR" sz="900" dirty="0" smtClean="0"/>
              <a:t>. </a:t>
            </a:r>
            <a:r>
              <a:rPr lang="ko-KR" altLang="en-US" sz="900" dirty="0" smtClean="0"/>
              <a:t>수고하세요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sp>
        <p:nvSpPr>
          <p:cNvPr id="47" name="직사각형 46"/>
          <p:cNvSpPr/>
          <p:nvPr/>
        </p:nvSpPr>
        <p:spPr>
          <a:xfrm>
            <a:off x="2635635" y="2619325"/>
            <a:ext cx="206819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2021-06-30  14:30 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전화상담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7685" y="2511313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49" name="직사각형 48"/>
          <p:cNvSpPr/>
          <p:nvPr/>
        </p:nvSpPr>
        <p:spPr>
          <a:xfrm>
            <a:off x="2527623" y="2646620"/>
            <a:ext cx="2412268" cy="28280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515957" y="2511313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51" name="직사각형 50"/>
          <p:cNvSpPr/>
          <p:nvPr/>
        </p:nvSpPr>
        <p:spPr>
          <a:xfrm>
            <a:off x="6776095" y="6651773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(3-2)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전화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화상 상담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상담위원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0101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항목 메뉴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정산내역 포함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등록에 따라 메뉴 노출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상담위원만 진행 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정산메뉴만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현재 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 상담 메뉴 목록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본인 상담 완료한 리스트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오각형 103"/>
          <p:cNvSpPr/>
          <p:nvPr/>
        </p:nvSpPr>
        <p:spPr>
          <a:xfrm rot="5400000">
            <a:off x="8959477" y="5764535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106" name="표 105"/>
          <p:cNvGraphicFramePr>
            <a:graphicFrameLocks noGrp="1"/>
          </p:cNvGraphicFramePr>
          <p:nvPr/>
        </p:nvGraphicFramePr>
        <p:xfrm>
          <a:off x="151359" y="5103601"/>
          <a:ext cx="7668852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213"/>
                <a:gridCol w="1917213"/>
                <a:gridCol w="1917213"/>
                <a:gridCol w="1917213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 상담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전화</a:t>
                      </a:r>
                      <a:r>
                        <a:rPr lang="en-US" altLang="ko-KR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화상 상담</a:t>
                      </a:r>
                      <a:endParaRPr lang="ko-KR" altLang="en-US" sz="10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전문가 컨설팅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장산 내역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7" name="직사각형 106"/>
          <p:cNvSpPr/>
          <p:nvPr/>
        </p:nvSpPr>
        <p:spPr>
          <a:xfrm>
            <a:off x="1987563" y="5067597"/>
            <a:ext cx="2088232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5355" y="1935249"/>
            <a:ext cx="7776865" cy="45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" name="직사각형 108"/>
          <p:cNvSpPr/>
          <p:nvPr/>
        </p:nvSpPr>
        <p:spPr>
          <a:xfrm>
            <a:off x="2023567" y="492358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5356" y="5535649"/>
            <a:ext cx="7740859" cy="63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142650" y="2502604"/>
            <a:ext cx="7713565" cy="23849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21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391" y="2727337"/>
            <a:ext cx="1188134" cy="1584176"/>
          </a:xfrm>
          <a:prstGeom prst="rect">
            <a:avLst/>
          </a:prstGeom>
          <a:noFill/>
        </p:spPr>
      </p:pic>
      <p:sp>
        <p:nvSpPr>
          <p:cNvPr id="22" name="직사각형 21"/>
          <p:cNvSpPr/>
          <p:nvPr/>
        </p:nvSpPr>
        <p:spPr>
          <a:xfrm>
            <a:off x="420805" y="4428234"/>
            <a:ext cx="11881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92019" y="2655329"/>
            <a:ext cx="158380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2311599" y="2727337"/>
            <a:ext cx="2304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서울시립대 세무학과 석사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87563" y="2727337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직사각형 25"/>
          <p:cNvSpPr/>
          <p:nvPr/>
        </p:nvSpPr>
        <p:spPr>
          <a:xfrm>
            <a:off x="2311599" y="3139836"/>
            <a:ext cx="33843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</a:t>
            </a:r>
            <a:r>
              <a:rPr lang="en-US" altLang="ko-KR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S&amp;J </a:t>
            </a:r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세무회계 대표 세무사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한국지방세협회 평생회원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지방세 신문사 기자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서울시 마을세무사 위촉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㈜세무티브이 세무컨설팅최고전문가과정 수료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87563" y="3139836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2311599" y="4153559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명지전문대 세무회계학과 소득세법 강의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한국주택금융공사 은퇴금융아카데미 강의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87563" y="4203501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직사각형 29"/>
          <p:cNvSpPr/>
          <p:nvPr/>
        </p:nvSpPr>
        <p:spPr>
          <a:xfrm>
            <a:off x="5355689" y="2053138"/>
            <a:ext cx="1260140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온라인상담 바로가기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543847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4507843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58853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상담일자 별 하단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상딤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시간 확인가능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일자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상딤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신청내역 확인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본인 상담 지정 요일에 대한 상세보기만 가능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439391" y="1719225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상담시간 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39391" y="243061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상담일자 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515" y="694854"/>
            <a:ext cx="45148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871439" y="891133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◀</a:t>
            </a:r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>
          <a:xfrm>
            <a:off x="6164027" y="927137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▶</a:t>
            </a:r>
            <a:endParaRPr lang="ko-KR" altLang="en-US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47403" y="2259285"/>
          <a:ext cx="69225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760"/>
                <a:gridCol w="1153760"/>
                <a:gridCol w="1153760"/>
                <a:gridCol w="1153760"/>
                <a:gridCol w="1153760"/>
                <a:gridCol w="115376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상담시간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13:00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13:30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14:00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14:30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15:00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예약상태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예약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예약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예약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예약회원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</a:rPr>
                        <a:t>abc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****)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</a:rPr>
                        <a:t>(abc****)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</a:rPr>
                        <a:t>(abc****)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1000" smtClean="0">
                          <a:solidFill>
                            <a:schemeClr val="tx1"/>
                          </a:solidFill>
                        </a:rPr>
                        <a:t>(abc****)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</a:rPr>
                        <a:t>abc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****)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상세보기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7" name="직사각형 26"/>
          <p:cNvSpPr/>
          <p:nvPr/>
        </p:nvSpPr>
        <p:spPr>
          <a:xfrm>
            <a:off x="1951559" y="3428831"/>
            <a:ext cx="648072" cy="25202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>
                <a:solidFill>
                  <a:schemeClr val="bg1"/>
                </a:solidFill>
              </a:rPr>
              <a:t>상세보기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283110" y="3438708"/>
            <a:ext cx="648072" cy="25202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>
                <a:solidFill>
                  <a:schemeClr val="bg1"/>
                </a:solidFill>
              </a:rPr>
              <a:t>상세보기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560071" y="3429999"/>
            <a:ext cx="648072" cy="25202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>
                <a:solidFill>
                  <a:schemeClr val="bg1"/>
                </a:solidFill>
              </a:rPr>
              <a:t>상세보기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63427" y="675109"/>
            <a:ext cx="5868652" cy="90010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843547" y="3375409"/>
            <a:ext cx="828092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403387" y="2043261"/>
            <a:ext cx="7272808" cy="187220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571741" y="67510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4" name="직사각형 33"/>
          <p:cNvSpPr/>
          <p:nvPr/>
        </p:nvSpPr>
        <p:spPr>
          <a:xfrm>
            <a:off x="223367" y="204326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35" name="직사각형 34"/>
          <p:cNvSpPr/>
          <p:nvPr/>
        </p:nvSpPr>
        <p:spPr>
          <a:xfrm>
            <a:off x="1831881" y="369944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0821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화상 상담 후 상담 내용 입력항목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진행 불가 시 체크 후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불가 사유 입력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고객 전화연결 불가 등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저장 클릭 시 저장 후 목록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취소 클릭 시 저장 없이 목록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511399" y="2655329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예약자 이름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1771539" y="2672749"/>
            <a:ext cx="1944216" cy="23460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solidFill>
                  <a:schemeClr val="tx1"/>
                </a:solidFill>
              </a:rPr>
              <a:t>홍길동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11399" y="3015369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예약자 연락처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1771539" y="3032789"/>
            <a:ext cx="1944216" cy="23460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solidFill>
                  <a:schemeClr val="tx1"/>
                </a:solidFill>
              </a:rPr>
              <a:t>010-XXXX-XXXX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11399" y="3555429"/>
            <a:ext cx="1800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상담 요청 내용 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회원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619411" y="3879465"/>
            <a:ext cx="6768752" cy="82809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380051" y="6435749"/>
            <a:ext cx="93610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취소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419611" y="1755229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20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전화</a:t>
            </a:r>
            <a:r>
              <a:rPr lang="en-US" altLang="ko-KR" sz="20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/</a:t>
            </a:r>
            <a:r>
              <a:rPr lang="ko-KR" altLang="en-US" sz="20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상담 신청 상세내역</a:t>
            </a:r>
            <a:endParaRPr lang="en-US" altLang="ko-KR" sz="2000" b="1" dirty="0">
              <a:latin typeface="나눔스퀘어라운드 ExtraBold" pitchFamily="50" charset="-127"/>
              <a:ea typeface="나눔스퀘어라운드 ExtraBold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 flipV="1">
            <a:off x="655415" y="2367297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5335935" y="6435749"/>
            <a:ext cx="93610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저장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27423" y="3971935"/>
            <a:ext cx="644471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세대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주택 비과세 여부 판단에 대해 문의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현재 서울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000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아파트 소유하고 부산 해운대구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00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빌라 보유 중 입니다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511399" y="4923581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상담 진행 내용 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상담위원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619411" y="5247617"/>
            <a:ext cx="6768752" cy="82809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91419" y="5319625"/>
            <a:ext cx="658873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상한 내용을 간략하게 적어주세요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19411" y="6552470"/>
            <a:ext cx="136800" cy="135307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54719" y="6471753"/>
            <a:ext cx="97210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상담 </a:t>
            </a:r>
            <a:r>
              <a:rPr lang="ko-KR" altLang="en-US" sz="900" smtClean="0">
                <a:latin typeface="나눔고딕 Light" pitchFamily="50" charset="-127"/>
                <a:ea typeface="나눔고딕 Light" pitchFamily="50" charset="-127"/>
              </a:rPr>
              <a:t>진행 불가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726827" y="6507757"/>
            <a:ext cx="2420976" cy="23460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solidFill>
                  <a:schemeClr val="tx1"/>
                </a:solidFill>
              </a:rPr>
              <a:t>고객 전화 연결 안됨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사유 입력란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             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11399" y="5211613"/>
            <a:ext cx="6984776" cy="93610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11399" y="6399745"/>
            <a:ext cx="3744416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5227923" y="6363741"/>
            <a:ext cx="2232248" cy="4680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19713" y="5211613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42" name="직사각형 41"/>
          <p:cNvSpPr/>
          <p:nvPr/>
        </p:nvSpPr>
        <p:spPr>
          <a:xfrm>
            <a:off x="331379" y="639974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>
            <a:off x="5047903" y="636374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54" name="직사각형 53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직사각형 56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4543847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4507843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(4-1)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전문가 컨설팅 서비스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–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회원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475395" y="450018"/>
            <a:ext cx="7632848" cy="477119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dirty="0" smtClean="0">
                <a:latin typeface="+mn-ea"/>
              </a:rPr>
              <a:t>4-5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서비스 상세구성안 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lang="ko-KR" altLang="en-US" sz="2800" b="1" noProof="0" dirty="0" smtClean="0">
                <a:latin typeface="+mn-ea"/>
              </a:rPr>
              <a:t>무료회원 전화</a:t>
            </a:r>
            <a:r>
              <a:rPr lang="ko-KR" altLang="en-US" sz="2800" b="1" dirty="0" smtClean="0">
                <a:latin typeface="+mn-ea"/>
              </a:rPr>
              <a:t> 상담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547403" y="1323181"/>
            <a:ext cx="8244916" cy="792088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200" b="1" dirty="0" smtClean="0">
                <a:solidFill>
                  <a:schemeClr val="bg1"/>
                </a:solidFill>
              </a:rPr>
              <a:t>택스넷 전문가 컨설팅 서비스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9411" y="2691333"/>
            <a:ext cx="921702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&lt;</a:t>
            </a:r>
            <a:r>
              <a:rPr lang="ko-KR" altLang="en-US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주요 정책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&gt;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택스넷 전체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무료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유료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회원 대상 컨설팅 연계 서비스 제공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부가세 및 재산제세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양도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상속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증여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분야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차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런칭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추후 분야 및 전문가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POOL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확대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endParaRPr lang="en-US" altLang="ko-KR" sz="1100" kern="0" dirty="0" smtClean="0">
              <a:solidFill>
                <a:srgbClr val="000000"/>
              </a:solidFill>
              <a:latin typeface="나눔고딕 Light" pitchFamily="50" charset="-127"/>
              <a:ea typeface="나눔고딕 Light" pitchFamily="50" charset="-127"/>
            </a:endParaRP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전문가 컨설팅 상담은 </a:t>
            </a:r>
            <a:r>
              <a:rPr lang="ko-KR" altLang="en-US" sz="1100" b="1" kern="0" dirty="0" smtClean="0">
                <a:solidFill>
                  <a:srgbClr val="FF0000"/>
                </a:solidFill>
                <a:latin typeface="나눔고딕 Light" pitchFamily="50" charset="-127"/>
                <a:ea typeface="나눔고딕 Light" pitchFamily="50" charset="-127"/>
              </a:rPr>
              <a:t>비공개 원칙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으로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상담위원 및 관리자만 확인가능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차 온라인 문의를 통한 내용 확인 후 전문가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1:1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상담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전화 확인 후 별도 방문일정 협의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개 문의에 대한 상담진행 원칙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다수 질문 및 의뢰 시 진행불가 안내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신청 시 별도 비용 없이 컨설팅 내용 확인 후 추가 컨설팅이 필요한 경우 실제 계약 진행 시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비용발생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계약 건에 대해 상담위원과 비용 정산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협의 중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– 2:8)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- 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비용 해당 상담위원이 별도 안내 및 진행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–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택스넷과 별개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</a:p>
          <a:p>
            <a:pPr marL="228600" indent="-228600" fontAlgn="base">
              <a:lnSpc>
                <a:spcPct val="200000"/>
              </a:lnSpc>
              <a:buAutoNum type="arabicPeriod"/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차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런칭에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이진옥 세무사 진행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-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부가세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및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재산제새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양도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상속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/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증여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 Light" pitchFamily="50" charset="-127"/>
                <a:ea typeface="나눔고딕 Light" pitchFamily="50" charset="-127"/>
              </a:rPr>
              <a:t> 가능</a:t>
            </a: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7217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메인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유료 특화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결제 통한 신청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진행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온라인 상담 이 후 개별 전화상담 진행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추가 수임 시 해당 상담위원이 별도 진행</a:t>
                      </a:r>
                      <a:r>
                        <a:rPr lang="en-US" altLang="ko-KR" sz="800" baseline="0" dirty="0" smtClean="0"/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** </a:t>
                      </a:r>
                      <a:r>
                        <a:rPr lang="ko-KR" altLang="en-US" sz="800" baseline="0" dirty="0" smtClean="0"/>
                        <a:t>택스넷 회원가입 및 로그인 필수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무료</a:t>
                      </a:r>
                      <a:r>
                        <a:rPr lang="en-US" altLang="ko-KR" sz="800" baseline="0" dirty="0" smtClean="0"/>
                        <a:t>/</a:t>
                      </a:r>
                      <a:r>
                        <a:rPr lang="ko-KR" altLang="en-US" sz="800" baseline="0" dirty="0" smtClean="0"/>
                        <a:t>유료 모두 신청가능 </a:t>
                      </a:r>
                      <a:r>
                        <a:rPr lang="en-US" altLang="ko-KR" sz="800" baseline="0" dirty="0" smtClean="0"/>
                        <a:t>– </a:t>
                      </a:r>
                      <a:r>
                        <a:rPr lang="ko-KR" altLang="en-US" sz="800" baseline="0" dirty="0" smtClean="0"/>
                        <a:t>별도 결제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/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서브메인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공통영역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신청페이지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>
            <a:off x="5948003" y="1889368"/>
            <a:ext cx="1296144" cy="13321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Picture 7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64027" y="1997380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>
            <a:off x="6173148" y="2979365"/>
            <a:ext cx="99899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전문가 컨설팅 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5" name="Picture 2" descr="C:\Users\유지원\Downloads\twi001t3123123_l.jpg"/>
          <p:cNvPicPr>
            <a:picLocks noChangeAspect="1" noChangeArrowheads="1"/>
          </p:cNvPicPr>
          <p:nvPr/>
        </p:nvPicPr>
        <p:blipFill>
          <a:blip r:embed="rId8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52056" y="4095489"/>
            <a:ext cx="7920880" cy="2043262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</p:pic>
      <p:sp>
        <p:nvSpPr>
          <p:cNvPr id="56" name="직사각형 55"/>
          <p:cNvSpPr/>
          <p:nvPr/>
        </p:nvSpPr>
        <p:spPr>
          <a:xfrm>
            <a:off x="-64665" y="4214026"/>
            <a:ext cx="8172908" cy="565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50" b="1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택스넷 전문가 컨설팅 서비스</a:t>
            </a:r>
            <a:r>
              <a:rPr lang="ko-KR" altLang="en-US" sz="2050" dirty="0" smtClean="0">
                <a:latin typeface="+mn-ea"/>
              </a:rPr>
              <a:t>를</a:t>
            </a:r>
            <a:r>
              <a:rPr lang="ko-KR" altLang="en-US" sz="2050" dirty="0" smtClean="0">
                <a:latin typeface="+mn-ea"/>
                <a:ea typeface="+mn-ea"/>
              </a:rPr>
              <a:t> 통해 최고의 세무전문가를 만나세요</a:t>
            </a:r>
            <a:r>
              <a:rPr lang="en-US" altLang="ko-KR" sz="2050" dirty="0" smtClean="0">
                <a:latin typeface="+mn-ea"/>
                <a:ea typeface="+mn-ea"/>
              </a:rPr>
              <a:t>.</a:t>
            </a:r>
            <a:endParaRPr lang="ko-KR" altLang="en-US" sz="2050" dirty="0">
              <a:latin typeface="+mn-ea"/>
              <a:ea typeface="+mn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547403" y="5139605"/>
            <a:ext cx="66967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dirty="0" smtClean="0">
                <a:latin typeface="+mn-ea"/>
                <a:ea typeface="+mn-ea"/>
              </a:rPr>
              <a:t>재산제세 및 </a:t>
            </a: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세무</a:t>
            </a:r>
            <a:r>
              <a:rPr lang="en-US" altLang="ko-KR" sz="15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·</a:t>
            </a: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회계</a:t>
            </a: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 분야 </a:t>
            </a:r>
            <a:r>
              <a:rPr lang="ko-KR" altLang="en-US" sz="1500" u="sng" dirty="0" smtClean="0">
                <a:latin typeface="나눔고딕 ExtraBold" pitchFamily="50" charset="-127"/>
                <a:ea typeface="나눔고딕 ExtraBold" pitchFamily="50" charset="-127"/>
              </a:rPr>
              <a:t>최고의 세무 전문가</a:t>
            </a:r>
            <a:r>
              <a:rPr lang="ko-KR" altLang="en-US" sz="1500" dirty="0" smtClean="0">
                <a:latin typeface="+mn-ea"/>
                <a:ea typeface="+mn-ea"/>
              </a:rPr>
              <a:t>를 통해</a:t>
            </a:r>
            <a:endParaRPr lang="en-US" altLang="ko-KR" sz="1500" dirty="0" smtClean="0">
              <a:latin typeface="+mn-ea"/>
              <a:ea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b="1" u="sng" dirty="0" smtClean="0">
                <a:latin typeface="나눔고딕 ExtraBold" pitchFamily="50" charset="-127"/>
                <a:ea typeface="나눔고딕 ExtraBold" pitchFamily="50" charset="-127"/>
              </a:rPr>
              <a:t>고민하던 문제를 시원하게 해결</a:t>
            </a:r>
            <a:r>
              <a:rPr lang="ko-KR" altLang="en-US" sz="1500" dirty="0" smtClean="0">
                <a:latin typeface="+mn-ea"/>
                <a:ea typeface="+mn-ea"/>
              </a:rPr>
              <a:t>해 드립니다</a:t>
            </a:r>
            <a:r>
              <a:rPr lang="en-US" altLang="ko-KR" sz="1500" dirty="0" smtClean="0">
                <a:latin typeface="+mn-ea"/>
                <a:ea typeface="+mn-ea"/>
              </a:rPr>
              <a:t>.</a:t>
            </a:r>
          </a:p>
        </p:txBody>
      </p:sp>
      <p:sp>
        <p:nvSpPr>
          <p:cNvPr id="58" name="오각형 57"/>
          <p:cNvSpPr/>
          <p:nvPr/>
        </p:nvSpPr>
        <p:spPr>
          <a:xfrm rot="5400000">
            <a:off x="3270845" y="5692527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2568767" y="6610629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직사각형 49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787763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3751759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pic>
        <p:nvPicPr>
          <p:cNvPr id="60" name="Picture 5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79451" y="1994770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직사각형 61"/>
          <p:cNvSpPr/>
          <p:nvPr/>
        </p:nvSpPr>
        <p:spPr>
          <a:xfrm>
            <a:off x="835435" y="2966878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75" name="Picture 9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71739" y="1994770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직사각형 75"/>
          <p:cNvSpPr/>
          <p:nvPr/>
        </p:nvSpPr>
        <p:spPr>
          <a:xfrm>
            <a:off x="2693838" y="2950038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77" name="Picture 6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99831" y="1994770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직사각형 78"/>
          <p:cNvSpPr/>
          <p:nvPr/>
        </p:nvSpPr>
        <p:spPr>
          <a:xfrm>
            <a:off x="4306486" y="2923616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763427" y="1886758"/>
            <a:ext cx="1296144" cy="133214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2455615" y="1899245"/>
            <a:ext cx="1296144" cy="133214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4183807" y="1899245"/>
            <a:ext cx="1296144" cy="133214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/>
          <p:cNvSpPr/>
          <p:nvPr/>
        </p:nvSpPr>
        <p:spPr>
          <a:xfrm flipV="1">
            <a:off x="152219" y="3555429"/>
            <a:ext cx="774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/>
          <p:cNvSpPr/>
          <p:nvPr/>
        </p:nvSpPr>
        <p:spPr>
          <a:xfrm>
            <a:off x="115355" y="1755229"/>
            <a:ext cx="9865096" cy="198022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/>
          <p:cNvSpPr/>
          <p:nvPr/>
        </p:nvSpPr>
        <p:spPr>
          <a:xfrm>
            <a:off x="115355" y="179123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131" name="타원 130"/>
          <p:cNvSpPr/>
          <p:nvPr/>
        </p:nvSpPr>
        <p:spPr>
          <a:xfrm>
            <a:off x="6812187" y="4896543"/>
            <a:ext cx="972000" cy="972000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b="1" dirty="0"/>
          </a:p>
        </p:txBody>
      </p:sp>
      <p:cxnSp>
        <p:nvCxnSpPr>
          <p:cNvPr id="132" name="직선 화살표 연결선 131"/>
          <p:cNvCxnSpPr/>
          <p:nvPr/>
        </p:nvCxnSpPr>
        <p:spPr>
          <a:xfrm>
            <a:off x="6884207" y="5904655"/>
            <a:ext cx="9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직사각형 133"/>
          <p:cNvSpPr/>
          <p:nvPr/>
        </p:nvSpPr>
        <p:spPr>
          <a:xfrm>
            <a:off x="6632079" y="4923581"/>
            <a:ext cx="1152128" cy="108012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/>
          <p:cNvSpPr/>
          <p:nvPr/>
        </p:nvSpPr>
        <p:spPr>
          <a:xfrm>
            <a:off x="6632079" y="477956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136" name="직사각형 135"/>
          <p:cNvSpPr/>
          <p:nvPr/>
        </p:nvSpPr>
        <p:spPr>
          <a:xfrm>
            <a:off x="6915175" y="5184575"/>
            <a:ext cx="800219" cy="461665"/>
          </a:xfrm>
          <a:prstGeom prst="rect">
            <a:avLst/>
          </a:prstGeom>
          <a:effectLst>
            <a:outerShdw blurRad="63500" sx="116000" sy="116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50800" dist="38100" sx="1000" sy="1000" algn="bl" rotWithShape="0">
                    <a:prstClr val="black"/>
                  </a:outerShdw>
                </a:effectLst>
                <a:latin typeface="+mn-ea"/>
              </a:rPr>
              <a:t>컨설팅</a:t>
            </a:r>
            <a:endParaRPr lang="en-US" altLang="ko-KR" sz="1200" b="1" dirty="0" smtClean="0">
              <a:solidFill>
                <a:schemeClr val="bg1"/>
              </a:solidFill>
              <a:effectLst>
                <a:outerShdw blurRad="50800" dist="38100" sx="1000" sy="1000" algn="bl" rotWithShape="0">
                  <a:prstClr val="black"/>
                </a:outerShdw>
              </a:effectLst>
              <a:latin typeface="+mn-ea"/>
            </a:endParaRPr>
          </a:p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50800" dist="38100" sx="1000" sy="1000" algn="bl" rotWithShape="0">
                    <a:prstClr val="black"/>
                  </a:outerShdw>
                </a:effectLst>
                <a:latin typeface="+mn-ea"/>
              </a:rPr>
              <a:t>신청하기</a:t>
            </a:r>
            <a:endParaRPr lang="ko-KR" altLang="en-US" sz="1200" b="1" dirty="0">
              <a:solidFill>
                <a:schemeClr val="bg1"/>
              </a:solidFill>
              <a:effectLst>
                <a:outerShdw blurRad="50800" dist="38100" sx="1000" sy="1000" algn="bl" rotWithShape="0">
                  <a:prstClr val="black"/>
                </a:outerShdw>
              </a:effectLst>
              <a:latin typeface="+mn-ea"/>
            </a:endParaRPr>
          </a:p>
        </p:txBody>
      </p:sp>
      <p:sp>
        <p:nvSpPr>
          <p:cNvPr id="133" name="직사각형 132"/>
          <p:cNvSpPr/>
          <p:nvPr/>
        </p:nvSpPr>
        <p:spPr>
          <a:xfrm>
            <a:off x="8144247" y="1899245"/>
            <a:ext cx="1692188" cy="140415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/>
          <p:cNvSpPr/>
          <p:nvPr/>
        </p:nvSpPr>
        <p:spPr>
          <a:xfrm>
            <a:off x="8504287" y="2007257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추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천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8504287" y="2465727"/>
            <a:ext cx="13260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주간 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8504287" y="2979365"/>
            <a:ext cx="12170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 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4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52259" y="1971253"/>
            <a:ext cx="308113" cy="31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16255" y="2907357"/>
            <a:ext cx="324036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216255" y="2439305"/>
            <a:ext cx="306673" cy="33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" name="직사각형 142"/>
          <p:cNvSpPr/>
          <p:nvPr/>
        </p:nvSpPr>
        <p:spPr>
          <a:xfrm flipV="1">
            <a:off x="8288423" y="2340002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/>
          <p:cNvSpPr/>
          <p:nvPr/>
        </p:nvSpPr>
        <p:spPr>
          <a:xfrm flipV="1">
            <a:off x="8288263" y="2824549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6942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메인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유료 특화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결제 통한 신청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진행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온라인 상담 이 후 개별 전화상담 진행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추가 수임 시 해당 상담위원이 별도 진행</a:t>
                      </a:r>
                      <a:r>
                        <a:rPr lang="en-US" altLang="ko-KR" sz="800" baseline="0" dirty="0" smtClean="0"/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** </a:t>
                      </a:r>
                      <a:r>
                        <a:rPr lang="ko-KR" altLang="en-US" sz="800" baseline="0" dirty="0" smtClean="0"/>
                        <a:t>택스넷 회원가입 및 로그인 필수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무료</a:t>
                      </a:r>
                      <a:r>
                        <a:rPr lang="en-US" altLang="ko-KR" sz="800" baseline="0" dirty="0" smtClean="0"/>
                        <a:t>/</a:t>
                      </a:r>
                      <a:r>
                        <a:rPr lang="ko-KR" altLang="en-US" sz="800" baseline="0" dirty="0" smtClean="0"/>
                        <a:t>유료 모두 신청가능 </a:t>
                      </a:r>
                      <a:r>
                        <a:rPr lang="en-US" altLang="ko-KR" sz="800" baseline="0" dirty="0" smtClean="0"/>
                        <a:t>– </a:t>
                      </a:r>
                      <a:r>
                        <a:rPr lang="ko-KR" altLang="en-US" sz="800" baseline="0" dirty="0" smtClean="0"/>
                        <a:t>별도 결제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/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선택 항목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분야 선택 시 해당 분야 전문가 페이지로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835435" y="2166430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b="1" dirty="0" smtClean="0">
                <a:latin typeface="+mn-ea"/>
                <a:ea typeface="+mn-ea"/>
              </a:rPr>
              <a:t>궁금하신 사항을 문의하고 </a:t>
            </a:r>
            <a:r>
              <a:rPr lang="ko-KR" altLang="en-US" sz="1600" b="1" smtClean="0">
                <a:latin typeface="+mn-ea"/>
                <a:ea typeface="+mn-ea"/>
              </a:rPr>
              <a:t>세무전문가의 </a:t>
            </a:r>
            <a:r>
              <a:rPr lang="ko-KR" altLang="en-US" sz="1600" b="1" smtClean="0">
                <a:latin typeface="+mn-ea"/>
              </a:rPr>
              <a:t>컨설팅</a:t>
            </a:r>
            <a:r>
              <a:rPr lang="ko-KR" altLang="en-US" sz="1600" b="1" smtClean="0">
                <a:latin typeface="+mn-ea"/>
                <a:ea typeface="+mn-ea"/>
              </a:rPr>
              <a:t>을 </a:t>
            </a:r>
            <a:r>
              <a:rPr lang="ko-KR" altLang="en-US" sz="1600" b="1" dirty="0" smtClean="0">
                <a:latin typeface="+mn-ea"/>
                <a:ea typeface="+mn-ea"/>
              </a:rPr>
              <a:t>받으세요</a:t>
            </a:r>
            <a:r>
              <a:rPr lang="en-US" altLang="ko-KR" sz="1600" b="1" dirty="0" smtClean="0">
                <a:latin typeface="+mn-ea"/>
                <a:ea typeface="+mn-ea"/>
              </a:rPr>
              <a:t>.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1375495" y="2630129"/>
            <a:ext cx="5040000" cy="25200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50" b="1" dirty="0">
              <a:latin typeface="+mj-ea"/>
              <a:ea typeface="+mj-ea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60765" y="2826579"/>
            <a:ext cx="2520280" cy="1512168"/>
          </a:xfrm>
          <a:prstGeom prst="roundRect">
            <a:avLst>
              <a:gd name="adj" fmla="val 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2761065" y="2826579"/>
            <a:ext cx="2520280" cy="1512168"/>
          </a:xfrm>
          <a:prstGeom prst="roundRect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5461365" y="2826579"/>
            <a:ext cx="2520280" cy="1512168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50191" y="3618667"/>
            <a:ext cx="230425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+mn-ea"/>
                <a:ea typeface="+mn-ea"/>
              </a:rPr>
              <a:t>개인정보는 작성하지 마세요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+mn-ea"/>
                <a:ea typeface="+mn-ea"/>
              </a:rPr>
              <a:t>프리미엄 상담은 비공개로 </a:t>
            </a:r>
            <a:r>
              <a:rPr lang="ko-KR" altLang="en-US" sz="900" dirty="0" smtClean="0">
                <a:solidFill>
                  <a:schemeClr val="bg1"/>
                </a:solidFill>
                <a:latin typeface="+mn-ea"/>
              </a:rPr>
              <a:t>처리</a:t>
            </a:r>
            <a:r>
              <a:rPr lang="ko-KR" altLang="en-US" sz="900" dirty="0" smtClean="0">
                <a:solidFill>
                  <a:schemeClr val="bg1"/>
                </a:solidFill>
                <a:latin typeface="+mn-ea"/>
                <a:ea typeface="+mn-ea"/>
              </a:rPr>
              <a:t>됩니다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2689057" y="3618667"/>
            <a:ext cx="26642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+mn-ea"/>
                <a:ea typeface="+mn-ea"/>
              </a:rPr>
              <a:t>시간 순서에 따라 전문가가 이해하기 쉽도록</a:t>
            </a:r>
            <a:endParaRPr lang="en-US" altLang="ko-KR" sz="9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+mn-ea"/>
                <a:ea typeface="+mn-ea"/>
              </a:rPr>
              <a:t>구체적으로 문의해주세요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..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5406775" y="3618667"/>
            <a:ext cx="262829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+mn-ea"/>
                <a:ea typeface="+mn-ea"/>
              </a:rPr>
              <a:t>질문이 너무 많은 경우에는 답변이 어렵습니다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+mn-ea"/>
                <a:ea typeface="+mn-ea"/>
              </a:rPr>
              <a:t>가장 궁금한 점 하나만 작성해주세요</a:t>
            </a:r>
            <a:r>
              <a:rPr lang="en-US" altLang="ko-KR" sz="90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24761" y="2948351"/>
            <a:ext cx="2556284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+mn-ea"/>
                <a:ea typeface="+mn-ea"/>
              </a:rPr>
              <a:t>개인정보 노출은 </a:t>
            </a:r>
            <a:r>
              <a:rPr lang="en-US" altLang="ko-KR" sz="1800" b="1" dirty="0" smtClean="0">
                <a:solidFill>
                  <a:schemeClr val="bg1"/>
                </a:solidFill>
                <a:latin typeface="+mn-ea"/>
                <a:ea typeface="+mn-ea"/>
              </a:rPr>
              <a:t>NO!!</a:t>
            </a:r>
          </a:p>
        </p:txBody>
      </p:sp>
      <p:sp>
        <p:nvSpPr>
          <p:cNvPr id="62" name="직사각형 61"/>
          <p:cNvSpPr/>
          <p:nvPr/>
        </p:nvSpPr>
        <p:spPr>
          <a:xfrm>
            <a:off x="2725061" y="2948351"/>
            <a:ext cx="2592288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+mn-ea"/>
                <a:ea typeface="+mn-ea"/>
              </a:rPr>
              <a:t>질문은 구체적으로</a:t>
            </a:r>
            <a:r>
              <a:rPr lang="en-US" altLang="ko-KR" sz="1800" b="1" dirty="0" smtClean="0">
                <a:solidFill>
                  <a:schemeClr val="bg1"/>
                </a:solidFill>
                <a:latin typeface="+mn-ea"/>
                <a:ea typeface="+mn-ea"/>
              </a:rPr>
              <a:t>!!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5641385" y="2948351"/>
            <a:ext cx="2160240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+mn-ea"/>
                <a:ea typeface="+mn-ea"/>
              </a:rPr>
              <a:t>질문은 하나씩</a:t>
            </a:r>
            <a:r>
              <a:rPr lang="en-US" altLang="ko-KR" sz="1800" b="1" dirty="0" smtClean="0">
                <a:solidFill>
                  <a:schemeClr val="bg1"/>
                </a:solidFill>
                <a:latin typeface="+mn-ea"/>
                <a:ea typeface="+mn-ea"/>
              </a:rPr>
              <a:t>!!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87363" y="6383630"/>
            <a:ext cx="6840760" cy="772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charset="0"/>
              <a:buChar char="•"/>
            </a:pPr>
            <a:r>
              <a:rPr lang="ko-KR" altLang="en-US" sz="1200" dirty="0" smtClean="0">
                <a:latin typeface="+mn-ea"/>
              </a:rPr>
              <a:t> 상담 이 외 업무수임 또는 추가 컨설팅 진행 시 별도 비용이 발생할 수 있습니다</a:t>
            </a:r>
            <a:r>
              <a:rPr lang="en-US" altLang="ko-KR" sz="1200" dirty="0" smtClean="0">
                <a:latin typeface="+mn-ea"/>
              </a:rPr>
              <a:t>.</a:t>
            </a:r>
          </a:p>
          <a:p>
            <a:pPr>
              <a:lnSpc>
                <a:spcPct val="200000"/>
              </a:lnSpc>
              <a:buFont typeface="Arial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추가 진행사항은 해당 상담위원과 별 건 진행됨을 안내 드립니다</a:t>
            </a:r>
            <a:r>
              <a:rPr lang="en-US" altLang="ko-KR" sz="1200" dirty="0" smtClean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5" name="직사각형 64"/>
          <p:cNvSpPr/>
          <p:nvPr/>
        </p:nvSpPr>
        <p:spPr>
          <a:xfrm flipV="1">
            <a:off x="0" y="4563541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115355" y="4648904"/>
            <a:ext cx="576064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&lt; 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택스넷 전문가 컨설팅 서비스 프로세스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&gt;</a:t>
            </a:r>
            <a:endParaRPr lang="en-US" altLang="ko-KR" sz="1500" dirty="0" smtClean="0">
              <a:latin typeface="+mn-ea"/>
              <a:ea typeface="+mn-ea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187363" y="5195498"/>
            <a:ext cx="7632848" cy="1008112"/>
          </a:xfrm>
          <a:prstGeom prst="roundRect">
            <a:avLst>
              <a:gd name="adj" fmla="val 0"/>
            </a:avLst>
          </a:prstGeom>
          <a:noFill/>
          <a:ln>
            <a:solidFill>
              <a:srgbClr val="D45E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 flipH="1">
            <a:off x="403387" y="5915171"/>
            <a:ext cx="7164796" cy="45719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50" b="1" dirty="0">
              <a:latin typeface="+mj-ea"/>
              <a:ea typeface="+mj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47403" y="537551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  <a:ea typeface="+mn-ea"/>
              </a:rPr>
              <a:t>택스넷</a:t>
            </a:r>
            <a:endParaRPr lang="en-US" altLang="ko-KR" sz="900" dirty="0" smtClean="0">
              <a:latin typeface="+mn-ea"/>
              <a:ea typeface="+mn-ea"/>
            </a:endParaRPr>
          </a:p>
          <a:p>
            <a:pPr algn="ctr"/>
            <a:r>
              <a:rPr lang="ko-KR" altLang="en-US" sz="900" dirty="0" smtClean="0">
                <a:latin typeface="+mn-ea"/>
              </a:rPr>
              <a:t>회원가입</a:t>
            </a:r>
            <a:endParaRPr lang="ko-KR" altLang="en-US" sz="900" dirty="0">
              <a:latin typeface="+mn-ea"/>
              <a:ea typeface="+mn-ea"/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5605381" y="5852882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/>
          <p:cNvSpPr/>
          <p:nvPr/>
        </p:nvSpPr>
        <p:spPr>
          <a:xfrm>
            <a:off x="7064147" y="5852882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2059571" y="537551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  <a:ea typeface="+mn-ea"/>
              </a:rPr>
              <a:t>상담신청</a:t>
            </a:r>
            <a:endParaRPr lang="en-US" altLang="ko-KR" sz="900" dirty="0" smtClean="0">
              <a:latin typeface="+mn-ea"/>
              <a:ea typeface="+mn-ea"/>
            </a:endParaRPr>
          </a:p>
          <a:p>
            <a:pPr algn="ctr"/>
            <a:r>
              <a:rPr lang="en-US" altLang="ko-KR" sz="900" dirty="0" smtClean="0">
                <a:latin typeface="+mn-ea"/>
              </a:rPr>
              <a:t>(</a:t>
            </a:r>
            <a:r>
              <a:rPr lang="ko-KR" altLang="en-US" sz="900" dirty="0" smtClean="0">
                <a:latin typeface="+mn-ea"/>
              </a:rPr>
              <a:t>온라인</a:t>
            </a:r>
            <a:r>
              <a:rPr lang="en-US" altLang="ko-KR" sz="900" dirty="0" smtClean="0">
                <a:latin typeface="+mn-ea"/>
              </a:rPr>
              <a:t>)</a:t>
            </a:r>
            <a:endParaRPr lang="ko-KR" altLang="en-US" sz="900" dirty="0">
              <a:latin typeface="+mn-ea"/>
              <a:ea typeface="+mn-ea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679751" y="537551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  <a:ea typeface="+mn-ea"/>
              </a:rPr>
              <a:t>전문가</a:t>
            </a:r>
            <a:endParaRPr lang="en-US" altLang="ko-KR" sz="900" dirty="0" smtClean="0">
              <a:latin typeface="+mn-ea"/>
              <a:ea typeface="+mn-ea"/>
            </a:endParaRPr>
          </a:p>
          <a:p>
            <a:pPr algn="ctr"/>
            <a:r>
              <a:rPr lang="ko-KR" altLang="en-US" sz="900" dirty="0" smtClean="0">
                <a:latin typeface="+mn-ea"/>
              </a:rPr>
              <a:t>내용확인</a:t>
            </a:r>
            <a:endParaRPr lang="en-US" altLang="ko-KR" sz="900" dirty="0" smtClean="0">
              <a:latin typeface="+mn-ea"/>
              <a:ea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155915" y="5375518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  <a:ea typeface="+mn-ea"/>
              </a:rPr>
              <a:t>상담진행</a:t>
            </a:r>
            <a:endParaRPr lang="en-US" altLang="ko-KR" sz="900" dirty="0" smtClean="0">
              <a:latin typeface="+mn-ea"/>
              <a:ea typeface="+mn-ea"/>
            </a:endParaRPr>
          </a:p>
          <a:p>
            <a:pPr algn="ctr"/>
            <a:r>
              <a:rPr lang="en-US" altLang="ko-KR" sz="900" dirty="0" smtClean="0">
                <a:latin typeface="+mn-ea"/>
              </a:rPr>
              <a:t>(</a:t>
            </a:r>
            <a:r>
              <a:rPr lang="ko-KR" altLang="en-US" sz="900" dirty="0" smtClean="0">
                <a:latin typeface="+mn-ea"/>
              </a:rPr>
              <a:t>전화</a:t>
            </a:r>
            <a:r>
              <a:rPr lang="en-US" altLang="ko-KR" sz="900" dirty="0" smtClean="0">
                <a:latin typeface="+mn-ea"/>
              </a:rPr>
              <a:t>/</a:t>
            </a:r>
            <a:r>
              <a:rPr lang="ko-KR" altLang="en-US" sz="900" dirty="0" smtClean="0">
                <a:latin typeface="+mn-ea"/>
              </a:rPr>
              <a:t>방문</a:t>
            </a:r>
            <a:r>
              <a:rPr lang="en-US" altLang="ko-KR" sz="900" dirty="0" smtClean="0">
                <a:latin typeface="+mn-ea"/>
              </a:rPr>
              <a:t>)</a:t>
            </a:r>
            <a:endParaRPr lang="en-US" altLang="ko-KR" sz="900" dirty="0" smtClean="0">
              <a:latin typeface="+mn-ea"/>
              <a:ea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812099" y="5478014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n-ea"/>
                <a:ea typeface="+mn-ea"/>
              </a:rPr>
              <a:t>상담완료</a:t>
            </a:r>
            <a:endParaRPr lang="en-US" altLang="ko-KR" sz="900" dirty="0" smtClean="0">
              <a:latin typeface="+mn-ea"/>
              <a:ea typeface="+mn-ea"/>
            </a:endParaRPr>
          </a:p>
        </p:txBody>
      </p:sp>
      <p:sp>
        <p:nvSpPr>
          <p:cNvPr id="89" name="타원 88"/>
          <p:cNvSpPr/>
          <p:nvPr/>
        </p:nvSpPr>
        <p:spPr>
          <a:xfrm>
            <a:off x="3931779" y="5852862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타원 89"/>
          <p:cNvSpPr/>
          <p:nvPr/>
        </p:nvSpPr>
        <p:spPr>
          <a:xfrm>
            <a:off x="2302910" y="5852862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타원 91"/>
          <p:cNvSpPr/>
          <p:nvPr/>
        </p:nvSpPr>
        <p:spPr>
          <a:xfrm>
            <a:off x="772136" y="5852862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7403" y="99045"/>
            <a:ext cx="298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상담분야를 선택해 주세요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.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083392" y="1265182"/>
            <a:ext cx="10121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부가가치세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775580" y="1269833"/>
            <a:ext cx="10121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법인세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99431" y="473603"/>
            <a:ext cx="6372708" cy="12601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55415" y="50960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36" name="직사각형 35"/>
          <p:cNvSpPr/>
          <p:nvPr/>
        </p:nvSpPr>
        <p:spPr>
          <a:xfrm>
            <a:off x="4179736" y="1259306"/>
            <a:ext cx="10121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양도소득세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727908" y="1250597"/>
            <a:ext cx="10121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상속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·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증여세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1999" y="617619"/>
            <a:ext cx="6572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1659" y="581615"/>
            <a:ext cx="4953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63827" y="581615"/>
            <a:ext cx="5619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31479" y="653623"/>
            <a:ext cx="590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41"/>
          <p:cNvSpPr/>
          <p:nvPr/>
        </p:nvSpPr>
        <p:spPr>
          <a:xfrm flipV="1">
            <a:off x="7343" y="1935249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31471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메인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유료 특화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결제 통한 신청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진행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온라인 상담 이 후 개별 전화상담 진행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추가 수임 시 해당 상담위원이 별도 진행</a:t>
                      </a:r>
                      <a:r>
                        <a:rPr lang="en-US" altLang="ko-KR" sz="800" baseline="0" dirty="0" smtClean="0"/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** </a:t>
                      </a:r>
                      <a:r>
                        <a:rPr lang="ko-KR" altLang="en-US" sz="800" baseline="0" dirty="0" smtClean="0"/>
                        <a:t>택스넷 회원가입 및 로그인 필수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무료</a:t>
                      </a:r>
                      <a:r>
                        <a:rPr lang="en-US" altLang="ko-KR" sz="800" baseline="0" dirty="0" smtClean="0"/>
                        <a:t>/</a:t>
                      </a:r>
                      <a:r>
                        <a:rPr lang="ko-KR" altLang="en-US" sz="800" baseline="0" dirty="0" smtClean="0"/>
                        <a:t>유료 모두 신청가능 </a:t>
                      </a:r>
                      <a:r>
                        <a:rPr lang="en-US" altLang="ko-KR" sz="800" baseline="0" dirty="0" smtClean="0"/>
                        <a:t>– </a:t>
                      </a:r>
                      <a:r>
                        <a:rPr lang="ko-KR" altLang="en-US" sz="800" baseline="0" dirty="0" smtClean="0"/>
                        <a:t>별도 결제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/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 선택 후 해당 분야 전문가 검색화면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à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페이징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없이 스크롤 형태 구현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à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검색된 전문가 수량 표기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정보영역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cug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등록정보 연결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전문가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신청 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(P77)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2455615" y="2151273"/>
            <a:ext cx="16921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 전문가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(2)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3074" name="Picture 2" descr="http://www.taxnet.co.kr/upfile/bizLicense/2020030210344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9431" y="2820677"/>
            <a:ext cx="893332" cy="11881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>
            <a:contourClr>
              <a:schemeClr val="bg1">
                <a:lumMod val="50000"/>
              </a:schemeClr>
            </a:contourClr>
          </a:sp3d>
        </p:spPr>
      </p:pic>
      <p:sp>
        <p:nvSpPr>
          <p:cNvPr id="54" name="직사각형 53"/>
          <p:cNvSpPr/>
          <p:nvPr/>
        </p:nvSpPr>
        <p:spPr>
          <a:xfrm>
            <a:off x="1951559" y="2792226"/>
            <a:ext cx="14041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이진옥 세무사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951559" y="3504753"/>
            <a:ext cx="18362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現 세무법인 정진 대표 세무사 </a:t>
            </a:r>
          </a:p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前 세무법인 해민 근무</a:t>
            </a:r>
            <a:endParaRPr lang="en-US" altLang="ko-KR" sz="900" dirty="0" smtClean="0">
              <a:latin typeface="나눔고딕 Light" pitchFamily="50" charset="-127"/>
              <a:ea typeface="나눔고딕 Light" pitchFamily="50" charset="-127"/>
            </a:endParaRPr>
          </a:p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고려대학교 경영학과 졸업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1945010" y="3061672"/>
            <a:ext cx="519112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ctr"/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부가세 분야에 관련하여 궁금하신 점을 최선을 다해 상담하고 도와드리도록 노력하겠습니다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5921" y="2808193"/>
            <a:ext cx="46672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9431" y="4080817"/>
            <a:ext cx="8191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직사각형 59"/>
          <p:cNvSpPr/>
          <p:nvPr/>
        </p:nvSpPr>
        <p:spPr>
          <a:xfrm>
            <a:off x="763427" y="2187277"/>
            <a:ext cx="1584176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b="1" dirty="0" smtClean="0">
                <a:solidFill>
                  <a:schemeClr val="bg1"/>
                </a:solidFill>
              </a:rPr>
              <a:t>PREMIUM EXPERT</a:t>
            </a:r>
            <a:endParaRPr lang="ko-KR" altLang="en-US" sz="1250" dirty="0">
              <a:solidFill>
                <a:schemeClr val="bg1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 flipV="1">
            <a:off x="620171" y="4588745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3" name="Picture 2" descr="http://www.taxnet.co.kr/upfile/bizLicense/2020030210344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8671" y="4980917"/>
            <a:ext cx="893332" cy="11881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>
            <a:contourClr>
              <a:schemeClr val="bg1">
                <a:lumMod val="50000"/>
              </a:schemeClr>
            </a:contourClr>
          </a:sp3d>
        </p:spPr>
      </p:pic>
      <p:sp>
        <p:nvSpPr>
          <p:cNvPr id="64" name="직사각형 63"/>
          <p:cNvSpPr/>
          <p:nvPr/>
        </p:nvSpPr>
        <p:spPr>
          <a:xfrm>
            <a:off x="1950799" y="4952466"/>
            <a:ext cx="14041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이진옥 세무사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1950799" y="5664993"/>
            <a:ext cx="18362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現 세무법인 정진 대표 세무사 </a:t>
            </a:r>
          </a:p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前 세무법인 해민 근무</a:t>
            </a:r>
            <a:endParaRPr lang="en-US" altLang="ko-KR" sz="900" dirty="0" smtClean="0">
              <a:latin typeface="나눔고딕 Light" pitchFamily="50" charset="-127"/>
              <a:ea typeface="나눔고딕 Light" pitchFamily="50" charset="-127"/>
            </a:endParaRPr>
          </a:p>
          <a:p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고려대학교 경영학과 졸업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1944250" y="5221912"/>
            <a:ext cx="519112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ctr"/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부가세 분야에 관련하여 궁금하신 점을 최선을 다해 상담하고 도와드리도록 노력하겠습니다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</p:txBody>
      </p:sp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5161" y="4968433"/>
            <a:ext cx="46672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8671" y="6241057"/>
            <a:ext cx="8191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직사각형 70"/>
          <p:cNvSpPr/>
          <p:nvPr/>
        </p:nvSpPr>
        <p:spPr>
          <a:xfrm>
            <a:off x="5803987" y="3519425"/>
            <a:ext cx="1512168" cy="5040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신청하기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 flipV="1">
            <a:off x="619411" y="6795789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91419" y="2151273"/>
            <a:ext cx="3636404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691419" y="4023481"/>
            <a:ext cx="1008112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5695975" y="3447417"/>
            <a:ext cx="1620180" cy="68407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951559" y="2763341"/>
            <a:ext cx="2556284" cy="129614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547403" y="215127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36" name="직사각형 35"/>
          <p:cNvSpPr/>
          <p:nvPr/>
        </p:nvSpPr>
        <p:spPr>
          <a:xfrm>
            <a:off x="1807543" y="276334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7" name="직사각형 36"/>
          <p:cNvSpPr/>
          <p:nvPr/>
        </p:nvSpPr>
        <p:spPr>
          <a:xfrm>
            <a:off x="547403" y="402348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38" name="직사각형 37"/>
          <p:cNvSpPr/>
          <p:nvPr/>
        </p:nvSpPr>
        <p:spPr>
          <a:xfrm>
            <a:off x="7172139" y="330340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47" name="직사각형 46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직사각형 49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787763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3751759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43" name="직사각형 42"/>
          <p:cNvSpPr/>
          <p:nvPr/>
        </p:nvSpPr>
        <p:spPr>
          <a:xfrm>
            <a:off x="5803987" y="5607657"/>
            <a:ext cx="1512168" cy="5040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신청하기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48655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메인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유료 특화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결제 통한 신청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진행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온라인 상담 이 후 개별 전화상담 진행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추가 수임 시 해당 상담위원이 별도 진행</a:t>
                      </a:r>
                      <a:r>
                        <a:rPr lang="en-US" altLang="ko-KR" sz="800" baseline="0" dirty="0" smtClean="0"/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** </a:t>
                      </a:r>
                      <a:r>
                        <a:rPr lang="ko-KR" altLang="en-US" sz="800" baseline="0" dirty="0" smtClean="0"/>
                        <a:t>택스넷 회원가입 및 로그인 필수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무료</a:t>
                      </a:r>
                      <a:r>
                        <a:rPr lang="en-US" altLang="ko-KR" sz="800" baseline="0" dirty="0" smtClean="0"/>
                        <a:t>/</a:t>
                      </a:r>
                      <a:r>
                        <a:rPr lang="ko-KR" altLang="en-US" sz="800" baseline="0" dirty="0" smtClean="0"/>
                        <a:t>유료 모두 신청가능 </a:t>
                      </a:r>
                      <a:r>
                        <a:rPr lang="en-US" altLang="ko-KR" sz="800" baseline="0" dirty="0" smtClean="0"/>
                        <a:t>– </a:t>
                      </a:r>
                      <a:r>
                        <a:rPr lang="ko-KR" altLang="en-US" sz="800" baseline="0" dirty="0" smtClean="0"/>
                        <a:t>별도 결제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/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전문가 상세 페이지 안내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후기 노출 영역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롱링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상담제목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내용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상담분야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고객정보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아이디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등록일자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등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컨설팅 예약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다음페이지 참조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2455615" y="2151273"/>
            <a:ext cx="38524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[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부가가치세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]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부가세 전문가와 상담하세요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.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763427" y="2187277"/>
            <a:ext cx="1584176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b="1" dirty="0" smtClean="0">
                <a:solidFill>
                  <a:schemeClr val="bg1"/>
                </a:solidFill>
              </a:rPr>
              <a:t>PREMIUM EXPERT</a:t>
            </a:r>
            <a:endParaRPr lang="ko-KR" altLang="en-US" sz="1250" dirty="0">
              <a:solidFill>
                <a:schemeClr val="bg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695975" y="3051373"/>
            <a:ext cx="1980220" cy="2916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50" dirty="0">
              <a:solidFill>
                <a:schemeClr val="bg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84007" y="3283656"/>
            <a:ext cx="14041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이진옥 세무사</a:t>
            </a:r>
            <a:endParaRPr lang="ko-KR" altLang="en-US" sz="1400" b="1" dirty="0">
              <a:solidFill>
                <a:schemeClr val="bg1"/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2532" name="Picture 4" descr="http://www.taxnet.co.kr/upfile/bizLicense/2020030210344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39991" y="3771453"/>
            <a:ext cx="1677187" cy="20162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직사각형 22"/>
          <p:cNvSpPr/>
          <p:nvPr/>
        </p:nvSpPr>
        <p:spPr>
          <a:xfrm>
            <a:off x="763427" y="3519425"/>
            <a:ext cx="18362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/>
              <a:t>세무법인 정진</a:t>
            </a:r>
            <a:endParaRPr lang="en-US" altLang="ko-KR" sz="1000" b="1" dirty="0" smtClean="0"/>
          </a:p>
          <a:p>
            <a:pPr fontAlgn="base"/>
            <a:endParaRPr lang="ko-KR" altLang="en-US" sz="900" b="1" dirty="0" smtClean="0"/>
          </a:p>
          <a:p>
            <a:pPr fontAlgn="base" latinLnBrk="0"/>
            <a:r>
              <a:rPr lang="ko-KR" altLang="en-US" sz="900" dirty="0" smtClean="0"/>
              <a:t>서울특별시 서초구 서초 </a:t>
            </a:r>
            <a:r>
              <a:rPr lang="ko-KR" altLang="en-US" sz="900" dirty="0" err="1" smtClean="0"/>
              <a:t>중앙로</a:t>
            </a:r>
            <a:r>
              <a:rPr lang="ko-KR" altLang="en-US" sz="900" dirty="0" smtClean="0"/>
              <a:t> </a:t>
            </a:r>
            <a:r>
              <a:rPr lang="en-US" altLang="ko-KR" sz="900" dirty="0" smtClean="0"/>
              <a:t>152 (</a:t>
            </a:r>
            <a:r>
              <a:rPr lang="ko-KR" altLang="en-US" sz="900" dirty="0" smtClean="0"/>
              <a:t>서초동</a:t>
            </a:r>
            <a:r>
              <a:rPr lang="en-US" altLang="ko-KR" sz="900" dirty="0" smtClean="0"/>
              <a:t>) 601~602</a:t>
            </a:r>
            <a:r>
              <a:rPr lang="ko-KR" altLang="en-US" sz="900" dirty="0" smtClean="0"/>
              <a:t>호 법무법인 원일</a:t>
            </a:r>
            <a:endParaRPr lang="en-US" altLang="ko-KR" sz="900" dirty="0" smtClean="0"/>
          </a:p>
          <a:p>
            <a:pPr fontAlgn="base" latinLnBrk="0"/>
            <a:endParaRPr lang="en-US" altLang="ko-KR" sz="900" dirty="0" smtClean="0"/>
          </a:p>
          <a:p>
            <a:pPr fontAlgn="base" latinLnBrk="0"/>
            <a:r>
              <a:rPr lang="en-US" altLang="ko-KR" sz="900" dirty="0" smtClean="0"/>
              <a:t>     050-7725-0729</a:t>
            </a:r>
            <a:endParaRPr lang="ko-KR" altLang="en-US" sz="900" dirty="0" smtClean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6855" y="4383521"/>
            <a:ext cx="2286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직사각형 25"/>
          <p:cNvSpPr/>
          <p:nvPr/>
        </p:nvSpPr>
        <p:spPr>
          <a:xfrm>
            <a:off x="763427" y="3051373"/>
            <a:ext cx="14041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나눔스퀘어 ExtraBold" pitchFamily="50" charset="-127"/>
                <a:ea typeface="나눔스퀘어 ExtraBold" pitchFamily="50" charset="-127"/>
              </a:rPr>
              <a:t>이진옥 세무사</a:t>
            </a:r>
            <a:endParaRPr lang="ko-KR" altLang="en-US" sz="1400" b="1" dirty="0"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14387" y="3078668"/>
            <a:ext cx="46672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2887663" y="3087377"/>
            <a:ext cx="234026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b="1" dirty="0" smtClean="0">
                <a:latin typeface="+mn-ea"/>
              </a:rPr>
              <a:t>주 상담 분야 </a:t>
            </a:r>
            <a:r>
              <a:rPr lang="en-US" altLang="ko-KR" sz="900" b="1" dirty="0" smtClean="0">
                <a:latin typeface="+mn-ea"/>
              </a:rPr>
              <a:t>: </a:t>
            </a:r>
            <a:r>
              <a:rPr lang="ko-KR" altLang="en-US" sz="900" dirty="0" smtClean="0">
                <a:latin typeface="+mn-ea"/>
              </a:rPr>
              <a:t>부가가치세</a:t>
            </a:r>
            <a:endParaRPr lang="en-US" altLang="ko-KR" sz="900" dirty="0" smtClean="0">
              <a:latin typeface="+mn-ea"/>
            </a:endParaRPr>
          </a:p>
          <a:p>
            <a:pPr fontAlgn="base"/>
            <a:endParaRPr lang="en-US" altLang="ko-KR" sz="900" dirty="0" smtClean="0">
              <a:latin typeface="+mn-ea"/>
            </a:endParaRPr>
          </a:p>
          <a:p>
            <a:pPr fontAlgn="base"/>
            <a:r>
              <a:rPr lang="ko-KR" altLang="en-US" sz="900" b="1" dirty="0" smtClean="0">
                <a:latin typeface="+mn-ea"/>
              </a:rPr>
              <a:t>기타 상담 분야 </a:t>
            </a:r>
            <a:r>
              <a:rPr lang="en-US" altLang="ko-KR" sz="900" b="1" dirty="0" smtClean="0">
                <a:latin typeface="+mn-ea"/>
              </a:rPr>
              <a:t>: </a:t>
            </a:r>
            <a:r>
              <a:rPr lang="ko-KR" altLang="en-US" sz="900" dirty="0" smtClean="0">
                <a:latin typeface="+mn-ea"/>
              </a:rPr>
              <a:t>법인</a:t>
            </a:r>
            <a:r>
              <a:rPr lang="en-US" altLang="ko-KR" sz="900" dirty="0" smtClean="0">
                <a:latin typeface="+mn-ea"/>
              </a:rPr>
              <a:t>·</a:t>
            </a:r>
            <a:r>
              <a:rPr lang="ko-KR" altLang="en-US" sz="900" dirty="0" smtClean="0">
                <a:latin typeface="+mn-ea"/>
              </a:rPr>
              <a:t>양도</a:t>
            </a:r>
            <a:r>
              <a:rPr lang="en-US" altLang="ko-KR" sz="900" dirty="0" smtClean="0">
                <a:latin typeface="+mn-ea"/>
              </a:rPr>
              <a:t> ·</a:t>
            </a:r>
            <a:r>
              <a:rPr lang="ko-KR" altLang="en-US" sz="900" dirty="0" smtClean="0">
                <a:latin typeface="+mn-ea"/>
              </a:rPr>
              <a:t>상속</a:t>
            </a:r>
            <a:r>
              <a:rPr lang="en-US" altLang="ko-KR" sz="900" dirty="0" smtClean="0">
                <a:latin typeface="+mn-ea"/>
              </a:rPr>
              <a:t> ·</a:t>
            </a:r>
            <a:r>
              <a:rPr lang="ko-KR" altLang="en-US" sz="900" dirty="0" smtClean="0">
                <a:latin typeface="+mn-ea"/>
              </a:rPr>
              <a:t>증여세</a:t>
            </a:r>
            <a:endParaRPr lang="en-US" altLang="ko-KR" sz="900" dirty="0" smtClean="0">
              <a:latin typeface="+mn-ea"/>
            </a:endParaRPr>
          </a:p>
          <a:p>
            <a:pPr fontAlgn="base"/>
            <a:endParaRPr lang="en-US" altLang="ko-KR" sz="900" dirty="0" smtClean="0">
              <a:latin typeface="+mn-ea"/>
            </a:endParaRPr>
          </a:p>
          <a:p>
            <a:pPr fontAlgn="base"/>
            <a:r>
              <a:rPr lang="ko-KR" altLang="en-US" sz="900" b="1" dirty="0" smtClean="0">
                <a:latin typeface="+mn-ea"/>
              </a:rPr>
              <a:t>학력 </a:t>
            </a:r>
            <a:r>
              <a:rPr lang="en-US" altLang="ko-KR" sz="900" b="1" dirty="0" smtClean="0">
                <a:latin typeface="+mn-ea"/>
              </a:rPr>
              <a:t>:</a:t>
            </a:r>
            <a:r>
              <a:rPr lang="en-US" altLang="ko-KR" sz="900" dirty="0" smtClean="0">
                <a:latin typeface="+mn-ea"/>
              </a:rPr>
              <a:t> </a:t>
            </a:r>
            <a:r>
              <a:rPr lang="ko-KR" altLang="en-US" sz="900" dirty="0" smtClean="0">
                <a:latin typeface="+mn-ea"/>
              </a:rPr>
              <a:t>고려대학교 경영학과</a:t>
            </a:r>
            <a:endParaRPr lang="en-US" altLang="ko-KR" sz="900" dirty="0" smtClean="0">
              <a:latin typeface="+mn-ea"/>
            </a:endParaRPr>
          </a:p>
          <a:p>
            <a:pPr fontAlgn="base"/>
            <a:endParaRPr lang="en-US" altLang="ko-KR" sz="900" dirty="0" smtClean="0">
              <a:latin typeface="+mn-ea"/>
            </a:endParaRPr>
          </a:p>
          <a:p>
            <a:pPr fontAlgn="base"/>
            <a:r>
              <a:rPr lang="ko-KR" altLang="en-US" sz="900" b="1" dirty="0" smtClean="0">
                <a:latin typeface="+mn-ea"/>
              </a:rPr>
              <a:t>저서 </a:t>
            </a:r>
            <a:r>
              <a:rPr lang="en-US" altLang="ko-KR" sz="900" b="1" dirty="0" smtClean="0">
                <a:latin typeface="+mn-ea"/>
              </a:rPr>
              <a:t>: </a:t>
            </a:r>
            <a:r>
              <a:rPr lang="ko-KR" altLang="en-US" sz="900" dirty="0" smtClean="0">
                <a:latin typeface="+mn-ea"/>
              </a:rPr>
              <a:t>부가가치세 쉽게 알아보기</a:t>
            </a:r>
            <a:endParaRPr lang="en-US" altLang="ko-KR" sz="900" dirty="0" smtClean="0">
              <a:latin typeface="+mn-ea"/>
            </a:endParaRPr>
          </a:p>
          <a:p>
            <a:pPr fontAlgn="base"/>
            <a:endParaRPr lang="en-US" altLang="ko-KR" sz="900" dirty="0" smtClean="0">
              <a:latin typeface="+mn-ea"/>
            </a:endParaRPr>
          </a:p>
          <a:p>
            <a:pPr fontAlgn="base"/>
            <a:r>
              <a:rPr lang="ko-KR" altLang="en-US" sz="900" b="1" dirty="0" smtClean="0">
                <a:latin typeface="+mn-ea"/>
              </a:rPr>
              <a:t>강의 </a:t>
            </a:r>
            <a:r>
              <a:rPr lang="en-US" altLang="ko-KR" sz="900" b="1" dirty="0" smtClean="0">
                <a:latin typeface="+mn-ea"/>
              </a:rPr>
              <a:t>:</a:t>
            </a:r>
            <a:r>
              <a:rPr lang="en-US" altLang="ko-KR" sz="900" dirty="0" smtClean="0">
                <a:latin typeface="+mn-ea"/>
              </a:rPr>
              <a:t> </a:t>
            </a:r>
            <a:r>
              <a:rPr lang="ko-KR" altLang="en-US" sz="900" dirty="0" smtClean="0">
                <a:latin typeface="+mn-ea"/>
              </a:rPr>
              <a:t>이나우스아카데미 부가세 전문강사</a:t>
            </a:r>
          </a:p>
        </p:txBody>
      </p:sp>
      <p:sp>
        <p:nvSpPr>
          <p:cNvPr id="29" name="직사각형 28"/>
          <p:cNvSpPr/>
          <p:nvPr/>
        </p:nvSpPr>
        <p:spPr>
          <a:xfrm flipV="1">
            <a:off x="764187" y="2691333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71438" y="4779565"/>
            <a:ext cx="4158689" cy="18002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799431" y="4671553"/>
            <a:ext cx="4320480" cy="201622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5695975" y="6003701"/>
            <a:ext cx="2016224" cy="68407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655415" y="467155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7" name="직사각형 36"/>
          <p:cNvSpPr/>
          <p:nvPr/>
        </p:nvSpPr>
        <p:spPr>
          <a:xfrm>
            <a:off x="7712199" y="603970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38" name="직사각형 37"/>
          <p:cNvSpPr/>
          <p:nvPr/>
        </p:nvSpPr>
        <p:spPr>
          <a:xfrm>
            <a:off x="691419" y="2079265"/>
            <a:ext cx="5364596" cy="248427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547403" y="211526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48" name="직사각형 47"/>
          <p:cNvSpPr/>
          <p:nvPr/>
        </p:nvSpPr>
        <p:spPr>
          <a:xfrm>
            <a:off x="1663527" y="4959585"/>
            <a:ext cx="396044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2-1</a:t>
            </a:r>
            <a:endParaRPr lang="ko-KR" altLang="en-US" sz="1000" dirty="0"/>
          </a:p>
        </p:txBody>
      </p:sp>
      <p:sp>
        <p:nvSpPr>
          <p:cNvPr id="49" name="직사각형 48"/>
          <p:cNvSpPr/>
          <p:nvPr/>
        </p:nvSpPr>
        <p:spPr>
          <a:xfrm>
            <a:off x="3895775" y="5391633"/>
            <a:ext cx="396044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2-2</a:t>
            </a:r>
            <a:endParaRPr lang="ko-KR" altLang="en-US" sz="1000" dirty="0"/>
          </a:p>
        </p:txBody>
      </p:sp>
      <p:sp>
        <p:nvSpPr>
          <p:cNvPr id="50" name="직사각형 49"/>
          <p:cNvSpPr/>
          <p:nvPr/>
        </p:nvSpPr>
        <p:spPr>
          <a:xfrm>
            <a:off x="1564224" y="5886980"/>
            <a:ext cx="396044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2-3</a:t>
            </a:r>
            <a:endParaRPr lang="ko-KR" altLang="en-US" sz="1000" dirty="0"/>
          </a:p>
        </p:txBody>
      </p:sp>
      <p:sp>
        <p:nvSpPr>
          <p:cNvPr id="51" name="직사각형 50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787763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3751759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42" name="직사각형 41"/>
          <p:cNvSpPr/>
          <p:nvPr/>
        </p:nvSpPr>
        <p:spPr>
          <a:xfrm>
            <a:off x="5731979" y="6075709"/>
            <a:ext cx="1908212" cy="5040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신청하기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82447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예약페이지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유료 특화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결제 통한 신청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진행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온라인 상담 이 후 개별 전화상담 진행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추가 수임 시 해당 상담위원이 별도 진행</a:t>
                      </a:r>
                      <a:r>
                        <a:rPr lang="en-US" altLang="ko-KR" sz="800" baseline="0" dirty="0" smtClean="0"/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** </a:t>
                      </a:r>
                      <a:r>
                        <a:rPr lang="ko-KR" altLang="en-US" sz="800" baseline="0" dirty="0" smtClean="0"/>
                        <a:t>택스넷 회원가입 및 로그인 필수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무료</a:t>
                      </a:r>
                      <a:r>
                        <a:rPr lang="en-US" altLang="ko-KR" sz="800" baseline="0" dirty="0" smtClean="0"/>
                        <a:t>/</a:t>
                      </a:r>
                      <a:r>
                        <a:rPr lang="ko-KR" altLang="en-US" sz="800" baseline="0" dirty="0" smtClean="0"/>
                        <a:t>유료 모두 신청가능 </a:t>
                      </a:r>
                      <a:r>
                        <a:rPr lang="en-US" altLang="ko-KR" sz="800" baseline="0" dirty="0" smtClean="0"/>
                        <a:t>– </a:t>
                      </a:r>
                      <a:r>
                        <a:rPr lang="ko-KR" altLang="en-US" sz="800" baseline="0" dirty="0" smtClean="0"/>
                        <a:t>별도 결제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/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상담일자 선택 시 하단 상담시간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신청일 기준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 노출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상담시간 선택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해당일 상담시간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예약하기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예약신청페이지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상담유의사항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펼치기 형태로 구현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최초에는 접혀져 있음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예약취소 및 환불규정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펼치기 형태로 구현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최초에는 접혀져 있음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" name="직사각형 57"/>
          <p:cNvSpPr/>
          <p:nvPr/>
        </p:nvSpPr>
        <p:spPr>
          <a:xfrm>
            <a:off x="655415" y="2396244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상담시간 선택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423" y="2828292"/>
            <a:ext cx="32099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직사각형 47"/>
          <p:cNvSpPr/>
          <p:nvPr/>
        </p:nvSpPr>
        <p:spPr>
          <a:xfrm>
            <a:off x="6128023" y="3149508"/>
            <a:ext cx="129614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예약하기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55415" y="1064616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상담일자 선택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3173" y="1421085"/>
            <a:ext cx="45148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22"/>
          <p:cNvSpPr/>
          <p:nvPr/>
        </p:nvSpPr>
        <p:spPr>
          <a:xfrm>
            <a:off x="439391" y="1431193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24" name="직사각형 23"/>
          <p:cNvSpPr/>
          <p:nvPr/>
        </p:nvSpPr>
        <p:spPr>
          <a:xfrm>
            <a:off x="583407" y="1431193"/>
            <a:ext cx="6228692" cy="82809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583407" y="2763341"/>
            <a:ext cx="3528392" cy="75608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6056015" y="3087377"/>
            <a:ext cx="1440160" cy="4680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439391" y="276334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2" name="직사각형 31"/>
          <p:cNvSpPr/>
          <p:nvPr/>
        </p:nvSpPr>
        <p:spPr>
          <a:xfrm>
            <a:off x="5911999" y="3113504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871439" y="1611213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◀</a:t>
            </a:r>
            <a:endParaRPr lang="ko-KR" altLang="en-US" dirty="0"/>
          </a:p>
        </p:txBody>
      </p:sp>
      <p:sp>
        <p:nvSpPr>
          <p:cNvPr id="69" name="직사각형 68"/>
          <p:cNvSpPr/>
          <p:nvPr/>
        </p:nvSpPr>
        <p:spPr>
          <a:xfrm>
            <a:off x="6164027" y="1647217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▶</a:t>
            </a:r>
            <a:endParaRPr lang="ko-KR" altLang="en-US" dirty="0"/>
          </a:p>
        </p:txBody>
      </p:sp>
      <p:sp>
        <p:nvSpPr>
          <p:cNvPr id="75" name="직사각형 74"/>
          <p:cNvSpPr/>
          <p:nvPr/>
        </p:nvSpPr>
        <p:spPr>
          <a:xfrm>
            <a:off x="727423" y="4224550"/>
            <a:ext cx="6516724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예약한 시간에 상담전문가가 직접 회원에게 전화해 상담을 진행합니다</a:t>
            </a:r>
            <a:r>
              <a:rPr lang="en-US" altLang="ko-KR" sz="900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예약 시 작성한 </a:t>
            </a:r>
            <a:r>
              <a:rPr lang="ko-KR" altLang="en-US" sz="900" dirty="0" err="1" smtClean="0">
                <a:latin typeface="+mn-ea"/>
              </a:rPr>
              <a:t>상담글을</a:t>
            </a:r>
            <a:r>
              <a:rPr lang="ko-KR" altLang="en-US" sz="900" dirty="0" smtClean="0">
                <a:latin typeface="+mn-ea"/>
              </a:rPr>
              <a:t> 상담전문가가 사전 검토합니다</a:t>
            </a:r>
            <a:r>
              <a:rPr lang="en-US" altLang="ko-KR" sz="900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상담예약 및 작성한 상담내용은 비공개 보호됩니다</a:t>
            </a:r>
            <a:r>
              <a:rPr lang="en-US" altLang="ko-KR" sz="900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상담이 끝나면 상담의 핵심내용을 상담전문가가 요약하여 제공합니다</a:t>
            </a:r>
            <a:r>
              <a:rPr lang="en-US" altLang="ko-KR" sz="900" dirty="0" smtClean="0">
                <a:latin typeface="+mn-ea"/>
              </a:rPr>
              <a:t>. ( </a:t>
            </a:r>
            <a:r>
              <a:rPr lang="ko-KR" altLang="en-US" sz="900" dirty="0" smtClean="0">
                <a:latin typeface="+mn-ea"/>
              </a:rPr>
              <a:t>상담결과는 필수항목이 아닙니다</a:t>
            </a:r>
            <a:r>
              <a:rPr lang="en-US" altLang="ko-KR" sz="900" dirty="0" smtClean="0">
                <a:latin typeface="+mn-ea"/>
              </a:rPr>
              <a:t>. )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계약서 검토</a:t>
            </a:r>
            <a:r>
              <a:rPr lang="en-US" altLang="ko-KR" sz="900" dirty="0" smtClean="0">
                <a:latin typeface="+mn-ea"/>
              </a:rPr>
              <a:t>, </a:t>
            </a:r>
            <a:r>
              <a:rPr lang="ko-KR" altLang="en-US" sz="900" dirty="0" smtClean="0">
                <a:latin typeface="+mn-ea"/>
              </a:rPr>
              <a:t>자문</a:t>
            </a:r>
            <a:r>
              <a:rPr lang="en-US" altLang="ko-KR" sz="900" dirty="0" smtClean="0">
                <a:latin typeface="+mn-ea"/>
              </a:rPr>
              <a:t>, </a:t>
            </a:r>
            <a:r>
              <a:rPr lang="ko-KR" altLang="en-US" sz="900" dirty="0" smtClean="0">
                <a:latin typeface="+mn-ea"/>
              </a:rPr>
              <a:t>컨설팅</a:t>
            </a:r>
            <a:r>
              <a:rPr lang="en-US" altLang="ko-KR" sz="900" dirty="0" smtClean="0">
                <a:latin typeface="+mn-ea"/>
              </a:rPr>
              <a:t>, </a:t>
            </a:r>
            <a:r>
              <a:rPr lang="ko-KR" altLang="en-US" sz="900" dirty="0" smtClean="0">
                <a:latin typeface="+mn-ea"/>
              </a:rPr>
              <a:t>업무 수임 등의 추가적인 서비스는 추가 </a:t>
            </a:r>
            <a:r>
              <a:rPr lang="ko-KR" altLang="en-US" sz="900" dirty="0" err="1" smtClean="0">
                <a:latin typeface="+mn-ea"/>
              </a:rPr>
              <a:t>상담료가</a:t>
            </a:r>
            <a:r>
              <a:rPr lang="ko-KR" altLang="en-US" sz="900" dirty="0" smtClean="0">
                <a:latin typeface="+mn-ea"/>
              </a:rPr>
              <a:t> 발생할 수 있습니다</a:t>
            </a:r>
            <a:r>
              <a:rPr lang="en-US" altLang="ko-KR" sz="900" dirty="0" smtClean="0">
                <a:latin typeface="+mn-ea"/>
              </a:rPr>
              <a:t>.</a:t>
            </a:r>
            <a:endParaRPr lang="en-US" altLang="ko-KR" sz="900" dirty="0">
              <a:latin typeface="+mn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691419" y="3828506"/>
            <a:ext cx="6876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 유의사항                                                                                                                           </a:t>
            </a:r>
            <a:r>
              <a:rPr lang="ko-KR" altLang="en-US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1400" u="sng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691419" y="5659920"/>
            <a:ext cx="6876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예약취소 안내                                                                                                                           </a:t>
            </a:r>
            <a:r>
              <a:rPr lang="ko-KR" altLang="en-US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바탕"/>
                <a:ea typeface="바탕"/>
              </a:rPr>
              <a:t>▼</a:t>
            </a:r>
            <a:endParaRPr lang="ko-KR" altLang="en-US" sz="1400" u="sng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6200031" y="6723781"/>
            <a:ext cx="1296144" cy="36004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마이 택스넷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6128023" y="6651773"/>
            <a:ext cx="1584176" cy="4680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5984007" y="693312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직사각형 86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직사각형 91"/>
          <p:cNvSpPr/>
          <p:nvPr/>
        </p:nvSpPr>
        <p:spPr>
          <a:xfrm>
            <a:off x="691419" y="3799182"/>
            <a:ext cx="6840760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691419" y="5643661"/>
            <a:ext cx="6840760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547403" y="3799182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95" name="직사각형 94"/>
          <p:cNvSpPr/>
          <p:nvPr/>
        </p:nvSpPr>
        <p:spPr>
          <a:xfrm>
            <a:off x="547403" y="56436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96" name="직사각형 95"/>
          <p:cNvSpPr/>
          <p:nvPr/>
        </p:nvSpPr>
        <p:spPr>
          <a:xfrm>
            <a:off x="691419" y="6003701"/>
            <a:ext cx="658873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buFontTx/>
              <a:buChar char="-"/>
            </a:pPr>
            <a:r>
              <a:rPr lang="ko-KR" altLang="en-US" sz="900" dirty="0" smtClean="0">
                <a:latin typeface="+mn-ea"/>
              </a:rPr>
              <a:t>예약취소는 전화상담 </a:t>
            </a:r>
            <a:r>
              <a:rPr lang="en-US" altLang="ko-KR" sz="900" dirty="0" smtClean="0">
                <a:latin typeface="+mn-ea"/>
              </a:rPr>
              <a:t>1</a:t>
            </a:r>
            <a:r>
              <a:rPr lang="ko-KR" altLang="en-US" sz="900" dirty="0" smtClean="0">
                <a:latin typeface="+mn-ea"/>
              </a:rPr>
              <a:t>시간 전까지만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[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+mn-ea"/>
              </a:rPr>
              <a:t>마이택스넷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&gt; 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나의 문의내역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&gt; 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나의 상담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] </a:t>
            </a:r>
            <a:r>
              <a:rPr lang="ko-KR" altLang="en-US" sz="900" dirty="0" smtClean="0">
                <a:latin typeface="+mn-ea"/>
              </a:rPr>
              <a:t>에서 취소 가능합니다</a:t>
            </a:r>
            <a:r>
              <a:rPr lang="en-US" altLang="ko-KR" sz="900" dirty="0" smtClean="0">
                <a:latin typeface="+mn-ea"/>
              </a:rPr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예약날짜 및 시간변경은 전화상담 </a:t>
            </a:r>
            <a:r>
              <a:rPr lang="en-US" altLang="ko-KR" sz="900" dirty="0" smtClean="0">
                <a:latin typeface="+mn-ea"/>
              </a:rPr>
              <a:t>1</a:t>
            </a:r>
            <a:r>
              <a:rPr lang="ko-KR" altLang="en-US" sz="900" dirty="0" smtClean="0">
                <a:latin typeface="+mn-ea"/>
              </a:rPr>
              <a:t>시간 전까지만 가능하며</a:t>
            </a:r>
            <a:r>
              <a:rPr lang="en-US" altLang="ko-KR" sz="900" dirty="0" smtClean="0">
                <a:latin typeface="+mn-ea"/>
              </a:rPr>
              <a:t>, </a:t>
            </a:r>
            <a:r>
              <a:rPr lang="ko-KR" altLang="en-US" sz="900" dirty="0" smtClean="0">
                <a:latin typeface="+mn-ea"/>
              </a:rPr>
              <a:t>변경 요청은 택스넷 고객센터로 문의 주세요</a:t>
            </a:r>
            <a:r>
              <a:rPr lang="en-US" altLang="ko-KR" sz="900" dirty="0" smtClean="0">
                <a:latin typeface="+mn-ea"/>
              </a:rPr>
              <a:t>. (02-2231-7027).</a:t>
            </a: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31471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메인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유료 특화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결제 통한 신청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진행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온라인 상담 이 후 개별 전화상담 진행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추가 수임 시 해당 상담위원이 별도 진행</a:t>
                      </a:r>
                      <a:r>
                        <a:rPr lang="en-US" altLang="ko-KR" sz="800" baseline="0" dirty="0" smtClean="0"/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** </a:t>
                      </a:r>
                      <a:r>
                        <a:rPr lang="ko-KR" altLang="en-US" sz="800" baseline="0" dirty="0" smtClean="0"/>
                        <a:t>택스넷 회원가입 및 로그인 필수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무료</a:t>
                      </a:r>
                      <a:r>
                        <a:rPr lang="en-US" altLang="ko-KR" sz="800" baseline="0" dirty="0" smtClean="0"/>
                        <a:t>/</a:t>
                      </a:r>
                      <a:r>
                        <a:rPr lang="ko-KR" altLang="en-US" sz="800" baseline="0" dirty="0" smtClean="0"/>
                        <a:t>유료 모두 신청가능 </a:t>
                      </a:r>
                      <a:r>
                        <a:rPr lang="en-US" altLang="ko-KR" sz="800" baseline="0" dirty="0" smtClean="0"/>
                        <a:t>– </a:t>
                      </a:r>
                      <a:r>
                        <a:rPr lang="ko-KR" altLang="en-US" sz="800" baseline="0" dirty="0" smtClean="0"/>
                        <a:t>별도 결제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/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예약자 정보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예약자 이름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예약자 연락처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내용 입력란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첨부파일 등록기능 추가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다음 클릭 시 결제페이지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직사각형 70"/>
          <p:cNvSpPr/>
          <p:nvPr/>
        </p:nvSpPr>
        <p:spPr>
          <a:xfrm flipV="1">
            <a:off x="655415" y="2331293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55415" y="2738370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예약자 이름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915555" y="2691333"/>
            <a:ext cx="2988332" cy="32403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solidFill>
                  <a:schemeClr val="tx1"/>
                </a:solidFill>
              </a:rPr>
              <a:t>홍길동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55415" y="3242426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예약자 연락처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1915555" y="3195389"/>
            <a:ext cx="2988332" cy="32403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solidFill>
                  <a:schemeClr val="tx1"/>
                </a:solidFill>
              </a:rPr>
              <a:t>010-XXXX-XXXX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011899" y="2727337"/>
            <a:ext cx="26282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예약자 성명 수정가능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011899" y="3231393"/>
            <a:ext cx="26282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예약자 연락처 수정가능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91419" y="2547317"/>
            <a:ext cx="5940660" cy="108012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547403" y="2547317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41" name="직사각형 40"/>
          <p:cNvSpPr/>
          <p:nvPr/>
        </p:nvSpPr>
        <p:spPr>
          <a:xfrm>
            <a:off x="655415" y="3771453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smtClean="0">
                <a:latin typeface="나눔고딕 Light" pitchFamily="50" charset="-127"/>
                <a:ea typeface="나눔고딕 Light" pitchFamily="50" charset="-127"/>
              </a:rPr>
              <a:t>컨설팅 </a:t>
            </a:r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요청 내용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763427" y="4131493"/>
            <a:ext cx="6768752" cy="136815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91419" y="4059485"/>
            <a:ext cx="6948772" cy="151216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47403" y="402348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45" name="직사각형 44"/>
          <p:cNvSpPr/>
          <p:nvPr/>
        </p:nvSpPr>
        <p:spPr>
          <a:xfrm>
            <a:off x="1951559" y="3799328"/>
            <a:ext cx="30963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상담위원이 내용 파악을 할 수 있도록 핵심적인 내용을 적어주세요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,)</a:t>
            </a:r>
            <a:endParaRPr lang="en-US" altLang="ko-KR" sz="8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763427" y="5643661"/>
            <a:ext cx="5328592" cy="25202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200031" y="5643661"/>
            <a:ext cx="1332148" cy="2520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</a:rPr>
              <a:t>파일 첨부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55415" y="6040285"/>
            <a:ext cx="529258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첨부하실 파일을 업로드 해주세요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파일 용량은 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10MB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이상일 경우 업로드가 되지 않습니다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en-US" altLang="ko-KR" sz="8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-1" y="6507757"/>
            <a:ext cx="8036235" cy="74711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236035" y="6687777"/>
            <a:ext cx="1332148" cy="3600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bg1"/>
                </a:solidFill>
                <a:latin typeface="+mn-ea"/>
              </a:rPr>
              <a:t>다음 </a:t>
            </a:r>
            <a:r>
              <a:rPr lang="en-US" altLang="ko-KR" sz="1500" b="1" dirty="0" smtClean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1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99803" y="5635277"/>
            <a:ext cx="6940388" cy="6204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056015" y="6507757"/>
            <a:ext cx="1683804" cy="6204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547403" y="56436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51" name="직사각형 50"/>
          <p:cNvSpPr/>
          <p:nvPr/>
        </p:nvSpPr>
        <p:spPr>
          <a:xfrm>
            <a:off x="6308043" y="636374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직사각형 60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 flipV="1">
            <a:off x="7343" y="16472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787763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3751759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57" name="직사각형 56"/>
          <p:cNvSpPr/>
          <p:nvPr/>
        </p:nvSpPr>
        <p:spPr>
          <a:xfrm>
            <a:off x="1267483" y="1740274"/>
            <a:ext cx="54366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ko-KR" sz="26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&lt; </a:t>
            </a:r>
            <a:r>
              <a:rPr lang="ko-KR" altLang="en-US" sz="26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전문가 컨설팅 서비스 예약정보 </a:t>
            </a:r>
            <a:r>
              <a:rPr lang="en-US" altLang="ko-KR" sz="26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&gt;</a:t>
            </a:r>
            <a:endParaRPr lang="en-US" altLang="ko-KR" sz="2600" b="1" dirty="0">
              <a:latin typeface="나눔스퀘어라운드 ExtraBold" pitchFamily="50" charset="-127"/>
              <a:ea typeface="나눔스퀘어라운드 ExtraBold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3259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결제페이지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유료 특화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결제 통한 신청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진행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온라인 상담 이 후 개별 전화상담 진행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추가 수임 시 해당 상담위원이 별도 진행</a:t>
                      </a:r>
                      <a:r>
                        <a:rPr lang="en-US" altLang="ko-KR" sz="800" baseline="0" dirty="0" smtClean="0"/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** </a:t>
                      </a:r>
                      <a:r>
                        <a:rPr lang="ko-KR" altLang="en-US" sz="800" baseline="0" dirty="0" smtClean="0"/>
                        <a:t>택스넷 회원가입 및 로그인 필수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무료</a:t>
                      </a:r>
                      <a:r>
                        <a:rPr lang="en-US" altLang="ko-KR" sz="800" baseline="0" dirty="0" smtClean="0"/>
                        <a:t>/</a:t>
                      </a:r>
                      <a:r>
                        <a:rPr lang="ko-KR" altLang="en-US" sz="800" baseline="0" dirty="0" smtClean="0"/>
                        <a:t>유료 모두 신청가능 </a:t>
                      </a:r>
                      <a:r>
                        <a:rPr lang="en-US" altLang="ko-KR" sz="800" baseline="0" dirty="0" smtClean="0"/>
                        <a:t>– </a:t>
                      </a:r>
                      <a:r>
                        <a:rPr lang="ko-KR" altLang="en-US" sz="800" baseline="0" dirty="0" smtClean="0"/>
                        <a:t>별도 결제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/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결제정보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컨설턴트 명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선택한 컨설턴트 명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컨설팅 분야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선택 한 세목 분야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날짜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시간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결제 클릭 시 결제모듈에 따라 결제 후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다음페이지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정상 예약 시 안내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알럿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직사각형 70"/>
          <p:cNvSpPr/>
          <p:nvPr/>
        </p:nvSpPr>
        <p:spPr>
          <a:xfrm flipV="1">
            <a:off x="655415" y="2280334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-1" y="6507757"/>
            <a:ext cx="8036235" cy="74711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55415" y="2424350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신청정보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691419" y="6759785"/>
            <a:ext cx="29883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+mn-ea"/>
              </a:rPr>
              <a:t>정보를 확인하고 예약을 완료해주세요</a:t>
            </a:r>
            <a:r>
              <a:rPr lang="en-US" altLang="ko-KR" sz="1200" b="1" dirty="0" smtClean="0">
                <a:latin typeface="+mn-ea"/>
              </a:rPr>
              <a:t>.</a:t>
            </a:r>
            <a:endParaRPr lang="en-US" altLang="ko-KR" sz="1200" b="1" dirty="0">
              <a:latin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91419" y="2784390"/>
            <a:ext cx="5191125" cy="85408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100" dirty="0" smtClean="0">
                <a:latin typeface="+mn-ea"/>
              </a:rPr>
              <a:t>컨설턴트 </a:t>
            </a:r>
            <a:r>
              <a:rPr lang="en-US" altLang="ko-KR" sz="1100" dirty="0" smtClean="0">
                <a:latin typeface="+mn-ea"/>
              </a:rPr>
              <a:t>: </a:t>
            </a:r>
            <a:r>
              <a:rPr lang="ko-KR" altLang="en-US" sz="1100" dirty="0" smtClean="0">
                <a:latin typeface="+mn-ea"/>
              </a:rPr>
              <a:t>이진옥 세무사</a:t>
            </a:r>
          </a:p>
          <a:p>
            <a:pPr fontAlgn="base">
              <a:lnSpc>
                <a:spcPct val="150000"/>
              </a:lnSpc>
            </a:pPr>
            <a:r>
              <a:rPr lang="ko-KR" altLang="en-US" sz="1100" dirty="0" smtClean="0">
                <a:latin typeface="+mn-ea"/>
              </a:rPr>
              <a:t>컨설팅 분야 </a:t>
            </a:r>
            <a:r>
              <a:rPr lang="en-US" altLang="ko-KR" sz="1100" dirty="0" smtClean="0">
                <a:latin typeface="+mn-ea"/>
              </a:rPr>
              <a:t>: </a:t>
            </a:r>
            <a:r>
              <a:rPr lang="ko-KR" altLang="en-US" sz="1100" dirty="0" smtClean="0">
                <a:latin typeface="+mn-ea"/>
              </a:rPr>
              <a:t>부가가치세</a:t>
            </a:r>
          </a:p>
          <a:p>
            <a:pPr fontAlgn="base">
              <a:lnSpc>
                <a:spcPct val="150000"/>
              </a:lnSpc>
            </a:pPr>
            <a:r>
              <a:rPr lang="ko-KR" altLang="en-US" sz="1100" dirty="0" smtClean="0">
                <a:latin typeface="+mn-ea"/>
              </a:rPr>
              <a:t>날짜</a:t>
            </a:r>
            <a:r>
              <a:rPr lang="en-US" altLang="ko-KR" sz="1100" dirty="0" smtClean="0">
                <a:latin typeface="+mn-ea"/>
              </a:rPr>
              <a:t>/</a:t>
            </a:r>
            <a:r>
              <a:rPr lang="ko-KR" altLang="en-US" sz="1100" dirty="0" smtClean="0">
                <a:latin typeface="+mn-ea"/>
              </a:rPr>
              <a:t>시간 </a:t>
            </a:r>
            <a:r>
              <a:rPr lang="en-US" altLang="ko-KR" sz="1100" dirty="0" smtClean="0">
                <a:latin typeface="+mn-ea"/>
              </a:rPr>
              <a:t>: 2021</a:t>
            </a:r>
            <a:r>
              <a:rPr lang="ko-KR" altLang="en-US" sz="1100" dirty="0" smtClean="0">
                <a:latin typeface="+mn-ea"/>
              </a:rPr>
              <a:t>년 </a:t>
            </a:r>
            <a:r>
              <a:rPr lang="en-US" altLang="ko-KR" sz="1100" dirty="0" smtClean="0">
                <a:latin typeface="+mn-ea"/>
              </a:rPr>
              <a:t>6</a:t>
            </a:r>
            <a:r>
              <a:rPr lang="ko-KR" altLang="en-US" sz="1100" dirty="0" smtClean="0">
                <a:latin typeface="+mn-ea"/>
              </a:rPr>
              <a:t>월 </a:t>
            </a:r>
            <a:r>
              <a:rPr lang="en-US" altLang="ko-KR" sz="1100" dirty="0" smtClean="0">
                <a:latin typeface="+mn-ea"/>
              </a:rPr>
              <a:t>14</a:t>
            </a:r>
            <a:r>
              <a:rPr lang="ko-KR" altLang="en-US" sz="1100" dirty="0" smtClean="0">
                <a:latin typeface="+mn-ea"/>
              </a:rPr>
              <a:t>일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 smtClean="0">
                <a:latin typeface="+mn-ea"/>
              </a:rPr>
              <a:t>월</a:t>
            </a:r>
            <a:r>
              <a:rPr lang="en-US" altLang="ko-KR" sz="1100" dirty="0" smtClean="0">
                <a:latin typeface="+mn-ea"/>
              </a:rPr>
              <a:t>) </a:t>
            </a:r>
            <a:r>
              <a:rPr lang="ko-KR" altLang="en-US" sz="1100" dirty="0" smtClean="0">
                <a:latin typeface="+mn-ea"/>
              </a:rPr>
              <a:t>오후 </a:t>
            </a:r>
            <a:r>
              <a:rPr lang="en-US" altLang="ko-KR" sz="1100" dirty="0" smtClean="0">
                <a:latin typeface="+mn-ea"/>
              </a:rPr>
              <a:t>02:00</a:t>
            </a:r>
            <a:endParaRPr lang="en-US" altLang="ko-KR" sz="1100" dirty="0">
              <a:latin typeface="+mn-ea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6236035" y="6687777"/>
            <a:ext cx="1332148" cy="3600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bg1"/>
                </a:solidFill>
                <a:latin typeface="+mn-ea"/>
              </a:rPr>
              <a:t>예약하기</a:t>
            </a:r>
            <a:endParaRPr lang="ko-KR" altLang="en-US" sz="1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8108243" y="5787677"/>
            <a:ext cx="2160240" cy="12601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Window Inner"/>
          <p:cNvSpPr/>
          <p:nvPr>
            <p:custDataLst>
              <p:tags r:id="rId1"/>
            </p:custDataLst>
          </p:nvPr>
        </p:nvSpPr>
        <p:spPr>
          <a:xfrm>
            <a:off x="8144247" y="5967697"/>
            <a:ext cx="2088232" cy="104411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8" name="Close Button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10108161" y="5844276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52956" y="6165135"/>
            <a:ext cx="20522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예약가</a:t>
            </a:r>
            <a:r>
              <a:rPr kumimoji="1"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완료되었습니다</a:t>
            </a:r>
            <a:r>
              <a:rPr kumimoji="1"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..</a:t>
            </a:r>
          </a:p>
        </p:txBody>
      </p:sp>
      <p:sp>
        <p:nvSpPr>
          <p:cNvPr id="90" name="모서리가 둥근 직사각형 89"/>
          <p:cNvSpPr/>
          <p:nvPr/>
        </p:nvSpPr>
        <p:spPr>
          <a:xfrm>
            <a:off x="8864327" y="6601547"/>
            <a:ext cx="670762" cy="21602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/>
              <a:t>확인</a:t>
            </a:r>
            <a:endParaRPr lang="ko-KR" altLang="en-US" sz="900" b="1" dirty="0"/>
          </a:p>
        </p:txBody>
      </p:sp>
      <p:sp>
        <p:nvSpPr>
          <p:cNvPr id="97" name="직사각형 96"/>
          <p:cNvSpPr/>
          <p:nvPr/>
        </p:nvSpPr>
        <p:spPr>
          <a:xfrm>
            <a:off x="655415" y="2424350"/>
            <a:ext cx="3420380" cy="12241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6056015" y="6535377"/>
            <a:ext cx="1683804" cy="6204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511399" y="2424350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104" name="직사각형 103"/>
          <p:cNvSpPr/>
          <p:nvPr/>
        </p:nvSpPr>
        <p:spPr>
          <a:xfrm>
            <a:off x="6020011" y="636374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43" name="직사각형 42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787763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3751759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>
            <a:off x="691419" y="3807457"/>
            <a:ext cx="658873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buFontTx/>
              <a:buChar char="-"/>
            </a:pPr>
            <a:r>
              <a:rPr lang="ko-KR" altLang="en-US" sz="900" dirty="0" smtClean="0">
                <a:latin typeface="+mn-ea"/>
              </a:rPr>
              <a:t>예약취소는 전화상담 </a:t>
            </a:r>
            <a:r>
              <a:rPr lang="en-US" altLang="ko-KR" sz="900" dirty="0" smtClean="0">
                <a:latin typeface="+mn-ea"/>
              </a:rPr>
              <a:t>1</a:t>
            </a:r>
            <a:r>
              <a:rPr lang="ko-KR" altLang="en-US" sz="900" dirty="0" smtClean="0">
                <a:latin typeface="+mn-ea"/>
              </a:rPr>
              <a:t>시간 전까지만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[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+mn-ea"/>
              </a:rPr>
              <a:t>마이택스넷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&gt; 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나의 문의내역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&gt; 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나의 상담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] </a:t>
            </a:r>
            <a:r>
              <a:rPr lang="ko-KR" altLang="en-US" sz="900" dirty="0" smtClean="0">
                <a:latin typeface="+mn-ea"/>
              </a:rPr>
              <a:t>에서 취소 가능합니다</a:t>
            </a:r>
            <a:r>
              <a:rPr lang="en-US" altLang="ko-KR" sz="900" dirty="0" smtClean="0">
                <a:latin typeface="+mn-ea"/>
              </a:rPr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예약날짜 및 시간변경은 전화상담 </a:t>
            </a:r>
            <a:r>
              <a:rPr lang="en-US" altLang="ko-KR" sz="900" dirty="0" smtClean="0">
                <a:latin typeface="+mn-ea"/>
              </a:rPr>
              <a:t>1</a:t>
            </a:r>
            <a:r>
              <a:rPr lang="ko-KR" altLang="en-US" sz="900" dirty="0" smtClean="0">
                <a:latin typeface="+mn-ea"/>
              </a:rPr>
              <a:t>시간 전까지만 가능하며</a:t>
            </a:r>
            <a:r>
              <a:rPr lang="en-US" altLang="ko-KR" sz="900" dirty="0" smtClean="0">
                <a:latin typeface="+mn-ea"/>
              </a:rPr>
              <a:t>, </a:t>
            </a:r>
            <a:r>
              <a:rPr lang="ko-KR" altLang="en-US" sz="900" dirty="0" smtClean="0">
                <a:latin typeface="+mn-ea"/>
              </a:rPr>
              <a:t>변경 요청은 택스넷 고객센터로 문의 주세요</a:t>
            </a:r>
            <a:r>
              <a:rPr lang="en-US" altLang="ko-KR" sz="900" dirty="0" smtClean="0">
                <a:latin typeface="+mn-ea"/>
              </a:rPr>
              <a:t>. (02-2231-7027).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1267483" y="1740274"/>
            <a:ext cx="54366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ko-KR" sz="26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&lt; </a:t>
            </a:r>
            <a:r>
              <a:rPr lang="ko-KR" altLang="en-US" sz="26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전문가 컨설팅 서비스 예약정보 </a:t>
            </a:r>
            <a:r>
              <a:rPr lang="en-US" altLang="ko-KR" sz="26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&gt;</a:t>
            </a:r>
            <a:endParaRPr lang="en-US" altLang="ko-KR" sz="2600" b="1" dirty="0">
              <a:latin typeface="나눔스퀘어라운드 ExtraBold" pitchFamily="50" charset="-127"/>
              <a:ea typeface="나눔스퀘어라운드 ExtraBold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1320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결제정보 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유료 특화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결제 통한 신청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진행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온라인 상담 이 후 개별 전화상담 진행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추가 수임 시 해당 상담위원이 별도 진행</a:t>
                      </a:r>
                      <a:r>
                        <a:rPr lang="en-US" altLang="ko-KR" sz="800" baseline="0" dirty="0" smtClean="0"/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** </a:t>
                      </a:r>
                      <a:r>
                        <a:rPr lang="ko-KR" altLang="en-US" sz="800" baseline="0" dirty="0" smtClean="0"/>
                        <a:t>택스넷 회원가입 및 로그인 필수</a:t>
                      </a:r>
                      <a:endParaRPr lang="en-US" altLang="ko-KR" sz="800" baseline="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aseline="0" dirty="0" smtClean="0"/>
                        <a:t>(</a:t>
                      </a:r>
                      <a:r>
                        <a:rPr lang="ko-KR" altLang="en-US" sz="800" baseline="0" dirty="0" smtClean="0"/>
                        <a:t>무료</a:t>
                      </a:r>
                      <a:r>
                        <a:rPr lang="en-US" altLang="ko-KR" sz="800" baseline="0" dirty="0" smtClean="0"/>
                        <a:t>/</a:t>
                      </a:r>
                      <a:r>
                        <a:rPr lang="ko-KR" altLang="en-US" sz="800" baseline="0" dirty="0" smtClean="0"/>
                        <a:t>유료 모두 신청가능 </a:t>
                      </a:r>
                      <a:r>
                        <a:rPr lang="en-US" altLang="ko-KR" sz="800" baseline="0" dirty="0" smtClean="0"/>
                        <a:t>– </a:t>
                      </a:r>
                      <a:r>
                        <a:rPr lang="ko-KR" altLang="en-US" sz="800" baseline="0" dirty="0" smtClean="0"/>
                        <a:t>별도 결제</a:t>
                      </a:r>
                      <a:r>
                        <a:rPr lang="en-US" altLang="ko-KR" sz="800" baseline="0" dirty="0" smtClean="0"/>
                        <a:t>)</a:t>
                      </a:r>
                      <a:endParaRPr lang="en-US" altLang="ko-KR" sz="800" dirty="0" smtClean="0"/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결제 완료 생성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클릭 시 해당 카드사 전표정보로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문의내역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 상담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서비메인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직사각형 69"/>
          <p:cNvSpPr/>
          <p:nvPr/>
        </p:nvSpPr>
        <p:spPr>
          <a:xfrm>
            <a:off x="1267483" y="1740274"/>
            <a:ext cx="54366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ko-KR" sz="26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&lt; </a:t>
            </a:r>
            <a:r>
              <a:rPr lang="ko-KR" altLang="en-US" sz="26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전문가 컨설팅 서비스 예약정보 </a:t>
            </a:r>
            <a:r>
              <a:rPr lang="en-US" altLang="ko-KR" sz="26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&gt;</a:t>
            </a:r>
            <a:endParaRPr lang="en-US" altLang="ko-KR" sz="2600" b="1" dirty="0">
              <a:latin typeface="나눔스퀘어라운드 ExtraBold" pitchFamily="50" charset="-127"/>
              <a:ea typeface="나눔스퀘어라운드 ExtraBold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 flipV="1">
            <a:off x="655415" y="2316338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655415" y="2460354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상담정보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91419" y="2820394"/>
            <a:ext cx="5191125" cy="85408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100" dirty="0" smtClean="0">
                <a:latin typeface="+mn-ea"/>
              </a:rPr>
              <a:t>컨설턴트 </a:t>
            </a:r>
            <a:r>
              <a:rPr lang="en-US" altLang="ko-KR" sz="1100" dirty="0" smtClean="0">
                <a:latin typeface="+mn-ea"/>
              </a:rPr>
              <a:t>: </a:t>
            </a:r>
            <a:r>
              <a:rPr lang="ko-KR" altLang="en-US" sz="1100" dirty="0" smtClean="0">
                <a:latin typeface="+mn-ea"/>
              </a:rPr>
              <a:t>이진옥 세무사</a:t>
            </a:r>
          </a:p>
          <a:p>
            <a:pPr fontAlgn="base">
              <a:lnSpc>
                <a:spcPct val="150000"/>
              </a:lnSpc>
            </a:pPr>
            <a:r>
              <a:rPr lang="ko-KR" altLang="en-US" sz="1100" dirty="0" smtClean="0">
                <a:latin typeface="+mn-ea"/>
              </a:rPr>
              <a:t>컨설팅 분야 </a:t>
            </a:r>
            <a:r>
              <a:rPr lang="en-US" altLang="ko-KR" sz="1100" dirty="0" smtClean="0">
                <a:latin typeface="+mn-ea"/>
              </a:rPr>
              <a:t>: </a:t>
            </a:r>
            <a:r>
              <a:rPr lang="ko-KR" altLang="en-US" sz="1100" dirty="0" smtClean="0">
                <a:latin typeface="+mn-ea"/>
              </a:rPr>
              <a:t>부가가치세</a:t>
            </a:r>
          </a:p>
          <a:p>
            <a:pPr fontAlgn="base">
              <a:lnSpc>
                <a:spcPct val="150000"/>
              </a:lnSpc>
            </a:pPr>
            <a:r>
              <a:rPr lang="ko-KR" altLang="en-US" sz="1100" dirty="0" smtClean="0">
                <a:latin typeface="+mn-ea"/>
              </a:rPr>
              <a:t>날짜</a:t>
            </a:r>
            <a:r>
              <a:rPr lang="en-US" altLang="ko-KR" sz="1100" dirty="0" smtClean="0">
                <a:latin typeface="+mn-ea"/>
              </a:rPr>
              <a:t>/</a:t>
            </a:r>
            <a:r>
              <a:rPr lang="ko-KR" altLang="en-US" sz="1100" dirty="0" smtClean="0">
                <a:latin typeface="+mn-ea"/>
              </a:rPr>
              <a:t>시간 </a:t>
            </a:r>
            <a:r>
              <a:rPr lang="en-US" altLang="ko-KR" sz="1100" dirty="0" smtClean="0">
                <a:latin typeface="+mn-ea"/>
              </a:rPr>
              <a:t>: 2021</a:t>
            </a:r>
            <a:r>
              <a:rPr lang="ko-KR" altLang="en-US" sz="1100" dirty="0" smtClean="0">
                <a:latin typeface="+mn-ea"/>
              </a:rPr>
              <a:t>년 </a:t>
            </a:r>
            <a:r>
              <a:rPr lang="en-US" altLang="ko-KR" sz="1100" dirty="0" smtClean="0">
                <a:latin typeface="+mn-ea"/>
              </a:rPr>
              <a:t>6</a:t>
            </a:r>
            <a:r>
              <a:rPr lang="ko-KR" altLang="en-US" sz="1100" dirty="0" smtClean="0">
                <a:latin typeface="+mn-ea"/>
              </a:rPr>
              <a:t>월 </a:t>
            </a:r>
            <a:r>
              <a:rPr lang="en-US" altLang="ko-KR" sz="1100" dirty="0" smtClean="0">
                <a:latin typeface="+mn-ea"/>
              </a:rPr>
              <a:t>14</a:t>
            </a:r>
            <a:r>
              <a:rPr lang="ko-KR" altLang="en-US" sz="1100" dirty="0" smtClean="0">
                <a:latin typeface="+mn-ea"/>
              </a:rPr>
              <a:t>일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 smtClean="0">
                <a:latin typeface="+mn-ea"/>
              </a:rPr>
              <a:t>월</a:t>
            </a:r>
            <a:r>
              <a:rPr lang="en-US" altLang="ko-KR" sz="1100" dirty="0" smtClean="0">
                <a:latin typeface="+mn-ea"/>
              </a:rPr>
              <a:t>) </a:t>
            </a:r>
            <a:r>
              <a:rPr lang="ko-KR" altLang="en-US" sz="1100" dirty="0" smtClean="0">
                <a:latin typeface="+mn-ea"/>
              </a:rPr>
              <a:t>오후 </a:t>
            </a:r>
            <a:r>
              <a:rPr lang="en-US" altLang="ko-KR" sz="1100" dirty="0" smtClean="0">
                <a:latin typeface="+mn-ea"/>
              </a:rPr>
              <a:t>02:00</a:t>
            </a:r>
            <a:endParaRPr lang="en-US" altLang="ko-KR" sz="1100" dirty="0">
              <a:latin typeface="+mn-ea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691419" y="4095489"/>
            <a:ext cx="6588732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예약취소는 전화상담 </a:t>
            </a:r>
            <a:r>
              <a:rPr lang="en-US" altLang="ko-KR" sz="900" dirty="0" smtClean="0">
                <a:latin typeface="+mn-ea"/>
              </a:rPr>
              <a:t>1</a:t>
            </a:r>
            <a:r>
              <a:rPr lang="ko-KR" altLang="en-US" sz="900" dirty="0" smtClean="0">
                <a:latin typeface="+mn-ea"/>
              </a:rPr>
              <a:t>시간 전까지만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[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+mn-ea"/>
              </a:rPr>
              <a:t>마이택스넷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&gt; 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나의 문의내역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&gt; 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</a:rPr>
              <a:t>나의 상담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] </a:t>
            </a:r>
            <a:r>
              <a:rPr lang="ko-KR" altLang="en-US" sz="900" dirty="0" smtClean="0">
                <a:latin typeface="+mn-ea"/>
              </a:rPr>
              <a:t>에서 취소 가능하며</a:t>
            </a:r>
            <a:r>
              <a:rPr lang="en-US" altLang="ko-KR" sz="900" dirty="0" smtClean="0">
                <a:latin typeface="+mn-ea"/>
              </a:rPr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  </a:t>
            </a:r>
            <a:r>
              <a:rPr lang="ko-KR" altLang="en-US" sz="900" dirty="0" smtClean="0">
                <a:latin typeface="+mn-ea"/>
              </a:rPr>
              <a:t>이후에는 취소 및 환불이 불가능합니다</a:t>
            </a:r>
            <a:r>
              <a:rPr lang="en-US" altLang="ko-KR" sz="900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예약날짜 및 시간변경은 전화상담 </a:t>
            </a:r>
            <a:r>
              <a:rPr lang="en-US" altLang="ko-KR" sz="900" dirty="0" smtClean="0">
                <a:latin typeface="+mn-ea"/>
              </a:rPr>
              <a:t>1</a:t>
            </a:r>
            <a:r>
              <a:rPr lang="ko-KR" altLang="en-US" sz="900" dirty="0" smtClean="0">
                <a:latin typeface="+mn-ea"/>
              </a:rPr>
              <a:t>시간 전까지만 가능하며</a:t>
            </a:r>
            <a:r>
              <a:rPr lang="en-US" altLang="ko-KR" sz="900" dirty="0" smtClean="0">
                <a:latin typeface="+mn-ea"/>
              </a:rPr>
              <a:t>, </a:t>
            </a:r>
            <a:r>
              <a:rPr lang="ko-KR" altLang="en-US" sz="900" dirty="0" smtClean="0">
                <a:latin typeface="+mn-ea"/>
              </a:rPr>
              <a:t>변경 가능 일자</a:t>
            </a:r>
            <a:r>
              <a:rPr lang="en-US" altLang="ko-KR" sz="900" dirty="0" smtClean="0">
                <a:latin typeface="+mn-ea"/>
              </a:rPr>
              <a:t>/</a:t>
            </a:r>
            <a:r>
              <a:rPr lang="ko-KR" altLang="en-US" sz="900" dirty="0" smtClean="0">
                <a:latin typeface="+mn-ea"/>
              </a:rPr>
              <a:t>시간에만 가능합니다</a:t>
            </a:r>
            <a:r>
              <a:rPr lang="en-US" altLang="ko-KR" sz="900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상담전문가 사정으로 상담을 하지 못한 경우에는 </a:t>
            </a:r>
            <a:r>
              <a:rPr lang="en-US" altLang="ko-KR" sz="900" dirty="0" smtClean="0">
                <a:latin typeface="+mn-ea"/>
              </a:rPr>
              <a:t>100% </a:t>
            </a:r>
            <a:r>
              <a:rPr lang="ko-KR" altLang="en-US" sz="900" dirty="0" smtClean="0">
                <a:latin typeface="+mn-ea"/>
              </a:rPr>
              <a:t>환불해드립니다</a:t>
            </a:r>
            <a:r>
              <a:rPr lang="en-US" altLang="ko-KR" sz="900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900" dirty="0" smtClean="0">
                <a:latin typeface="+mn-ea"/>
              </a:rPr>
              <a:t>- </a:t>
            </a:r>
            <a:r>
              <a:rPr lang="ko-KR" altLang="en-US" sz="900" dirty="0" smtClean="0">
                <a:latin typeface="+mn-ea"/>
              </a:rPr>
              <a:t>회원님 사정으로 상담을 하지 못한 경우 또는 상담이 이루어진 경우에는 환불해드리지 않습니다</a:t>
            </a:r>
            <a:r>
              <a:rPr lang="en-US" altLang="ko-KR" sz="900" dirty="0" smtClean="0">
                <a:latin typeface="+mn-ea"/>
              </a:rPr>
              <a:t>.</a:t>
            </a:r>
            <a:endParaRPr lang="en-US" altLang="ko-KR" sz="900" dirty="0">
              <a:latin typeface="+mn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671639" y="5499645"/>
            <a:ext cx="1296144" cy="36004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마이 택스넷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111799" y="5499645"/>
            <a:ext cx="1296144" cy="36004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메인 페이지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599631" y="5499645"/>
            <a:ext cx="2880320" cy="39604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2563627" y="535562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2" name="직사각형 31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직사각형 34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787763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3751759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 flipV="1">
            <a:off x="655415" y="3843461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6942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메인페이지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구분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제목 클릭 시 해당 상담 상세페이지 이동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전체보기 클릭 시 나의 상담 페이지로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23181"/>
            <a:ext cx="8036235" cy="26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84" y="1556623"/>
            <a:ext cx="7969647" cy="4254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직사각형 34"/>
          <p:cNvSpPr/>
          <p:nvPr/>
        </p:nvSpPr>
        <p:spPr>
          <a:xfrm>
            <a:off x="155431" y="4239505"/>
            <a:ext cx="396044" cy="1800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프리미엄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19412" y="4203501"/>
            <a:ext cx="11521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2021-06-30  14:30</a:t>
            </a:r>
            <a:endParaRPr lang="ko-KR" altLang="en-US" sz="900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167583" y="4239505"/>
            <a:ext cx="396044" cy="1800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51359" y="4491533"/>
            <a:ext cx="396044" cy="1800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상담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167583" y="4491533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19411" y="4459307"/>
            <a:ext cx="11521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무상수출 건 신고</a:t>
            </a:r>
            <a:endParaRPr lang="ko-KR" altLang="en-US" sz="900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15355" y="4203501"/>
            <a:ext cx="2484276" cy="26041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159471" y="405948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04879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문의내역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프리미엄상담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내역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프리미엄 상담 유형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일자 노출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 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신청일자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 상태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23181"/>
            <a:ext cx="8036235" cy="3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1719225"/>
            <a:ext cx="7873169" cy="449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187363" y="2331293"/>
            <a:ext cx="13468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나눔바른고딕" pitchFamily="50" charset="-127"/>
                <a:ea typeface="나눔바른고딕" pitchFamily="50" charset="-127"/>
              </a:rPr>
              <a:t>온라인 상담내역</a:t>
            </a:r>
            <a:endParaRPr lang="ko-KR" altLang="en-US" sz="14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 flipV="1">
            <a:off x="259771" y="2629202"/>
            <a:ext cx="252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87363" y="5715669"/>
            <a:ext cx="18678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나눔바른고딕" pitchFamily="50" charset="-127"/>
                <a:ea typeface="나눔바른고딕" pitchFamily="50" charset="-127"/>
              </a:rPr>
              <a:t>전문가 컨설팅 신청내역</a:t>
            </a:r>
            <a:endParaRPr lang="ko-KR" altLang="en-US" sz="14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 flipV="1">
            <a:off x="259771" y="6013578"/>
            <a:ext cx="252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367" y="2763341"/>
            <a:ext cx="7560840" cy="35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372" y="3123381"/>
            <a:ext cx="7488832" cy="34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33996" y="5211613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41"/>
          <p:cNvSpPr/>
          <p:nvPr/>
        </p:nvSpPr>
        <p:spPr>
          <a:xfrm>
            <a:off x="734964" y="355542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884107" y="3567916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01748" y="358272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01748" y="3906760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65728" y="3870756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경지현 공인회계사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 flipV="1">
            <a:off x="265744" y="4446820"/>
            <a:ext cx="738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741337" y="4635549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846384" y="4626840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08121" y="4662844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08121" y="4986880"/>
            <a:ext cx="396044" cy="1800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72101" y="4950876"/>
            <a:ext cx="21219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현재 답변 대기 중 입니다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703542" y="3582725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312793" y="6372745"/>
            <a:ext cx="666658" cy="1800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컨설팅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015455" y="6318155"/>
            <a:ext cx="189026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2021-06-30  14:30 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컨설팅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305797" y="6328032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4133889" y="6354159"/>
            <a:ext cx="396044" cy="1800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예약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610650" y="6355327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직사각형 84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직사각형 56"/>
          <p:cNvSpPr/>
          <p:nvPr/>
        </p:nvSpPr>
        <p:spPr>
          <a:xfrm>
            <a:off x="223367" y="5679665"/>
            <a:ext cx="1584176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187363" y="553564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75" name="직사각형 74"/>
          <p:cNvSpPr/>
          <p:nvPr/>
        </p:nvSpPr>
        <p:spPr>
          <a:xfrm>
            <a:off x="43347" y="625572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76" name="직사각형 75"/>
          <p:cNvSpPr/>
          <p:nvPr/>
        </p:nvSpPr>
        <p:spPr>
          <a:xfrm>
            <a:off x="223367" y="6255729"/>
            <a:ext cx="5436604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63055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err="1" smtClean="0"/>
                        <a:t>예약제</a:t>
                      </a:r>
                      <a:r>
                        <a:rPr lang="ko-KR" altLang="en-US" sz="800" dirty="0" smtClean="0"/>
                        <a:t>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7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상담정보 메뉴 항목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예약자 정보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예약자 이름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완료 전 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예약자 연락처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완료 전 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내용입력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완료 전 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첨부파일 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삭제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신청 취소 클릭 시 해당 예약 취소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저장 클릭 시 변경내용 저장 후 목록이동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목록 클릭 시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저장없이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목록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직사각형 69"/>
          <p:cNvSpPr/>
          <p:nvPr/>
        </p:nvSpPr>
        <p:spPr>
          <a:xfrm>
            <a:off x="1879551" y="1827237"/>
            <a:ext cx="42124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ko-KR" sz="20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&lt; </a:t>
            </a:r>
            <a:r>
              <a:rPr lang="ko-KR" altLang="en-US" sz="20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전문가 컨설팅 서비스 신청정보 </a:t>
            </a:r>
            <a:r>
              <a:rPr lang="en-US" altLang="ko-KR" sz="20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&gt;</a:t>
            </a:r>
            <a:endParaRPr lang="en-US" altLang="ko-KR" sz="2000" b="1" dirty="0">
              <a:latin typeface="나눔스퀘어라운드 ExtraBold" pitchFamily="50" charset="-127"/>
              <a:ea typeface="나눔스퀘어라운드 ExtraBold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 flipV="1">
            <a:off x="655415" y="2331293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오각형 42"/>
          <p:cNvSpPr/>
          <p:nvPr/>
        </p:nvSpPr>
        <p:spPr>
          <a:xfrm rot="5400000">
            <a:off x="8959477" y="5764535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53" name="표 52"/>
          <p:cNvGraphicFramePr>
            <a:graphicFrameLocks noGrp="1"/>
          </p:cNvGraphicFramePr>
          <p:nvPr/>
        </p:nvGraphicFramePr>
        <p:xfrm>
          <a:off x="619411" y="2547317"/>
          <a:ext cx="68767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8382"/>
                <a:gridCol w="343838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상담정보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결제정보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4" name="직사각형 53"/>
          <p:cNvSpPr/>
          <p:nvPr/>
        </p:nvSpPr>
        <p:spPr>
          <a:xfrm>
            <a:off x="547403" y="2439305"/>
            <a:ext cx="3564396" cy="57606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355717" y="243930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1323181"/>
            <a:ext cx="8036235" cy="3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직사각형 47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직사각형 56"/>
          <p:cNvSpPr/>
          <p:nvPr/>
        </p:nvSpPr>
        <p:spPr>
          <a:xfrm>
            <a:off x="655415" y="3015369"/>
            <a:ext cx="1444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신청내역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691420" y="3297158"/>
            <a:ext cx="35283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000" dirty="0" smtClean="0">
                <a:latin typeface="+mn-ea"/>
              </a:rPr>
              <a:t>컨설턴트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이진옥 세무사</a:t>
            </a:r>
          </a:p>
          <a:p>
            <a:pPr fontAlgn="base">
              <a:lnSpc>
                <a:spcPct val="150000"/>
              </a:lnSpc>
            </a:pPr>
            <a:r>
              <a:rPr lang="ko-KR" altLang="en-US" sz="1000" dirty="0" smtClean="0">
                <a:latin typeface="+mn-ea"/>
              </a:rPr>
              <a:t>컨설팅 분야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부가가치세</a:t>
            </a:r>
            <a:r>
              <a:rPr lang="en-US" altLang="ko-KR" sz="1000" dirty="0" smtClean="0">
                <a:latin typeface="+mn-ea"/>
              </a:rPr>
              <a:t> </a:t>
            </a:r>
            <a:endParaRPr lang="ko-KR" altLang="en-US" sz="10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000" dirty="0" smtClean="0">
                <a:latin typeface="+mn-ea"/>
              </a:rPr>
              <a:t>날짜</a:t>
            </a:r>
            <a:r>
              <a:rPr lang="en-US" altLang="ko-KR" sz="1000" dirty="0" smtClean="0">
                <a:latin typeface="+mn-ea"/>
              </a:rPr>
              <a:t>/</a:t>
            </a:r>
            <a:r>
              <a:rPr lang="ko-KR" altLang="en-US" sz="1000" dirty="0" smtClean="0">
                <a:latin typeface="+mn-ea"/>
              </a:rPr>
              <a:t>시간 </a:t>
            </a:r>
            <a:r>
              <a:rPr lang="en-US" altLang="ko-KR" sz="1000" dirty="0" smtClean="0">
                <a:latin typeface="+mn-ea"/>
              </a:rPr>
              <a:t>: 2021</a:t>
            </a:r>
            <a:r>
              <a:rPr lang="ko-KR" altLang="en-US" sz="1000" dirty="0" smtClean="0">
                <a:latin typeface="+mn-ea"/>
              </a:rPr>
              <a:t>년 </a:t>
            </a:r>
            <a:r>
              <a:rPr lang="en-US" altLang="ko-KR" sz="1000" dirty="0" smtClean="0">
                <a:latin typeface="+mn-ea"/>
              </a:rPr>
              <a:t>6</a:t>
            </a:r>
            <a:r>
              <a:rPr lang="ko-KR" altLang="en-US" sz="1000" dirty="0" smtClean="0">
                <a:latin typeface="+mn-ea"/>
              </a:rPr>
              <a:t>월 </a:t>
            </a:r>
            <a:r>
              <a:rPr lang="en-US" altLang="ko-KR" sz="1000" dirty="0" smtClean="0">
                <a:latin typeface="+mn-ea"/>
              </a:rPr>
              <a:t>14</a:t>
            </a:r>
            <a:r>
              <a:rPr lang="ko-KR" altLang="en-US" sz="1000" dirty="0" smtClean="0">
                <a:latin typeface="+mn-ea"/>
              </a:rPr>
              <a:t>일 </a:t>
            </a:r>
            <a:r>
              <a:rPr lang="en-US" altLang="ko-KR" sz="1000" dirty="0" smtClean="0">
                <a:latin typeface="+mn-ea"/>
              </a:rPr>
              <a:t>(</a:t>
            </a:r>
            <a:r>
              <a:rPr lang="ko-KR" altLang="en-US" sz="1000" dirty="0" smtClean="0">
                <a:latin typeface="+mn-ea"/>
              </a:rPr>
              <a:t>월</a:t>
            </a:r>
            <a:r>
              <a:rPr lang="en-US" altLang="ko-KR" sz="1000" dirty="0" smtClean="0">
                <a:latin typeface="+mn-ea"/>
              </a:rPr>
              <a:t>) </a:t>
            </a:r>
            <a:r>
              <a:rPr lang="ko-KR" altLang="en-US" sz="1000" dirty="0" smtClean="0">
                <a:latin typeface="+mn-ea"/>
              </a:rPr>
              <a:t>오후 </a:t>
            </a:r>
            <a:r>
              <a:rPr lang="en-US" altLang="ko-KR" sz="1000" dirty="0" smtClean="0">
                <a:latin typeface="+mn-ea"/>
              </a:rPr>
              <a:t>02:00</a:t>
            </a:r>
            <a:endParaRPr lang="en-US" altLang="ko-KR" sz="1000" dirty="0">
              <a:latin typeface="+mn-ea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655415" y="4190000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예약자 이름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1915555" y="4226004"/>
            <a:ext cx="2988332" cy="21602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solidFill>
                  <a:schemeClr val="tx1"/>
                </a:solidFill>
              </a:rPr>
              <a:t>홍길동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55415" y="4586044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예약자 연락처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1915555" y="4622048"/>
            <a:ext cx="2988332" cy="21602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solidFill>
                  <a:schemeClr val="tx1"/>
                </a:solidFill>
              </a:rPr>
              <a:t>010-XXXX-XXXX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5011899" y="4226004"/>
            <a:ext cx="14761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예약자 성명 수정가능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5011899" y="4586044"/>
            <a:ext cx="15481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예약자 연락처 수정가능</a:t>
            </a:r>
            <a:r>
              <a:rPr lang="en-US" altLang="ko-KR" sz="900" b="1" dirty="0" smtClean="0">
                <a:solidFill>
                  <a:schemeClr val="bg1">
                    <a:lumMod val="65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900" b="1" dirty="0">
              <a:solidFill>
                <a:schemeClr val="bg1">
                  <a:lumMod val="65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691419" y="4081988"/>
            <a:ext cx="5940660" cy="90010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47403" y="4081988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76" name="직사각형 75"/>
          <p:cNvSpPr/>
          <p:nvPr/>
        </p:nvSpPr>
        <p:spPr>
          <a:xfrm>
            <a:off x="655415" y="5126104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고딕 Light" pitchFamily="50" charset="-127"/>
                <a:ea typeface="나눔고딕 Light" pitchFamily="50" charset="-127"/>
              </a:rPr>
              <a:t>컨설팅 요청 내용</a:t>
            </a:r>
            <a:endParaRPr lang="en-US" altLang="ko-KR" sz="12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763427" y="5486144"/>
            <a:ext cx="6768752" cy="553561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691419" y="5414136"/>
            <a:ext cx="6948772" cy="697577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547403" y="5378132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80" name="직사각형 79"/>
          <p:cNvSpPr/>
          <p:nvPr/>
        </p:nvSpPr>
        <p:spPr>
          <a:xfrm>
            <a:off x="1987563" y="5153979"/>
            <a:ext cx="30963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상담위원이 내용 파악을 할 수 있도록 핵심적인 내용을 적어주세요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,)</a:t>
            </a:r>
            <a:endParaRPr lang="en-US" altLang="ko-KR" sz="8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2275595" y="6266762"/>
            <a:ext cx="1332148" cy="2520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</a:rPr>
              <a:t>파일 첨부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655415" y="6266762"/>
            <a:ext cx="180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상속처리 </a:t>
            </a:r>
            <a:r>
              <a:rPr lang="ko-KR" altLang="en-US" sz="1200" b="1" dirty="0" err="1" smtClean="0">
                <a:latin typeface="나눔스퀘어라운드 ExtraBold" pitchFamily="50" charset="-127"/>
                <a:ea typeface="나눔스퀘어라운드 ExtraBold" pitchFamily="50" charset="-127"/>
              </a:rPr>
              <a:t>증명원</a:t>
            </a:r>
            <a:r>
              <a:rPr lang="en-US" altLang="ko-KR" sz="12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.</a:t>
            </a:r>
            <a:r>
              <a:rPr lang="en-US" altLang="ko-KR" sz="1200" b="1" dirty="0" err="1" smtClean="0">
                <a:latin typeface="나눔스퀘어라운드 ExtraBold" pitchFamily="50" charset="-127"/>
                <a:ea typeface="나눔스퀘어라운드 ExtraBold" pitchFamily="50" charset="-127"/>
              </a:rPr>
              <a:t>hwp</a:t>
            </a:r>
            <a:endParaRPr lang="en-US" altLang="ko-KR" sz="1200" b="1" dirty="0">
              <a:latin typeface="나눔스퀘어라운드 ExtraBold" pitchFamily="50" charset="-127"/>
              <a:ea typeface="나눔스퀘어라운드 ExtraBold" pitchFamily="50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6524067" y="6748315"/>
            <a:ext cx="93610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목록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5479951" y="6748315"/>
            <a:ext cx="93610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저장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4111799" y="6723781"/>
            <a:ext cx="3492388" cy="4680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3931779" y="667630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87" name="직사각형 86"/>
          <p:cNvSpPr/>
          <p:nvPr/>
        </p:nvSpPr>
        <p:spPr>
          <a:xfrm>
            <a:off x="3679751" y="6302766"/>
            <a:ext cx="43564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첨부하실 파일을 업로드 해주세요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파일 용량은 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10MB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이상일 경우 업로드가 되지 않습니다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en-US" altLang="ko-KR" sz="8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691419" y="6255729"/>
            <a:ext cx="7128792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47403" y="6255729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91" name="직사각형 90"/>
          <p:cNvSpPr/>
          <p:nvPr/>
        </p:nvSpPr>
        <p:spPr>
          <a:xfrm>
            <a:off x="4435835" y="6759785"/>
            <a:ext cx="93610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신청취소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8108243" y="3159385"/>
            <a:ext cx="2160240" cy="12601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Window Inner"/>
          <p:cNvSpPr/>
          <p:nvPr>
            <p:custDataLst>
              <p:tags r:id="rId1"/>
            </p:custDataLst>
          </p:nvPr>
        </p:nvSpPr>
        <p:spPr>
          <a:xfrm>
            <a:off x="8144247" y="3339405"/>
            <a:ext cx="2088232" cy="104411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4" name="Close Button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10108161" y="3215984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8152956" y="3536843"/>
            <a:ext cx="20522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예약을 취소하시겠습니까</a:t>
            </a:r>
            <a:r>
              <a:rPr kumimoji="1"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?</a:t>
            </a:r>
          </a:p>
        </p:txBody>
      </p:sp>
      <p:sp>
        <p:nvSpPr>
          <p:cNvPr id="96" name="모서리가 둥근 직사각형 95"/>
          <p:cNvSpPr/>
          <p:nvPr/>
        </p:nvSpPr>
        <p:spPr>
          <a:xfrm>
            <a:off x="8460940" y="3973255"/>
            <a:ext cx="670762" cy="21602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/>
              <a:t>확인</a:t>
            </a:r>
            <a:endParaRPr lang="ko-KR" altLang="en-US" sz="900" b="1" dirty="0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9217024" y="3960182"/>
            <a:ext cx="670762" cy="21602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/>
              <a:t>취소</a:t>
            </a:r>
            <a:endParaRPr lang="ko-KR" altLang="en-US" sz="900" b="1" dirty="0"/>
          </a:p>
        </p:txBody>
      </p:sp>
      <p:sp>
        <p:nvSpPr>
          <p:cNvPr id="98" name="직사각형 97"/>
          <p:cNvSpPr/>
          <p:nvPr/>
        </p:nvSpPr>
        <p:spPr>
          <a:xfrm>
            <a:off x="8108243" y="4635549"/>
            <a:ext cx="2160240" cy="12601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Window Inner"/>
          <p:cNvSpPr/>
          <p:nvPr>
            <p:custDataLst>
              <p:tags r:id="rId3"/>
            </p:custDataLst>
          </p:nvPr>
        </p:nvSpPr>
        <p:spPr>
          <a:xfrm>
            <a:off x="8144247" y="4815569"/>
            <a:ext cx="2088232" cy="1044116"/>
          </a:xfrm>
          <a:prstGeom prst="rect">
            <a:avLst/>
          </a:prstGeom>
          <a:solidFill>
            <a:schemeClr val="bg1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900" b="1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0" name="Close Button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10108161" y="4692148"/>
            <a:ext cx="88314" cy="88603"/>
          </a:xfrm>
          <a:custGeom>
            <a:avLst/>
            <a:gdLst>
              <a:gd name="T0" fmla="*/ 12 w 246"/>
              <a:gd name="T1" fmla="*/ 15 h 241"/>
              <a:gd name="T2" fmla="*/ 12 w 246"/>
              <a:gd name="T3" fmla="*/ 56 h 241"/>
              <a:gd name="T4" fmla="*/ 80 w 246"/>
              <a:gd name="T5" fmla="*/ 122 h 241"/>
              <a:gd name="T6" fmla="*/ 12 w 246"/>
              <a:gd name="T7" fmla="*/ 188 h 241"/>
              <a:gd name="T8" fmla="*/ 12 w 246"/>
              <a:gd name="T9" fmla="*/ 229 h 241"/>
              <a:gd name="T10" fmla="*/ 56 w 246"/>
              <a:gd name="T11" fmla="*/ 229 h 241"/>
              <a:gd name="T12" fmla="*/ 123 w 246"/>
              <a:gd name="T13" fmla="*/ 165 h 241"/>
              <a:gd name="T14" fmla="*/ 190 w 246"/>
              <a:gd name="T15" fmla="*/ 229 h 241"/>
              <a:gd name="T16" fmla="*/ 234 w 246"/>
              <a:gd name="T17" fmla="*/ 229 h 241"/>
              <a:gd name="T18" fmla="*/ 234 w 246"/>
              <a:gd name="T19" fmla="*/ 188 h 241"/>
              <a:gd name="T20" fmla="*/ 167 w 246"/>
              <a:gd name="T21" fmla="*/ 122 h 241"/>
              <a:gd name="T22" fmla="*/ 234 w 246"/>
              <a:gd name="T23" fmla="*/ 56 h 241"/>
              <a:gd name="T24" fmla="*/ 234 w 246"/>
              <a:gd name="T25" fmla="*/ 15 h 241"/>
              <a:gd name="T26" fmla="*/ 190 w 246"/>
              <a:gd name="T27" fmla="*/ 15 h 241"/>
              <a:gd name="T28" fmla="*/ 123 w 246"/>
              <a:gd name="T29" fmla="*/ 79 h 241"/>
              <a:gd name="T30" fmla="*/ 56 w 246"/>
              <a:gd name="T31" fmla="*/ 15 h 241"/>
              <a:gd name="T32" fmla="*/ 12 w 246"/>
              <a:gd name="T33" fmla="*/ 1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6" h="241">
                <a:moveTo>
                  <a:pt x="12" y="15"/>
                </a:moveTo>
                <a:cubicBezTo>
                  <a:pt x="0" y="26"/>
                  <a:pt x="0" y="45"/>
                  <a:pt x="12" y="56"/>
                </a:cubicBezTo>
                <a:lnTo>
                  <a:pt x="80" y="122"/>
                </a:lnTo>
                <a:lnTo>
                  <a:pt x="12" y="188"/>
                </a:lnTo>
                <a:cubicBezTo>
                  <a:pt x="0" y="199"/>
                  <a:pt x="0" y="218"/>
                  <a:pt x="12" y="229"/>
                </a:cubicBezTo>
                <a:cubicBezTo>
                  <a:pt x="24" y="241"/>
                  <a:pt x="44" y="241"/>
                  <a:pt x="56" y="229"/>
                </a:cubicBezTo>
                <a:lnTo>
                  <a:pt x="123" y="165"/>
                </a:lnTo>
                <a:lnTo>
                  <a:pt x="190" y="229"/>
                </a:lnTo>
                <a:cubicBezTo>
                  <a:pt x="202" y="241"/>
                  <a:pt x="222" y="241"/>
                  <a:pt x="234" y="229"/>
                </a:cubicBezTo>
                <a:cubicBezTo>
                  <a:pt x="246" y="218"/>
                  <a:pt x="246" y="199"/>
                  <a:pt x="234" y="188"/>
                </a:cubicBezTo>
                <a:lnTo>
                  <a:pt x="167" y="122"/>
                </a:lnTo>
                <a:lnTo>
                  <a:pt x="234" y="56"/>
                </a:lnTo>
                <a:cubicBezTo>
                  <a:pt x="246" y="45"/>
                  <a:pt x="246" y="26"/>
                  <a:pt x="234" y="15"/>
                </a:cubicBezTo>
                <a:cubicBezTo>
                  <a:pt x="222" y="3"/>
                  <a:pt x="202" y="3"/>
                  <a:pt x="190" y="15"/>
                </a:cubicBezTo>
                <a:lnTo>
                  <a:pt x="123" y="79"/>
                </a:lnTo>
                <a:lnTo>
                  <a:pt x="56" y="15"/>
                </a:lnTo>
                <a:cubicBezTo>
                  <a:pt x="41" y="0"/>
                  <a:pt x="26" y="3"/>
                  <a:pt x="12" y="15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900" b="1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8152956" y="5013007"/>
            <a:ext cx="20522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예약취소가 완료되었습니다</a:t>
            </a:r>
            <a:r>
              <a:rPr kumimoji="1"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102" name="모서리가 둥근 직사각형 101"/>
          <p:cNvSpPr/>
          <p:nvPr/>
        </p:nvSpPr>
        <p:spPr>
          <a:xfrm>
            <a:off x="8841637" y="5449419"/>
            <a:ext cx="670762" cy="21602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/>
              <a:t>확인</a:t>
            </a:r>
            <a:endParaRPr lang="ko-KR" altLang="en-US" sz="900" b="1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>
          <a:xfrm>
            <a:off x="6524067" y="3879465"/>
            <a:ext cx="93610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목록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479951" y="3879465"/>
            <a:ext cx="93610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저장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95073" y="27906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상담 진행 내용 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상담위원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703085" y="603101"/>
            <a:ext cx="6768752" cy="82809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75093" y="675109"/>
            <a:ext cx="658873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상한 내용을 간략하게 적어주세요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595073" y="567097"/>
            <a:ext cx="6984776" cy="93610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403387" y="56709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51" name="직사각형 50"/>
          <p:cNvSpPr/>
          <p:nvPr/>
        </p:nvSpPr>
        <p:spPr>
          <a:xfrm>
            <a:off x="583407" y="1827237"/>
            <a:ext cx="7056784" cy="187220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403387" y="186324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407" y="1863241"/>
            <a:ext cx="7020780" cy="162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0101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4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err="1" smtClean="0"/>
                        <a:t>예약제</a:t>
                      </a:r>
                      <a:r>
                        <a:rPr lang="ko-KR" altLang="en-US" sz="800" dirty="0" smtClean="0"/>
                        <a:t>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4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답변 등록 시 해당 영역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페이지에서 수정가능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만족도 평가 항목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매우만족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~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매우 불만족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(5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~1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후기 제목 입력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상담에 대한 의견 등록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상담에약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페이지 상담후기와 연결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5" name="모서리가 둥근 직사각형 64"/>
          <p:cNvSpPr/>
          <p:nvPr/>
        </p:nvSpPr>
        <p:spPr>
          <a:xfrm>
            <a:off x="763427" y="2439305"/>
            <a:ext cx="6660740" cy="2160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상담 제목을 입력해주세요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99431" y="3327355"/>
            <a:ext cx="6588732" cy="275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상담 후기는 최대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300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자 내로 간략히 적어주세요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.)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(4-2)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전문가 컨설팅 서비스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–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상담위원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8635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항목 메뉴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정산내역 포함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등록에 따라 메뉴 노출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상담위원만 진행 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정산메뉴만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현재 프리미엄 상담 메뉴 목록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 현황 리스트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예약일자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예약시간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회원정보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예약내용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상세페이지 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진행현황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예약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취소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상담완료일 노출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완료 후 진행현황 완료 처리시 자동 등록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6" name="표 105"/>
          <p:cNvGraphicFramePr>
            <a:graphicFrameLocks noGrp="1"/>
          </p:cNvGraphicFramePr>
          <p:nvPr/>
        </p:nvGraphicFramePr>
        <p:xfrm>
          <a:off x="151359" y="4743561"/>
          <a:ext cx="7668852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213"/>
                <a:gridCol w="1917213"/>
                <a:gridCol w="1917213"/>
                <a:gridCol w="1917213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 상담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전화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화상 상담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전문가 컨설팅</a:t>
                      </a:r>
                      <a:endParaRPr lang="ko-KR" altLang="en-US" sz="10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장산 내역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7" name="직사각형 106"/>
          <p:cNvSpPr/>
          <p:nvPr/>
        </p:nvSpPr>
        <p:spPr>
          <a:xfrm>
            <a:off x="3895775" y="4707557"/>
            <a:ext cx="2088232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5355" y="1683221"/>
            <a:ext cx="7776865" cy="45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" name="직사각형 108"/>
          <p:cNvSpPr/>
          <p:nvPr/>
        </p:nvSpPr>
        <p:spPr>
          <a:xfrm>
            <a:off x="3895775" y="474356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5356" y="5175609"/>
            <a:ext cx="7740859" cy="63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142650" y="2250576"/>
            <a:ext cx="7713565" cy="23849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21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391" y="2475309"/>
            <a:ext cx="1188134" cy="1584176"/>
          </a:xfrm>
          <a:prstGeom prst="rect">
            <a:avLst/>
          </a:prstGeom>
          <a:noFill/>
        </p:spPr>
      </p:pic>
      <p:sp>
        <p:nvSpPr>
          <p:cNvPr id="22" name="직사각형 21"/>
          <p:cNvSpPr/>
          <p:nvPr/>
        </p:nvSpPr>
        <p:spPr>
          <a:xfrm>
            <a:off x="420805" y="4176206"/>
            <a:ext cx="11881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92019" y="2403301"/>
            <a:ext cx="158380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2311599" y="2475309"/>
            <a:ext cx="2304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서울시립대 세무학과 석사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87563" y="2475309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직사각형 25"/>
          <p:cNvSpPr/>
          <p:nvPr/>
        </p:nvSpPr>
        <p:spPr>
          <a:xfrm>
            <a:off x="2311599" y="2887808"/>
            <a:ext cx="33843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</a:t>
            </a:r>
            <a:r>
              <a:rPr lang="en-US" altLang="ko-KR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S&amp;J </a:t>
            </a:r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세무회계 대표 세무사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한국지방세협회 평생회원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지방세 신문사 기자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서울시 마을세무사 위촉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㈜세무티브이 세무컨설팅최고전문가과정 수료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87563" y="2887808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2311599" y="3901531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명지전문대 세무회계학과 소득세법 강의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한국주택금융공사 은퇴금융아카데미 강의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87563" y="3951473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직사각형 29"/>
          <p:cNvSpPr/>
          <p:nvPr/>
        </p:nvSpPr>
        <p:spPr>
          <a:xfrm>
            <a:off x="5355689" y="1801110"/>
            <a:ext cx="1260140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온라인상담 바로가기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223367" y="6018105"/>
          <a:ext cx="759684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141"/>
                <a:gridCol w="1266141"/>
                <a:gridCol w="1266141"/>
                <a:gridCol w="1266141"/>
                <a:gridCol w="1266141"/>
                <a:gridCol w="1266141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상담예약일자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예약시간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</a:rPr>
                        <a:t>회원명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예약 내용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진행현황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상담 완료일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2021-06-20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14:30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</a:rPr>
                        <a:t>Abc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****)-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2021-06-20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직사각형 32"/>
          <p:cNvSpPr/>
          <p:nvPr/>
        </p:nvSpPr>
        <p:spPr>
          <a:xfrm>
            <a:off x="4291819" y="6450153"/>
            <a:ext cx="756084" cy="252028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>
                <a:solidFill>
                  <a:schemeClr val="bg1"/>
                </a:solidFill>
              </a:rPr>
              <a:t>상세보기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587963" y="6450153"/>
            <a:ext cx="648072" cy="252028"/>
          </a:xfrm>
          <a:prstGeom prst="rect">
            <a:avLst/>
          </a:prstGeom>
          <a:solidFill>
            <a:srgbClr val="00B0F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smtClean="0">
                <a:solidFill>
                  <a:schemeClr val="bg1"/>
                </a:solidFill>
              </a:rPr>
              <a:t>예약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83607" y="6903801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직사각형 37"/>
          <p:cNvSpPr/>
          <p:nvPr/>
        </p:nvSpPr>
        <p:spPr>
          <a:xfrm>
            <a:off x="223367" y="582368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9" name="직사각형 38"/>
          <p:cNvSpPr/>
          <p:nvPr/>
        </p:nvSpPr>
        <p:spPr>
          <a:xfrm>
            <a:off x="151359" y="5967697"/>
            <a:ext cx="7740860" cy="86409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2347603" y="6867797"/>
            <a:ext cx="3564396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2155917" y="686779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48" name="직사각형 47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543847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507843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07087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마이택스넷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나의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err="1" smtClean="0"/>
                        <a:t>예약제</a:t>
                      </a:r>
                      <a:r>
                        <a:rPr lang="ko-KR" altLang="en-US" sz="800" dirty="0" smtClean="0"/>
                        <a:t> 서비스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내용 요약 입력 항목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첨부파일 등록 기능 구현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진행 못했을 시 체크 및 사유 입력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저장 클릭 시 변경내용 저장 후 목록이동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취소 클릭 시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저장없이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목록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직사각형 69"/>
          <p:cNvSpPr/>
          <p:nvPr/>
        </p:nvSpPr>
        <p:spPr>
          <a:xfrm>
            <a:off x="1879551" y="1647217"/>
            <a:ext cx="42124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ko-KR" sz="20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&lt; </a:t>
            </a:r>
            <a:r>
              <a:rPr lang="ko-KR" altLang="en-US" sz="20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프리미엄 상담 신청 상세정보 </a:t>
            </a:r>
            <a:r>
              <a:rPr lang="en-US" altLang="ko-KR" sz="2000" b="1" dirty="0" smtClean="0">
                <a:latin typeface="나눔스퀘어라운드 ExtraBold" pitchFamily="50" charset="-127"/>
                <a:ea typeface="나눔스퀘어라운드 ExtraBold" pitchFamily="50" charset="-127"/>
              </a:rPr>
              <a:t>&gt;</a:t>
            </a:r>
            <a:endParaRPr lang="en-US" altLang="ko-KR" sz="2000" b="1" dirty="0">
              <a:latin typeface="나눔스퀘어라운드 ExtraBold" pitchFamily="50" charset="-127"/>
              <a:ea typeface="나눔스퀘어라운드 ExtraBold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 flipV="1">
            <a:off x="655415" y="2151273"/>
            <a:ext cx="6840000" cy="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오각형 42"/>
          <p:cNvSpPr/>
          <p:nvPr/>
        </p:nvSpPr>
        <p:spPr>
          <a:xfrm rot="5400000">
            <a:off x="8959477" y="5764535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91419" y="2331293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예약자 이름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1951559" y="2348713"/>
            <a:ext cx="1944216" cy="23460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solidFill>
                  <a:schemeClr val="tx1"/>
                </a:solidFill>
              </a:rPr>
              <a:t>홍길동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91419" y="2835349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예약자 연락처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1951559" y="2852769"/>
            <a:ext cx="1944216" cy="23460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solidFill>
                  <a:schemeClr val="tx1"/>
                </a:solidFill>
              </a:rPr>
              <a:t>010-XXXX-XXXX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691419" y="3123381"/>
            <a:ext cx="1800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컨설팅 요청 내용 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회원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799431" y="3411413"/>
            <a:ext cx="6768752" cy="82809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6560071" y="6687777"/>
            <a:ext cx="93610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취소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5515955" y="6687777"/>
            <a:ext cx="936104" cy="32403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저장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907443" y="3503883"/>
            <a:ext cx="644471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1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세대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2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주택 비과세 여부 판단에 대해 문의 드립니다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현재 서울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000 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아파트 소유하고 부산 해운대구 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00</a:t>
            </a: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빌라 보유 중 입니다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91419" y="4563541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컨설팅 진행 내용 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1000" b="1" dirty="0" smtClean="0">
                <a:latin typeface="나눔고딕 Light" pitchFamily="50" charset="-127"/>
                <a:ea typeface="나눔고딕 Light" pitchFamily="50" charset="-127"/>
              </a:rPr>
              <a:t>상담위원</a:t>
            </a:r>
            <a:r>
              <a:rPr lang="en-US" altLang="ko-KR" sz="1000" b="1" dirty="0" smtClean="0">
                <a:latin typeface="나눔고딕 Light" pitchFamily="50" charset="-127"/>
                <a:ea typeface="나눔고딕 Light" pitchFamily="50" charset="-127"/>
              </a:rPr>
              <a:t>)</a:t>
            </a:r>
            <a:endParaRPr lang="en-US" altLang="ko-KR" sz="1000" b="1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799431" y="4887577"/>
            <a:ext cx="6768752" cy="82809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71439" y="4959585"/>
            <a:ext cx="658873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상한 내용을 간략하게 적어주세요</a:t>
            </a:r>
            <a:r>
              <a:rPr lang="en-US" altLang="ko-KR" sz="900" dirty="0" smtClean="0">
                <a:latin typeface="나눔고딕 Light" pitchFamily="50" charset="-127"/>
                <a:ea typeface="나눔고딕 Light" pitchFamily="50" charset="-127"/>
              </a:rPr>
              <a:t>..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799431" y="6804498"/>
            <a:ext cx="136800" cy="135307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34739" y="6723781"/>
            <a:ext cx="97210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나눔고딕 Light" pitchFamily="50" charset="-127"/>
                <a:ea typeface="나눔고딕 Light" pitchFamily="50" charset="-127"/>
              </a:rPr>
              <a:t>상담 </a:t>
            </a:r>
            <a:r>
              <a:rPr lang="ko-KR" altLang="en-US" sz="900" smtClean="0">
                <a:latin typeface="나눔고딕 Light" pitchFamily="50" charset="-127"/>
                <a:ea typeface="나눔고딕 Light" pitchFamily="50" charset="-127"/>
              </a:rPr>
              <a:t>진행 불가</a:t>
            </a:r>
            <a:endParaRPr lang="ko-KR" altLang="en-US" sz="9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84" name="모서리가 둥근 직사각형 83"/>
          <p:cNvSpPr/>
          <p:nvPr/>
        </p:nvSpPr>
        <p:spPr>
          <a:xfrm>
            <a:off x="1906847" y="6759785"/>
            <a:ext cx="2420976" cy="23460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smtClean="0">
                <a:solidFill>
                  <a:schemeClr val="tx1"/>
                </a:solidFill>
              </a:rPr>
              <a:t>고객 전화 연결 안됨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사유 입력란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             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691419" y="4851573"/>
            <a:ext cx="6984776" cy="93610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691419" y="6651773"/>
            <a:ext cx="3744416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5407943" y="6615769"/>
            <a:ext cx="2232248" cy="46805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99733" y="4851573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511399" y="6651773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90" name="직사각형 89"/>
          <p:cNvSpPr/>
          <p:nvPr/>
        </p:nvSpPr>
        <p:spPr>
          <a:xfrm>
            <a:off x="5227923" y="661576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91" name="직사각형 90"/>
          <p:cNvSpPr/>
          <p:nvPr/>
        </p:nvSpPr>
        <p:spPr>
          <a:xfrm>
            <a:off x="4219811" y="5870718"/>
            <a:ext cx="1332148" cy="2520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</a:rPr>
              <a:t>파일 첨부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799431" y="6255729"/>
            <a:ext cx="43564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(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첨부하실 파일을 업로드 해주세요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파일 용량은 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10MB </a:t>
            </a:r>
            <a:r>
              <a:rPr lang="ko-KR" altLang="en-US" sz="800" dirty="0" smtClean="0">
                <a:latin typeface="나눔고딕 Light" pitchFamily="50" charset="-127"/>
                <a:ea typeface="나눔고딕 Light" pitchFamily="50" charset="-127"/>
              </a:rPr>
              <a:t>이상일 경우 업로드가 되지 않습니다</a:t>
            </a:r>
            <a:r>
              <a:rPr lang="en-US" altLang="ko-KR" sz="800" dirty="0" smtClean="0">
                <a:latin typeface="나눔고딕 Light" pitchFamily="50" charset="-127"/>
                <a:ea typeface="나눔고딕 Light" pitchFamily="50" charset="-127"/>
              </a:rPr>
              <a:t>.</a:t>
            </a:r>
            <a:endParaRPr lang="en-US" altLang="ko-KR" sz="800" dirty="0"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799431" y="5859685"/>
            <a:ext cx="7128792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655415" y="585968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96" name="직사각형 95"/>
          <p:cNvSpPr/>
          <p:nvPr/>
        </p:nvSpPr>
        <p:spPr>
          <a:xfrm>
            <a:off x="1411499" y="4302804"/>
            <a:ext cx="1800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b="1" u="sng" dirty="0" smtClean="0">
                <a:latin typeface="나눔스퀘어라운드 ExtraBold" pitchFamily="50" charset="-127"/>
                <a:ea typeface="나눔스퀘어라운드 ExtraBold" pitchFamily="50" charset="-127"/>
              </a:rPr>
              <a:t>상속처리 </a:t>
            </a:r>
            <a:r>
              <a:rPr lang="ko-KR" altLang="en-US" sz="900" b="1" u="sng" dirty="0" err="1" smtClean="0">
                <a:latin typeface="나눔스퀘어라운드 ExtraBold" pitchFamily="50" charset="-127"/>
                <a:ea typeface="나눔스퀘어라운드 ExtraBold" pitchFamily="50" charset="-127"/>
              </a:rPr>
              <a:t>증명원</a:t>
            </a:r>
            <a:r>
              <a:rPr lang="en-US" altLang="ko-KR" sz="900" b="1" u="sng" dirty="0" smtClean="0">
                <a:latin typeface="나눔스퀘어라운드 ExtraBold" pitchFamily="50" charset="-127"/>
                <a:ea typeface="나눔스퀘어라운드 ExtraBold" pitchFamily="50" charset="-127"/>
              </a:rPr>
              <a:t>.</a:t>
            </a:r>
            <a:r>
              <a:rPr lang="en-US" altLang="ko-KR" sz="900" b="1" u="sng" dirty="0" err="1" smtClean="0">
                <a:latin typeface="나눔스퀘어라운드 ExtraBold" pitchFamily="50" charset="-127"/>
                <a:ea typeface="나눔스퀘어라운드 ExtraBold" pitchFamily="50" charset="-127"/>
              </a:rPr>
              <a:t>hwp</a:t>
            </a:r>
            <a:endParaRPr lang="en-US" altLang="ko-KR" sz="900" b="1" u="sng" dirty="0">
              <a:latin typeface="나눔스퀘어라운드 ExtraBold" pitchFamily="50" charset="-127"/>
              <a:ea typeface="나눔스퀘어라운드 ExtraBold" pitchFamily="50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799431" y="4296705"/>
            <a:ext cx="8640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dirty="0" smtClean="0">
                <a:latin typeface="나눔스퀘어라운드 ExtraBold" pitchFamily="50" charset="-127"/>
                <a:ea typeface="나눔스퀘어라운드 ExtraBold" pitchFamily="50" charset="-127"/>
              </a:rPr>
              <a:t>첨부파일 </a:t>
            </a:r>
            <a:r>
              <a:rPr lang="en-US" altLang="ko-KR" sz="900" dirty="0" smtClean="0">
                <a:latin typeface="나눔스퀘어라운드 ExtraBold" pitchFamily="50" charset="-127"/>
                <a:ea typeface="나눔스퀘어라운드 ExtraBold" pitchFamily="50" charset="-127"/>
              </a:rPr>
              <a:t>: </a:t>
            </a:r>
            <a:endParaRPr lang="en-US" altLang="ko-KR" sz="900" dirty="0">
              <a:latin typeface="나눔스퀘어라운드 ExtraBold" pitchFamily="50" charset="-127"/>
              <a:ea typeface="나눔스퀘어라운드 ExtraBold" pitchFamily="50" charset="-127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871439" y="5895689"/>
            <a:ext cx="3312368" cy="21602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직사각형 48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4543847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4507843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(5-1)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전문 상담위원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–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상담위원</a:t>
            </a:r>
            <a:endParaRPr lang="en-US" altLang="ko-KR" sz="3500" dirty="0" smtClean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  <a:ea typeface="NanumSquareRound" panose="020B0600000101010101" pitchFamily="34" charset="-127"/>
              </a:rPr>
              <a:t>(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  <a:ea typeface="NanumSquareRound" panose="020B0600000101010101" pitchFamily="34" charset="-127"/>
              </a:rPr>
              <a:t>회원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  <a:ea typeface="NanumSquareRound" panose="020B0600000101010101" pitchFamily="34" charset="-127"/>
              </a:rPr>
              <a:t>VIEW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  <a:ea typeface="NanumSquareRound" panose="020B0600000101010101" pitchFamily="34" charset="-127"/>
              </a:rPr>
              <a:t>페이지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  <a:ea typeface="NanumSquareRound" panose="020B0600000101010101" pitchFamily="34" charset="-127"/>
              </a:rPr>
              <a:t>)</a:t>
            </a:r>
            <a:endParaRPr lang="en-US" altLang="ko-KR" sz="3500" dirty="0">
              <a:solidFill>
                <a:schemeClr val="tx1"/>
              </a:solidFill>
              <a:latin typeface="NanumSquareRound" panose="020B0600000101010101" pitchFamily="34" charset="-127"/>
              <a:ea typeface="NanumSquareRound" panose="020B0600000101010101" pitchFamily="34" charset="-127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16443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계정으로 로그인 시 해당 상담위원 페이지로 이동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세목 별 분류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CUG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등록 시 설정한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대표상담분야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 분류처리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최초 전체 디폴트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상담위원 영역 클릭 시 상세페이지 이동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다음페이지 참조</a:t>
                      </a: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TextBox 104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0" y="3483421"/>
            <a:ext cx="8036235" cy="11881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19411" y="3566462"/>
            <a:ext cx="19082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상담위원 소개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91419" y="4178530"/>
            <a:ext cx="50765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세법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회계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법무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노무 등 각 분야별 택스넷 전문위원을 소개합니다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.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851573"/>
            <a:ext cx="7995468" cy="5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39991" y="3663441"/>
            <a:ext cx="198629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직사각형 60"/>
          <p:cNvSpPr/>
          <p:nvPr/>
        </p:nvSpPr>
        <p:spPr>
          <a:xfrm>
            <a:off x="150192" y="5679665"/>
            <a:ext cx="2484276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051459" y="6228432"/>
            <a:ext cx="15208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ko-KR" altLang="en-US" sz="800" dirty="0" smtClean="0"/>
              <a:t>법인세 분야에 관련하여 궁금하신 점을 최선을 다해 상담하고 도와드리도록 노력하겠습니다</a:t>
            </a:r>
            <a:r>
              <a:rPr lang="en-US" altLang="ko-KR" sz="800" dirty="0" smtClean="0"/>
              <a:t>.</a:t>
            </a:r>
            <a:endParaRPr lang="en-US" altLang="ko-KR" sz="800" dirty="0"/>
          </a:p>
        </p:txBody>
      </p:sp>
      <p:pic>
        <p:nvPicPr>
          <p:cNvPr id="63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2199" y="5799680"/>
            <a:ext cx="774086" cy="1032113"/>
          </a:xfrm>
          <a:prstGeom prst="rect">
            <a:avLst/>
          </a:prstGeom>
          <a:noFill/>
        </p:spPr>
      </p:pic>
      <p:sp>
        <p:nvSpPr>
          <p:cNvPr id="64" name="직사각형 63"/>
          <p:cNvSpPr/>
          <p:nvPr/>
        </p:nvSpPr>
        <p:spPr>
          <a:xfrm>
            <a:off x="1054963" y="5790287"/>
            <a:ext cx="91868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1051459" y="5985708"/>
            <a:ext cx="160332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S&amp;J </a:t>
            </a:r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세무회계 대표 세무사 </a:t>
            </a: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41482" y="5535649"/>
            <a:ext cx="648072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787193" y="5679665"/>
            <a:ext cx="2484276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3688460" y="6228432"/>
            <a:ext cx="15208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ko-KR" altLang="en-US" sz="800" dirty="0" smtClean="0"/>
              <a:t>법인세 분야에 관련하여 궁금하신 점을 최선을 다해 상담하고 도와드리도록 노력하겠습니다</a:t>
            </a:r>
            <a:r>
              <a:rPr lang="en-US" altLang="ko-KR" sz="800" dirty="0" smtClean="0"/>
              <a:t>.</a:t>
            </a:r>
            <a:endParaRPr lang="en-US" altLang="ko-KR" sz="800" dirty="0"/>
          </a:p>
        </p:txBody>
      </p:sp>
      <p:pic>
        <p:nvPicPr>
          <p:cNvPr id="70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9200" y="5799680"/>
            <a:ext cx="774086" cy="1032113"/>
          </a:xfrm>
          <a:prstGeom prst="rect">
            <a:avLst/>
          </a:prstGeom>
          <a:noFill/>
        </p:spPr>
      </p:pic>
      <p:sp>
        <p:nvSpPr>
          <p:cNvPr id="71" name="직사각형 70"/>
          <p:cNvSpPr/>
          <p:nvPr/>
        </p:nvSpPr>
        <p:spPr>
          <a:xfrm>
            <a:off x="3691964" y="5790287"/>
            <a:ext cx="91868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3688460" y="5985708"/>
            <a:ext cx="160332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S&amp;J </a:t>
            </a:r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세무회계 대표 세무사 </a:t>
            </a: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2778483" y="5535649"/>
            <a:ext cx="648072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408506" y="5679665"/>
            <a:ext cx="2484276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309773" y="6228432"/>
            <a:ext cx="15208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ko-KR" altLang="en-US" sz="800" dirty="0" smtClean="0"/>
              <a:t>법인세 분야에 관련하여 궁금하신 점을 최선을 다해 상담하고 도와드리도록 노력하겠습니다</a:t>
            </a:r>
            <a:r>
              <a:rPr lang="en-US" altLang="ko-KR" sz="800" dirty="0" smtClean="0"/>
              <a:t>.</a:t>
            </a:r>
            <a:endParaRPr lang="en-US" altLang="ko-KR" sz="800" dirty="0"/>
          </a:p>
        </p:txBody>
      </p:sp>
      <p:pic>
        <p:nvPicPr>
          <p:cNvPr id="76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80513" y="5799680"/>
            <a:ext cx="774086" cy="1032113"/>
          </a:xfrm>
          <a:prstGeom prst="rect">
            <a:avLst/>
          </a:prstGeom>
          <a:noFill/>
        </p:spPr>
      </p:pic>
      <p:sp>
        <p:nvSpPr>
          <p:cNvPr id="77" name="직사각형 76"/>
          <p:cNvSpPr/>
          <p:nvPr/>
        </p:nvSpPr>
        <p:spPr>
          <a:xfrm>
            <a:off x="6313277" y="5790287"/>
            <a:ext cx="91868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6309773" y="5985708"/>
            <a:ext cx="160332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S&amp;J </a:t>
            </a:r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세무회계 대표 세무사 </a:t>
            </a: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399796" y="5535649"/>
            <a:ext cx="648072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-1" y="4851573"/>
            <a:ext cx="8036235" cy="43204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0" y="470755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102" name="직사각형 101"/>
          <p:cNvSpPr/>
          <p:nvPr/>
        </p:nvSpPr>
        <p:spPr>
          <a:xfrm>
            <a:off x="115355" y="5499645"/>
            <a:ext cx="2592288" cy="147616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115355" y="5355629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57" name="직사각형 56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직사각형 59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4543847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4507843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pic>
        <p:nvPicPr>
          <p:cNvPr id="107" name="Picture 5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15455" y="2007257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직사각형 107"/>
          <p:cNvSpPr/>
          <p:nvPr/>
        </p:nvSpPr>
        <p:spPr>
          <a:xfrm>
            <a:off x="871439" y="2969783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2491619" y="1899245"/>
            <a:ext cx="1296144" cy="13321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0" name="Picture 9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07743" y="2007257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" name="직사각형 110"/>
          <p:cNvSpPr/>
          <p:nvPr/>
        </p:nvSpPr>
        <p:spPr>
          <a:xfrm>
            <a:off x="2729842" y="2979365"/>
            <a:ext cx="8418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온라인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12" name="Picture 6"/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35835" y="2007257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7"/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64027" y="2007257"/>
            <a:ext cx="90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직사각형 113"/>
          <p:cNvSpPr/>
          <p:nvPr/>
        </p:nvSpPr>
        <p:spPr>
          <a:xfrm>
            <a:off x="4342490" y="2979365"/>
            <a:ext cx="10294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화상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6133200" y="2988947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프리미엄 상담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799431" y="1899245"/>
            <a:ext cx="1296144" cy="13321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4219811" y="1899245"/>
            <a:ext cx="1296144" cy="13321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/>
          <p:cNvSpPr/>
          <p:nvPr/>
        </p:nvSpPr>
        <p:spPr>
          <a:xfrm>
            <a:off x="5948003" y="1899245"/>
            <a:ext cx="1296144" cy="13321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8144247" y="1899245"/>
            <a:ext cx="1692188" cy="140415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8504287" y="2007257"/>
            <a:ext cx="9669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추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천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504287" y="2465727"/>
            <a:ext cx="13260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주간 </a:t>
            </a:r>
            <a:r>
              <a:rPr lang="en-US" altLang="ko-KR" sz="1100" b="1" dirty="0" smtClean="0">
                <a:latin typeface="나눔바른고딕" pitchFamily="50" charset="-127"/>
                <a:ea typeface="나눔바른고딕" pitchFamily="50" charset="-127"/>
              </a:rPr>
              <a:t>HOT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8504287" y="2979365"/>
            <a:ext cx="12170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latin typeface="나눔바른고딕" pitchFamily="50" charset="-127"/>
                <a:ea typeface="나눔바른고딕" pitchFamily="50" charset="-127"/>
              </a:rPr>
              <a:t>공공기관 상담사례</a:t>
            </a:r>
            <a:endParaRPr lang="ko-KR" altLang="en-US" sz="1100" b="1" dirty="0"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252259" y="1971253"/>
            <a:ext cx="308113" cy="31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216255" y="2907357"/>
            <a:ext cx="324036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216255" y="2439305"/>
            <a:ext cx="306673" cy="33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직사각형 85"/>
          <p:cNvSpPr/>
          <p:nvPr/>
        </p:nvSpPr>
        <p:spPr>
          <a:xfrm flipV="1">
            <a:off x="8288423" y="2340002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 flipV="1">
            <a:off x="8288263" y="2824549"/>
            <a:ext cx="1440000" cy="10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46919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4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상담위원 계정으로 로그인 시 해당 상담위원 페이지로 이동</a:t>
                      </a:r>
                      <a:endParaRPr lang="en-US" altLang="ko-KR" sz="800" dirty="0" smtClean="0">
                        <a:hlinkClick r:id="rId4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항목 메뉴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정산내역 포함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등록에 따라 메뉴 노출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상담위원만 진행 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정산메뉴만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전체 상담 항목 리스트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답변완료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답변대기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하단 내용참조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3) 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추가문의 시 추가문의 한 일자로 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리스트 업데이트되어 목록 상위에 노출 처리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전체가 기본이 되도록 변경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등록 시 설정한 모든 분야의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미답변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건이 보이도록 변경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 (2)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sym typeface="Wingdings" pitchFamily="2" charset="2"/>
                        </a:rPr>
                        <a:t>번에서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이름 항목은 공란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메인분야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법인세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등록 시 문자발송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가능분야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법인세외 전체 분야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메인분야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외 체크된 가능분야 모두 문자발송 처리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메인 외 가능 분야는 상담위원  확인 후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진행예정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**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신규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CUG 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가능분야 설정기능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기존과 동일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문자발송 포함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상담위원 선택하여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메뉴로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소개 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프로필 영역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TextBox 104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3941" y="1811505"/>
            <a:ext cx="7776865" cy="45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직사각형 107"/>
          <p:cNvSpPr/>
          <p:nvPr/>
        </p:nvSpPr>
        <p:spPr>
          <a:xfrm>
            <a:off x="161236" y="2378860"/>
            <a:ext cx="7713565" cy="23849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3942" y="5051865"/>
            <a:ext cx="7740859" cy="63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직사각형 109"/>
          <p:cNvSpPr/>
          <p:nvPr/>
        </p:nvSpPr>
        <p:spPr>
          <a:xfrm>
            <a:off x="637997" y="5916541"/>
            <a:ext cx="29594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재산세 별도합산 </a:t>
            </a:r>
            <a:r>
              <a:rPr lang="ko-KR" altLang="en-US" sz="1100" b="1" u="sng" dirty="0" smtClean="0">
                <a:solidFill>
                  <a:srgbClr val="0099FF"/>
                </a:solidFill>
                <a:latin typeface="+mn-ea"/>
              </a:rPr>
              <a:t>가처분소득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문의 드립니다</a:t>
            </a: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b="1" u="sng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7079826" y="5907832"/>
            <a:ext cx="7938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2021-06-05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204781" y="5943836"/>
            <a:ext cx="396044" cy="1800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법인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204781" y="6267872"/>
            <a:ext cx="396044" cy="1800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완료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668761" y="6231868"/>
            <a:ext cx="14442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26400" y="6528609"/>
            <a:ext cx="76688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latin typeface="+mn-ea"/>
              </a:rPr>
              <a:t>특약사항으로 기재하지 않더라도 만약 계약 중 세입자가 사망하게 된다면 세입자의 상속인들이 전세보증금 반환 청구권을 상속할 것을 보입니다</a:t>
            </a:r>
            <a:r>
              <a:rPr lang="en-US" altLang="ko-KR" sz="800" dirty="0" smtClean="0">
                <a:latin typeface="+mn-ea"/>
              </a:rPr>
              <a:t>. </a:t>
            </a:r>
            <a:r>
              <a:rPr lang="ko-KR" altLang="en-US" sz="800" dirty="0" smtClean="0"/>
              <a:t>이를 대비하여</a:t>
            </a:r>
            <a:r>
              <a:rPr lang="en-US" altLang="ko-KR" sz="800" dirty="0" smtClean="0"/>
              <a:t>…</a:t>
            </a:r>
            <a:endParaRPr lang="ko-KR" altLang="en-US" sz="800" dirty="0">
              <a:latin typeface="+mn-ea"/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3606575" y="5943837"/>
            <a:ext cx="630654" cy="180019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추가문의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126" name="직사각형 125"/>
          <p:cNvSpPr/>
          <p:nvPr/>
        </p:nvSpPr>
        <p:spPr>
          <a:xfrm>
            <a:off x="6290499" y="5907832"/>
            <a:ext cx="6046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Ddd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****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28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02193" y="6924073"/>
            <a:ext cx="3420380" cy="3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" name="직사각형 128"/>
          <p:cNvSpPr/>
          <p:nvPr/>
        </p:nvSpPr>
        <p:spPr>
          <a:xfrm>
            <a:off x="169945" y="5843953"/>
            <a:ext cx="7776864" cy="97210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/>
          <p:cNvSpPr/>
          <p:nvPr/>
        </p:nvSpPr>
        <p:spPr>
          <a:xfrm>
            <a:off x="-10075" y="587995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1" name="직사각형 30"/>
          <p:cNvSpPr/>
          <p:nvPr/>
        </p:nvSpPr>
        <p:spPr>
          <a:xfrm>
            <a:off x="5374275" y="1929394"/>
            <a:ext cx="1260140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온라인상담 바로가기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6" name="Text Box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7946810" y="5375901"/>
            <a:ext cx="864096" cy="612068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2400" rIns="162000" bIns="32400"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1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800" dirty="0" smtClean="0">
                <a:solidFill>
                  <a:srgbClr val="262626"/>
                </a:solidFill>
                <a:latin typeface="Calibri" pitchFamily="34" charset="0"/>
                <a:cs typeface="Calibri" pitchFamily="34" charset="0"/>
              </a:rPr>
              <a:t>전체              </a:t>
            </a:r>
            <a:r>
              <a:rPr lang="ko-KR" altLang="en-US" sz="800" dirty="0" smtClean="0">
                <a:solidFill>
                  <a:srgbClr val="262626"/>
                </a:solidFill>
                <a:latin typeface="바탕"/>
                <a:ea typeface="바탕"/>
                <a:cs typeface="Calibri" pitchFamily="34" charset="0"/>
              </a:rPr>
              <a:t>▽</a:t>
            </a:r>
            <a:endParaRPr lang="en-US" altLang="ko-KR" sz="800" b="0" dirty="0" smtClean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b="0" dirty="0" smtClean="0">
                <a:solidFill>
                  <a:srgbClr val="262626"/>
                </a:solidFill>
                <a:latin typeface="Calibri" pitchFamily="34" charset="0"/>
                <a:cs typeface="Calibri" pitchFamily="34" charset="0"/>
              </a:rPr>
              <a:t>답변완료</a:t>
            </a:r>
            <a:endParaRPr lang="en-US" altLang="ko-KR" sz="800" b="0" dirty="0" smtClean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800" b="0" dirty="0" smtClean="0">
                <a:solidFill>
                  <a:srgbClr val="262626"/>
                </a:solidFill>
                <a:latin typeface="Calibri" pitchFamily="34" charset="0"/>
                <a:cs typeface="Calibri" pitchFamily="34" charset="0"/>
              </a:rPr>
              <a:t>답변대기</a:t>
            </a:r>
            <a:endParaRPr lang="en-US" sz="800" b="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946809" y="515987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>
            <a:off x="7010705" y="5303893"/>
            <a:ext cx="1872208" cy="97210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5318517" y="1883513"/>
            <a:ext cx="2412268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205949" y="1883513"/>
            <a:ext cx="2952328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205949" y="173949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44" name="직사각형 43"/>
          <p:cNvSpPr/>
          <p:nvPr/>
        </p:nvSpPr>
        <p:spPr>
          <a:xfrm>
            <a:off x="5318517" y="173949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pic>
        <p:nvPicPr>
          <p:cNvPr id="46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977" y="2603593"/>
            <a:ext cx="1188134" cy="1584176"/>
          </a:xfrm>
          <a:prstGeom prst="rect">
            <a:avLst/>
          </a:prstGeom>
          <a:noFill/>
        </p:spPr>
      </p:pic>
      <p:sp>
        <p:nvSpPr>
          <p:cNvPr id="47" name="직사각형 46"/>
          <p:cNvSpPr/>
          <p:nvPr/>
        </p:nvSpPr>
        <p:spPr>
          <a:xfrm>
            <a:off x="439391" y="4304490"/>
            <a:ext cx="11881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10605" y="2531585"/>
            <a:ext cx="158380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직사각형 48"/>
          <p:cNvSpPr/>
          <p:nvPr/>
        </p:nvSpPr>
        <p:spPr>
          <a:xfrm>
            <a:off x="2330185" y="2603593"/>
            <a:ext cx="2304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서울시립대 세무학과 석사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006149" y="2603593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직사각형 51"/>
          <p:cNvSpPr/>
          <p:nvPr/>
        </p:nvSpPr>
        <p:spPr>
          <a:xfrm>
            <a:off x="2330185" y="3016092"/>
            <a:ext cx="33843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</a:t>
            </a:r>
            <a:r>
              <a:rPr lang="en-US" altLang="ko-KR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S&amp;J </a:t>
            </a:r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세무회계 대표 세무사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한국지방세협회 평생회원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지방세 신문사 기자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서울시 마을세무사 위촉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㈜세무티브이 세무컨설팅최고전문가과정 수료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006149" y="3016092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>
            <a:off x="2330185" y="4029815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명지전문대 세무회계학과 소득세법 강의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한국주택금융공사 은퇴금융아카데미 강의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006149" y="4079757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직사각형 44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4543847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4507843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543" y="3729006"/>
            <a:ext cx="8576295" cy="1523503"/>
          </a:xfrm>
        </p:spPr>
        <p:txBody>
          <a:bodyPr/>
          <a:lstStyle/>
          <a:p>
            <a:pPr algn="ctr"/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(5-2)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상담위원 페이지 </a:t>
            </a:r>
            <a:r>
              <a:rPr lang="en-US" altLang="ko-KR" sz="35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3500" dirty="0" smtClean="0">
                <a:solidFill>
                  <a:schemeClr val="tx1"/>
                </a:solidFill>
                <a:latin typeface="+mn-ea"/>
              </a:rPr>
              <a:t>정산</a:t>
            </a:r>
            <a:endParaRPr lang="en-US" altLang="ko-KR" sz="3500" dirty="0" smtClean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555515" y="3802364"/>
            <a:ext cx="135635" cy="1509629"/>
            <a:chOff x="3424672" y="2643758"/>
            <a:chExt cx="283232" cy="1584176"/>
          </a:xfrm>
        </p:grpSpPr>
        <p:sp>
          <p:nvSpPr>
            <p:cNvPr id="7" name="Rectangle 6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80"/>
            </a:p>
          </p:txBody>
        </p:sp>
      </p:grpSp>
    </p:spTree>
    <p:extLst>
      <p:ext uri="{BB962C8B-B14F-4D97-AF65-F5344CB8AC3E}">
        <p14:creationId xmlns="" xmlns:p14="http://schemas.microsoft.com/office/powerpoint/2010/main" val="197210653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24271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항목 메뉴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정산내역 포함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등록에 따라 메뉴 노출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상담위원만 진행 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정산메뉴만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현재 정산 메뉴 목록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연도선택 하면 해당 연도 정산 내역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하단에 출력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수 클릭 시 상세팝업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오각형 103"/>
          <p:cNvSpPr/>
          <p:nvPr/>
        </p:nvSpPr>
        <p:spPr>
          <a:xfrm rot="5400000">
            <a:off x="8959477" y="5764535"/>
            <a:ext cx="498916" cy="2129376"/>
          </a:xfrm>
          <a:prstGeom prst="homePlate">
            <a:avLst>
              <a:gd name="adj" fmla="val 313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106" name="표 105"/>
          <p:cNvGraphicFramePr>
            <a:graphicFrameLocks noGrp="1"/>
          </p:cNvGraphicFramePr>
          <p:nvPr/>
        </p:nvGraphicFramePr>
        <p:xfrm>
          <a:off x="151359" y="4959585"/>
          <a:ext cx="7668852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213"/>
                <a:gridCol w="1917213"/>
                <a:gridCol w="1917213"/>
                <a:gridCol w="1917213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 상담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전화</a:t>
                      </a:r>
                      <a:r>
                        <a:rPr lang="en-US" altLang="ko-KR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화상 상담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전문가 컨설팅</a:t>
                      </a:r>
                      <a:endParaRPr lang="ko-KR" altLang="en-US" sz="105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장산 내역</a:t>
                      </a:r>
                      <a:endParaRPr lang="ko-KR" altLang="en-US" sz="10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7" name="직사각형 106"/>
          <p:cNvSpPr/>
          <p:nvPr/>
        </p:nvSpPr>
        <p:spPr>
          <a:xfrm>
            <a:off x="5767983" y="4923581"/>
            <a:ext cx="2124236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/>
          <p:cNvSpPr/>
          <p:nvPr/>
        </p:nvSpPr>
        <p:spPr>
          <a:xfrm>
            <a:off x="5767983" y="4779565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6920111" y="5539253"/>
            <a:ext cx="864096" cy="23460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1" dirty="0" smtClean="0">
                <a:solidFill>
                  <a:schemeClr val="tx1"/>
                </a:solidFill>
              </a:rPr>
              <a:t>2021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년 </a:t>
            </a:r>
            <a:r>
              <a:rPr lang="ko-KR" altLang="en-US" sz="1100" b="1" dirty="0" smtClean="0">
                <a:solidFill>
                  <a:schemeClr val="tx1"/>
                </a:solidFill>
                <a:latin typeface="바탕"/>
                <a:ea typeface="바탕"/>
              </a:rPr>
              <a:t>▼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187363" y="5863289"/>
          <a:ext cx="759684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373"/>
                <a:gridCol w="584373"/>
                <a:gridCol w="584373"/>
                <a:gridCol w="584373"/>
                <a:gridCol w="584373"/>
                <a:gridCol w="584373"/>
                <a:gridCol w="584373"/>
                <a:gridCol w="584373"/>
                <a:gridCol w="584373"/>
                <a:gridCol w="584373"/>
                <a:gridCol w="584373"/>
                <a:gridCol w="584373"/>
                <a:gridCol w="58437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기간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건수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35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20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15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20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18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금액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5355" y="1791233"/>
            <a:ext cx="7776865" cy="45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22"/>
          <p:cNvSpPr/>
          <p:nvPr/>
        </p:nvSpPr>
        <p:spPr>
          <a:xfrm>
            <a:off x="142650" y="2358588"/>
            <a:ext cx="7713565" cy="23849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24" name="Picture 5" descr="http://www.taxnet.co.kr/upfile/bizLicense/20190331221224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9391" y="2583321"/>
            <a:ext cx="1188134" cy="1584176"/>
          </a:xfrm>
          <a:prstGeom prst="rect">
            <a:avLst/>
          </a:prstGeom>
          <a:noFill/>
        </p:spPr>
      </p:pic>
      <p:sp>
        <p:nvSpPr>
          <p:cNvPr id="25" name="직사각형 24"/>
          <p:cNvSpPr/>
          <p:nvPr/>
        </p:nvSpPr>
        <p:spPr>
          <a:xfrm>
            <a:off x="420805" y="4284218"/>
            <a:ext cx="11881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조현우 세무사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92019" y="2511313"/>
            <a:ext cx="158380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>
          <a:xfrm>
            <a:off x="2311599" y="2583321"/>
            <a:ext cx="2304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서울시립대 세무학과 석사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87563" y="2583321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직사각형 28"/>
          <p:cNvSpPr/>
          <p:nvPr/>
        </p:nvSpPr>
        <p:spPr>
          <a:xfrm>
            <a:off x="2311599" y="2995820"/>
            <a:ext cx="33843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</a:t>
            </a:r>
            <a:r>
              <a:rPr lang="en-US" altLang="ko-KR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S&amp;J </a:t>
            </a:r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세무회계 대표 세무사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한국지방세협회 평생회원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지방세 신문사 기자 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서울시 마을세무사 위촉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現 ㈜세무티브이 세무컨설팅최고전문가과정 수료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87563" y="2995820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직사각형 30"/>
          <p:cNvSpPr/>
          <p:nvPr/>
        </p:nvSpPr>
        <p:spPr>
          <a:xfrm>
            <a:off x="2311599" y="4009543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명지전문대 세무회계학과 소득세법 강의</a:t>
            </a:r>
            <a:endParaRPr lang="en-US" altLang="ko-KR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한국주택금융공사 은퇴금융아카데미 강의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87563" y="4059485"/>
            <a:ext cx="298735" cy="2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직사각형 32"/>
          <p:cNvSpPr/>
          <p:nvPr/>
        </p:nvSpPr>
        <p:spPr>
          <a:xfrm>
            <a:off x="5355689" y="1909122"/>
            <a:ext cx="1260140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bg1"/>
                </a:solidFill>
                <a:latin typeface="나눔고딕 Light" pitchFamily="50" charset="-127"/>
                <a:ea typeface="나눔고딕 Light" pitchFamily="50" charset="-127"/>
              </a:rPr>
              <a:t>온라인상담 바로가기</a:t>
            </a:r>
            <a:endParaRPr lang="ko-KR" altLang="en-US" sz="800" b="1" dirty="0">
              <a:solidFill>
                <a:schemeClr val="bg1"/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848103" y="5463641"/>
            <a:ext cx="972108" cy="3600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656417" y="546364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36" name="직사각형 35"/>
          <p:cNvSpPr/>
          <p:nvPr/>
        </p:nvSpPr>
        <p:spPr>
          <a:xfrm>
            <a:off x="3067683" y="6327737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37" name="직사각형 36"/>
          <p:cNvSpPr/>
          <p:nvPr/>
        </p:nvSpPr>
        <p:spPr>
          <a:xfrm>
            <a:off x="3247703" y="6255729"/>
            <a:ext cx="360040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40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543847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4507843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24271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항목 메뉴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정산내역 포함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등록에 따라 메뉴 노출 처리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예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상담위원만 진행 시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온라인 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정산메뉴만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현재 정산 메뉴 목록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연도선택 하면 해당 연도 정산 내역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하단에 출력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수 클릭 시 상세팝업 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6" name="직사각형 45"/>
          <p:cNvSpPr/>
          <p:nvPr/>
        </p:nvSpPr>
        <p:spPr>
          <a:xfrm>
            <a:off x="619411" y="872403"/>
            <a:ext cx="6516724" cy="4547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lnSpc>
                <a:spcPct val="150000"/>
              </a:lnSpc>
              <a:buAutoNum type="arabicParenBoth"/>
            </a:pPr>
            <a:r>
              <a:rPr lang="ko-KR" altLang="en-US" sz="1200" b="1" dirty="0" smtClean="0">
                <a:latin typeface="+mn-ea"/>
              </a:rPr>
              <a:t>상담료 계산</a:t>
            </a:r>
            <a:endParaRPr lang="en-US" altLang="ko-KR" sz="12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1. </a:t>
            </a:r>
            <a:r>
              <a:rPr lang="ko-KR" altLang="en-US" sz="1000" dirty="0" smtClean="0">
                <a:latin typeface="+mn-ea"/>
              </a:rPr>
              <a:t>건당 </a:t>
            </a:r>
            <a:r>
              <a:rPr lang="en-US" altLang="ko-KR" sz="1000" dirty="0" smtClean="0">
                <a:latin typeface="+mn-ea"/>
              </a:rPr>
              <a:t>1</a:t>
            </a:r>
            <a:r>
              <a:rPr lang="ko-KR" altLang="en-US" sz="1000" dirty="0" smtClean="0">
                <a:latin typeface="+mn-ea"/>
              </a:rPr>
              <a:t>만원</a:t>
            </a:r>
            <a:r>
              <a:rPr lang="en-US" altLang="ko-KR" sz="1000" dirty="0" smtClean="0">
                <a:latin typeface="+mn-ea"/>
              </a:rPr>
              <a:t>(</a:t>
            </a:r>
            <a:r>
              <a:rPr lang="ko-KR" altLang="en-US" sz="1000" dirty="0" smtClean="0">
                <a:latin typeface="+mn-ea"/>
              </a:rPr>
              <a:t>등록 시간 기준 </a:t>
            </a:r>
            <a:r>
              <a:rPr lang="en-US" altLang="ko-KR" sz="1000" dirty="0" smtClean="0">
                <a:latin typeface="+mn-ea"/>
              </a:rPr>
              <a:t>3</a:t>
            </a:r>
            <a:r>
              <a:rPr lang="ko-KR" altLang="en-US" sz="1000" dirty="0" smtClean="0">
                <a:latin typeface="+mn-ea"/>
              </a:rPr>
              <a:t>시간 이내 답변</a:t>
            </a:r>
            <a:r>
              <a:rPr lang="en-US" altLang="ko-KR" sz="1000" dirty="0" smtClean="0">
                <a:latin typeface="+mn-ea"/>
              </a:rPr>
              <a:t>) </a:t>
            </a:r>
            <a:endParaRPr lang="ko-KR" altLang="en-US" sz="10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2. </a:t>
            </a:r>
            <a:r>
              <a:rPr lang="ko-KR" altLang="en-US" sz="1000" dirty="0" smtClean="0">
                <a:latin typeface="+mn-ea"/>
              </a:rPr>
              <a:t>건당 </a:t>
            </a:r>
            <a:r>
              <a:rPr lang="en-US" altLang="ko-KR" sz="1000" dirty="0" smtClean="0">
                <a:latin typeface="+mn-ea"/>
              </a:rPr>
              <a:t>7</a:t>
            </a:r>
            <a:r>
              <a:rPr lang="ko-KR" altLang="en-US" sz="1000" dirty="0" smtClean="0">
                <a:latin typeface="+mn-ea"/>
              </a:rPr>
              <a:t>천원</a:t>
            </a:r>
            <a:r>
              <a:rPr lang="en-US" altLang="ko-KR" sz="1000" dirty="0" smtClean="0">
                <a:latin typeface="+mn-ea"/>
              </a:rPr>
              <a:t>(3</a:t>
            </a:r>
            <a:r>
              <a:rPr lang="ko-KR" altLang="en-US" sz="1000" dirty="0" smtClean="0">
                <a:latin typeface="+mn-ea"/>
              </a:rPr>
              <a:t>시간 이후 </a:t>
            </a:r>
            <a:r>
              <a:rPr lang="en-US" altLang="ko-KR" sz="1000" dirty="0" smtClean="0">
                <a:latin typeface="+mn-ea"/>
              </a:rPr>
              <a:t>~ </a:t>
            </a:r>
            <a:r>
              <a:rPr lang="ko-KR" altLang="en-US" sz="1000" dirty="0" smtClean="0">
                <a:latin typeface="+mn-ea"/>
              </a:rPr>
              <a:t>당일답변</a:t>
            </a:r>
            <a:r>
              <a:rPr lang="en-US" altLang="ko-KR" sz="1000" dirty="0" smtClean="0">
                <a:latin typeface="+mn-ea"/>
              </a:rPr>
              <a:t>)</a:t>
            </a:r>
            <a:endParaRPr lang="ko-KR" altLang="en-US" sz="10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3. </a:t>
            </a:r>
            <a:r>
              <a:rPr lang="ko-KR" altLang="en-US" sz="1000" dirty="0" smtClean="0">
                <a:latin typeface="+mn-ea"/>
              </a:rPr>
              <a:t>건당 </a:t>
            </a:r>
            <a:r>
              <a:rPr lang="en-US" altLang="ko-KR" sz="1000" dirty="0" smtClean="0">
                <a:latin typeface="+mn-ea"/>
              </a:rPr>
              <a:t>5</a:t>
            </a:r>
            <a:r>
              <a:rPr lang="ko-KR" altLang="en-US" sz="1000" dirty="0" smtClean="0">
                <a:latin typeface="+mn-ea"/>
              </a:rPr>
              <a:t>천원</a:t>
            </a:r>
            <a:r>
              <a:rPr lang="en-US" altLang="ko-KR" sz="1000" dirty="0" smtClean="0">
                <a:latin typeface="+mn-ea"/>
              </a:rPr>
              <a:t>(</a:t>
            </a:r>
            <a:r>
              <a:rPr lang="ko-KR" altLang="en-US" sz="1000" dirty="0" smtClean="0">
                <a:latin typeface="+mn-ea"/>
              </a:rPr>
              <a:t>익일 답변</a:t>
            </a:r>
            <a:r>
              <a:rPr lang="en-US" altLang="ko-KR" sz="1000" dirty="0" smtClean="0">
                <a:latin typeface="+mn-ea"/>
              </a:rPr>
              <a:t>) </a:t>
            </a:r>
            <a:endParaRPr lang="ko-KR" altLang="en-US" sz="10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4. </a:t>
            </a:r>
            <a:r>
              <a:rPr lang="ko-KR" altLang="en-US" sz="1000" dirty="0" smtClean="0">
                <a:latin typeface="+mn-ea"/>
              </a:rPr>
              <a:t>건당 </a:t>
            </a:r>
            <a:r>
              <a:rPr lang="en-US" altLang="ko-KR" sz="1000" dirty="0" smtClean="0">
                <a:latin typeface="+mn-ea"/>
              </a:rPr>
              <a:t>2</a:t>
            </a:r>
            <a:r>
              <a:rPr lang="ko-KR" altLang="en-US" sz="1000" dirty="0" smtClean="0">
                <a:latin typeface="+mn-ea"/>
              </a:rPr>
              <a:t>천원</a:t>
            </a:r>
            <a:r>
              <a:rPr lang="en-US" altLang="ko-KR" sz="1000" dirty="0" smtClean="0">
                <a:latin typeface="+mn-ea"/>
              </a:rPr>
              <a:t>(</a:t>
            </a:r>
            <a:r>
              <a:rPr lang="ko-KR" altLang="en-US" sz="1000" dirty="0" smtClean="0">
                <a:latin typeface="+mn-ea"/>
              </a:rPr>
              <a:t>익익일 이후 답변</a:t>
            </a:r>
            <a:r>
              <a:rPr lang="en-US" altLang="ko-KR" sz="1000" dirty="0" smtClean="0">
                <a:latin typeface="+mn-ea"/>
              </a:rPr>
              <a:t>) </a:t>
            </a:r>
            <a:endParaRPr lang="ko-KR" altLang="en-US" sz="1000" dirty="0" smtClean="0">
              <a:latin typeface="+mn-ea"/>
            </a:endParaRPr>
          </a:p>
          <a:p>
            <a:pPr marL="228600" indent="-228600" fontAlgn="base">
              <a:lnSpc>
                <a:spcPct val="150000"/>
              </a:lnSpc>
            </a:pPr>
            <a:endParaRPr lang="en-US" altLang="ko-KR" sz="900" dirty="0" smtClean="0">
              <a:latin typeface="+mn-ea"/>
            </a:endParaRPr>
          </a:p>
          <a:p>
            <a:pPr marL="228600" indent="-228600" fontAlgn="base"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</a:rPr>
              <a:t>(2) </a:t>
            </a:r>
            <a:r>
              <a:rPr lang="ko-KR" altLang="en-US" sz="1200" b="1" dirty="0" smtClean="0">
                <a:latin typeface="+mn-ea"/>
              </a:rPr>
              <a:t>상담 평가등급</a:t>
            </a:r>
            <a:endParaRPr lang="en-US" altLang="ko-KR" sz="12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1. 100</a:t>
            </a:r>
            <a:r>
              <a:rPr lang="en-US" altLang="ko-KR" sz="1000" dirty="0" smtClean="0">
                <a:latin typeface="+mn-ea"/>
              </a:rPr>
              <a:t>%</a:t>
            </a:r>
            <a:r>
              <a:rPr lang="ko-KR" altLang="en-US" sz="1000" dirty="0" smtClean="0">
                <a:latin typeface="+mn-ea"/>
              </a:rPr>
              <a:t>적용</a:t>
            </a:r>
            <a:r>
              <a:rPr lang="en-US" altLang="ko-KR" sz="1000" dirty="0" smtClean="0">
                <a:latin typeface="+mn-ea"/>
              </a:rPr>
              <a:t>(5</a:t>
            </a:r>
            <a:r>
              <a:rPr lang="ko-KR" altLang="en-US" sz="1000" dirty="0" smtClean="0">
                <a:latin typeface="+mn-ea"/>
              </a:rPr>
              <a:t>점</a:t>
            </a:r>
            <a:r>
              <a:rPr lang="en-US" altLang="ko-KR" sz="1000" dirty="0" smtClean="0">
                <a:latin typeface="+mn-ea"/>
              </a:rPr>
              <a:t>-</a:t>
            </a:r>
            <a:r>
              <a:rPr lang="ko-KR" altLang="en-US" sz="1000" dirty="0" smtClean="0">
                <a:latin typeface="+mn-ea"/>
              </a:rPr>
              <a:t>매우 만족</a:t>
            </a:r>
            <a:r>
              <a:rPr lang="en-US" altLang="ko-KR" sz="1000" dirty="0" smtClean="0">
                <a:latin typeface="+mn-ea"/>
              </a:rPr>
              <a:t>)</a:t>
            </a:r>
            <a:endParaRPr lang="ko-KR" altLang="en-US" sz="10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2. 90</a:t>
            </a:r>
            <a:r>
              <a:rPr lang="en-US" altLang="ko-KR" sz="1000" dirty="0" smtClean="0">
                <a:latin typeface="+mn-ea"/>
              </a:rPr>
              <a:t>%</a:t>
            </a:r>
            <a:r>
              <a:rPr lang="ko-KR" altLang="en-US" sz="1000" dirty="0" smtClean="0">
                <a:latin typeface="+mn-ea"/>
              </a:rPr>
              <a:t>적용</a:t>
            </a:r>
            <a:r>
              <a:rPr lang="en-US" altLang="ko-KR" sz="1000" dirty="0" smtClean="0">
                <a:latin typeface="+mn-ea"/>
              </a:rPr>
              <a:t>(4</a:t>
            </a:r>
            <a:r>
              <a:rPr lang="ko-KR" altLang="en-US" sz="1000" dirty="0" smtClean="0">
                <a:latin typeface="+mn-ea"/>
              </a:rPr>
              <a:t>점</a:t>
            </a:r>
            <a:r>
              <a:rPr lang="en-US" altLang="ko-KR" sz="1000" dirty="0" smtClean="0">
                <a:latin typeface="+mn-ea"/>
              </a:rPr>
              <a:t>-</a:t>
            </a:r>
            <a:r>
              <a:rPr lang="ko-KR" altLang="en-US" sz="1000" dirty="0" smtClean="0">
                <a:latin typeface="+mn-ea"/>
              </a:rPr>
              <a:t>만족</a:t>
            </a:r>
            <a:r>
              <a:rPr lang="en-US" altLang="ko-KR" sz="1000" dirty="0" smtClean="0">
                <a:latin typeface="+mn-ea"/>
              </a:rPr>
              <a:t>)</a:t>
            </a:r>
            <a:endParaRPr lang="ko-KR" altLang="en-US" sz="10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3. 80</a:t>
            </a:r>
            <a:r>
              <a:rPr lang="en-US" altLang="ko-KR" sz="1000" dirty="0" smtClean="0">
                <a:latin typeface="+mn-ea"/>
              </a:rPr>
              <a:t>%</a:t>
            </a:r>
            <a:r>
              <a:rPr lang="ko-KR" altLang="en-US" sz="1000" dirty="0" smtClean="0">
                <a:latin typeface="+mn-ea"/>
              </a:rPr>
              <a:t>적용</a:t>
            </a:r>
            <a:r>
              <a:rPr lang="en-US" altLang="ko-KR" sz="1000" dirty="0" smtClean="0">
                <a:latin typeface="+mn-ea"/>
              </a:rPr>
              <a:t>(3</a:t>
            </a:r>
            <a:r>
              <a:rPr lang="ko-KR" altLang="en-US" sz="1000" dirty="0" smtClean="0">
                <a:latin typeface="+mn-ea"/>
              </a:rPr>
              <a:t>점</a:t>
            </a:r>
            <a:r>
              <a:rPr lang="en-US" altLang="ko-KR" sz="1000" dirty="0" smtClean="0">
                <a:latin typeface="+mn-ea"/>
              </a:rPr>
              <a:t>-</a:t>
            </a:r>
            <a:r>
              <a:rPr lang="ko-KR" altLang="en-US" sz="1000" dirty="0" smtClean="0">
                <a:latin typeface="+mn-ea"/>
              </a:rPr>
              <a:t>보통</a:t>
            </a:r>
            <a:r>
              <a:rPr lang="en-US" altLang="ko-KR" sz="1000" dirty="0" smtClean="0">
                <a:latin typeface="+mn-ea"/>
              </a:rPr>
              <a:t>)</a:t>
            </a:r>
            <a:endParaRPr lang="ko-KR" altLang="en-US" sz="10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4. 70</a:t>
            </a:r>
            <a:r>
              <a:rPr lang="en-US" altLang="ko-KR" sz="1000" dirty="0" smtClean="0">
                <a:latin typeface="+mn-ea"/>
              </a:rPr>
              <a:t>%</a:t>
            </a:r>
            <a:r>
              <a:rPr lang="ko-KR" altLang="en-US" sz="1000" dirty="0" smtClean="0">
                <a:latin typeface="+mn-ea"/>
              </a:rPr>
              <a:t>적용</a:t>
            </a:r>
            <a:r>
              <a:rPr lang="en-US" altLang="ko-KR" sz="1000" dirty="0" smtClean="0">
                <a:latin typeface="+mn-ea"/>
              </a:rPr>
              <a:t>(2</a:t>
            </a:r>
            <a:r>
              <a:rPr lang="ko-KR" altLang="en-US" sz="1000" dirty="0" smtClean="0">
                <a:latin typeface="+mn-ea"/>
              </a:rPr>
              <a:t>점</a:t>
            </a:r>
            <a:r>
              <a:rPr lang="en-US" altLang="ko-KR" sz="1000" dirty="0" smtClean="0">
                <a:latin typeface="+mn-ea"/>
              </a:rPr>
              <a:t>-</a:t>
            </a:r>
            <a:r>
              <a:rPr lang="ko-KR" altLang="en-US" sz="1000" dirty="0" smtClean="0">
                <a:latin typeface="+mn-ea"/>
              </a:rPr>
              <a:t>불 만족</a:t>
            </a:r>
            <a:r>
              <a:rPr lang="en-US" altLang="ko-KR" sz="1000" dirty="0" smtClean="0">
                <a:latin typeface="+mn-ea"/>
              </a:rPr>
              <a:t>) </a:t>
            </a:r>
            <a:endParaRPr lang="ko-KR" altLang="en-US" sz="10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5. 60</a:t>
            </a:r>
            <a:r>
              <a:rPr lang="en-US" altLang="ko-KR" sz="1000" dirty="0" smtClean="0">
                <a:latin typeface="+mn-ea"/>
              </a:rPr>
              <a:t>%</a:t>
            </a:r>
            <a:r>
              <a:rPr lang="ko-KR" altLang="en-US" sz="1000" dirty="0" smtClean="0">
                <a:latin typeface="+mn-ea"/>
              </a:rPr>
              <a:t>적용</a:t>
            </a:r>
            <a:r>
              <a:rPr lang="en-US" altLang="ko-KR" sz="1000" dirty="0" smtClean="0">
                <a:latin typeface="+mn-ea"/>
              </a:rPr>
              <a:t>(1</a:t>
            </a:r>
            <a:r>
              <a:rPr lang="ko-KR" altLang="en-US" sz="1000" dirty="0" smtClean="0">
                <a:latin typeface="+mn-ea"/>
              </a:rPr>
              <a:t>점</a:t>
            </a:r>
            <a:r>
              <a:rPr lang="en-US" altLang="ko-KR" sz="1000" dirty="0" smtClean="0">
                <a:latin typeface="+mn-ea"/>
              </a:rPr>
              <a:t>-</a:t>
            </a:r>
            <a:r>
              <a:rPr lang="ko-KR" altLang="en-US" sz="1000" dirty="0" smtClean="0">
                <a:latin typeface="+mn-ea"/>
              </a:rPr>
              <a:t>매우 불만족</a:t>
            </a:r>
            <a:r>
              <a:rPr lang="en-US" altLang="ko-KR" sz="1000" dirty="0" smtClean="0">
                <a:latin typeface="+mn-ea"/>
              </a:rPr>
              <a:t>)</a:t>
            </a:r>
            <a:endParaRPr lang="ko-KR" altLang="en-US" sz="1000" dirty="0" smtClean="0">
              <a:latin typeface="+mn-ea"/>
            </a:endParaRPr>
          </a:p>
          <a:p>
            <a:pPr marL="228600" indent="-228600" fontAlgn="base">
              <a:lnSpc>
                <a:spcPct val="150000"/>
              </a:lnSpc>
            </a:pPr>
            <a:endParaRPr lang="en-US" altLang="ko-KR" sz="900" dirty="0" smtClean="0">
              <a:latin typeface="+mn-ea"/>
            </a:endParaRPr>
          </a:p>
          <a:p>
            <a:pPr marL="228600" indent="-228600" fontAlgn="base"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</a:rPr>
              <a:t>(3) </a:t>
            </a:r>
            <a:r>
              <a:rPr lang="ko-KR" altLang="en-US" sz="1200" b="1" dirty="0" smtClean="0">
                <a:latin typeface="+mn-ea"/>
              </a:rPr>
              <a:t>상담료 지급일</a:t>
            </a:r>
            <a:endParaRPr lang="en-US" altLang="ko-KR" sz="12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1. </a:t>
            </a:r>
            <a:r>
              <a:rPr lang="ko-KR" altLang="en-US" sz="1000" dirty="0" smtClean="0">
                <a:latin typeface="+mn-ea"/>
              </a:rPr>
              <a:t>분기별 지급</a:t>
            </a: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2. </a:t>
            </a:r>
            <a:r>
              <a:rPr lang="ko-KR" altLang="en-US" sz="1000" dirty="0" smtClean="0">
                <a:latin typeface="+mn-ea"/>
              </a:rPr>
              <a:t>원칙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매 분기별</a:t>
            </a:r>
            <a:r>
              <a:rPr lang="en-US" altLang="ko-KR" sz="1000" dirty="0" smtClean="0">
                <a:latin typeface="+mn-ea"/>
              </a:rPr>
              <a:t>(4,7,10,1</a:t>
            </a:r>
            <a:r>
              <a:rPr lang="ko-KR" altLang="en-US" sz="1000" dirty="0" smtClean="0">
                <a:latin typeface="+mn-ea"/>
              </a:rPr>
              <a:t>월</a:t>
            </a:r>
            <a:r>
              <a:rPr lang="en-US" altLang="ko-KR" sz="1000" dirty="0" smtClean="0">
                <a:latin typeface="+mn-ea"/>
              </a:rPr>
              <a:t>) 25</a:t>
            </a:r>
            <a:r>
              <a:rPr lang="ko-KR" altLang="en-US" sz="1000" dirty="0" smtClean="0">
                <a:latin typeface="+mn-ea"/>
              </a:rPr>
              <a:t>일에 </a:t>
            </a:r>
            <a:r>
              <a:rPr lang="en-US" altLang="ko-KR" sz="1000" dirty="0" smtClean="0">
                <a:latin typeface="+mn-ea"/>
              </a:rPr>
              <a:t>3</a:t>
            </a:r>
            <a:r>
              <a:rPr lang="ko-KR" altLang="en-US" sz="1000" dirty="0" smtClean="0">
                <a:latin typeface="+mn-ea"/>
              </a:rPr>
              <a:t>개월 분 합산지급</a:t>
            </a:r>
          </a:p>
          <a:p>
            <a:pPr fontAlgn="base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3. </a:t>
            </a:r>
            <a:r>
              <a:rPr lang="ko-KR" altLang="en-US" sz="1000" dirty="0" smtClean="0">
                <a:latin typeface="+mn-ea"/>
              </a:rPr>
              <a:t>예외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상담중단 등 예외사항 발생시 해당월분 정산</a:t>
            </a:r>
          </a:p>
          <a:p>
            <a:pPr marL="228600" indent="-228600" fontAlgn="base">
              <a:lnSpc>
                <a:spcPct val="150000"/>
              </a:lnSpc>
            </a:pPr>
            <a:endParaRPr lang="en-US" altLang="ko-KR" sz="900" dirty="0" smtClean="0">
              <a:latin typeface="+mn-ea"/>
            </a:endParaRPr>
          </a:p>
          <a:p>
            <a:pPr marL="228600" indent="-228600" fontAlgn="base">
              <a:lnSpc>
                <a:spcPct val="150000"/>
              </a:lnSpc>
            </a:pPr>
            <a:r>
              <a:rPr lang="en-US" altLang="ko-KR" sz="1000" b="1" dirty="0" smtClean="0">
                <a:solidFill>
                  <a:srgbClr val="0066FF"/>
                </a:solidFill>
                <a:latin typeface="+mn-ea"/>
              </a:rPr>
              <a:t>※ </a:t>
            </a:r>
            <a:r>
              <a:rPr lang="ko-KR" altLang="en-US" sz="1000" b="1" dirty="0" smtClean="0">
                <a:solidFill>
                  <a:srgbClr val="0066FF"/>
                </a:solidFill>
                <a:latin typeface="+mn-ea"/>
              </a:rPr>
              <a:t>상담 </a:t>
            </a:r>
            <a:r>
              <a:rPr lang="ko-KR" altLang="en-US" sz="1000" b="1" dirty="0" smtClean="0">
                <a:solidFill>
                  <a:srgbClr val="0066FF"/>
                </a:solidFill>
                <a:latin typeface="+mn-ea"/>
              </a:rPr>
              <a:t>누락 건이나 </a:t>
            </a:r>
            <a:r>
              <a:rPr lang="ko-KR" altLang="en-US" sz="1000" b="1" dirty="0" smtClean="0">
                <a:solidFill>
                  <a:srgbClr val="0066FF"/>
                </a:solidFill>
                <a:latin typeface="+mn-ea"/>
              </a:rPr>
              <a:t>오류 발생시 담당자</a:t>
            </a:r>
            <a:r>
              <a:rPr lang="en-US" altLang="ko-KR" sz="1000" b="1" dirty="0" smtClean="0">
                <a:solidFill>
                  <a:srgbClr val="0066FF"/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rgbClr val="0066FF"/>
                </a:solidFill>
                <a:latin typeface="+mn-ea"/>
              </a:rPr>
              <a:t>콘텐츠 기획팀 오혜리 </a:t>
            </a:r>
            <a:r>
              <a:rPr lang="en-US" altLang="ko-KR" sz="1000" b="1" dirty="0" smtClean="0">
                <a:solidFill>
                  <a:srgbClr val="0066FF"/>
                </a:solidFill>
                <a:latin typeface="+mn-ea"/>
              </a:rPr>
              <a:t>Tel : 02-2262-5726) </a:t>
            </a:r>
            <a:r>
              <a:rPr lang="ko-KR" altLang="en-US" sz="1000" b="1" dirty="0" smtClean="0">
                <a:solidFill>
                  <a:srgbClr val="0066FF"/>
                </a:solidFill>
                <a:latin typeface="+mn-ea"/>
              </a:rPr>
              <a:t>연락처로 문의주세요</a:t>
            </a:r>
            <a:r>
              <a:rPr lang="en-US" altLang="ko-KR" sz="1000" b="1" dirty="0" smtClean="0">
                <a:solidFill>
                  <a:srgbClr val="0066FF"/>
                </a:solidFill>
                <a:latin typeface="+mn-ea"/>
              </a:rPr>
              <a:t>.</a:t>
            </a:r>
            <a:endParaRPr lang="ko-KR" altLang="en-US" sz="1000" b="1" dirty="0" smtClean="0">
              <a:solidFill>
                <a:srgbClr val="0066FF"/>
              </a:solidFill>
              <a:latin typeface="+mn-ea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583407" y="476359"/>
            <a:ext cx="6876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상담료 관련 안내사항                                                                                                                  </a:t>
            </a:r>
            <a:r>
              <a:rPr lang="en-US" altLang="ko-KR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.</a:t>
            </a:r>
            <a:r>
              <a:rPr lang="ko-KR" altLang="en-US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                                                                                                                                     </a:t>
            </a:r>
            <a:endParaRPr lang="ko-KR" altLang="en-US" sz="1400" u="sng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583407" y="447035"/>
            <a:ext cx="6840760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439391" y="447035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7323596"/>
              </p:ext>
            </p:extLst>
          </p:nvPr>
        </p:nvGraphicFramePr>
        <p:xfrm>
          <a:off x="8044945" y="-8967"/>
          <a:ext cx="2338893" cy="241455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4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4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2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Page Description – contents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통합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택스넷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상담위원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상세페이지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800" dirty="0" smtClean="0">
                        <a:hlinkClick r:id="rId3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별도 신규 페이지 형태로 구축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** </a:t>
                      </a:r>
                      <a:r>
                        <a:rPr lang="ko-KR" altLang="en-US" sz="800" dirty="0" smtClean="0"/>
                        <a:t>상담 글쓰기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뷰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smtClean="0"/>
                        <a:t>는 기존 상담정책과 동일</a:t>
                      </a:r>
                      <a:endParaRPr lang="en-US" altLang="ko-KR" sz="800" dirty="0" smtClean="0"/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유료회원제만 가능</a:t>
                      </a:r>
                      <a:r>
                        <a:rPr lang="en-US" altLang="ko-KR" sz="800" dirty="0" smtClean="0"/>
                        <a:t>)</a:t>
                      </a:r>
                      <a:endParaRPr lang="en-US" altLang="ko-KR" sz="800" dirty="0" smtClean="0">
                        <a:hlinkClick r:id="rId3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정산 상세 팝업 화면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해단연도 월 상담답변 내역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 연도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월 답변 건 수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순번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역순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클릭 시 해당 상담 상세페이지 이동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상담 답변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건별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금액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답변일자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해당월 합산금액 노출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36000" marR="0" marT="36000" marB="36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제목 클릭 시 해당 상담 상세페이지 이동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0" marT="36000" marB="3600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8036235" cy="2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51" y="315069"/>
            <a:ext cx="1084163" cy="43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68" y="351073"/>
            <a:ext cx="1648055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9511" y="387077"/>
            <a:ext cx="4392749" cy="34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TextBox 104"/>
          <p:cNvSpPr txBox="1"/>
          <p:nvPr/>
        </p:nvSpPr>
        <p:spPr>
          <a:xfrm>
            <a:off x="8257399" y="6682637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다음 페이지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848103" y="593992"/>
            <a:ext cx="3240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dirty="0" smtClean="0">
                <a:solidFill>
                  <a:schemeClr val="bg1"/>
                </a:solidFill>
                <a:latin typeface="+mn-ea"/>
              </a:rPr>
              <a:t>X</a:t>
            </a:r>
          </a:p>
        </p:txBody>
      </p:sp>
      <p:sp>
        <p:nvSpPr>
          <p:cNvPr id="24" name="직사각형 23"/>
          <p:cNvSpPr/>
          <p:nvPr/>
        </p:nvSpPr>
        <p:spPr>
          <a:xfrm flipV="1">
            <a:off x="0" y="891133"/>
            <a:ext cx="8036235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3165" y="917260"/>
            <a:ext cx="1213840" cy="35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47" y="963141"/>
            <a:ext cx="6336704" cy="26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직사각형 34"/>
          <p:cNvSpPr/>
          <p:nvPr/>
        </p:nvSpPr>
        <p:spPr>
          <a:xfrm flipV="1">
            <a:off x="7343" y="128717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556112" y="1259194"/>
            <a:ext cx="47438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상담메인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공공기관 상담사례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온라인상담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전화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화상상담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전문가 컨설팅   </a:t>
            </a:r>
            <a:r>
              <a:rPr lang="en-US" altLang="ko-KR" sz="900" dirty="0" smtClean="0">
                <a:latin typeface="나눔바른고딕" pitchFamily="50" charset="-127"/>
                <a:ea typeface="나눔바른고딕" pitchFamily="50" charset="-127"/>
              </a:rPr>
              <a:t>|   </a:t>
            </a:r>
            <a:r>
              <a:rPr lang="ko-KR" altLang="en-US" sz="900" dirty="0" smtClean="0">
                <a:latin typeface="나눔바른고딕" pitchFamily="50" charset="-127"/>
                <a:ea typeface="나눔바른고딕" pitchFamily="50" charset="-127"/>
              </a:rPr>
              <a:t>상담위원</a:t>
            </a:r>
            <a:endParaRPr lang="ko-KR" altLang="en-US" sz="90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543847" y="1287177"/>
            <a:ext cx="756084" cy="32403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4507843" y="1143161"/>
            <a:ext cx="14401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0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>
            <a:off x="259371" y="2079265"/>
            <a:ext cx="7632848" cy="46445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367383" y="2322584"/>
            <a:ext cx="7416824" cy="42931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39391" y="2547317"/>
            <a:ext cx="2592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2021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년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5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월 상담 답변 내역 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 flipV="1">
            <a:off x="511399" y="2943361"/>
            <a:ext cx="7020000" cy="2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7504884" y="2029911"/>
            <a:ext cx="3240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dirty="0" smtClean="0">
                <a:solidFill>
                  <a:schemeClr val="bg1"/>
                </a:solidFill>
                <a:latin typeface="+mn-ea"/>
              </a:rPr>
              <a:t>X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6380051" y="2583321"/>
            <a:ext cx="1116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전체 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30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Light" pitchFamily="50" charset="-127"/>
                <a:ea typeface="나눔고딕 Light" pitchFamily="50" charset="-127"/>
              </a:rPr>
              <a:t>건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고딕 Light" pitchFamily="50" charset="-127"/>
              <a:ea typeface="나눔고딕 Light" pitchFamily="50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547403" y="3123381"/>
          <a:ext cx="6948772" cy="3240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  <a:gridCol w="1035115"/>
                <a:gridCol w="1737193"/>
              </a:tblGrid>
              <a:tr h="416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순번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제목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답변일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28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27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24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23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21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답변</a:t>
                      </a:r>
                      <a:r>
                        <a:rPr lang="en-US" altLang="ko-KR" sz="900" b="1" u="sng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9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지방소득세 과세 최저한 관련 질의</a:t>
                      </a:r>
                      <a:endParaRPr lang="ko-KR" altLang="en-US" sz="900" b="1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9,000</a:t>
                      </a:r>
                      <a:r>
                        <a:rPr lang="ko-KR" altLang="en-US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2021-05-01</a:t>
                      </a:r>
                      <a:r>
                        <a:rPr lang="en-US" altLang="ko-KR" sz="900" u="none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14:17:22</a:t>
                      </a:r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1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u="non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전체 합계 금액</a:t>
                      </a:r>
                      <a:endParaRPr lang="ko-KR" altLang="en-US" sz="900" b="1" u="non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u="non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270,000</a:t>
                      </a:r>
                      <a:r>
                        <a:rPr lang="ko-KR" altLang="en-US" sz="900" b="1" u="non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ko-KR" altLang="en-US" sz="900" b="1" u="non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u="non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47" name="직사각형 46"/>
          <p:cNvSpPr/>
          <p:nvPr/>
        </p:nvSpPr>
        <p:spPr>
          <a:xfrm>
            <a:off x="835435" y="3591433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48" name="직사각형 47"/>
          <p:cNvSpPr/>
          <p:nvPr/>
        </p:nvSpPr>
        <p:spPr>
          <a:xfrm>
            <a:off x="1015455" y="3519425"/>
            <a:ext cx="2340260" cy="28803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51359" y="1863241"/>
            <a:ext cx="19168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50" name="직사각형 49"/>
          <p:cNvSpPr/>
          <p:nvPr/>
        </p:nvSpPr>
        <p:spPr>
          <a:xfrm>
            <a:off x="180019" y="2007257"/>
            <a:ext cx="7784207" cy="48605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 flipV="1">
            <a:off x="7343" y="1622017"/>
            <a:ext cx="8036235" cy="25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28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30"/>
  <p:tag name="MINHEIGHT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Absolu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Absolute"/>
  <p:tag name="ANCHORBOTTOM" val="Non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80"/>
  <p:tag name="MINHEIGHT" val="3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80"/>
  <p:tag name="MINHEIGHT" val="3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30"/>
  <p:tag name="MINHEIGHT" val="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30"/>
  <p:tag name="MINHEIGHT" val="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30"/>
  <p:tag name="MINHEIGHT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80"/>
  <p:tag name="MINHEIGHT" val="3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Absolu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Absolute"/>
  <p:tag name="ANCHORBOTTOM" val="Non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Absolu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Absolute"/>
  <p:tag name="ANCHORBOTTOM" val="Non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Absolu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Absolute"/>
  <p:tag name="ANCHORBOTTOM" val="Non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80"/>
  <p:tag name="MINHEIGHT" val="3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80"/>
  <p:tag name="MINHEIGHT" val="3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30"/>
  <p:tag name="MINHEIGHT" val="1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30"/>
  <p:tag name="MINHEIGHT" val="1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30"/>
  <p:tag name="MINHEIGHT" val="1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30"/>
  <p:tag name="MINHEIGHT" val="1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80"/>
  <p:tag name="MINHEIGHT" val="3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Absolu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Absolute"/>
  <p:tag name="ANCHORBOTTOM" val="Non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Absolu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Absolute"/>
  <p:tag name="ANCHORBOTTOM" val="Non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Absolu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Absolute"/>
  <p:tag name="ANCHORBOTTOM" val="Non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Absolu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Absolute"/>
  <p:tag name="ANCHORBOTTOM" val="Non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85102</TotalTime>
  <Words>15365</Words>
  <Application>Microsoft Office PowerPoint</Application>
  <PresentationFormat>사용자 지정</PresentationFormat>
  <Paragraphs>3992</Paragraphs>
  <Slides>100</Slides>
  <Notes>100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100</vt:i4>
      </vt:variant>
    </vt:vector>
  </HeadingPairs>
  <TitlesOfParts>
    <vt:vector size="10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슬라이드 90</vt:lpstr>
      <vt:lpstr>슬라이드 91</vt:lpstr>
      <vt:lpstr>슬라이드 92</vt:lpstr>
      <vt:lpstr>슬라이드 93</vt:lpstr>
      <vt:lpstr>슬라이드 94</vt:lpstr>
      <vt:lpstr>슬라이드 95</vt:lpstr>
      <vt:lpstr>슬라이드 96</vt:lpstr>
      <vt:lpstr>슬라이드 97</vt:lpstr>
      <vt:lpstr>슬라이드 98</vt:lpstr>
      <vt:lpstr>슬라이드 99</vt:lpstr>
      <vt:lpstr>슬라이드 100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NP-Loo</dc:creator>
  <cp:lastModifiedBy>유지원</cp:lastModifiedBy>
  <cp:revision>5242</cp:revision>
  <cp:lastPrinted>2020-05-12T00:36:32Z</cp:lastPrinted>
  <dcterms:created xsi:type="dcterms:W3CDTF">2012-11-19T06:27:03Z</dcterms:created>
  <dcterms:modified xsi:type="dcterms:W3CDTF">2021-06-15T08:35:39Z</dcterms:modified>
</cp:coreProperties>
</file>