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33"/>
  </p:notesMasterIdLst>
  <p:handoutMasterIdLst>
    <p:handoutMasterId r:id="rId34"/>
  </p:handoutMasterIdLst>
  <p:sldIdLst>
    <p:sldId id="262" r:id="rId3"/>
    <p:sldId id="258" r:id="rId4"/>
    <p:sldId id="273" r:id="rId5"/>
    <p:sldId id="282" r:id="rId6"/>
    <p:sldId id="304" r:id="rId7"/>
    <p:sldId id="283" r:id="rId8"/>
    <p:sldId id="286" r:id="rId9"/>
    <p:sldId id="307" r:id="rId10"/>
    <p:sldId id="308" r:id="rId11"/>
    <p:sldId id="336" r:id="rId12"/>
    <p:sldId id="337" r:id="rId13"/>
    <p:sldId id="311" r:id="rId14"/>
    <p:sldId id="312" r:id="rId15"/>
    <p:sldId id="338" r:id="rId16"/>
    <p:sldId id="339" r:id="rId17"/>
    <p:sldId id="313" r:id="rId18"/>
    <p:sldId id="314" r:id="rId19"/>
    <p:sldId id="315" r:id="rId20"/>
    <p:sldId id="316" r:id="rId21"/>
    <p:sldId id="330" r:id="rId22"/>
    <p:sldId id="331" r:id="rId23"/>
    <p:sldId id="332" r:id="rId24"/>
    <p:sldId id="333" r:id="rId25"/>
    <p:sldId id="334" r:id="rId26"/>
    <p:sldId id="335" r:id="rId27"/>
    <p:sldId id="284" r:id="rId28"/>
    <p:sldId id="318" r:id="rId29"/>
    <p:sldId id="317" r:id="rId30"/>
    <p:sldId id="319" r:id="rId31"/>
    <p:sldId id="261" r:id="rId3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기본 구역" id="{82E24929-F56D-4973-AEA8-9247A5B58350}">
          <p14:sldIdLst>
            <p14:sldId id="262"/>
            <p14:sldId id="258"/>
            <p14:sldId id="273"/>
            <p14:sldId id="260"/>
            <p14:sldId id="276"/>
            <p14:sldId id="268"/>
            <p14:sldId id="274"/>
            <p14:sldId id="271"/>
            <p14:sldId id="277"/>
            <p14:sldId id="261"/>
          </p14:sldIdLst>
        </p14:section>
        <p14:section name="저작권안내" id="{3BA4A750-1218-4E79-A871-9AAB6BFED765}">
          <p14:sldIdLst>
            <p14:sldId id="278"/>
            <p14:sldId id="279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595" userDrawn="1">
          <p15:clr>
            <a:srgbClr val="A4A3A4"/>
          </p15:clr>
        </p15:guide>
        <p15:guide id="2" pos="5488" userDrawn="1">
          <p15:clr>
            <a:srgbClr val="A4A3A4"/>
          </p15:clr>
        </p15:guide>
        <p15:guide id="3" pos="272" userDrawn="1">
          <p15:clr>
            <a:srgbClr val="A4A3A4"/>
          </p15:clr>
        </p15:guide>
        <p15:guide id="4" pos="288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orient="horz" pos="1080" userDrawn="1">
          <p15:clr>
            <a:srgbClr val="A4A3A4"/>
          </p15:clr>
        </p15:guide>
        <p15:guide id="7" pos="41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AEFF7"/>
    <a:srgbClr val="F8F4EE"/>
    <a:srgbClr val="C0A076"/>
    <a:srgbClr val="696969"/>
    <a:srgbClr val="C4A781"/>
    <a:srgbClr val="EDE4D7"/>
    <a:srgbClr val="A6A6A6"/>
    <a:srgbClr val="5A5A5A"/>
    <a:srgbClr val="3E3E3E"/>
    <a:srgbClr val="EAAE3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86" autoAdjust="0"/>
    <p:restoredTop sz="94660"/>
  </p:normalViewPr>
  <p:slideViewPr>
    <p:cSldViewPr snapToGrid="0" showGuides="1">
      <p:cViewPr varScale="1">
        <p:scale>
          <a:sx n="121" d="100"/>
          <a:sy n="121" d="100"/>
        </p:scale>
        <p:origin x="-1362" y="-96"/>
      </p:cViewPr>
      <p:guideLst>
        <p:guide orient="horz" pos="595"/>
        <p:guide orient="horz" pos="3974"/>
        <p:guide orient="horz" pos="1080"/>
        <p:guide pos="5488"/>
        <p:guide pos="272"/>
        <p:guide pos="2880"/>
        <p:guide pos="41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3" d="100"/>
          <a:sy n="83" d="100"/>
        </p:scale>
        <p:origin x="3042" y="96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8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36C9E7-FC6D-41AC-89A7-95A777EE5056}" type="datetimeFigureOut">
              <a:rPr lang="ko-KR" altLang="en-US" smtClean="0"/>
              <a:pPr/>
              <a:t>2018-09-14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2B3150-B97B-4156-8BAE-BEB9956B87D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6230024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FEE7A3-83D1-4D49-AEFB-087327706D0A}" type="datetimeFigureOut">
              <a:rPr lang="ko-KR" altLang="en-US" smtClean="0"/>
              <a:pPr/>
              <a:t>2018-09-14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6461EF-01D0-4875-A30B-D734558070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611071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http://www.freeqration.com/image/%ED%8E%9C-%EC%95%8C%EC%95%BD-%EA%B8%B0%EC%88%A0-%EB%B9%84%EC%A6%88%EB%8B%88%EC%8A%A4-%EC%82%AC%EB%AC%B4%EC%8B%A4-%EC%B1%85%EC%83%81-photos-2091266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461EF-01D0-4875-A30B-D73455807044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939216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http://www.freeqration.com/image/%ED%8E%9C-%EC%95%8C%EC%95%BD-%EA%B8%B0%EC%88%A0-%EB%B9%84%EC%A6%88%EB%8B%88%EC%8A%A4-%EC%82%AC%EB%AC%B4%EC%8B%A4-%EC%B1%85%EC%83%81-photos-2091266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461EF-01D0-4875-A30B-D73455807044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63758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http://www.freeqration.com/image/%EB%94%94%EC%9E%90%EC%9D%B4%EB%84%88-%EA%B7%B8%EB%A6%AC%EA%B8%B0-%EC%A7%80%ED%8F%90-%EC%82%AC%EB%AC%B4%EC%8B%A4-%ED%8E%9C-%EB%81%88%EC%A0%81%EC%9E%84-photos-2090476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461EF-01D0-4875-A30B-D73455807044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346015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http://www.freeqration.com/image/%ED%8E%9C-%EC%95%8C%EC%95%BD-%EA%B8%B0%EC%88%A0-%EB%B9%84%EC%A6%88%EB%8B%88%EC%8A%A4-%EC%82%AC%EB%AC%B4%EC%8B%A4-%EC%B1%85%EC%83%81-photos-2091266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461EF-01D0-4875-A30B-D73455807044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637584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http://www.freeqration.com/image/%ED%8E%9C-%EC%95%8C%EC%95%BD-%EA%B8%B0%EC%88%A0-%EB%B9%84%EC%A6%88%EB%8B%88%EC%8A%A4-%EC%82%AC%EB%AC%B4%EC%8B%A4-%EC%B1%85%EC%83%81-photos-2091266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461EF-01D0-4875-A30B-D73455807044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637584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http://www.freeqration.com/image/%EB%94%94%EC%9E%90%EC%9D%B4%EB%84%88-%EA%B7%B8%EB%A6%AC%EA%B8%B0-%EC%A7%80%ED%8F%90-%EC%82%AC%EB%AC%B4%EC%8B%A4-%ED%8E%9C-%EB%81%88%EC%A0%81%EC%9E%84-photos-2090476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461EF-01D0-4875-A30B-D73455807044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346015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http://www.freeqration.com/image/%ED%8E%9C-%EC%95%8C%EC%95%BD-%EA%B8%B0%EC%88%A0-%EB%B9%84%EC%A6%88%EB%8B%88%EC%8A%A4-%EC%82%AC%EB%AC%B4%EC%8B%A4-%EC%B1%85%EC%83%81-photos-2091266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461EF-01D0-4875-A30B-D73455807044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637584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http://www.freeqration.com/image/%ED%8E%9C-%EC%95%8C%EC%95%BD-%EA%B8%B0%EC%88%A0-%EB%B9%84%EC%A6%88%EB%8B%88%EC%8A%A4-%EC%82%AC%EB%AC%B4%EC%8B%A4-%EC%B1%85%EC%83%81-photos-2091266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461EF-01D0-4875-A30B-D73455807044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637584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http://www.freeqration.com/image/%ED%8E%9C-%EC%95%8C%EC%95%BD-%EA%B8%B0%EC%88%A0-%EB%B9%84%EC%A6%88%EB%8B%88%EC%8A%A4-%EC%82%AC%EB%AC%B4%EC%8B%A4-%EC%B1%85%EC%83%81-photos-2091266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461EF-01D0-4875-A30B-D73455807044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637584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http://www.freeqration.com/image/%ED%8E%9C-%EC%95%8C%EC%95%BD-%EA%B8%B0%EC%88%A0-%EB%B9%84%EC%A6%88%EB%8B%88%EC%8A%A4-%EC%82%AC%EB%AC%B4%EC%8B%A4-%EC%B1%85%EC%83%81-photos-2091266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461EF-01D0-4875-A30B-D73455807044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637584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http://www.freeqration.com/image/%ED%8E%9C-%EC%95%8C%EC%95%BD-%EA%B8%B0%EC%88%A0-%EB%B9%84%EC%A6%88%EB%8B%88%EC%8A%A4-%EC%82%AC%EB%AC%B4%EC%8B%A4-%EC%B1%85%EC%83%81-photos-2091266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461EF-01D0-4875-A30B-D73455807044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637584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http://www.freeqration.com/image/%ED%8E%9C-%EC%95%8C%EC%95%BD-%EA%B8%B0%EC%88%A0-%EB%B9%84%EC%A6%88%EB%8B%88%EC%8A%A4-%EC%82%AC%EB%AC%B4%EC%8B%A4-%EC%B1%85%EC%83%81-photos-2091266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461EF-01D0-4875-A30B-D73455807044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637584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http://www.freeqration.com/image/%ED%8E%9C-%EC%95%8C%EC%95%BD-%EA%B8%B0%EC%88%A0-%EB%B9%84%EC%A6%88%EB%8B%88%EC%8A%A4-%EC%82%AC%EB%AC%B4%EC%8B%A4-%EC%B1%85%EC%83%81-photos-2091266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461EF-01D0-4875-A30B-D73455807044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637584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http://www.freeqration.com/image/%ED%8E%9C-%EC%95%8C%EC%95%BD-%EA%B8%B0%EC%88%A0-%EB%B9%84%EC%A6%88%EB%8B%88%EC%8A%A4-%EC%82%AC%EB%AC%B4%EC%8B%A4-%EC%B1%85%EC%83%81-photos-2091266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461EF-01D0-4875-A30B-D73455807044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637584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http://www.freeqration.com/image/%ED%8E%9C-%EC%95%8C%EC%95%BD-%EA%B8%B0%EC%88%A0-%EB%B9%84%EC%A6%88%EB%8B%88%EC%8A%A4-%EC%82%AC%EB%AC%B4%EC%8B%A4-%EC%B1%85%EC%83%81-photos-2091266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461EF-01D0-4875-A30B-D73455807044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637584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http://www.freeqration.com/image/%ED%8E%9C-%EC%95%8C%EC%95%BD-%EA%B8%B0%EC%88%A0-%EB%B9%84%EC%A6%88%EB%8B%88%EC%8A%A4-%EC%82%AC%EB%AC%B4%EC%8B%A4-%EC%B1%85%EC%83%81-photos-2091266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461EF-01D0-4875-A30B-D73455807044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637584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http://www.freeqration.com/image/%ED%8E%9C-%EC%95%8C%EC%95%BD-%EA%B8%B0%EC%88%A0-%EB%B9%84%EC%A6%88%EB%8B%88%EC%8A%A4-%EC%82%AC%EB%AC%B4%EC%8B%A4-%EC%B1%85%EC%83%81-photos-2091266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461EF-01D0-4875-A30B-D73455807044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637584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http://www.freeqration.com/image/%ED%8E%9C-%EC%95%8C%EC%95%BD-%EA%B8%B0%EC%88%A0-%EB%B9%84%EC%A6%88%EB%8B%88%EC%8A%A4-%EC%82%AC%EB%AC%B4%EC%8B%A4-%EC%B1%85%EC%83%81-photos-2091266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461EF-01D0-4875-A30B-D73455807044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637584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http://www.freeqration.com/image/%ED%8E%9C-%EC%95%8C%EC%95%BD-%EA%B8%B0%EC%88%A0-%EB%B9%84%EC%A6%88%EB%8B%88%EC%8A%A4-%EC%82%AC%EB%AC%B4%EC%8B%A4-%EC%B1%85%EC%83%81-photos-2091266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461EF-01D0-4875-A30B-D73455807044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637584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http://www.freeqration.com/image/%ED%8E%9C-%EC%95%8C%EC%95%BD-%EA%B8%B0%EC%88%A0-%EB%B9%84%EC%A6%88%EB%8B%88%EC%8A%A4-%EC%82%AC%EB%AC%B4%EC%8B%A4-%EC%B1%85%EC%83%81-photos-2091266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461EF-01D0-4875-A30B-D73455807044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637584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http://www.freeqration.com/image/%ED%8E%9C-%EC%95%8C%EC%95%BD-%EA%B8%B0%EC%88%A0-%EB%B9%84%EC%A6%88%EB%8B%88%EC%8A%A4-%EC%82%AC%EB%AC%B4%EC%8B%A4-%EC%B1%85%EC%83%81-photos-2091266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461EF-01D0-4875-A30B-D73455807044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637584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http://www.freeqration.com/image/%ED%8E%9C-%EC%95%8C%EC%95%BD-%EA%B8%B0%EC%88%A0-%EB%B9%84%EC%A6%88%EB%8B%88%EC%8A%A4-%EC%82%AC%EB%AC%B4%EC%8B%A4-%EC%B1%85%EC%83%81-photos-2091266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461EF-01D0-4875-A30B-D73455807044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637584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http://www.freeqration.com/image/%ED%8E%9C-%EC%95%8C%EC%95%BD-%EA%B8%B0%EC%88%A0-%EB%B9%84%EC%A6%88%EB%8B%88%EC%8A%A4-%EC%82%AC%EB%AC%B4%EC%8B%A4-%EC%B1%85%EC%83%81-photos-2091266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461EF-01D0-4875-A30B-D73455807044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637584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http://www.freeqration.com/image/%ED%8E%9C-%EC%95%8C%EC%95%BD-%EA%B8%B0%EC%88%A0-%EB%B9%84%EC%A6%88%EB%8B%88%EC%8A%A4-%EC%82%AC%EB%AC%B4%EC%8B%A4-%EC%B1%85%EC%83%81-photos-2091266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461EF-01D0-4875-A30B-D73455807044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637584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http://www.freeqration.com/image/%ED%8E%9C-%EC%95%8C%EC%95%BD-%EA%B8%B0%EC%88%A0-%EB%B9%84%EC%A6%88%EB%8B%88%EC%8A%A4-%EC%82%AC%EB%AC%B4%EC%8B%A4-%EC%B1%85%EC%83%81-photos-2091266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461EF-01D0-4875-A30B-D73455807044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637584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http://www.freeqration.com/image/%EB%94%94%EC%9E%90%EC%9D%B4%EB%84%88-%EA%B7%B8%EB%A6%AC%EA%B8%B0-%EC%A7%80%ED%8F%90-%EC%82%AC%EB%AC%B4%EC%8B%A4-%ED%8E%9C-%EB%81%88%EC%A0%81%EC%9E%84-photos-2090476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461EF-01D0-4875-A30B-D73455807044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346015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http://www.freeqration.com/image/%ED%8E%9C-%EC%95%8C%EC%95%BD-%EA%B8%B0%EC%88%A0-%EB%B9%84%EC%A6%88%EB%8B%88%EC%8A%A4-%EC%82%AC%EB%AC%B4%EC%8B%A4-%EC%B1%85%EC%83%81-photos-2091266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461EF-01D0-4875-A30B-D73455807044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637584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http://www.freeqration.com/image/%ED%8E%9C-%EC%95%8C%EC%95%BD-%EA%B8%B0%EC%88%A0-%EB%B9%84%EC%A6%88%EB%8B%88%EC%8A%A4-%EC%82%AC%EB%AC%B4%EC%8B%A4-%EC%B1%85%EC%83%81-photos-2091266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461EF-01D0-4875-A30B-D73455807044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637584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http://www.freeqration.com/image/%ED%8E%9C-%EC%95%8C%EC%95%BD-%EA%B8%B0%EC%88%A0-%EB%B9%84%EC%A6%88%EB%8B%88%EC%8A%A4-%EC%82%AC%EB%AC%B4%EC%8B%A4-%EC%B1%85%EC%83%81-photos-2091266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461EF-01D0-4875-A30B-D73455807044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6375844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http://www.freeqration.com/image/%EB%94%94%EC%9E%90%EC%9D%B4%EB%84%88-%EA%B7%B8%EB%A6%AC%EA%B8%B0-%EC%A7%80%ED%8F%90-%EC%82%AC%EB%AC%B4%EC%8B%A4-%ED%8E%9C-%EB%81%88%EC%A0%81%EC%9E%84-photos-2090476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461EF-01D0-4875-A30B-D73455807044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944838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 userDrawn="1"/>
        </p:nvGrpSpPr>
        <p:grpSpPr>
          <a:xfrm>
            <a:off x="-1" y="6820284"/>
            <a:ext cx="9144001" cy="52669"/>
            <a:chOff x="-1" y="6773838"/>
            <a:chExt cx="9144001" cy="93306"/>
          </a:xfrm>
        </p:grpSpPr>
        <p:sp>
          <p:nvSpPr>
            <p:cNvPr id="7" name="직사각형 6"/>
            <p:cNvSpPr/>
            <p:nvPr userDrawn="1"/>
          </p:nvSpPr>
          <p:spPr>
            <a:xfrm>
              <a:off x="-1" y="6773838"/>
              <a:ext cx="7781925" cy="93306"/>
            </a:xfrm>
            <a:prstGeom prst="rect">
              <a:avLst/>
            </a:prstGeom>
            <a:solidFill>
              <a:srgbClr val="C0A0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/>
            <p:cNvSpPr/>
            <p:nvPr userDrawn="1"/>
          </p:nvSpPr>
          <p:spPr>
            <a:xfrm>
              <a:off x="7781924" y="6773838"/>
              <a:ext cx="1362076" cy="93306"/>
            </a:xfrm>
            <a:prstGeom prst="rect">
              <a:avLst/>
            </a:prstGeom>
            <a:solidFill>
              <a:srgbClr val="696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9" name="직선 연결선 8"/>
          <p:cNvCxnSpPr/>
          <p:nvPr userDrawn="1"/>
        </p:nvCxnSpPr>
        <p:spPr>
          <a:xfrm>
            <a:off x="0" y="0"/>
            <a:ext cx="390525" cy="385762"/>
          </a:xfrm>
          <a:prstGeom prst="line">
            <a:avLst/>
          </a:prstGeom>
          <a:ln w="12700">
            <a:solidFill>
              <a:srgbClr val="C0A0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 cstate="print">
            <a:lum bright="-40000" contrast="-40000"/>
          </a:blip>
          <a:stretch>
            <a:fillRect/>
          </a:stretch>
        </p:blipFill>
        <p:spPr>
          <a:xfrm>
            <a:off x="7808232" y="332912"/>
            <a:ext cx="942068" cy="189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10460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8B533-7D0E-4E29-9B81-B59CDF49B5AF}" type="datetimeFigureOut">
              <a:rPr lang="ko-KR" altLang="en-US" smtClean="0"/>
              <a:pPr/>
              <a:t>2018-09-14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17410-469E-49F6-97B8-B65AC7A3B51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91704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8B533-7D0E-4E29-9B81-B59CDF49B5AF}" type="datetimeFigureOut">
              <a:rPr lang="ko-KR" altLang="en-US" smtClean="0"/>
              <a:pPr/>
              <a:t>2018-09-14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17410-469E-49F6-97B8-B65AC7A3B51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648111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8B533-7D0E-4E29-9B81-B59CDF49B5AF}" type="datetimeFigureOut">
              <a:rPr lang="ko-KR" altLang="en-US" smtClean="0"/>
              <a:pPr/>
              <a:t>2018-09-14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17410-469E-49F6-97B8-B65AC7A3B51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22753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8B533-7D0E-4E29-9B81-B59CDF49B5AF}" type="datetimeFigureOut">
              <a:rPr lang="ko-KR" altLang="en-US" smtClean="0"/>
              <a:pPr/>
              <a:t>2018-09-14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17410-469E-49F6-97B8-B65AC7A3B51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149223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8B533-7D0E-4E29-9B81-B59CDF49B5AF}" type="datetimeFigureOut">
              <a:rPr lang="ko-KR" altLang="en-US" smtClean="0"/>
              <a:pPr/>
              <a:t>2018-09-14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17410-469E-49F6-97B8-B65AC7A3B51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16859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8B533-7D0E-4E29-9B81-B59CDF49B5AF}" type="datetimeFigureOut">
              <a:rPr lang="ko-KR" altLang="en-US" smtClean="0"/>
              <a:pPr/>
              <a:t>2018-09-14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17410-469E-49F6-97B8-B65AC7A3B51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338292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8B533-7D0E-4E29-9B81-B59CDF49B5AF}" type="datetimeFigureOut">
              <a:rPr lang="ko-KR" altLang="en-US" smtClean="0"/>
              <a:pPr/>
              <a:t>2018-09-14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17410-469E-49F6-97B8-B65AC7A3B51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662155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8B533-7D0E-4E29-9B81-B59CDF49B5AF}" type="datetimeFigureOut">
              <a:rPr lang="ko-KR" altLang="en-US" smtClean="0"/>
              <a:pPr/>
              <a:t>2018-09-14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17410-469E-49F6-97B8-B65AC7A3B51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951950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8B533-7D0E-4E29-9B81-B59CDF49B5AF}" type="datetimeFigureOut">
              <a:rPr lang="ko-KR" altLang="en-US" smtClean="0"/>
              <a:pPr/>
              <a:t>2018-09-14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17410-469E-49F6-97B8-B65AC7A3B51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22773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8B533-7D0E-4E29-9B81-B59CDF49B5AF}" type="datetimeFigureOut">
              <a:rPr lang="ko-KR" altLang="en-US" smtClean="0"/>
              <a:pPr/>
              <a:t>2018-09-14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17410-469E-49F6-97B8-B65AC7A3B51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65510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8B533-7D0E-4E29-9B81-B59CDF49B5AF}" type="datetimeFigureOut">
              <a:rPr lang="ko-KR" altLang="en-US" smtClean="0"/>
              <a:pPr/>
              <a:t>2018-09-14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17410-469E-49F6-97B8-B65AC7A3B51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533733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DE2F7EA2-8B4E-4015-AD4F-430F45B647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xmlns="" id="{B46C1B81-3E76-483B-B6A1-543673840F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A3C84A04-052A-4DFC-A0B3-EE04A8F7C2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9A9D54C-D2B9-4DD5-B8C6-ECC9C605335B}" type="datetimeFigureOut">
              <a:rPr lang="ko-KR" altLang="en-US" smtClean="0"/>
              <a:pPr/>
              <a:t>2018-09-14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A11A1287-34A0-4576-AAC1-F4B79F1E8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C9C6A4CB-4E3F-4166-9BDA-803A2A59D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BA2A58E1-1F7C-435D-A220-F5822621938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851618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E7D8B92D-EF7B-441F-B086-ABDCC4118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65648010-1293-4EEE-AB2D-FF4A5ABCD8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2B4764ED-396E-428D-A595-F33BCDC2F1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9A9D54C-D2B9-4DD5-B8C6-ECC9C605335B}" type="datetimeFigureOut">
              <a:rPr lang="ko-KR" altLang="en-US" smtClean="0"/>
              <a:pPr/>
              <a:t>2018-09-14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1E9184D9-D1B2-4582-9172-007891FD5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9671A1AB-F1FD-4077-8758-73E0F15BD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BA2A58E1-1F7C-435D-A220-F5822621938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351588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5D5F8F2E-909C-490C-A72C-2747BEA48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5BC70849-D8DF-43FD-9148-7B3B0151AE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C53670DD-B9E0-41DC-A436-FBE83DC76A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9A9D54C-D2B9-4DD5-B8C6-ECC9C605335B}" type="datetimeFigureOut">
              <a:rPr lang="ko-KR" altLang="en-US" smtClean="0"/>
              <a:pPr/>
              <a:t>2018-09-14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4C2C97FD-7941-461D-8677-EF03CBDFF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10C3C6CC-C607-4F5E-AF57-5F4A42A1C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BA2A58E1-1F7C-435D-A220-F5822621938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725007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2C8B9673-85BF-440B-8E7F-FB7C8A546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AED5CC58-C96B-4274-A778-465E7AAC55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242AF971-AFAD-4E73-A523-0A4FB8A732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05CA9F2B-2EB3-43D4-8C61-D7CA45ECDF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9A9D54C-D2B9-4DD5-B8C6-ECC9C605335B}" type="datetimeFigureOut">
              <a:rPr lang="ko-KR" altLang="en-US" smtClean="0"/>
              <a:pPr/>
              <a:t>2018-09-14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878A4F80-C68F-4D41-BB01-E58817CD8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0C57C0EF-4A32-4B60-888B-144EA3E37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BA2A58E1-1F7C-435D-A220-F5822621938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6156567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97330CD9-CD48-4A7D-BDA1-F85A907C4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23690F53-F482-4FFC-99C0-C528615020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39722F9A-717A-436D-AF19-739FEF99C6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C35D9DB4-51A2-42D6-8797-1CC9D895E2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543D37E2-ADED-4C61-A3F0-2E50BE620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xmlns="" id="{A669B283-CE47-4AB2-BF72-F41F73768F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9A9D54C-D2B9-4DD5-B8C6-ECC9C605335B}" type="datetimeFigureOut">
              <a:rPr lang="ko-KR" altLang="en-US" smtClean="0"/>
              <a:pPr/>
              <a:t>2018-09-14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xmlns="" id="{F5646217-A420-406D-8B20-39EFF710F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xmlns="" id="{C1DEE403-50E5-4266-9B64-E97B558A0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BA2A58E1-1F7C-435D-A220-F5822621938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101664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7CD33F82-75BC-4890-8D14-85913D4C4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xmlns="" id="{348CB354-5EA0-41C8-AE2A-F745501191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9A9D54C-D2B9-4DD5-B8C6-ECC9C605335B}" type="datetimeFigureOut">
              <a:rPr lang="ko-KR" altLang="en-US" smtClean="0"/>
              <a:pPr/>
              <a:t>2018-09-14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xmlns="" id="{FDFE0DE0-2DA6-4622-BD6F-97C8F1F21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xmlns="" id="{73578AEA-F66C-45CD-AD00-9DE7F1A75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BA2A58E1-1F7C-435D-A220-F5822621938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10040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xmlns="" id="{AE8C863A-9ED0-465E-862E-2E9C9CEB61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9A9D54C-D2B9-4DD5-B8C6-ECC9C605335B}" type="datetimeFigureOut">
              <a:rPr lang="ko-KR" altLang="en-US" smtClean="0"/>
              <a:pPr/>
              <a:t>2018-09-14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xmlns="" id="{A6AAC4BB-E5DC-452B-BEC8-484471AD8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FEF6FFC6-FA32-4AEE-A013-454FA3385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BA2A58E1-1F7C-435D-A220-F5822621938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997372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4C0FD231-CDD2-4574-B6B5-1F084CBE6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B3785A34-4171-4B2F-A384-1C88B892B5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54968E5D-3E81-4069-9BAF-B66CE0393D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BD37A2ED-0DA9-4E85-A273-9FAB0E3A4A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9A9D54C-D2B9-4DD5-B8C6-ECC9C605335B}" type="datetimeFigureOut">
              <a:rPr lang="ko-KR" altLang="en-US" smtClean="0"/>
              <a:pPr/>
              <a:t>2018-09-14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660FE7D0-2B7F-4E53-90D7-BAEE564E1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523CA5B8-C00C-476D-AF4E-CFDD9F04C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BA2A58E1-1F7C-435D-A220-F5822621938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435025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AD0A4EAB-ED75-4A7C-8B5F-DA4479906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xmlns="" id="{ABE58D14-D90E-438C-9032-55F5D6F55E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0578ECBB-FF45-4E64-AA48-B6E44841E7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38E67C7F-5E5B-4127-90C2-71F3A70E20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9A9D54C-D2B9-4DD5-B8C6-ECC9C605335B}" type="datetimeFigureOut">
              <a:rPr lang="ko-KR" altLang="en-US" smtClean="0"/>
              <a:pPr/>
              <a:t>2018-09-14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B6876ADD-D9CB-459F-A5A5-68DFF4461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FB2C7F82-1AF1-43DB-8DD0-168665889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BA2A58E1-1F7C-435D-A220-F5822621938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343394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72259600-C394-41DF-B149-A77C92592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0C1ECE59-E2B0-49D6-80AB-36A2A67509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A70D79E3-C085-4117-87EE-F9D564EEB4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9A9D54C-D2B9-4DD5-B8C6-ECC9C605335B}" type="datetimeFigureOut">
              <a:rPr lang="ko-KR" altLang="en-US" smtClean="0"/>
              <a:pPr/>
              <a:t>2018-09-14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66437EE3-4341-4178-9830-71BFE8F8C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99DD0D45-DE97-4FA4-84F2-8F8498CB4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BA2A58E1-1F7C-435D-A220-F5822621938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002245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xmlns="" id="{564232C2-BEC4-4B8E-8C27-DE905798D5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CD2EB2F2-BB35-459A-9D29-107CE4CAA4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1E1CD79D-5DF7-4160-93C7-84A94943AA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9A9D54C-D2B9-4DD5-B8C6-ECC9C605335B}" type="datetimeFigureOut">
              <a:rPr lang="ko-KR" altLang="en-US" smtClean="0"/>
              <a:pPr/>
              <a:t>2018-09-14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9A026DEF-A250-496A-A2D4-E0073CD10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DE4D6FAC-E0B4-459B-82BC-585D3B8D1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BA2A58E1-1F7C-435D-A220-F5822621938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55945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png"/><Relationship Id="rId18" Type="http://schemas.openxmlformats.org/officeDocument/2006/relationships/image" Target="../media/image7.emf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22.xml"/><Relationship Id="rId19" Type="http://schemas.openxmlformats.org/officeDocument/2006/relationships/image" Target="../media/image8.jpeg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rgbClr val="F0F0F0"/>
          </a:fgClr>
          <a:bgClr>
            <a:srgbClr val="FAFAFA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48B533-7D0E-4E29-9B81-B59CDF49B5AF}" type="datetimeFigureOut">
              <a:rPr lang="ko-KR" altLang="en-US" smtClean="0"/>
              <a:pPr/>
              <a:t>2018-09-14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17410-469E-49F6-97B8-B65AC7A3B51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073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xmlns="" id="{0EAA62B5-D394-49CF-B532-E3552F68A40A}"/>
              </a:ext>
            </a:extLst>
          </p:cNvPr>
          <p:cNvSpPr txBox="1">
            <a:spLocks/>
          </p:cNvSpPr>
          <p:nvPr userDrawn="1"/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xmlns="" id="{1FF35992-ED46-429F-92B1-486D6D6D2D39}"/>
              </a:ext>
            </a:extLst>
          </p:cNvPr>
          <p:cNvSpPr txBox="1">
            <a:spLocks/>
          </p:cNvSpPr>
          <p:nvPr userDrawn="1"/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xmlns="" id="{D1082B73-2B30-402E-9F06-406846930B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5253" b="7103"/>
          <a:stretch/>
        </p:blipFill>
        <p:spPr>
          <a:xfrm>
            <a:off x="0" y="-34895"/>
            <a:ext cx="9144000" cy="6383558"/>
          </a:xfrm>
          <a:prstGeom prst="rect">
            <a:avLst/>
          </a:prstGeom>
        </p:spPr>
      </p:pic>
      <p:grpSp>
        <p:nvGrpSpPr>
          <p:cNvPr id="10" name="그룹 9">
            <a:extLst>
              <a:ext uri="{FF2B5EF4-FFF2-40B4-BE49-F238E27FC236}">
                <a16:creationId xmlns:a16="http://schemas.microsoft.com/office/drawing/2014/main" xmlns="" id="{CCBCE27A-7050-4317-BAC9-C54B1C687AEB}"/>
              </a:ext>
            </a:extLst>
          </p:cNvPr>
          <p:cNvGrpSpPr/>
          <p:nvPr userDrawn="1"/>
        </p:nvGrpSpPr>
        <p:grpSpPr>
          <a:xfrm>
            <a:off x="739543" y="6365724"/>
            <a:ext cx="8130106" cy="420139"/>
            <a:chOff x="739543" y="6365724"/>
            <a:chExt cx="8130106" cy="420139"/>
          </a:xfrm>
        </p:grpSpPr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xmlns="" id="{D35B0079-5E77-4979-A48D-3FF24678CFB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217" r="75743" b="7839"/>
            <a:stretch/>
          </p:blipFill>
          <p:spPr bwMode="auto">
            <a:xfrm>
              <a:off x="3704364" y="6369243"/>
              <a:ext cx="847583" cy="359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2" descr="\\PT-SERVER\File300\05.마케팅\17.ISO인증\05_로고 및 인증서\ISO로고_최종.png">
              <a:extLst>
                <a:ext uri="{FF2B5EF4-FFF2-40B4-BE49-F238E27FC236}">
                  <a16:creationId xmlns:a16="http://schemas.microsoft.com/office/drawing/2014/main" xmlns="" id="{D1881039-68A4-4FA0-893B-1564EFEAD1D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7530" y="6512140"/>
              <a:ext cx="884441" cy="1855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6">
              <a:extLst>
                <a:ext uri="{FF2B5EF4-FFF2-40B4-BE49-F238E27FC236}">
                  <a16:creationId xmlns:a16="http://schemas.microsoft.com/office/drawing/2014/main" xmlns="" id="{066201CD-B853-489E-92CD-4B42AA29AD6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28846"/>
            <a:stretch/>
          </p:blipFill>
          <p:spPr bwMode="auto">
            <a:xfrm>
              <a:off x="5986420" y="6458923"/>
              <a:ext cx="1167105" cy="207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xmlns="" id="{C9891A5C-FA55-461B-9B4D-82C2C1EB7D45}"/>
                </a:ext>
              </a:extLst>
            </p:cNvPr>
            <p:cNvGrpSpPr/>
            <p:nvPr userDrawn="1"/>
          </p:nvGrpSpPr>
          <p:grpSpPr>
            <a:xfrm>
              <a:off x="7346507" y="6365724"/>
              <a:ext cx="1523142" cy="392415"/>
              <a:chOff x="1962451" y="6224466"/>
              <a:chExt cx="2090614" cy="538617"/>
            </a:xfrm>
          </p:grpSpPr>
          <p:pic>
            <p:nvPicPr>
              <p:cNvPr id="18" name="그림 17">
                <a:extLst>
                  <a:ext uri="{FF2B5EF4-FFF2-40B4-BE49-F238E27FC236}">
                    <a16:creationId xmlns:a16="http://schemas.microsoft.com/office/drawing/2014/main" xmlns="" id="{105EA32E-0AAC-4549-9B6B-B0204776F8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15150" t="38538" r="55911" b="53448"/>
              <a:stretch/>
            </p:blipFill>
            <p:spPr>
              <a:xfrm>
                <a:off x="1962451" y="6246356"/>
                <a:ext cx="1114554" cy="436803"/>
              </a:xfrm>
              <a:prstGeom prst="rect">
                <a:avLst/>
              </a:prstGeom>
            </p:spPr>
          </p:pic>
          <p:sp>
            <p:nvSpPr>
              <p:cNvPr id="19" name="직사각형 18">
                <a:extLst>
                  <a:ext uri="{FF2B5EF4-FFF2-40B4-BE49-F238E27FC236}">
                    <a16:creationId xmlns:a16="http://schemas.microsoft.com/office/drawing/2014/main" xmlns="" id="{30452511-ACA4-43F8-85D5-050A2A7C9088}"/>
                  </a:ext>
                </a:extLst>
              </p:cNvPr>
              <p:cNvSpPr/>
              <p:nvPr/>
            </p:nvSpPr>
            <p:spPr>
              <a:xfrm>
                <a:off x="2901983" y="6224466"/>
                <a:ext cx="1141687" cy="364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ko-KR" altLang="en-US" sz="750" spc="-5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YDIYGo530" panose="02030504000101010101" pitchFamily="18" charset="-127"/>
                    <a:ea typeface="YDIYGo530" panose="02030504000101010101" pitchFamily="18" charset="-127"/>
                    <a:cs typeface="Arial" panose="020B0604020202020204" pitchFamily="34" charset="0"/>
                  </a:rPr>
                  <a:t>기술혁신형</a:t>
                </a:r>
                <a:endParaRPr lang="en-US" altLang="ko-KR" sz="750" spc="-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YDIYGo530" panose="02030504000101010101" pitchFamily="18" charset="-127"/>
                  <a:ea typeface="YDIYGo530" panose="02030504000101010101" pitchFamily="18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20" name="직사각형 19">
                <a:extLst>
                  <a:ext uri="{FF2B5EF4-FFF2-40B4-BE49-F238E27FC236}">
                    <a16:creationId xmlns:a16="http://schemas.microsoft.com/office/drawing/2014/main" xmlns="" id="{DA87C4B6-97D3-42F3-9ACC-F53A99195857}"/>
                  </a:ext>
                </a:extLst>
              </p:cNvPr>
              <p:cNvSpPr/>
              <p:nvPr/>
            </p:nvSpPr>
            <p:spPr>
              <a:xfrm>
                <a:off x="2938512" y="6414566"/>
                <a:ext cx="1114553" cy="3485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ko-KR" altLang="en-US" sz="700" spc="-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YDIYGo530" panose="02030504000101010101" pitchFamily="18" charset="-127"/>
                    <a:ea typeface="YDIYGo530" panose="02030504000101010101" pitchFamily="18" charset="-127"/>
                    <a:cs typeface="Arial" panose="020B0604020202020204" pitchFamily="34" charset="0"/>
                  </a:rPr>
                  <a:t>중소기업</a:t>
                </a:r>
                <a:endParaRPr lang="en-US" altLang="ko-KR" sz="700" spc="-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YDIYGo530" panose="02030504000101010101" pitchFamily="18" charset="-127"/>
                  <a:ea typeface="YDIYGo530" panose="02030504000101010101" pitchFamily="18" charset="-127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xmlns="" id="{C6F090F0-9B8C-4CEC-B60A-ADD9D9CB493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8" cstate="print"/>
            <a:srcRect l="18095" t="16664" r="14980" b="14245"/>
            <a:stretch/>
          </p:blipFill>
          <p:spPr>
            <a:xfrm>
              <a:off x="739543" y="6431076"/>
              <a:ext cx="328085" cy="338851"/>
            </a:xfrm>
            <a:prstGeom prst="rect">
              <a:avLst/>
            </a:prstGeom>
          </p:spPr>
        </p:pic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xmlns="" id="{B81C0A25-A7E3-445B-B7AD-151DDCF519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705312" y="6412144"/>
              <a:ext cx="1129651" cy="373719"/>
            </a:xfrm>
            <a:prstGeom prst="rect">
              <a:avLst/>
            </a:prstGeom>
          </p:spPr>
        </p:pic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xmlns="" id="{5C0940F6-7999-4BAB-9C85-5823E697AD3C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5897" r="40626" b="4501"/>
            <a:stretch/>
          </p:blipFill>
          <p:spPr bwMode="auto">
            <a:xfrm>
              <a:off x="2481299" y="6370968"/>
              <a:ext cx="948709" cy="373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4055381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hometax.go.kr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-177800" y="5261679"/>
            <a:ext cx="5397500" cy="1813743"/>
            <a:chOff x="-177800" y="5261679"/>
            <a:chExt cx="5397500" cy="1813743"/>
          </a:xfrm>
        </p:grpSpPr>
        <p:sp>
          <p:nvSpPr>
            <p:cNvPr id="47" name="자유형 46"/>
            <p:cNvSpPr/>
            <p:nvPr/>
          </p:nvSpPr>
          <p:spPr>
            <a:xfrm>
              <a:off x="0" y="5261679"/>
              <a:ext cx="5219700" cy="1596323"/>
            </a:xfrm>
            <a:custGeom>
              <a:avLst/>
              <a:gdLst>
                <a:gd name="connsiteX0" fmla="*/ 0 w 5219700"/>
                <a:gd name="connsiteY0" fmla="*/ 0 h 1596323"/>
                <a:gd name="connsiteX1" fmla="*/ 5219700 w 5219700"/>
                <a:gd name="connsiteY1" fmla="*/ 1177973 h 1596323"/>
                <a:gd name="connsiteX2" fmla="*/ 5219700 w 5219700"/>
                <a:gd name="connsiteY2" fmla="*/ 1596323 h 1596323"/>
                <a:gd name="connsiteX3" fmla="*/ 0 w 5219700"/>
                <a:gd name="connsiteY3" fmla="*/ 1596323 h 1596323"/>
                <a:gd name="connsiteX0" fmla="*/ 0 w 5219700"/>
                <a:gd name="connsiteY0" fmla="*/ 0 h 1596323"/>
                <a:gd name="connsiteX1" fmla="*/ 5181600 w 5219700"/>
                <a:gd name="connsiteY1" fmla="*/ 1495473 h 1596323"/>
                <a:gd name="connsiteX2" fmla="*/ 5219700 w 5219700"/>
                <a:gd name="connsiteY2" fmla="*/ 1596323 h 1596323"/>
                <a:gd name="connsiteX3" fmla="*/ 0 w 5219700"/>
                <a:gd name="connsiteY3" fmla="*/ 1596323 h 1596323"/>
                <a:gd name="connsiteX4" fmla="*/ 0 w 5219700"/>
                <a:gd name="connsiteY4" fmla="*/ 0 h 1596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19700" h="1596323">
                  <a:moveTo>
                    <a:pt x="0" y="0"/>
                  </a:moveTo>
                  <a:lnTo>
                    <a:pt x="5181600" y="1495473"/>
                  </a:lnTo>
                  <a:lnTo>
                    <a:pt x="5219700" y="1596323"/>
                  </a:lnTo>
                  <a:lnTo>
                    <a:pt x="0" y="15963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96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자유형 34"/>
            <p:cNvSpPr/>
            <p:nvPr/>
          </p:nvSpPr>
          <p:spPr>
            <a:xfrm>
              <a:off x="-177800" y="5295900"/>
              <a:ext cx="5229550" cy="1779522"/>
            </a:xfrm>
            <a:custGeom>
              <a:avLst/>
              <a:gdLst>
                <a:gd name="connsiteX0" fmla="*/ 76200 w 5397500"/>
                <a:gd name="connsiteY0" fmla="*/ 0 h 2641600"/>
                <a:gd name="connsiteX1" fmla="*/ 5397500 w 5397500"/>
                <a:gd name="connsiteY1" fmla="*/ 1727200 h 2641600"/>
                <a:gd name="connsiteX2" fmla="*/ 5397500 w 5397500"/>
                <a:gd name="connsiteY2" fmla="*/ 2641600 h 2641600"/>
                <a:gd name="connsiteX3" fmla="*/ 0 w 5397500"/>
                <a:gd name="connsiteY3" fmla="*/ 2641600 h 2641600"/>
                <a:gd name="connsiteX4" fmla="*/ 25400 w 5397500"/>
                <a:gd name="connsiteY4" fmla="*/ 2489200 h 2641600"/>
                <a:gd name="connsiteX5" fmla="*/ 38100 w 5397500"/>
                <a:gd name="connsiteY5" fmla="*/ 2425700 h 2641600"/>
                <a:gd name="connsiteX6" fmla="*/ 76200 w 5397500"/>
                <a:gd name="connsiteY6" fmla="*/ 0 h 2641600"/>
                <a:gd name="connsiteX0" fmla="*/ 76200 w 5397500"/>
                <a:gd name="connsiteY0" fmla="*/ 0 h 2641600"/>
                <a:gd name="connsiteX1" fmla="*/ 5331961 w 5397500"/>
                <a:gd name="connsiteY1" fmla="*/ 2198511 h 2641600"/>
                <a:gd name="connsiteX2" fmla="*/ 5397500 w 5397500"/>
                <a:gd name="connsiteY2" fmla="*/ 2641600 h 2641600"/>
                <a:gd name="connsiteX3" fmla="*/ 0 w 5397500"/>
                <a:gd name="connsiteY3" fmla="*/ 2641600 h 2641600"/>
                <a:gd name="connsiteX4" fmla="*/ 25400 w 5397500"/>
                <a:gd name="connsiteY4" fmla="*/ 2489200 h 2641600"/>
                <a:gd name="connsiteX5" fmla="*/ 38100 w 5397500"/>
                <a:gd name="connsiteY5" fmla="*/ 2425700 h 2641600"/>
                <a:gd name="connsiteX6" fmla="*/ 76200 w 5397500"/>
                <a:gd name="connsiteY6" fmla="*/ 0 h 264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97500" h="2641600">
                  <a:moveTo>
                    <a:pt x="76200" y="0"/>
                  </a:moveTo>
                  <a:lnTo>
                    <a:pt x="5331961" y="2198511"/>
                  </a:lnTo>
                  <a:lnTo>
                    <a:pt x="5397500" y="2641600"/>
                  </a:lnTo>
                  <a:lnTo>
                    <a:pt x="0" y="2641600"/>
                  </a:lnTo>
                  <a:cubicBezTo>
                    <a:pt x="8467" y="2590800"/>
                    <a:pt x="16450" y="2539917"/>
                    <a:pt x="25400" y="2489200"/>
                  </a:cubicBezTo>
                  <a:cubicBezTo>
                    <a:pt x="29151" y="2467943"/>
                    <a:pt x="38100" y="2425700"/>
                    <a:pt x="38100" y="2425700"/>
                  </a:cubicBezTo>
                  <a:lnTo>
                    <a:pt x="76200" y="0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chemeClr val="bg1">
                      <a:alpha val="0"/>
                    </a:schemeClr>
                  </a:gs>
                  <a:gs pos="14000">
                    <a:schemeClr val="bg1">
                      <a:alpha val="0"/>
                    </a:schemeClr>
                  </a:gs>
                  <a:gs pos="100000">
                    <a:schemeClr val="bg1"/>
                  </a:gs>
                </a:gsLst>
                <a:lin ang="21594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 descr="designing,desk,keyboard,layout,macbook,man,pen,sketching,top,web,webdesign,website,wireframes,wooden,workplace,workspace,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451" t="7176" r="26109" b="4915"/>
          <a:stretch>
            <a:fillRect/>
          </a:stretch>
        </p:blipFill>
        <p:spPr bwMode="auto">
          <a:xfrm>
            <a:off x="3590441" y="0"/>
            <a:ext cx="5553560" cy="6858002"/>
          </a:xfrm>
          <a:custGeom>
            <a:avLst/>
            <a:gdLst>
              <a:gd name="connsiteX0" fmla="*/ 4215673 w 5553560"/>
              <a:gd name="connsiteY0" fmla="*/ 0 h 6858002"/>
              <a:gd name="connsiteX1" fmla="*/ 5553560 w 5553560"/>
              <a:gd name="connsiteY1" fmla="*/ 0 h 6858002"/>
              <a:gd name="connsiteX2" fmla="*/ 5553560 w 5553560"/>
              <a:gd name="connsiteY2" fmla="*/ 6858002 h 6858002"/>
              <a:gd name="connsiteX3" fmla="*/ 0 w 5553560"/>
              <a:gd name="connsiteY3" fmla="*/ 685800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53560" h="6858002">
                <a:moveTo>
                  <a:pt x="4215673" y="0"/>
                </a:moveTo>
                <a:lnTo>
                  <a:pt x="5553560" y="0"/>
                </a:lnTo>
                <a:lnTo>
                  <a:pt x="5553560" y="6858002"/>
                </a:lnTo>
                <a:lnTo>
                  <a:pt x="0" y="6858002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461981" y="2199338"/>
            <a:ext cx="7594626" cy="1308050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ko-KR" altLang="en-US" sz="4000" b="1" dirty="0" smtClean="0">
                <a:latin typeface="+mj-ea"/>
                <a:ea typeface="+mj-ea"/>
              </a:rPr>
              <a:t>쉽게 </a:t>
            </a:r>
            <a:r>
              <a:rPr lang="ko-KR" altLang="en-US" sz="4000" b="1" dirty="0" err="1" smtClean="0">
                <a:latin typeface="+mj-ea"/>
                <a:ea typeface="+mj-ea"/>
              </a:rPr>
              <a:t>따라할</a:t>
            </a:r>
            <a:r>
              <a:rPr lang="ko-KR" altLang="en-US" sz="4000" b="1" dirty="0" smtClean="0">
                <a:latin typeface="+mj-ea"/>
                <a:ea typeface="+mj-ea"/>
              </a:rPr>
              <a:t> 수 있는</a:t>
            </a:r>
            <a:endParaRPr lang="en-US" altLang="ko-KR" sz="4000" b="1" dirty="0" smtClean="0">
              <a:latin typeface="+mj-ea"/>
              <a:ea typeface="+mj-ea"/>
            </a:endParaRPr>
          </a:p>
          <a:p>
            <a:pPr>
              <a:spcBef>
                <a:spcPts val="600"/>
              </a:spcBef>
            </a:pPr>
            <a:r>
              <a:rPr lang="ko-KR" altLang="en-US" sz="4000" b="1" dirty="0" smtClean="0">
                <a:latin typeface="+mj-ea"/>
                <a:ea typeface="+mj-ea"/>
              </a:rPr>
              <a:t>「</a:t>
            </a:r>
            <a:r>
              <a:rPr lang="ko-KR" altLang="en-US" sz="4000" b="1" dirty="0" smtClean="0">
                <a:solidFill>
                  <a:srgbClr val="0000CC"/>
                </a:solidFill>
                <a:latin typeface="+mj-ea"/>
                <a:ea typeface="+mj-ea"/>
              </a:rPr>
              <a:t>종교인소득</a:t>
            </a:r>
            <a:r>
              <a:rPr lang="ko-KR" altLang="en-US" sz="4000" b="1" dirty="0" smtClean="0">
                <a:latin typeface="+mj-ea"/>
                <a:ea typeface="+mj-ea"/>
              </a:rPr>
              <a:t>」</a:t>
            </a:r>
            <a:r>
              <a:rPr lang="ko-KR" altLang="en-US" sz="4000" b="1" dirty="0" err="1" smtClean="0">
                <a:solidFill>
                  <a:srgbClr val="0000CC"/>
                </a:solidFill>
                <a:latin typeface="+mj-ea"/>
                <a:ea typeface="+mj-ea"/>
              </a:rPr>
              <a:t>원천세</a:t>
            </a:r>
            <a:r>
              <a:rPr lang="ko-KR" altLang="en-US" sz="4000" b="1" dirty="0" smtClean="0">
                <a:latin typeface="+mj-ea"/>
                <a:ea typeface="+mj-ea"/>
              </a:rPr>
              <a:t> </a:t>
            </a:r>
            <a:r>
              <a:rPr lang="ko-KR" altLang="en-US" sz="4000" b="1" dirty="0" smtClean="0">
                <a:solidFill>
                  <a:srgbClr val="0000CC"/>
                </a:solidFill>
                <a:latin typeface="+mj-ea"/>
                <a:ea typeface="+mj-ea"/>
              </a:rPr>
              <a:t>신고 </a:t>
            </a:r>
            <a:r>
              <a:rPr lang="ko-KR" altLang="en-US" sz="4000" b="1" dirty="0" err="1" smtClean="0">
                <a:solidFill>
                  <a:srgbClr val="0000CC"/>
                </a:solidFill>
                <a:latin typeface="+mj-ea"/>
                <a:ea typeface="+mj-ea"/>
              </a:rPr>
              <a:t>메뉴얼</a:t>
            </a:r>
            <a:r>
              <a:rPr lang="ko-KR" altLang="en-US" sz="4000" b="1" dirty="0" smtClean="0">
                <a:latin typeface="+mj-ea"/>
                <a:ea typeface="+mj-ea"/>
              </a:rPr>
              <a:t> </a:t>
            </a:r>
            <a:endParaRPr lang="ko-KR" altLang="en-US" sz="4000" b="1" dirty="0">
              <a:solidFill>
                <a:srgbClr val="0000CC"/>
              </a:solidFill>
              <a:latin typeface="+mj-ea"/>
              <a:ea typeface="+mj-ea"/>
            </a:endParaRPr>
          </a:p>
        </p:txBody>
      </p:sp>
      <p:sp>
        <p:nvSpPr>
          <p:cNvPr id="27" name="자유형 26"/>
          <p:cNvSpPr/>
          <p:nvPr/>
        </p:nvSpPr>
        <p:spPr>
          <a:xfrm>
            <a:off x="3590441" y="0"/>
            <a:ext cx="5553560" cy="6858002"/>
          </a:xfrm>
          <a:custGeom>
            <a:avLst/>
            <a:gdLst>
              <a:gd name="connsiteX0" fmla="*/ 4215673 w 5553560"/>
              <a:gd name="connsiteY0" fmla="*/ 0 h 6858002"/>
              <a:gd name="connsiteX1" fmla="*/ 5553560 w 5553560"/>
              <a:gd name="connsiteY1" fmla="*/ 0 h 6858002"/>
              <a:gd name="connsiteX2" fmla="*/ 5553560 w 5553560"/>
              <a:gd name="connsiteY2" fmla="*/ 6858002 h 6858002"/>
              <a:gd name="connsiteX3" fmla="*/ 0 w 5553560"/>
              <a:gd name="connsiteY3" fmla="*/ 685800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53560" h="6858002">
                <a:moveTo>
                  <a:pt x="4215673" y="0"/>
                </a:moveTo>
                <a:lnTo>
                  <a:pt x="5553560" y="0"/>
                </a:lnTo>
                <a:lnTo>
                  <a:pt x="5553560" y="6858002"/>
                </a:lnTo>
                <a:lnTo>
                  <a:pt x="0" y="6858002"/>
                </a:lnTo>
                <a:close/>
              </a:path>
            </a:pathLst>
          </a:custGeom>
          <a:solidFill>
            <a:srgbClr val="C0A07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37" name="사다리꼴 12"/>
          <p:cNvSpPr/>
          <p:nvPr/>
        </p:nvSpPr>
        <p:spPr>
          <a:xfrm>
            <a:off x="3762375" y="1780267"/>
            <a:ext cx="4805021" cy="4984970"/>
          </a:xfrm>
          <a:custGeom>
            <a:avLst/>
            <a:gdLst>
              <a:gd name="connsiteX0" fmla="*/ 0 w 8781143"/>
              <a:gd name="connsiteY0" fmla="*/ 6858000 h 6858000"/>
              <a:gd name="connsiteX1" fmla="*/ 3267220 w 8781143"/>
              <a:gd name="connsiteY1" fmla="*/ 0 h 6858000"/>
              <a:gd name="connsiteX2" fmla="*/ 5513923 w 8781143"/>
              <a:gd name="connsiteY2" fmla="*/ 0 h 6858000"/>
              <a:gd name="connsiteX3" fmla="*/ 8781143 w 8781143"/>
              <a:gd name="connsiteY3" fmla="*/ 6858000 h 6858000"/>
              <a:gd name="connsiteX4" fmla="*/ 0 w 8781143"/>
              <a:gd name="connsiteY4" fmla="*/ 6858000 h 6858000"/>
              <a:gd name="connsiteX0" fmla="*/ 0 w 5921829"/>
              <a:gd name="connsiteY0" fmla="*/ 6858000 h 6858000"/>
              <a:gd name="connsiteX1" fmla="*/ 3267220 w 5921829"/>
              <a:gd name="connsiteY1" fmla="*/ 0 h 6858000"/>
              <a:gd name="connsiteX2" fmla="*/ 5513923 w 5921829"/>
              <a:gd name="connsiteY2" fmla="*/ 0 h 6858000"/>
              <a:gd name="connsiteX3" fmla="*/ 5921829 w 5921829"/>
              <a:gd name="connsiteY3" fmla="*/ 6828971 h 6858000"/>
              <a:gd name="connsiteX4" fmla="*/ 0 w 5921829"/>
              <a:gd name="connsiteY4" fmla="*/ 6858000 h 6858000"/>
              <a:gd name="connsiteX0" fmla="*/ 0 w 5921829"/>
              <a:gd name="connsiteY0" fmla="*/ 6858000 h 6858000"/>
              <a:gd name="connsiteX1" fmla="*/ 3783729 w 5921829"/>
              <a:gd name="connsiteY1" fmla="*/ 65519 h 6858000"/>
              <a:gd name="connsiteX2" fmla="*/ 5513923 w 5921829"/>
              <a:gd name="connsiteY2" fmla="*/ 0 h 6858000"/>
              <a:gd name="connsiteX3" fmla="*/ 5921829 w 5921829"/>
              <a:gd name="connsiteY3" fmla="*/ 6828971 h 6858000"/>
              <a:gd name="connsiteX4" fmla="*/ 0 w 5921829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21829" h="6858000">
                <a:moveTo>
                  <a:pt x="0" y="6858000"/>
                </a:moveTo>
                <a:lnTo>
                  <a:pt x="3783729" y="65519"/>
                </a:lnTo>
                <a:lnTo>
                  <a:pt x="5513923" y="0"/>
                </a:lnTo>
                <a:lnTo>
                  <a:pt x="5921829" y="6828971"/>
                </a:lnTo>
                <a:lnTo>
                  <a:pt x="0" y="685800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bg1">
                    <a:alpha val="0"/>
                  </a:schemeClr>
                </a:gs>
                <a:gs pos="62000">
                  <a:schemeClr val="bg1">
                    <a:alpha val="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96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5" name="그룹 4"/>
          <p:cNvGrpSpPr/>
          <p:nvPr/>
        </p:nvGrpSpPr>
        <p:grpSpPr>
          <a:xfrm>
            <a:off x="6075323" y="0"/>
            <a:ext cx="2015306" cy="2314575"/>
            <a:chOff x="6075323" y="0"/>
            <a:chExt cx="2015306" cy="2314575"/>
          </a:xfrm>
        </p:grpSpPr>
        <p:sp>
          <p:nvSpPr>
            <p:cNvPr id="7" name="평행 사변형 6"/>
            <p:cNvSpPr/>
            <p:nvPr/>
          </p:nvSpPr>
          <p:spPr>
            <a:xfrm>
              <a:off x="6075323" y="0"/>
              <a:ext cx="2015306" cy="2314575"/>
            </a:xfrm>
            <a:prstGeom prst="parallelogram">
              <a:avLst>
                <a:gd name="adj" fmla="val 71529"/>
              </a:avLst>
            </a:prstGeom>
            <a:solidFill>
              <a:srgbClr val="C0A076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" name="평행 사변형 32"/>
            <p:cNvSpPr/>
            <p:nvPr/>
          </p:nvSpPr>
          <p:spPr>
            <a:xfrm>
              <a:off x="6133282" y="243840"/>
              <a:ext cx="1752600" cy="2026920"/>
            </a:xfrm>
            <a:prstGeom prst="parallelogram">
              <a:avLst>
                <a:gd name="adj" fmla="val 71923"/>
              </a:avLst>
            </a:prstGeom>
            <a:noFill/>
            <a:ln w="6350">
              <a:gradFill>
                <a:gsLst>
                  <a:gs pos="0">
                    <a:schemeClr val="bg1">
                      <a:alpha val="0"/>
                    </a:schemeClr>
                  </a:gs>
                  <a:gs pos="74000">
                    <a:schemeClr val="bg1">
                      <a:alpha val="0"/>
                    </a:schemeClr>
                  </a:gs>
                  <a:gs pos="100000">
                    <a:schemeClr val="bg1"/>
                  </a:gs>
                </a:gsLst>
                <a:lin ang="66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7" name="평행 사변형 16"/>
          <p:cNvSpPr/>
          <p:nvPr/>
        </p:nvSpPr>
        <p:spPr>
          <a:xfrm rot="60000">
            <a:off x="6605081" y="-29128"/>
            <a:ext cx="822416" cy="1370930"/>
          </a:xfrm>
          <a:prstGeom prst="parallelogram">
            <a:avLst>
              <a:gd name="adj" fmla="val 98746"/>
            </a:avLst>
          </a:prstGeom>
          <a:solidFill>
            <a:srgbClr val="C0A076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1" name="그룹 20"/>
          <p:cNvGrpSpPr/>
          <p:nvPr/>
        </p:nvGrpSpPr>
        <p:grpSpPr>
          <a:xfrm>
            <a:off x="1354303" y="4707090"/>
            <a:ext cx="3711967" cy="523220"/>
            <a:chOff x="6346435" y="6123991"/>
            <a:chExt cx="3711967" cy="523220"/>
          </a:xfrm>
        </p:grpSpPr>
        <p:sp>
          <p:nvSpPr>
            <p:cNvPr id="19" name="TextBox 18"/>
            <p:cNvSpPr txBox="1"/>
            <p:nvPr/>
          </p:nvSpPr>
          <p:spPr>
            <a:xfrm>
              <a:off x="6672646" y="6123991"/>
              <a:ext cx="33857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b="1" dirty="0" smtClean="0">
                  <a:latin typeface="+mj-ea"/>
                  <a:ea typeface="+mj-ea"/>
                </a:rPr>
                <a:t> 국세청 </a:t>
              </a:r>
              <a:r>
                <a:rPr lang="ko-KR" altLang="en-US" sz="2800" b="1" dirty="0" err="1" smtClean="0">
                  <a:latin typeface="+mj-ea"/>
                  <a:ea typeface="+mj-ea"/>
                </a:rPr>
                <a:t>법인납세국</a:t>
              </a:r>
              <a:endParaRPr lang="ko-KR" altLang="en-US" sz="2800" b="1" dirty="0">
                <a:latin typeface="+mj-ea"/>
                <a:ea typeface="+mj-ea"/>
              </a:endParaRPr>
            </a:p>
          </p:txBody>
        </p:sp>
        <p:pic>
          <p:nvPicPr>
            <p:cNvPr id="20" name="Picture 4" descr="D:\준법세정팀\이미지\정부로고(가운데 흰색)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46435" y="6215689"/>
              <a:ext cx="398103" cy="4018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322034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자유형 48"/>
          <p:cNvSpPr/>
          <p:nvPr/>
        </p:nvSpPr>
        <p:spPr>
          <a:xfrm flipH="1">
            <a:off x="610963" y="-25757"/>
            <a:ext cx="1246707" cy="970320"/>
          </a:xfrm>
          <a:custGeom>
            <a:avLst/>
            <a:gdLst>
              <a:gd name="connsiteX0" fmla="*/ 1246707 w 1246707"/>
              <a:gd name="connsiteY0" fmla="*/ 0 h 970320"/>
              <a:gd name="connsiteX1" fmla="*/ 590954 w 1246707"/>
              <a:gd name="connsiteY1" fmla="*/ 0 h 970320"/>
              <a:gd name="connsiteX2" fmla="*/ 0 w 1246707"/>
              <a:gd name="connsiteY2" fmla="*/ 970320 h 970320"/>
              <a:gd name="connsiteX3" fmla="*/ 655753 w 1246707"/>
              <a:gd name="connsiteY3" fmla="*/ 970320 h 97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46707" h="970320">
                <a:moveTo>
                  <a:pt x="1246707" y="0"/>
                </a:moveTo>
                <a:lnTo>
                  <a:pt x="590954" y="0"/>
                </a:lnTo>
                <a:lnTo>
                  <a:pt x="0" y="970320"/>
                </a:lnTo>
                <a:lnTo>
                  <a:pt x="655753" y="970320"/>
                </a:lnTo>
                <a:close/>
              </a:path>
            </a:pathLst>
          </a:custGeom>
          <a:solidFill>
            <a:srgbClr val="C0A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3166595" y="2131423"/>
            <a:ext cx="65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ko-KR" altLang="en-US" sz="1300" spc="-5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937771" y="1972797"/>
            <a:ext cx="436017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3600" b="1" spc="-300" dirty="0">
                <a:solidFill>
                  <a:srgbClr val="C0A0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ko-KR" altLang="en-US" sz="3600" b="1" spc="-300" dirty="0">
              <a:solidFill>
                <a:srgbClr val="C0A0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2645220" y="3114264"/>
            <a:ext cx="436017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3600" b="1" spc="-300" dirty="0">
                <a:solidFill>
                  <a:srgbClr val="C0A0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ko-KR" altLang="en-US" sz="3600" b="1" spc="-300" dirty="0">
              <a:solidFill>
                <a:srgbClr val="C0A0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3352669" y="4222779"/>
            <a:ext cx="436017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3600" b="1" spc="-300" dirty="0">
                <a:solidFill>
                  <a:srgbClr val="C0A0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ko-KR" altLang="en-US" sz="3600" b="1" spc="-300" dirty="0">
              <a:solidFill>
                <a:srgbClr val="C0A0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962795" y="608925"/>
            <a:ext cx="418230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3600" b="1" spc="-150" dirty="0" smtClean="0">
                <a:latin typeface="+mj-ea"/>
                <a:ea typeface="+mj-ea"/>
                <a:cs typeface="Arial" panose="020B0604020202020204" pitchFamily="34" charset="0"/>
              </a:rPr>
              <a:t>순 서</a:t>
            </a:r>
            <a:endParaRPr lang="ko-KR" altLang="en-US" sz="3600" b="1" spc="-150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pic>
        <p:nvPicPr>
          <p:cNvPr id="57" name="그림 56" descr="desktop,computer,keyboard,dual,monitors,screens,mouse,peripherals,coffee,cup,mug,desk,working,office,business,pen,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441" t="3122" r="32609" b="29543"/>
          <a:stretch>
            <a:fillRect/>
          </a:stretch>
        </p:blipFill>
        <p:spPr bwMode="auto">
          <a:xfrm>
            <a:off x="1" y="2631869"/>
            <a:ext cx="2611539" cy="4243259"/>
          </a:xfrm>
          <a:custGeom>
            <a:avLst/>
            <a:gdLst>
              <a:gd name="connsiteX0" fmla="*/ 1 w 2611539"/>
              <a:gd name="connsiteY0" fmla="*/ 0 h 4243259"/>
              <a:gd name="connsiteX1" fmla="*/ 2611539 w 2611539"/>
              <a:gd name="connsiteY1" fmla="*/ 4243259 h 4243259"/>
              <a:gd name="connsiteX2" fmla="*/ 0 w 2611539"/>
              <a:gd name="connsiteY2" fmla="*/ 4243259 h 4243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11539" h="4243259">
                <a:moveTo>
                  <a:pt x="1" y="0"/>
                </a:moveTo>
                <a:lnTo>
                  <a:pt x="2611539" y="4243259"/>
                </a:lnTo>
                <a:lnTo>
                  <a:pt x="0" y="424325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자유형 55"/>
          <p:cNvSpPr/>
          <p:nvPr/>
        </p:nvSpPr>
        <p:spPr>
          <a:xfrm rot="19703372">
            <a:off x="-753307" y="2845106"/>
            <a:ext cx="2224068" cy="4982507"/>
          </a:xfrm>
          <a:custGeom>
            <a:avLst/>
            <a:gdLst>
              <a:gd name="connsiteX0" fmla="*/ 2224068 w 2224068"/>
              <a:gd name="connsiteY0" fmla="*/ 0 h 4982507"/>
              <a:gd name="connsiteX1" fmla="*/ 2224068 w 2224068"/>
              <a:gd name="connsiteY1" fmla="*/ 4982507 h 4982507"/>
              <a:gd name="connsiteX2" fmla="*/ 0 w 2224068"/>
              <a:gd name="connsiteY2" fmla="*/ 3613691 h 4982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24068" h="4982507">
                <a:moveTo>
                  <a:pt x="2224068" y="0"/>
                </a:moveTo>
                <a:lnTo>
                  <a:pt x="2224068" y="4982507"/>
                </a:lnTo>
                <a:lnTo>
                  <a:pt x="0" y="3613691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672359" y="2067925"/>
            <a:ext cx="3563686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3600" b="1" spc="-150" dirty="0" err="1" smtClean="0">
                <a:latin typeface="+mj-ea"/>
                <a:ea typeface="+mj-ea"/>
                <a:cs typeface="Arial" panose="020B0604020202020204" pitchFamily="34" charset="0"/>
              </a:rPr>
              <a:t>홈택스</a:t>
            </a:r>
            <a:r>
              <a:rPr lang="ko-KR" altLang="en-US" sz="3600" b="1" spc="-150" dirty="0" smtClean="0">
                <a:latin typeface="+mj-ea"/>
                <a:ea typeface="+mj-ea"/>
                <a:cs typeface="Arial" panose="020B0604020202020204" pitchFamily="34" charset="0"/>
              </a:rPr>
              <a:t> 가입하기</a:t>
            </a:r>
            <a:endParaRPr lang="ko-KR" altLang="en-US" sz="3600" b="1" spc="-150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401410" y="3159437"/>
            <a:ext cx="510827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3600" b="1" spc="-150" dirty="0" smtClean="0">
                <a:latin typeface="+mj-ea"/>
                <a:ea typeface="+mj-ea"/>
                <a:cs typeface="Arial" panose="020B0604020202020204" pitchFamily="34" charset="0"/>
              </a:rPr>
              <a:t>원천징수 이행상황 신고</a:t>
            </a:r>
            <a:endParaRPr lang="ko-KR" altLang="en-US" sz="3600" b="1" spc="-150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093388" y="4288020"/>
            <a:ext cx="2142657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3600" b="1" spc="-150" dirty="0" smtClean="0">
                <a:latin typeface="+mj-ea"/>
                <a:ea typeface="+mj-ea"/>
                <a:cs typeface="Arial" panose="020B0604020202020204" pitchFamily="34" charset="0"/>
              </a:rPr>
              <a:t>전자납부</a:t>
            </a:r>
            <a:endParaRPr lang="ko-KR" altLang="en-US" sz="3600" b="1" spc="-150" dirty="0">
              <a:latin typeface="+mj-ea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56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자유형 22"/>
          <p:cNvSpPr/>
          <p:nvPr/>
        </p:nvSpPr>
        <p:spPr>
          <a:xfrm>
            <a:off x="1331640" y="0"/>
            <a:ext cx="7402762" cy="6858001"/>
          </a:xfrm>
          <a:custGeom>
            <a:avLst/>
            <a:gdLst>
              <a:gd name="connsiteX0" fmla="*/ 0 w 7402762"/>
              <a:gd name="connsiteY0" fmla="*/ 0 h 6858001"/>
              <a:gd name="connsiteX1" fmla="*/ 7402762 w 7402762"/>
              <a:gd name="connsiteY1" fmla="*/ 0 h 6858001"/>
              <a:gd name="connsiteX2" fmla="*/ 7402762 w 7402762"/>
              <a:gd name="connsiteY2" fmla="*/ 6858001 h 6858001"/>
              <a:gd name="connsiteX3" fmla="*/ 4208504 w 7402762"/>
              <a:gd name="connsiteY3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02762" h="6858001">
                <a:moveTo>
                  <a:pt x="0" y="0"/>
                </a:moveTo>
                <a:lnTo>
                  <a:pt x="7402762" y="0"/>
                </a:lnTo>
                <a:lnTo>
                  <a:pt x="7402762" y="6858001"/>
                </a:lnTo>
                <a:lnTo>
                  <a:pt x="4208504" y="68580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자유형 16"/>
          <p:cNvSpPr/>
          <p:nvPr/>
        </p:nvSpPr>
        <p:spPr>
          <a:xfrm>
            <a:off x="1733281" y="0"/>
            <a:ext cx="7402762" cy="6858001"/>
          </a:xfrm>
          <a:custGeom>
            <a:avLst/>
            <a:gdLst>
              <a:gd name="connsiteX0" fmla="*/ 0 w 7402762"/>
              <a:gd name="connsiteY0" fmla="*/ 0 h 6858001"/>
              <a:gd name="connsiteX1" fmla="*/ 7402762 w 7402762"/>
              <a:gd name="connsiteY1" fmla="*/ 0 h 6858001"/>
              <a:gd name="connsiteX2" fmla="*/ 7402762 w 7402762"/>
              <a:gd name="connsiteY2" fmla="*/ 6858001 h 6858001"/>
              <a:gd name="connsiteX3" fmla="*/ 4208504 w 7402762"/>
              <a:gd name="connsiteY3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02762" h="6858001">
                <a:moveTo>
                  <a:pt x="0" y="0"/>
                </a:moveTo>
                <a:lnTo>
                  <a:pt x="7402762" y="0"/>
                </a:lnTo>
                <a:lnTo>
                  <a:pt x="7402762" y="6858001"/>
                </a:lnTo>
                <a:lnTo>
                  <a:pt x="4208504" y="68580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3290191" y="1985546"/>
            <a:ext cx="4115626" cy="5416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4400" b="1" spc="-150" dirty="0" err="1" smtClean="0">
                <a:latin typeface="+mj-ea"/>
                <a:ea typeface="+mj-ea"/>
                <a:cs typeface="Arial" panose="020B0604020202020204" pitchFamily="34" charset="0"/>
              </a:rPr>
              <a:t>홈택스</a:t>
            </a:r>
            <a:r>
              <a:rPr lang="ko-KR" altLang="en-US" sz="4400" b="1" spc="-150" dirty="0" smtClean="0">
                <a:latin typeface="+mj-ea"/>
                <a:ea typeface="+mj-ea"/>
                <a:cs typeface="Arial" panose="020B0604020202020204" pitchFamily="34" charset="0"/>
              </a:rPr>
              <a:t> 가입하기</a:t>
            </a:r>
            <a:endParaRPr lang="ko-KR" altLang="en-US" sz="4400" b="1" spc="-150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pic>
        <p:nvPicPr>
          <p:cNvPr id="43" name="그림 42" descr="designing,drawing,notes,office,pen,sticky,webdesign,website,wireframes,working,,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29" t="10240" r="4809" b="34737"/>
          <a:stretch>
            <a:fillRect/>
          </a:stretch>
        </p:blipFill>
        <p:spPr bwMode="auto">
          <a:xfrm flipH="1">
            <a:off x="0" y="3172006"/>
            <a:ext cx="9144000" cy="3685994"/>
          </a:xfrm>
          <a:custGeom>
            <a:avLst/>
            <a:gdLst>
              <a:gd name="connsiteX0" fmla="*/ 9144000 w 9144000"/>
              <a:gd name="connsiteY0" fmla="*/ 0 h 3685994"/>
              <a:gd name="connsiteX1" fmla="*/ 0 w 9144000"/>
              <a:gd name="connsiteY1" fmla="*/ 2639070 h 3685994"/>
              <a:gd name="connsiteX2" fmla="*/ 0 w 9144000"/>
              <a:gd name="connsiteY2" fmla="*/ 3685994 h 3685994"/>
              <a:gd name="connsiteX3" fmla="*/ 9144000 w 9144000"/>
              <a:gd name="connsiteY3" fmla="*/ 3685994 h 3685994"/>
              <a:gd name="connsiteX4" fmla="*/ 9144000 w 9144000"/>
              <a:gd name="connsiteY4" fmla="*/ 2885552 h 3685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3685994">
                <a:moveTo>
                  <a:pt x="9144000" y="0"/>
                </a:moveTo>
                <a:lnTo>
                  <a:pt x="0" y="2639070"/>
                </a:lnTo>
                <a:lnTo>
                  <a:pt x="0" y="3685994"/>
                </a:lnTo>
                <a:lnTo>
                  <a:pt x="9144000" y="3685994"/>
                </a:lnTo>
                <a:lnTo>
                  <a:pt x="9144000" y="2885552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자유형 45"/>
          <p:cNvSpPr/>
          <p:nvPr/>
        </p:nvSpPr>
        <p:spPr>
          <a:xfrm flipH="1">
            <a:off x="0" y="3169380"/>
            <a:ext cx="9144000" cy="3688621"/>
          </a:xfrm>
          <a:custGeom>
            <a:avLst/>
            <a:gdLst>
              <a:gd name="connsiteX0" fmla="*/ 9144000 w 9144000"/>
              <a:gd name="connsiteY0" fmla="*/ 0 h 3688621"/>
              <a:gd name="connsiteX1" fmla="*/ 0 w 9144000"/>
              <a:gd name="connsiteY1" fmla="*/ 2639070 h 3688621"/>
              <a:gd name="connsiteX2" fmla="*/ 0 w 9144000"/>
              <a:gd name="connsiteY2" fmla="*/ 3688621 h 3688621"/>
              <a:gd name="connsiteX3" fmla="*/ 9144000 w 9144000"/>
              <a:gd name="connsiteY3" fmla="*/ 3688621 h 3688621"/>
              <a:gd name="connsiteX4" fmla="*/ 9144000 w 9144000"/>
              <a:gd name="connsiteY4" fmla="*/ 2885552 h 368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3688621">
                <a:moveTo>
                  <a:pt x="9144000" y="0"/>
                </a:moveTo>
                <a:lnTo>
                  <a:pt x="0" y="2639070"/>
                </a:lnTo>
                <a:lnTo>
                  <a:pt x="0" y="3688621"/>
                </a:lnTo>
                <a:lnTo>
                  <a:pt x="9144000" y="3688621"/>
                </a:lnTo>
                <a:lnTo>
                  <a:pt x="9144000" y="2885552"/>
                </a:lnTo>
                <a:close/>
              </a:path>
            </a:pathLst>
          </a:custGeom>
          <a:solidFill>
            <a:srgbClr val="C0A07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cxnSp>
        <p:nvCxnSpPr>
          <p:cNvPr id="10" name="직선 연결선 9"/>
          <p:cNvCxnSpPr/>
          <p:nvPr/>
        </p:nvCxnSpPr>
        <p:spPr>
          <a:xfrm>
            <a:off x="0" y="3265480"/>
            <a:ext cx="9105900" cy="2665052"/>
          </a:xfrm>
          <a:prstGeom prst="line">
            <a:avLst/>
          </a:prstGeom>
          <a:ln>
            <a:gradFill>
              <a:gsLst>
                <a:gs pos="69000">
                  <a:schemeClr val="bg1">
                    <a:alpha val="0"/>
                  </a:schemeClr>
                </a:gs>
                <a:gs pos="29000">
                  <a:schemeClr val="bg1">
                    <a:alpha val="50000"/>
                  </a:schemeClr>
                </a:gs>
                <a:gs pos="0">
                  <a:schemeClr val="bg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그룹 2"/>
          <p:cNvGrpSpPr/>
          <p:nvPr/>
        </p:nvGrpSpPr>
        <p:grpSpPr>
          <a:xfrm>
            <a:off x="2123252" y="1716852"/>
            <a:ext cx="935096" cy="935096"/>
            <a:chOff x="2123252" y="1716852"/>
            <a:chExt cx="935096" cy="935096"/>
          </a:xfrm>
        </p:grpSpPr>
        <p:sp>
          <p:nvSpPr>
            <p:cNvPr id="19" name="타원 18"/>
            <p:cNvSpPr/>
            <p:nvPr/>
          </p:nvSpPr>
          <p:spPr>
            <a:xfrm>
              <a:off x="2123252" y="1716852"/>
              <a:ext cx="935096" cy="935096"/>
            </a:xfrm>
            <a:prstGeom prst="ellipse">
              <a:avLst/>
            </a:prstGeom>
            <a:solidFill>
              <a:srgbClr val="C0A0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382407" y="1938176"/>
              <a:ext cx="416781" cy="4924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3200" b="1" spc="-15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  <a:endParaRPr lang="ko-KR" altLang="en-US" sz="32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타원 23"/>
            <p:cNvSpPr/>
            <p:nvPr/>
          </p:nvSpPr>
          <p:spPr>
            <a:xfrm rot="6801941">
              <a:off x="2168798" y="1752874"/>
              <a:ext cx="863050" cy="863050"/>
            </a:xfrm>
            <a:prstGeom prst="ellipse">
              <a:avLst/>
            </a:prstGeom>
            <a:noFill/>
            <a:ln w="6350">
              <a:gradFill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8" name="평행 사변형 27"/>
          <p:cNvSpPr/>
          <p:nvPr/>
        </p:nvSpPr>
        <p:spPr>
          <a:xfrm rot="5400000">
            <a:off x="7519059" y="4324329"/>
            <a:ext cx="1323976" cy="2419392"/>
          </a:xfrm>
          <a:prstGeom prst="parallelogram">
            <a:avLst>
              <a:gd name="adj" fmla="val 52305"/>
            </a:avLst>
          </a:prstGeom>
          <a:solidFill>
            <a:schemeClr val="bg1">
              <a:lumMod val="85000"/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56464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1630" y="1233223"/>
            <a:ext cx="8387522" cy="8987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  <a:contourClr>
                <a:schemeClr val="bg1"/>
              </a:contourClr>
            </a:sp3d>
          </a:bodyPr>
          <a:lstStyle/>
          <a:p>
            <a:pPr marL="179388" indent="-179388">
              <a:lnSpc>
                <a:spcPts val="3400"/>
              </a:lnSpc>
              <a:spcBef>
                <a:spcPts val="600"/>
              </a:spcBef>
              <a:buClr>
                <a:srgbClr val="005094"/>
              </a:buClr>
              <a:buFont typeface="Arial" pitchFamily="34" charset="0"/>
              <a:buChar char="•"/>
            </a:pPr>
            <a:r>
              <a:rPr lang="ko-KR" altLang="en-US" sz="2100" b="1" dirty="0" err="1" smtClean="0">
                <a:solidFill>
                  <a:srgbClr val="0000CC"/>
                </a:solidFill>
                <a:latin typeface="+mn-ea"/>
              </a:rPr>
              <a:t>국세청홈택스</a:t>
            </a:r>
            <a:r>
              <a:rPr lang="en-US" altLang="ko-KR" b="1" dirty="0" smtClean="0">
                <a:latin typeface="+mn-ea"/>
              </a:rPr>
              <a:t>(www.hometax.go.kr)</a:t>
            </a:r>
            <a:r>
              <a:rPr lang="ko-KR" altLang="en-US" sz="2100" b="1" dirty="0" smtClean="0">
                <a:latin typeface="+mn-ea"/>
              </a:rPr>
              <a:t>는 세금신고</a:t>
            </a:r>
            <a:r>
              <a:rPr lang="en-US" altLang="ko-KR" sz="2100" b="1" dirty="0" smtClean="0">
                <a:latin typeface="+mn-ea"/>
              </a:rPr>
              <a:t>·</a:t>
            </a:r>
            <a:r>
              <a:rPr lang="ko-KR" altLang="en-US" sz="2100" b="1" dirty="0" smtClean="0">
                <a:latin typeface="+mn-ea"/>
              </a:rPr>
              <a:t>납부</a:t>
            </a:r>
            <a:r>
              <a:rPr lang="en-US" altLang="ko-KR" sz="2100" b="1" dirty="0" smtClean="0">
                <a:latin typeface="+mn-ea"/>
              </a:rPr>
              <a:t> · </a:t>
            </a:r>
            <a:r>
              <a:rPr lang="ko-KR" altLang="en-US" sz="2100" b="1" dirty="0" smtClean="0">
                <a:latin typeface="+mn-ea"/>
              </a:rPr>
              <a:t>지급명세서</a:t>
            </a:r>
            <a:endParaRPr lang="en-US" altLang="ko-KR" sz="2100" b="1" dirty="0" smtClean="0">
              <a:latin typeface="+mn-ea"/>
            </a:endParaRPr>
          </a:p>
          <a:p>
            <a:pPr marL="179388" indent="-179388">
              <a:lnSpc>
                <a:spcPts val="3400"/>
              </a:lnSpc>
              <a:spcBef>
                <a:spcPts val="600"/>
              </a:spcBef>
              <a:buClr>
                <a:srgbClr val="005094"/>
              </a:buClr>
            </a:pPr>
            <a:r>
              <a:rPr lang="en-US" altLang="ko-KR" sz="2100" b="1" dirty="0" smtClean="0">
                <a:latin typeface="+mn-ea"/>
              </a:rPr>
              <a:t> </a:t>
            </a:r>
            <a:r>
              <a:rPr lang="ko-KR" altLang="en-US" sz="2100" b="1" dirty="0" smtClean="0">
                <a:latin typeface="+mn-ea"/>
              </a:rPr>
              <a:t> 제출 등 </a:t>
            </a:r>
            <a:r>
              <a:rPr lang="ko-KR" altLang="en-US" sz="2100" b="1" dirty="0" smtClean="0">
                <a:solidFill>
                  <a:srgbClr val="C00000"/>
                </a:solidFill>
                <a:latin typeface="+mn-ea"/>
              </a:rPr>
              <a:t>국세관련 업무를 한번에 수행할 수 있는 곳</a:t>
            </a:r>
            <a:r>
              <a:rPr lang="ko-KR" altLang="en-US" sz="2100" b="1" dirty="0" smtClean="0">
                <a:latin typeface="+mn-ea"/>
              </a:rPr>
              <a:t>입니다</a:t>
            </a:r>
            <a:r>
              <a:rPr lang="en-US" altLang="ko-KR" sz="2100" b="1" dirty="0" smtClean="0">
                <a:latin typeface="+mn-ea"/>
              </a:rPr>
              <a:t>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28106" y="2656318"/>
            <a:ext cx="3131786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  <a:contourClr>
                <a:schemeClr val="bg1"/>
              </a:contourClr>
            </a:sp3d>
          </a:bodyPr>
          <a:lstStyle/>
          <a:p>
            <a:pPr marL="179388" indent="-179388">
              <a:spcBef>
                <a:spcPts val="1500"/>
              </a:spcBef>
              <a:buClr>
                <a:srgbClr val="005094"/>
              </a:buClr>
            </a:pPr>
            <a:r>
              <a:rPr lang="en-US" altLang="ko-KR" sz="2000" b="1" dirty="0" smtClean="0">
                <a:latin typeface="+mn-ea"/>
              </a:rPr>
              <a:t> &lt;&lt;</a:t>
            </a:r>
            <a:r>
              <a:rPr lang="ko-KR" altLang="en-US" sz="2000" b="1" dirty="0" err="1" smtClean="0">
                <a:latin typeface="+mn-ea"/>
              </a:rPr>
              <a:t>홈택스</a:t>
            </a:r>
            <a:r>
              <a:rPr lang="ko-KR" altLang="en-US" sz="2000" b="1" dirty="0" smtClean="0">
                <a:latin typeface="+mn-ea"/>
              </a:rPr>
              <a:t> 가입방법</a:t>
            </a:r>
            <a:r>
              <a:rPr lang="en-US" altLang="ko-KR" sz="2000" b="1" dirty="0" smtClean="0">
                <a:latin typeface="+mn-ea"/>
              </a:rPr>
              <a:t>&gt;&gt;</a:t>
            </a: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2" name="TextBox 41"/>
          <p:cNvSpPr txBox="1"/>
          <p:nvPr/>
        </p:nvSpPr>
        <p:spPr>
          <a:xfrm>
            <a:off x="411774" y="342900"/>
            <a:ext cx="1832233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과세 개요 </a:t>
            </a:r>
            <a:r>
              <a:rPr lang="en-US" altLang="ko-KR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1</a:t>
            </a:r>
            <a:endParaRPr lang="ko-KR" altLang="en-US" sz="2900" b="1" dirty="0">
              <a:latin typeface="나눔고딕 ExtraBold" pitchFamily="50" charset="-127"/>
              <a:ea typeface="나눔고딕 ExtraBold" pitchFamily="50" charset="-127"/>
              <a:cs typeface="Arial" panose="020B0604020202020204" pitchFamily="34" charset="0"/>
            </a:endParaRPr>
          </a:p>
        </p:txBody>
      </p:sp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4" name="TextBox 43"/>
          <p:cNvSpPr txBox="1"/>
          <p:nvPr/>
        </p:nvSpPr>
        <p:spPr>
          <a:xfrm>
            <a:off x="411774" y="342900"/>
            <a:ext cx="6384442" cy="4462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2900" b="1" dirty="0" err="1" smtClean="0">
                <a:solidFill>
                  <a:srgbClr val="C00000"/>
                </a:solidFill>
                <a:latin typeface="+mj-ea"/>
                <a:ea typeface="+mj-ea"/>
                <a:cs typeface="Arial" panose="020B0604020202020204" pitchFamily="34" charset="0"/>
              </a:rPr>
              <a:t>홈택스</a:t>
            </a:r>
            <a:r>
              <a:rPr lang="ko-KR" altLang="en-US" sz="2900" b="1" dirty="0" smtClean="0">
                <a:solidFill>
                  <a:srgbClr val="C00000"/>
                </a:solidFill>
                <a:latin typeface="+mj-ea"/>
                <a:ea typeface="+mj-ea"/>
                <a:cs typeface="Arial" panose="020B0604020202020204" pitchFamily="34" charset="0"/>
              </a:rPr>
              <a:t> 가입 방법</a:t>
            </a:r>
            <a:r>
              <a:rPr lang="ko-KR" altLang="en-US" sz="2900" b="1" dirty="0" smtClean="0">
                <a:latin typeface="+mj-ea"/>
                <a:ea typeface="+mj-ea"/>
                <a:cs typeface="Arial" panose="020B0604020202020204" pitchFamily="34" charset="0"/>
              </a:rPr>
              <a:t>은 이렇습니다</a:t>
            </a:r>
            <a:r>
              <a:rPr lang="en-US" altLang="ko-KR" sz="2900" b="1" dirty="0" smtClean="0">
                <a:latin typeface="+mj-ea"/>
                <a:ea typeface="+mj-ea"/>
                <a:cs typeface="Arial" panose="020B0604020202020204" pitchFamily="34" charset="0"/>
              </a:rPr>
              <a:t>. </a:t>
            </a:r>
            <a:r>
              <a:rPr lang="en-US" altLang="ko-KR" sz="2400" b="1" dirty="0" smtClean="0">
                <a:latin typeface="+mj-ea"/>
                <a:ea typeface="+mj-ea"/>
                <a:cs typeface="Arial" panose="020B0604020202020204" pitchFamily="34" charset="0"/>
              </a:rPr>
              <a:t>(1/2)</a:t>
            </a:r>
            <a:endParaRPr lang="ko-KR" altLang="en-US" sz="2900" b="1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48" name="표 47"/>
          <p:cNvGraphicFramePr>
            <a:graphicFrameLocks noGrp="1"/>
          </p:cNvGraphicFramePr>
          <p:nvPr/>
        </p:nvGraphicFramePr>
        <p:xfrm>
          <a:off x="560171" y="3192847"/>
          <a:ext cx="7990704" cy="32656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3515"/>
                <a:gridCol w="4753233"/>
                <a:gridCol w="1383956"/>
              </a:tblGrid>
              <a:tr h="45581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+mn-ea"/>
                          <a:ea typeface="+mn-ea"/>
                        </a:rPr>
                        <a:t>구 분</a:t>
                      </a:r>
                      <a:endParaRPr lang="ko-KR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+mn-ea"/>
                          <a:ea typeface="+mn-ea"/>
                        </a:rPr>
                        <a:t>신청방법 및 구비서류</a:t>
                      </a:r>
                      <a:endParaRPr lang="ko-KR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+mn-ea"/>
                          <a:ea typeface="+mn-ea"/>
                        </a:rPr>
                        <a:t>비 고</a:t>
                      </a:r>
                      <a:endParaRPr lang="ko-KR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280980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dirty="0" smtClean="0">
                          <a:latin typeface="+mn-ea"/>
                          <a:ea typeface="+mn-ea"/>
                        </a:rPr>
                        <a:t>세무서 방문</a:t>
                      </a:r>
                      <a:endParaRPr lang="en-US" altLang="ko-KR" sz="1600" dirty="0" smtClean="0">
                        <a:latin typeface="+mn-ea"/>
                        <a:ea typeface="+mn-ea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400" dirty="0" smtClean="0">
                          <a:latin typeface="+mn-ea"/>
                          <a:ea typeface="+mn-ea"/>
                        </a:rPr>
                        <a:t>법인</a:t>
                      </a:r>
                      <a:r>
                        <a:rPr lang="en-US" altLang="ko-KR" sz="1400" dirty="0" smtClean="0"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400" dirty="0" smtClean="0">
                          <a:latin typeface="+mn-ea"/>
                          <a:ea typeface="+mn-ea"/>
                        </a:rPr>
                        <a:t>개인사업자</a:t>
                      </a:r>
                      <a:r>
                        <a:rPr lang="en-US" altLang="ko-KR" sz="14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Wingdings" pitchFamily="2" charset="2"/>
                        <a:buChar char="u"/>
                      </a:pPr>
                      <a:r>
                        <a:rPr lang="ko-KR" altLang="en-US" sz="16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dirty="0" err="1" smtClean="0">
                          <a:latin typeface="+mn-ea"/>
                          <a:ea typeface="+mn-ea"/>
                        </a:rPr>
                        <a:t>홈택스이용신청서</a:t>
                      </a:r>
                      <a:r>
                        <a:rPr lang="ko-KR" altLang="en-US" sz="1600" dirty="0" smtClean="0">
                          <a:latin typeface="+mn-ea"/>
                          <a:ea typeface="+mn-ea"/>
                        </a:rPr>
                        <a:t> 작성 후 가입신청</a:t>
                      </a:r>
                      <a:endParaRPr lang="en-US" altLang="ko-KR" sz="16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  <a:spcBef>
                          <a:spcPts val="600"/>
                        </a:spcBef>
                        <a:buFont typeface="Wingdings" pitchFamily="2" charset="2"/>
                        <a:buChar char="§"/>
                      </a:pPr>
                      <a:r>
                        <a:rPr lang="en-US" altLang="ko-KR" sz="16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dirty="0" err="1" smtClean="0">
                          <a:latin typeface="+mn-ea"/>
                          <a:ea typeface="+mn-ea"/>
                        </a:rPr>
                        <a:t>가입시</a:t>
                      </a:r>
                      <a:r>
                        <a:rPr lang="ko-KR" altLang="en-US" sz="1600" dirty="0" smtClean="0">
                          <a:latin typeface="+mn-ea"/>
                          <a:ea typeface="+mn-ea"/>
                        </a:rPr>
                        <a:t> 구비서류</a:t>
                      </a:r>
                      <a:endParaRPr lang="en-US" altLang="ko-KR" sz="16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Arial" pitchFamily="34" charset="0"/>
                        <a:buChar char="•"/>
                      </a:pPr>
                      <a:r>
                        <a:rPr lang="en-US" altLang="ko-KR" sz="16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dirty="0" smtClean="0">
                          <a:latin typeface="+mn-ea"/>
                          <a:ea typeface="+mn-ea"/>
                        </a:rPr>
                        <a:t>본인</a:t>
                      </a:r>
                      <a:r>
                        <a:rPr lang="en-US" altLang="ko-KR" sz="14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400" dirty="0" smtClean="0">
                          <a:latin typeface="+mn-ea"/>
                          <a:ea typeface="+mn-ea"/>
                        </a:rPr>
                        <a:t>법인은 대표자</a:t>
                      </a:r>
                      <a:r>
                        <a:rPr lang="en-US" altLang="ko-KR" sz="1400" dirty="0" smtClean="0"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600" dirty="0" smtClean="0">
                          <a:latin typeface="+mn-ea"/>
                          <a:ea typeface="+mn-ea"/>
                        </a:rPr>
                        <a:t>신청 </a:t>
                      </a:r>
                      <a:r>
                        <a:rPr lang="en-US" altLang="ko-KR" sz="1600" dirty="0" smtClean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600" dirty="0" smtClean="0">
                          <a:latin typeface="+mn-ea"/>
                          <a:ea typeface="+mn-ea"/>
                        </a:rPr>
                        <a:t>본인신분증</a:t>
                      </a:r>
                      <a:endParaRPr lang="en-US" altLang="ko-KR" sz="16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6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dirty="0" smtClean="0">
                          <a:latin typeface="+mn-ea"/>
                          <a:ea typeface="+mn-ea"/>
                        </a:rPr>
                        <a:t>대리인 신청 </a:t>
                      </a:r>
                      <a:r>
                        <a:rPr lang="en-US" altLang="ko-KR" sz="1600" dirty="0" smtClean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600" dirty="0" smtClean="0">
                          <a:latin typeface="+mn-ea"/>
                          <a:ea typeface="+mn-ea"/>
                        </a:rPr>
                        <a:t>위임장</a:t>
                      </a:r>
                      <a:r>
                        <a:rPr lang="en-US" altLang="ko-KR" sz="14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400" dirty="0" smtClean="0">
                          <a:latin typeface="+mn-ea"/>
                          <a:ea typeface="+mn-ea"/>
                        </a:rPr>
                        <a:t>법인은 인감날인</a:t>
                      </a:r>
                      <a:r>
                        <a:rPr lang="en-US" altLang="ko-KR" sz="1400" dirty="0" smtClean="0">
                          <a:latin typeface="+mn-ea"/>
                          <a:ea typeface="+mn-ea"/>
                        </a:rPr>
                        <a:t>)</a:t>
                      </a:r>
                      <a:endParaRPr lang="en-US" altLang="ko-KR" sz="16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6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dirty="0" smtClean="0">
                          <a:latin typeface="+mn-ea"/>
                          <a:ea typeface="+mn-ea"/>
                        </a:rPr>
                        <a:t>위임자</a:t>
                      </a:r>
                      <a:r>
                        <a:rPr lang="ko-KR" altLang="en-US" sz="1600" baseline="0" dirty="0" smtClean="0">
                          <a:latin typeface="+mn-ea"/>
                          <a:ea typeface="+mn-ea"/>
                        </a:rPr>
                        <a:t> 및 대리인 신분증</a:t>
                      </a:r>
                      <a:r>
                        <a:rPr lang="en-US" altLang="ko-KR" sz="1400" baseline="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400" baseline="0" dirty="0" smtClean="0">
                          <a:latin typeface="+mn-ea"/>
                          <a:ea typeface="+mn-ea"/>
                        </a:rPr>
                        <a:t>법인은 인감증명서</a:t>
                      </a:r>
                      <a:r>
                        <a:rPr lang="en-US" altLang="ko-KR" sz="1400" baseline="0" dirty="0" smtClean="0">
                          <a:latin typeface="+mn-ea"/>
                          <a:ea typeface="+mn-ea"/>
                        </a:rPr>
                        <a:t>)</a:t>
                      </a:r>
                      <a:endParaRPr lang="en-US" altLang="ko-KR" sz="1600" baseline="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Wingdings" pitchFamily="2" charset="2"/>
                        <a:buChar char="v"/>
                      </a:pPr>
                      <a:r>
                        <a:rPr lang="en-US" altLang="ko-KR" sz="1600" baseline="0" dirty="0" smtClean="0"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600" baseline="0" dirty="0" smtClean="0">
                          <a:latin typeface="+mn-ea"/>
                          <a:ea typeface="+mn-ea"/>
                        </a:rPr>
                        <a:t>법인이 </a:t>
                      </a:r>
                      <a:r>
                        <a:rPr lang="ko-KR" altLang="en-US" sz="1600" baseline="0" dirty="0" err="1" smtClean="0">
                          <a:latin typeface="+mn-ea"/>
                          <a:ea typeface="+mn-ea"/>
                        </a:rPr>
                        <a:t>신청시</a:t>
                      </a:r>
                      <a:r>
                        <a:rPr lang="ko-KR" altLang="en-US" sz="1600" baseline="0" dirty="0" smtClean="0">
                          <a:latin typeface="+mn-ea"/>
                          <a:ea typeface="+mn-ea"/>
                        </a:rPr>
                        <a:t> 신청서의 서명 또는 인 </a:t>
                      </a:r>
                      <a:r>
                        <a:rPr lang="ko-KR" altLang="en-US" sz="1600" baseline="0" dirty="0" err="1" smtClean="0">
                          <a:latin typeface="+mn-ea"/>
                          <a:ea typeface="+mn-ea"/>
                        </a:rPr>
                        <a:t>란에</a:t>
                      </a:r>
                      <a:endParaRPr lang="en-US" altLang="ko-KR" sz="1600" baseline="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itchFamily="2" charset="2"/>
                        <a:buNone/>
                      </a:pPr>
                      <a:r>
                        <a:rPr lang="en-US" altLang="ko-KR" sz="1600" baseline="0" dirty="0" smtClean="0"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600" baseline="0" dirty="0" smtClean="0">
                          <a:latin typeface="+mn-ea"/>
                          <a:ea typeface="+mn-ea"/>
                        </a:rPr>
                        <a:t> 법인인감 또는 사용인감 날인 가능</a:t>
                      </a:r>
                      <a:endParaRPr lang="en-US" altLang="ko-KR" sz="1600" baseline="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en-US" altLang="ko-KR" sz="1400" baseline="0" dirty="0" smtClean="0">
                          <a:latin typeface="+mn-ea"/>
                          <a:ea typeface="+mn-ea"/>
                        </a:rPr>
                        <a:t>  (</a:t>
                      </a:r>
                      <a:r>
                        <a:rPr lang="ko-KR" altLang="en-US" sz="1400" baseline="0" dirty="0" smtClean="0">
                          <a:latin typeface="+mn-ea"/>
                          <a:ea typeface="+mn-ea"/>
                        </a:rPr>
                        <a:t>인감증명서가 없는 비영리법인은 </a:t>
                      </a:r>
                      <a:r>
                        <a:rPr lang="en-US" altLang="ko-KR" sz="1400" baseline="0" dirty="0" smtClean="0">
                          <a:latin typeface="+mn-ea"/>
                          <a:ea typeface="+mn-ea"/>
                        </a:rPr>
                        <a:t>&lt;</a:t>
                      </a:r>
                      <a:r>
                        <a:rPr lang="ko-KR" altLang="en-US" sz="1400" baseline="0" dirty="0" err="1" smtClean="0">
                          <a:latin typeface="+mn-ea"/>
                          <a:ea typeface="+mn-ea"/>
                        </a:rPr>
                        <a:t>홈택스이용신청서</a:t>
                      </a:r>
                      <a:r>
                        <a:rPr lang="en-US" altLang="ko-KR" sz="1400" baseline="0" dirty="0" smtClean="0">
                          <a:latin typeface="+mn-ea"/>
                          <a:ea typeface="+mn-ea"/>
                        </a:rPr>
                        <a:t>&gt;           </a:t>
                      </a:r>
                    </a:p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1400" baseline="0" dirty="0" smtClean="0"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400" baseline="0" dirty="0" smtClean="0">
                          <a:latin typeface="+mn-ea"/>
                          <a:ea typeface="+mn-ea"/>
                        </a:rPr>
                        <a:t>를 첨부하여 공문서로 가입신청</a:t>
                      </a:r>
                      <a:r>
                        <a:rPr lang="en-US" altLang="ko-KR" sz="1400" baseline="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1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세무서</a:t>
                      </a:r>
                      <a:endParaRPr lang="en-US" altLang="ko-KR" sz="1600" b="1" dirty="0" smtClean="0">
                        <a:solidFill>
                          <a:srgbClr val="C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1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민원실</a:t>
                      </a:r>
                      <a:endParaRPr lang="ko-KR" altLang="en-US" sz="1600" b="1" dirty="0">
                        <a:solidFill>
                          <a:srgbClr val="C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47" name="그룹 129"/>
          <p:cNvGrpSpPr/>
          <p:nvPr/>
        </p:nvGrpSpPr>
        <p:grpSpPr>
          <a:xfrm>
            <a:off x="6781657" y="402059"/>
            <a:ext cx="2469433" cy="384721"/>
            <a:chOff x="7253567" y="500912"/>
            <a:chExt cx="2494154" cy="384721"/>
          </a:xfrm>
        </p:grpSpPr>
        <p:sp>
          <p:nvSpPr>
            <p:cNvPr id="50" name="모서리가 둥근 직사각형 49"/>
            <p:cNvSpPr/>
            <p:nvPr/>
          </p:nvSpPr>
          <p:spPr>
            <a:xfrm>
              <a:off x="7342260" y="543437"/>
              <a:ext cx="444847" cy="3215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 w="952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>
                <a:solidFill>
                  <a:prstClr val="white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51" name="Text Box 5"/>
            <p:cNvSpPr txBox="1">
              <a:spLocks noChangeArrowheads="1"/>
            </p:cNvSpPr>
            <p:nvPr/>
          </p:nvSpPr>
          <p:spPr bwMode="auto">
            <a:xfrm>
              <a:off x="7707691" y="500912"/>
              <a:ext cx="2040030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defRPr/>
              </a:pPr>
              <a:r>
                <a:rPr lang="en-US" altLang="ko-KR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ko-KR" altLang="en-US" sz="1900" b="1" kern="0" spc="-90" dirty="0" err="1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n-ea"/>
                  <a:ea typeface="+mn-ea"/>
                  <a:cs typeface="Arial" panose="020B0604020202020204" pitchFamily="34" charset="0"/>
                </a:rPr>
                <a:t>홈택스</a:t>
              </a:r>
              <a:r>
                <a:rPr lang="ko-KR" altLang="en-US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n-ea"/>
                  <a:ea typeface="+mn-ea"/>
                  <a:cs typeface="Arial" panose="020B0604020202020204" pitchFamily="34" charset="0"/>
                </a:rPr>
                <a:t> 가입하기</a:t>
              </a:r>
              <a:endParaRPr lang="ko-KR" altLang="en-US" sz="1900" b="1" kern="0" spc="-90" dirty="0">
                <a:gradFill>
                  <a:gsLst>
                    <a:gs pos="100000">
                      <a:srgbClr val="4F81BD">
                        <a:lumMod val="75000"/>
                      </a:srgbClr>
                    </a:gs>
                    <a:gs pos="100000">
                      <a:srgbClr val="00589A"/>
                    </a:gs>
                  </a:gsLst>
                  <a:lin ang="5400000" scaled="0"/>
                </a:gra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7253567" y="506609"/>
              <a:ext cx="6406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algn="ctr" fontAlgn="base">
                <a:spcAft>
                  <a:spcPct val="0"/>
                </a:spcAft>
                <a:buClr>
                  <a:prstClr val="black">
                    <a:lumMod val="85000"/>
                    <a:lumOff val="15000"/>
                  </a:prstClr>
                </a:buClr>
              </a:pPr>
              <a:r>
                <a:rPr kumimoji="1" lang="en-US" altLang="ko-KR" b="1" spc="-40" dirty="0" smtClean="0">
                  <a:gradFill>
                    <a:gsLst>
                      <a:gs pos="100000">
                        <a:prstClr val="white"/>
                      </a:gs>
                      <a:gs pos="100000">
                        <a:srgbClr val="FFFFFF">
                          <a:lumMod val="85000"/>
                          <a:alpha val="0"/>
                        </a:srgbClr>
                      </a:gs>
                    </a:gsLst>
                    <a:lin ang="10800000" scaled="0"/>
                  </a:gradFill>
                  <a:latin typeface="+mn-ea"/>
                </a:rPr>
                <a:t>01</a:t>
              </a:r>
              <a:endParaRPr kumimoji="1" lang="ko-KR" altLang="en-US" b="1" spc="-40" dirty="0">
                <a:gradFill>
                  <a:gsLst>
                    <a:gs pos="100000">
                      <a:prstClr val="white"/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5156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328106" y="1124050"/>
            <a:ext cx="2983505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  <a:contourClr>
                <a:schemeClr val="bg1"/>
              </a:contourClr>
            </a:sp3d>
          </a:bodyPr>
          <a:lstStyle/>
          <a:p>
            <a:pPr marL="179388" indent="-179388">
              <a:spcBef>
                <a:spcPts val="1500"/>
              </a:spcBef>
              <a:buClr>
                <a:srgbClr val="005094"/>
              </a:buClr>
            </a:pPr>
            <a:r>
              <a:rPr lang="en-US" altLang="ko-KR" sz="2000" b="1" dirty="0" smtClean="0">
                <a:latin typeface="+mn-ea"/>
              </a:rPr>
              <a:t> &lt;&lt;</a:t>
            </a:r>
            <a:r>
              <a:rPr lang="ko-KR" altLang="en-US" sz="2000" b="1" dirty="0" err="1" smtClean="0">
                <a:latin typeface="+mn-ea"/>
              </a:rPr>
              <a:t>홈택스</a:t>
            </a:r>
            <a:r>
              <a:rPr lang="ko-KR" altLang="en-US" sz="2000" b="1" dirty="0" smtClean="0">
                <a:latin typeface="+mn-ea"/>
              </a:rPr>
              <a:t> 가입방법</a:t>
            </a:r>
            <a:r>
              <a:rPr lang="en-US" altLang="ko-KR" sz="2000" b="1" dirty="0" smtClean="0">
                <a:latin typeface="+mn-ea"/>
              </a:rPr>
              <a:t>&gt;&gt;</a:t>
            </a: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2" name="TextBox 41"/>
          <p:cNvSpPr txBox="1"/>
          <p:nvPr/>
        </p:nvSpPr>
        <p:spPr>
          <a:xfrm>
            <a:off x="411774" y="342900"/>
            <a:ext cx="1832233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과세 개요 </a:t>
            </a:r>
            <a:r>
              <a:rPr lang="en-US" altLang="ko-KR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1</a:t>
            </a:r>
            <a:endParaRPr lang="ko-KR" altLang="en-US" sz="2900" b="1" dirty="0">
              <a:latin typeface="나눔고딕 ExtraBold" pitchFamily="50" charset="-127"/>
              <a:ea typeface="나눔고딕 ExtraBold" pitchFamily="50" charset="-127"/>
              <a:cs typeface="Arial" panose="020B0604020202020204" pitchFamily="34" charset="0"/>
            </a:endParaRPr>
          </a:p>
        </p:txBody>
      </p:sp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4" name="TextBox 43"/>
          <p:cNvSpPr txBox="1"/>
          <p:nvPr/>
        </p:nvSpPr>
        <p:spPr>
          <a:xfrm>
            <a:off x="411774" y="342900"/>
            <a:ext cx="6384442" cy="4462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2900" b="1" dirty="0" err="1" smtClean="0">
                <a:solidFill>
                  <a:srgbClr val="C00000"/>
                </a:solidFill>
                <a:latin typeface="+mj-ea"/>
                <a:ea typeface="+mj-ea"/>
                <a:cs typeface="Arial" panose="020B0604020202020204" pitchFamily="34" charset="0"/>
              </a:rPr>
              <a:t>홈택스</a:t>
            </a:r>
            <a:r>
              <a:rPr lang="ko-KR" altLang="en-US" sz="2900" b="1" dirty="0" smtClean="0">
                <a:solidFill>
                  <a:srgbClr val="C00000"/>
                </a:solidFill>
                <a:latin typeface="+mj-ea"/>
                <a:ea typeface="+mj-ea"/>
                <a:cs typeface="Arial" panose="020B0604020202020204" pitchFamily="34" charset="0"/>
              </a:rPr>
              <a:t> 가입 방법</a:t>
            </a:r>
            <a:r>
              <a:rPr lang="ko-KR" altLang="en-US" sz="2900" b="1" dirty="0" smtClean="0">
                <a:latin typeface="+mj-ea"/>
                <a:ea typeface="+mj-ea"/>
                <a:cs typeface="Arial" panose="020B0604020202020204" pitchFamily="34" charset="0"/>
              </a:rPr>
              <a:t>은 이렇습니다</a:t>
            </a:r>
            <a:r>
              <a:rPr lang="en-US" altLang="ko-KR" sz="2900" b="1" dirty="0" smtClean="0">
                <a:latin typeface="+mj-ea"/>
                <a:ea typeface="+mj-ea"/>
                <a:cs typeface="Arial" panose="020B0604020202020204" pitchFamily="34" charset="0"/>
              </a:rPr>
              <a:t>. </a:t>
            </a:r>
            <a:r>
              <a:rPr lang="en-US" altLang="ko-KR" sz="2400" b="1" dirty="0" smtClean="0">
                <a:latin typeface="+mj-ea"/>
                <a:ea typeface="+mj-ea"/>
                <a:cs typeface="Arial" panose="020B0604020202020204" pitchFamily="34" charset="0"/>
              </a:rPr>
              <a:t>(2/2)</a:t>
            </a:r>
            <a:endParaRPr lang="ko-KR" altLang="en-US" sz="2400" b="1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4" name="그룹 129"/>
          <p:cNvGrpSpPr/>
          <p:nvPr/>
        </p:nvGrpSpPr>
        <p:grpSpPr>
          <a:xfrm>
            <a:off x="6740464" y="385583"/>
            <a:ext cx="2518868" cy="384721"/>
            <a:chOff x="7253567" y="500911"/>
            <a:chExt cx="2518868" cy="384721"/>
          </a:xfrm>
        </p:grpSpPr>
        <p:sp>
          <p:nvSpPr>
            <p:cNvPr id="50" name="모서리가 둥근 직사각형 49"/>
            <p:cNvSpPr/>
            <p:nvPr/>
          </p:nvSpPr>
          <p:spPr>
            <a:xfrm>
              <a:off x="7342260" y="543437"/>
              <a:ext cx="444847" cy="3215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 w="952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51" name="Text Box 5"/>
            <p:cNvSpPr txBox="1">
              <a:spLocks noChangeArrowheads="1"/>
            </p:cNvSpPr>
            <p:nvPr/>
          </p:nvSpPr>
          <p:spPr bwMode="auto">
            <a:xfrm>
              <a:off x="7732405" y="500911"/>
              <a:ext cx="2040030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defRPr/>
              </a:pPr>
              <a:r>
                <a:rPr lang="en-US" altLang="ko-KR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 </a:t>
              </a:r>
              <a:r>
                <a:rPr lang="ko-KR" altLang="en-US" sz="1900" b="1" kern="0" spc="-90" dirty="0" err="1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홈택스</a:t>
              </a:r>
              <a:r>
                <a:rPr lang="ko-KR" altLang="en-US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 가입하기</a:t>
              </a:r>
              <a:endParaRPr lang="ko-KR" altLang="en-US" sz="1900" b="1" kern="0" spc="-90" dirty="0">
                <a:gradFill>
                  <a:gsLst>
                    <a:gs pos="100000">
                      <a:srgbClr val="4F81BD">
                        <a:lumMod val="75000"/>
                      </a:srgbClr>
                    </a:gs>
                    <a:gs pos="100000">
                      <a:srgbClr val="00589A"/>
                    </a:gs>
                  </a:gsLst>
                  <a:lin ang="5400000" scaled="0"/>
                </a:gra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7253567" y="506609"/>
              <a:ext cx="6406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algn="ctr" fontAlgn="base">
                <a:spcAft>
                  <a:spcPct val="0"/>
                </a:spcAft>
                <a:buClr>
                  <a:prstClr val="black">
                    <a:lumMod val="85000"/>
                    <a:lumOff val="15000"/>
                  </a:prstClr>
                </a:buClr>
              </a:pPr>
              <a:r>
                <a:rPr kumimoji="1" lang="en-US" altLang="ko-KR" b="1" spc="-40" dirty="0" smtClean="0">
                  <a:gradFill>
                    <a:gsLst>
                      <a:gs pos="100000">
                        <a:prstClr val="white"/>
                      </a:gs>
                      <a:gs pos="100000">
                        <a:srgbClr val="FFFFFF">
                          <a:lumMod val="85000"/>
                          <a:alpha val="0"/>
                        </a:srgbClr>
                      </a:gs>
                    </a:gsLst>
                    <a:lin ang="10800000" scaled="0"/>
                  </a:gradFill>
                  <a:latin typeface="+mj-ea"/>
                  <a:ea typeface="+mj-ea"/>
                </a:rPr>
                <a:t>01</a:t>
              </a:r>
              <a:endParaRPr kumimoji="1" lang="ko-KR" altLang="en-US" b="1" spc="-40" dirty="0">
                <a:gradFill>
                  <a:gsLst>
                    <a:gs pos="100000">
                      <a:prstClr val="white"/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latin typeface="+mj-ea"/>
                <a:ea typeface="+mj-ea"/>
              </a:endParaRPr>
            </a:p>
          </p:txBody>
        </p:sp>
      </p:grpSp>
      <p:graphicFrame>
        <p:nvGraphicFramePr>
          <p:cNvPr id="48" name="표 47"/>
          <p:cNvGraphicFramePr>
            <a:graphicFrameLocks noGrp="1"/>
          </p:cNvGraphicFramePr>
          <p:nvPr/>
        </p:nvGraphicFramePr>
        <p:xfrm>
          <a:off x="560171" y="1576540"/>
          <a:ext cx="7990704" cy="3968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0164"/>
                <a:gridCol w="4085968"/>
                <a:gridCol w="1474572"/>
              </a:tblGrid>
              <a:tr h="5502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+mn-ea"/>
                          <a:ea typeface="+mn-ea"/>
                        </a:rPr>
                        <a:t>구 분</a:t>
                      </a:r>
                      <a:endParaRPr lang="ko-KR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+mn-ea"/>
                          <a:ea typeface="+mn-ea"/>
                        </a:rPr>
                        <a:t>신청방법 및 구비서류</a:t>
                      </a:r>
                      <a:endParaRPr lang="ko-KR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+mn-ea"/>
                          <a:ea typeface="+mn-ea"/>
                        </a:rPr>
                        <a:t>비 고</a:t>
                      </a:r>
                      <a:endParaRPr lang="ko-KR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119302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dirty="0" smtClean="0">
                          <a:latin typeface="+mn-ea"/>
                          <a:ea typeface="+mn-ea"/>
                        </a:rPr>
                        <a:t>공인인증서가 있는</a:t>
                      </a:r>
                      <a:endParaRPr lang="en-US" altLang="ko-KR" sz="1600" dirty="0" smtClean="0">
                        <a:latin typeface="+mn-ea"/>
                        <a:ea typeface="+mn-ea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법인사업자</a:t>
                      </a:r>
                      <a:endParaRPr lang="ko-KR" altLang="en-US" sz="1400" dirty="0">
                        <a:solidFill>
                          <a:srgbClr val="C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spcBef>
                          <a:spcPts val="600"/>
                        </a:spcBef>
                        <a:buFont typeface="Wingdings" pitchFamily="2" charset="2"/>
                        <a:buChar char="u"/>
                      </a:pPr>
                      <a:r>
                        <a:rPr lang="ko-KR" altLang="en-US" sz="1600" dirty="0" smtClean="0">
                          <a:latin typeface="+mn-ea"/>
                          <a:ea typeface="+mn-ea"/>
                        </a:rPr>
                        <a:t> 신원확인용 공인인증서를 보유한 경우 국세청 </a:t>
                      </a:r>
                      <a:r>
                        <a:rPr lang="ko-KR" altLang="en-US" sz="1600" dirty="0" err="1" smtClean="0">
                          <a:latin typeface="+mn-ea"/>
                          <a:ea typeface="+mn-ea"/>
                        </a:rPr>
                        <a:t>홈택스</a:t>
                      </a:r>
                      <a:r>
                        <a:rPr lang="ko-KR" altLang="en-US" sz="1600" dirty="0" smtClean="0">
                          <a:latin typeface="+mn-ea"/>
                          <a:ea typeface="+mn-ea"/>
                        </a:rPr>
                        <a:t> 홈페이지에 접속하여 직접 회원가입 가능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 err="1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홈택스에서</a:t>
                      </a:r>
                      <a:endParaRPr lang="en-US" altLang="ko-KR" sz="1600" b="1" dirty="0" smtClean="0">
                        <a:solidFill>
                          <a:srgbClr val="C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직접가입가능</a:t>
                      </a:r>
                      <a:endParaRPr lang="ko-KR" altLang="en-US" sz="1600" b="1" dirty="0">
                        <a:solidFill>
                          <a:srgbClr val="C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2146785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600" dirty="0" smtClean="0">
                          <a:latin typeface="+mn-ea"/>
                          <a:ea typeface="+mn-ea"/>
                        </a:rPr>
                        <a:t> 공인인증서</a:t>
                      </a:r>
                      <a:endParaRPr lang="en-US" altLang="ko-KR" sz="1600" dirty="0" smtClean="0">
                        <a:latin typeface="+mn-ea"/>
                        <a:ea typeface="+mn-ea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6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dirty="0" smtClean="0">
                          <a:latin typeface="+mn-ea"/>
                          <a:ea typeface="+mn-ea"/>
                        </a:rPr>
                        <a:t>본인명의 휴대전화번호</a:t>
                      </a:r>
                      <a:endParaRPr lang="en-US" altLang="ko-KR" sz="1600" dirty="0" smtClean="0">
                        <a:latin typeface="+mn-ea"/>
                        <a:ea typeface="+mn-ea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6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dirty="0" smtClean="0">
                          <a:latin typeface="+mn-ea"/>
                          <a:ea typeface="+mn-ea"/>
                        </a:rPr>
                        <a:t>본인명의 신용카드번호</a:t>
                      </a:r>
                      <a:endParaRPr lang="en-US" altLang="ko-KR" sz="1600" dirty="0" smtClean="0">
                        <a:latin typeface="+mn-ea"/>
                        <a:ea typeface="+mn-ea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600" dirty="0" smtClean="0"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600" dirty="0" smtClean="0">
                          <a:latin typeface="+mn-ea"/>
                          <a:ea typeface="+mn-ea"/>
                        </a:rPr>
                        <a:t>가 있는 </a:t>
                      </a:r>
                      <a:r>
                        <a:rPr lang="ko-KR" altLang="en-US" sz="1600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개인사업자</a:t>
                      </a:r>
                      <a:endParaRPr lang="en-US" altLang="ko-KR" sz="1600" dirty="0" smtClean="0">
                        <a:solidFill>
                          <a:srgbClr val="C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spcBef>
                          <a:spcPts val="600"/>
                        </a:spcBef>
                        <a:buFont typeface="Wingdings" pitchFamily="2" charset="2"/>
                        <a:buChar char="u"/>
                      </a:pPr>
                      <a:r>
                        <a:rPr lang="en-US" altLang="ko-KR" sz="16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dirty="0" smtClean="0">
                          <a:latin typeface="+mn-ea"/>
                          <a:ea typeface="+mn-ea"/>
                        </a:rPr>
                        <a:t>신원확인용 공인인증서</a:t>
                      </a:r>
                      <a:r>
                        <a:rPr lang="en-US" altLang="ko-KR" sz="16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dirty="0" smtClean="0">
                          <a:latin typeface="+mn-ea"/>
                          <a:ea typeface="+mn-ea"/>
                        </a:rPr>
                        <a:t>휴대전화</a:t>
                      </a:r>
                      <a:r>
                        <a:rPr lang="en-US" altLang="ko-KR" sz="16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dirty="0" smtClean="0">
                          <a:latin typeface="+mn-ea"/>
                          <a:ea typeface="+mn-ea"/>
                        </a:rPr>
                        <a:t>신용카드를 보유한 경우 국세청 </a:t>
                      </a:r>
                      <a:r>
                        <a:rPr lang="ko-KR" altLang="en-US" sz="1600" dirty="0" err="1" smtClean="0">
                          <a:latin typeface="+mn-ea"/>
                          <a:ea typeface="+mn-ea"/>
                        </a:rPr>
                        <a:t>홈택스</a:t>
                      </a:r>
                      <a:r>
                        <a:rPr lang="ko-KR" altLang="en-US" sz="1600" dirty="0" smtClean="0">
                          <a:latin typeface="+mn-ea"/>
                          <a:ea typeface="+mn-ea"/>
                        </a:rPr>
                        <a:t> 홈페이지에 접속하여 직접 회원가입 가능</a:t>
                      </a:r>
                      <a:endParaRPr lang="en-US" altLang="ko-KR" sz="16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  <a:spcBef>
                          <a:spcPts val="600"/>
                        </a:spcBef>
                        <a:buFont typeface="Wingdings" pitchFamily="2" charset="2"/>
                        <a:buChar char="v"/>
                      </a:pPr>
                      <a:r>
                        <a:rPr lang="en-US" altLang="ko-KR" sz="14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400" dirty="0" smtClean="0">
                          <a:latin typeface="+mn-ea"/>
                          <a:ea typeface="+mn-ea"/>
                        </a:rPr>
                        <a:t>주민등록번호로 가입한 회원으로 로그인 후 </a:t>
                      </a:r>
                      <a:r>
                        <a:rPr lang="ko-KR" altLang="en-US" sz="1400" dirty="0" err="1" smtClean="0">
                          <a:latin typeface="+mn-ea"/>
                          <a:ea typeface="+mn-ea"/>
                        </a:rPr>
                        <a:t>메인화면</a:t>
                      </a:r>
                      <a:r>
                        <a:rPr lang="ko-KR" altLang="en-US" sz="1400" dirty="0" smtClean="0">
                          <a:latin typeface="+mn-ea"/>
                          <a:ea typeface="+mn-ea"/>
                        </a:rPr>
                        <a:t> 상단에 있는 </a:t>
                      </a:r>
                      <a:r>
                        <a:rPr lang="en-US" altLang="ko-KR" sz="1400" dirty="0" smtClean="0">
                          <a:latin typeface="+mn-ea"/>
                          <a:ea typeface="+mn-ea"/>
                        </a:rPr>
                        <a:t>[</a:t>
                      </a:r>
                      <a:r>
                        <a:rPr lang="ko-KR" altLang="en-US" sz="1400" dirty="0" smtClean="0">
                          <a:latin typeface="+mn-ea"/>
                          <a:ea typeface="+mn-ea"/>
                        </a:rPr>
                        <a:t>사업장 선택</a:t>
                      </a:r>
                      <a:r>
                        <a:rPr lang="en-US" altLang="ko-KR" sz="1400" dirty="0" smtClean="0">
                          <a:latin typeface="+mn-ea"/>
                          <a:ea typeface="+mn-ea"/>
                        </a:rPr>
                        <a:t>] </a:t>
                      </a:r>
                      <a:r>
                        <a:rPr lang="ko-KR" altLang="en-US" sz="1400" dirty="0" smtClean="0">
                          <a:latin typeface="+mn-ea"/>
                          <a:ea typeface="+mn-ea"/>
                        </a:rPr>
                        <a:t>버튼을 이용하여 사업자로 전환해야 함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 err="1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홈택스에서</a:t>
                      </a:r>
                      <a:endParaRPr lang="en-US" altLang="ko-KR" sz="1600" b="1" dirty="0" smtClean="0">
                        <a:solidFill>
                          <a:srgbClr val="C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직접가입가능</a:t>
                      </a:r>
                      <a:endParaRPr lang="ko-KR" altLang="en-US" sz="1600" b="1" dirty="0">
                        <a:solidFill>
                          <a:srgbClr val="C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43697" y="5684105"/>
            <a:ext cx="80236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ko-KR" altLang="en-US" sz="1600" b="1" dirty="0" smtClean="0">
                <a:solidFill>
                  <a:srgbClr val="C00000"/>
                </a:solidFill>
                <a:latin typeface="+mn-ea"/>
              </a:rPr>
              <a:t>법인</a:t>
            </a:r>
            <a:r>
              <a:rPr lang="en-US" altLang="ko-KR" sz="1600" b="1" dirty="0" smtClean="0">
                <a:latin typeface="+mn-ea"/>
              </a:rPr>
              <a:t>(</a:t>
            </a:r>
            <a:r>
              <a:rPr lang="ko-KR" altLang="en-US" sz="1600" b="1" dirty="0" smtClean="0">
                <a:latin typeface="+mn-ea"/>
              </a:rPr>
              <a:t>고유번호 가운데가 </a:t>
            </a:r>
            <a:r>
              <a:rPr lang="en-US" altLang="ko-KR" sz="1600" b="1" dirty="0" smtClean="0">
                <a:latin typeface="+mn-ea"/>
              </a:rPr>
              <a:t>82)</a:t>
            </a:r>
            <a:r>
              <a:rPr lang="ko-KR" altLang="en-US" sz="1600" b="1" dirty="0" smtClean="0">
                <a:latin typeface="+mn-ea"/>
              </a:rPr>
              <a:t>으로 등록된 </a:t>
            </a:r>
            <a:r>
              <a:rPr lang="ko-KR" altLang="en-US" sz="1600" b="1" dirty="0" smtClean="0">
                <a:solidFill>
                  <a:srgbClr val="C00000"/>
                </a:solidFill>
                <a:latin typeface="+mn-ea"/>
              </a:rPr>
              <a:t>종교단체의 경우 </a:t>
            </a:r>
            <a:r>
              <a:rPr lang="ko-KR" altLang="en-US" sz="1600" b="1" dirty="0" smtClean="0">
                <a:latin typeface="+mn-ea"/>
              </a:rPr>
              <a:t>개인의 공인인증서가 아닌</a:t>
            </a:r>
            <a:endParaRPr lang="en-US" altLang="ko-KR" sz="1600" b="1" dirty="0" smtClean="0">
              <a:latin typeface="+mn-ea"/>
            </a:endParaRPr>
          </a:p>
          <a:p>
            <a:r>
              <a:rPr lang="ko-KR" altLang="en-US" sz="1600" b="1" dirty="0" smtClean="0">
                <a:latin typeface="+mn-ea"/>
              </a:rPr>
              <a:t> </a:t>
            </a:r>
            <a:r>
              <a:rPr lang="ko-KR" altLang="en-US" sz="1600" b="1" dirty="0" smtClean="0">
                <a:solidFill>
                  <a:srgbClr val="C00000"/>
                </a:solidFill>
                <a:latin typeface="+mn-ea"/>
              </a:rPr>
              <a:t>법인의 공인인증서가 필요</a:t>
            </a:r>
            <a:endParaRPr lang="ko-KR" altLang="en-US" sz="1600" b="1" dirty="0">
              <a:solidFill>
                <a:srgbClr val="C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56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자유형 22"/>
          <p:cNvSpPr/>
          <p:nvPr/>
        </p:nvSpPr>
        <p:spPr>
          <a:xfrm>
            <a:off x="1331640" y="0"/>
            <a:ext cx="7402762" cy="6858001"/>
          </a:xfrm>
          <a:custGeom>
            <a:avLst/>
            <a:gdLst>
              <a:gd name="connsiteX0" fmla="*/ 0 w 7402762"/>
              <a:gd name="connsiteY0" fmla="*/ 0 h 6858001"/>
              <a:gd name="connsiteX1" fmla="*/ 7402762 w 7402762"/>
              <a:gd name="connsiteY1" fmla="*/ 0 h 6858001"/>
              <a:gd name="connsiteX2" fmla="*/ 7402762 w 7402762"/>
              <a:gd name="connsiteY2" fmla="*/ 6858001 h 6858001"/>
              <a:gd name="connsiteX3" fmla="*/ 4208504 w 7402762"/>
              <a:gd name="connsiteY3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02762" h="6858001">
                <a:moveTo>
                  <a:pt x="0" y="0"/>
                </a:moveTo>
                <a:lnTo>
                  <a:pt x="7402762" y="0"/>
                </a:lnTo>
                <a:lnTo>
                  <a:pt x="7402762" y="6858001"/>
                </a:lnTo>
                <a:lnTo>
                  <a:pt x="4208504" y="68580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자유형 16"/>
          <p:cNvSpPr/>
          <p:nvPr/>
        </p:nvSpPr>
        <p:spPr>
          <a:xfrm>
            <a:off x="1733281" y="-395424"/>
            <a:ext cx="7402762" cy="6858001"/>
          </a:xfrm>
          <a:custGeom>
            <a:avLst/>
            <a:gdLst>
              <a:gd name="connsiteX0" fmla="*/ 0 w 7402762"/>
              <a:gd name="connsiteY0" fmla="*/ 0 h 6858001"/>
              <a:gd name="connsiteX1" fmla="*/ 7402762 w 7402762"/>
              <a:gd name="connsiteY1" fmla="*/ 0 h 6858001"/>
              <a:gd name="connsiteX2" fmla="*/ 7402762 w 7402762"/>
              <a:gd name="connsiteY2" fmla="*/ 6858001 h 6858001"/>
              <a:gd name="connsiteX3" fmla="*/ 4208504 w 7402762"/>
              <a:gd name="connsiteY3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02762" h="6858001">
                <a:moveTo>
                  <a:pt x="0" y="0"/>
                </a:moveTo>
                <a:lnTo>
                  <a:pt x="7402762" y="0"/>
                </a:lnTo>
                <a:lnTo>
                  <a:pt x="7402762" y="6858001"/>
                </a:lnTo>
                <a:lnTo>
                  <a:pt x="4208504" y="68580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3043050" y="1540694"/>
            <a:ext cx="5829101" cy="5416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4400" b="1" spc="-150" dirty="0" smtClean="0">
                <a:latin typeface="+mj-ea"/>
                <a:ea typeface="+mj-ea"/>
                <a:cs typeface="Arial" panose="020B0604020202020204" pitchFamily="34" charset="0"/>
              </a:rPr>
              <a:t>원천징수 이행상황 신고</a:t>
            </a:r>
            <a:endParaRPr lang="ko-KR" altLang="en-US" sz="4400" b="1" spc="-150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pic>
        <p:nvPicPr>
          <p:cNvPr id="43" name="그림 42" descr="designing,drawing,notes,office,pen,sticky,webdesign,website,wireframes,working,,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29" t="10240" r="4809" b="34737"/>
          <a:stretch>
            <a:fillRect/>
          </a:stretch>
        </p:blipFill>
        <p:spPr bwMode="auto">
          <a:xfrm flipH="1">
            <a:off x="0" y="3172006"/>
            <a:ext cx="9144000" cy="3685994"/>
          </a:xfrm>
          <a:custGeom>
            <a:avLst/>
            <a:gdLst>
              <a:gd name="connsiteX0" fmla="*/ 9144000 w 9144000"/>
              <a:gd name="connsiteY0" fmla="*/ 0 h 3685994"/>
              <a:gd name="connsiteX1" fmla="*/ 0 w 9144000"/>
              <a:gd name="connsiteY1" fmla="*/ 2639070 h 3685994"/>
              <a:gd name="connsiteX2" fmla="*/ 0 w 9144000"/>
              <a:gd name="connsiteY2" fmla="*/ 3685994 h 3685994"/>
              <a:gd name="connsiteX3" fmla="*/ 9144000 w 9144000"/>
              <a:gd name="connsiteY3" fmla="*/ 3685994 h 3685994"/>
              <a:gd name="connsiteX4" fmla="*/ 9144000 w 9144000"/>
              <a:gd name="connsiteY4" fmla="*/ 2885552 h 3685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3685994">
                <a:moveTo>
                  <a:pt x="9144000" y="0"/>
                </a:moveTo>
                <a:lnTo>
                  <a:pt x="0" y="2639070"/>
                </a:lnTo>
                <a:lnTo>
                  <a:pt x="0" y="3685994"/>
                </a:lnTo>
                <a:lnTo>
                  <a:pt x="9144000" y="3685994"/>
                </a:lnTo>
                <a:lnTo>
                  <a:pt x="9144000" y="2885552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자유형 45"/>
          <p:cNvSpPr/>
          <p:nvPr/>
        </p:nvSpPr>
        <p:spPr>
          <a:xfrm flipH="1">
            <a:off x="0" y="3169380"/>
            <a:ext cx="9144000" cy="3688621"/>
          </a:xfrm>
          <a:custGeom>
            <a:avLst/>
            <a:gdLst>
              <a:gd name="connsiteX0" fmla="*/ 9144000 w 9144000"/>
              <a:gd name="connsiteY0" fmla="*/ 0 h 3688621"/>
              <a:gd name="connsiteX1" fmla="*/ 0 w 9144000"/>
              <a:gd name="connsiteY1" fmla="*/ 2639070 h 3688621"/>
              <a:gd name="connsiteX2" fmla="*/ 0 w 9144000"/>
              <a:gd name="connsiteY2" fmla="*/ 3688621 h 3688621"/>
              <a:gd name="connsiteX3" fmla="*/ 9144000 w 9144000"/>
              <a:gd name="connsiteY3" fmla="*/ 3688621 h 3688621"/>
              <a:gd name="connsiteX4" fmla="*/ 9144000 w 9144000"/>
              <a:gd name="connsiteY4" fmla="*/ 2885552 h 368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3688621">
                <a:moveTo>
                  <a:pt x="9144000" y="0"/>
                </a:moveTo>
                <a:lnTo>
                  <a:pt x="0" y="2639070"/>
                </a:lnTo>
                <a:lnTo>
                  <a:pt x="0" y="3688621"/>
                </a:lnTo>
                <a:lnTo>
                  <a:pt x="9144000" y="3688621"/>
                </a:lnTo>
                <a:lnTo>
                  <a:pt x="9144000" y="2885552"/>
                </a:lnTo>
                <a:close/>
              </a:path>
            </a:pathLst>
          </a:custGeom>
          <a:solidFill>
            <a:srgbClr val="C0A07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cxnSp>
        <p:nvCxnSpPr>
          <p:cNvPr id="10" name="직선 연결선 9"/>
          <p:cNvCxnSpPr/>
          <p:nvPr/>
        </p:nvCxnSpPr>
        <p:spPr>
          <a:xfrm>
            <a:off x="0" y="3265480"/>
            <a:ext cx="9105900" cy="2665052"/>
          </a:xfrm>
          <a:prstGeom prst="line">
            <a:avLst/>
          </a:prstGeom>
          <a:ln>
            <a:gradFill>
              <a:gsLst>
                <a:gs pos="69000">
                  <a:schemeClr val="bg1">
                    <a:alpha val="0"/>
                  </a:schemeClr>
                </a:gs>
                <a:gs pos="29000">
                  <a:schemeClr val="bg1">
                    <a:alpha val="50000"/>
                  </a:schemeClr>
                </a:gs>
                <a:gs pos="0">
                  <a:schemeClr val="bg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2"/>
          <p:cNvGrpSpPr/>
          <p:nvPr/>
        </p:nvGrpSpPr>
        <p:grpSpPr>
          <a:xfrm>
            <a:off x="1884350" y="1288476"/>
            <a:ext cx="935096" cy="935096"/>
            <a:chOff x="2123252" y="1716852"/>
            <a:chExt cx="935096" cy="935096"/>
          </a:xfrm>
        </p:grpSpPr>
        <p:sp>
          <p:nvSpPr>
            <p:cNvPr id="19" name="타원 18"/>
            <p:cNvSpPr/>
            <p:nvPr/>
          </p:nvSpPr>
          <p:spPr>
            <a:xfrm>
              <a:off x="2123252" y="1716852"/>
              <a:ext cx="935096" cy="935096"/>
            </a:xfrm>
            <a:prstGeom prst="ellipse">
              <a:avLst/>
            </a:prstGeom>
            <a:solidFill>
              <a:srgbClr val="C0A0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382407" y="1938176"/>
              <a:ext cx="416781" cy="4924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32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  <a:endParaRPr lang="ko-KR" altLang="en-US" sz="32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타원 23"/>
            <p:cNvSpPr/>
            <p:nvPr/>
          </p:nvSpPr>
          <p:spPr>
            <a:xfrm rot="6801941">
              <a:off x="2168798" y="1752874"/>
              <a:ext cx="863050" cy="863050"/>
            </a:xfrm>
            <a:prstGeom prst="ellipse">
              <a:avLst/>
            </a:prstGeom>
            <a:noFill/>
            <a:ln w="6350">
              <a:gradFill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8" name="평행 사변형 27"/>
          <p:cNvSpPr/>
          <p:nvPr/>
        </p:nvSpPr>
        <p:spPr>
          <a:xfrm rot="5400000">
            <a:off x="7519059" y="4324329"/>
            <a:ext cx="1323976" cy="2419392"/>
          </a:xfrm>
          <a:prstGeom prst="parallelogram">
            <a:avLst>
              <a:gd name="adj" fmla="val 52305"/>
            </a:avLst>
          </a:prstGeom>
          <a:solidFill>
            <a:schemeClr val="bg1">
              <a:lumMod val="85000"/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907955" y="2561974"/>
            <a:ext cx="2817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4">
                  <a:lumMod val="75000"/>
                </a:schemeClr>
              </a:buClr>
              <a:buFont typeface="Arial" pitchFamily="34" charset="0"/>
              <a:buChar char="•"/>
            </a:pPr>
            <a:r>
              <a:rPr lang="en-US" altLang="ko-KR" sz="2400" b="1" dirty="0" smtClean="0">
                <a:latin typeface="+mj-ea"/>
                <a:ea typeface="+mj-ea"/>
              </a:rPr>
              <a:t>  </a:t>
            </a:r>
            <a:r>
              <a:rPr lang="ko-KR" altLang="en-US" sz="2400" b="1" dirty="0" smtClean="0">
                <a:latin typeface="+mj-ea"/>
                <a:ea typeface="+mj-ea"/>
              </a:rPr>
              <a:t>서면</a:t>
            </a:r>
            <a:r>
              <a:rPr lang="en-US" altLang="ko-KR" sz="2400" b="1" dirty="0" smtClean="0">
                <a:latin typeface="+mj-ea"/>
                <a:ea typeface="+mj-ea"/>
              </a:rPr>
              <a:t>(</a:t>
            </a:r>
            <a:r>
              <a:rPr lang="ko-KR" altLang="en-US" sz="2400" b="1" dirty="0" smtClean="0">
                <a:latin typeface="+mj-ea"/>
                <a:ea typeface="+mj-ea"/>
              </a:rPr>
              <a:t>수동</a:t>
            </a:r>
            <a:r>
              <a:rPr lang="en-US" altLang="ko-KR" sz="2400" b="1" dirty="0" smtClean="0">
                <a:latin typeface="+mj-ea"/>
                <a:ea typeface="+mj-ea"/>
              </a:rPr>
              <a:t>)</a:t>
            </a:r>
            <a:r>
              <a:rPr lang="ko-KR" altLang="en-US" sz="2400" b="1" dirty="0" smtClean="0">
                <a:latin typeface="+mj-ea"/>
                <a:ea typeface="+mj-ea"/>
              </a:rPr>
              <a:t> 신고</a:t>
            </a:r>
            <a:endParaRPr lang="ko-KR" altLang="en-US" sz="2400" b="1" dirty="0">
              <a:latin typeface="+mj-ea"/>
              <a:ea typeface="+mj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95136" y="3204525"/>
            <a:ext cx="4209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4">
                  <a:lumMod val="75000"/>
                </a:schemeClr>
              </a:buClr>
              <a:buFont typeface="Arial" pitchFamily="34" charset="0"/>
              <a:buChar char="•"/>
            </a:pPr>
            <a:r>
              <a:rPr lang="en-US" altLang="ko-KR" sz="2400" b="1" dirty="0" smtClean="0">
                <a:latin typeface="+mj-ea"/>
                <a:ea typeface="+mj-ea"/>
              </a:rPr>
              <a:t>  </a:t>
            </a:r>
            <a:r>
              <a:rPr lang="ko-KR" altLang="en-US" sz="2400" b="1" dirty="0" err="1" smtClean="0">
                <a:latin typeface="+mj-ea"/>
                <a:ea typeface="+mj-ea"/>
              </a:rPr>
              <a:t>홈택스를</a:t>
            </a:r>
            <a:r>
              <a:rPr lang="ko-KR" altLang="en-US" sz="2400" b="1" dirty="0" smtClean="0">
                <a:latin typeface="+mj-ea"/>
                <a:ea typeface="+mj-ea"/>
              </a:rPr>
              <a:t> 통한 전자 신고</a:t>
            </a:r>
            <a:endParaRPr lang="ko-KR" altLang="en-US" sz="2400" b="1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464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" name="TextBox 34"/>
          <p:cNvSpPr txBox="1"/>
          <p:nvPr/>
        </p:nvSpPr>
        <p:spPr>
          <a:xfrm>
            <a:off x="411774" y="342900"/>
            <a:ext cx="1832233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과세 개요 </a:t>
            </a:r>
            <a:r>
              <a:rPr lang="en-US" altLang="ko-KR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1</a:t>
            </a:r>
            <a:endParaRPr lang="ko-KR" altLang="en-US" sz="2900" b="1" dirty="0">
              <a:latin typeface="나눔고딕 ExtraBold" pitchFamily="50" charset="-127"/>
              <a:ea typeface="나눔고딕 ExtraBold" pitchFamily="50" charset="-127"/>
              <a:cs typeface="Arial" panose="020B0604020202020204" pitchFamily="34" charset="0"/>
            </a:endParaRPr>
          </a:p>
        </p:txBody>
      </p:sp>
      <p:grpSp>
        <p:nvGrpSpPr>
          <p:cNvPr id="48" name="그룹 47"/>
          <p:cNvGrpSpPr/>
          <p:nvPr/>
        </p:nvGrpSpPr>
        <p:grpSpPr>
          <a:xfrm>
            <a:off x="296336" y="1173718"/>
            <a:ext cx="2998800" cy="389178"/>
            <a:chOff x="304800" y="1340768"/>
            <a:chExt cx="7089913" cy="389178"/>
          </a:xfrm>
        </p:grpSpPr>
        <p:sp>
          <p:nvSpPr>
            <p:cNvPr id="37" name="모서리가 둥근 직사각형 36"/>
            <p:cNvSpPr/>
            <p:nvPr/>
          </p:nvSpPr>
          <p:spPr>
            <a:xfrm>
              <a:off x="304800" y="1340768"/>
              <a:ext cx="7089913" cy="389178"/>
            </a:xfrm>
            <a:prstGeom prst="roundRect">
              <a:avLst>
                <a:gd name="adj" fmla="val 50000"/>
              </a:avLst>
            </a:prstGeom>
            <a:solidFill>
              <a:srgbClr val="096CAF"/>
            </a:solidFill>
            <a:ln w="539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cene3d>
                <a:camera prst="orthographicFront"/>
                <a:lightRig rig="threePt" dir="t"/>
              </a:scene3d>
              <a:sp3d>
                <a:bevelT w="1270" h="6350"/>
              </a:sp3d>
            </a:bodyPr>
            <a:lstStyle/>
            <a:p>
              <a:pPr algn="ctr" latinLnBrk="0"/>
              <a:endParaRPr lang="ko-KR" altLang="en-US" sz="2400" spc="-151" dirty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+mj-ea"/>
                <a:ea typeface="+mj-ea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90054" y="1386502"/>
              <a:ext cx="6439040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  <a:contourClr>
                  <a:schemeClr val="bg1"/>
                </a:contourClr>
              </a:sp3d>
            </a:bodyPr>
            <a:lstStyle>
              <a:defPPr>
                <a:defRPr lang="ko-KR"/>
              </a:defPPr>
              <a:lvl1pPr>
                <a:buClr>
                  <a:srgbClr val="0180AF"/>
                </a:buClr>
                <a:defRPr sz="2300" b="1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ko-KR" altLang="en-US" sz="2000" dirty="0" smtClean="0">
                  <a:latin typeface="+mj-ea"/>
                  <a:ea typeface="+mj-ea"/>
                </a:rPr>
                <a:t>  월별 </a:t>
              </a:r>
              <a:r>
                <a:rPr lang="ko-KR" altLang="en-US" sz="2000" dirty="0" err="1" smtClean="0">
                  <a:latin typeface="+mj-ea"/>
                  <a:ea typeface="+mj-ea"/>
                </a:rPr>
                <a:t>원천세</a:t>
              </a:r>
              <a:r>
                <a:rPr lang="ko-KR" altLang="en-US" sz="2000" dirty="0" smtClean="0">
                  <a:latin typeface="+mj-ea"/>
                  <a:ea typeface="+mj-ea"/>
                </a:rPr>
                <a:t> 신고</a:t>
              </a:r>
              <a:r>
                <a:rPr lang="en-US" altLang="ko-KR" sz="2000" dirty="0" smtClean="0">
                  <a:latin typeface="+mj-ea"/>
                  <a:ea typeface="+mj-ea"/>
                </a:rPr>
                <a:t>·</a:t>
              </a:r>
              <a:r>
                <a:rPr lang="ko-KR" altLang="en-US" sz="2000" dirty="0" smtClean="0">
                  <a:latin typeface="+mj-ea"/>
                  <a:ea typeface="+mj-ea"/>
                </a:rPr>
                <a:t>납부</a:t>
              </a:r>
              <a:endParaRPr lang="ko-KR" altLang="en-US" sz="2000" dirty="0">
                <a:latin typeface="+mj-ea"/>
                <a:ea typeface="+mj-ea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507823" y="2592543"/>
            <a:ext cx="7555273" cy="692497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  <a:contourClr>
                <a:schemeClr val="bg1"/>
              </a:contourClr>
            </a:sp3d>
          </a:bodyPr>
          <a:lstStyle/>
          <a:p>
            <a:pPr marL="179388" indent="-179388">
              <a:spcBef>
                <a:spcPts val="1800"/>
              </a:spcBef>
              <a:buClr>
                <a:srgbClr val="005094"/>
              </a:buClr>
              <a:buFont typeface="Arial" pitchFamily="34" charset="0"/>
              <a:buChar char="•"/>
            </a:pPr>
            <a:r>
              <a:rPr lang="en-US" altLang="ko-KR" sz="2000" b="1" spc="-50" dirty="0" smtClean="0">
                <a:latin typeface="+mn-ea"/>
              </a:rPr>
              <a:t>(</a:t>
            </a:r>
            <a:r>
              <a:rPr lang="ko-KR" altLang="en-US" sz="2000" b="1" spc="-50" dirty="0" smtClean="0">
                <a:latin typeface="+mn-ea"/>
              </a:rPr>
              <a:t>납부</a:t>
            </a:r>
            <a:r>
              <a:rPr lang="en-US" altLang="ko-KR" sz="2000" b="1" spc="-50" dirty="0" smtClean="0">
                <a:latin typeface="+mn-ea"/>
              </a:rPr>
              <a:t>) </a:t>
            </a:r>
            <a:r>
              <a:rPr lang="ko-KR" altLang="en-US" sz="2000" b="1" spc="-50" dirty="0" smtClean="0">
                <a:latin typeface="+mn-ea"/>
              </a:rPr>
              <a:t>원천징수 세액을 </a:t>
            </a:r>
            <a:r>
              <a:rPr lang="ko-KR" altLang="en-US" sz="2000" b="1" spc="-50" dirty="0" smtClean="0">
                <a:solidFill>
                  <a:srgbClr val="C00000"/>
                </a:solidFill>
                <a:latin typeface="+mn-ea"/>
              </a:rPr>
              <a:t>그 </a:t>
            </a:r>
            <a:r>
              <a:rPr lang="ko-KR" altLang="en-US" sz="2000" b="1" spc="-50" dirty="0" err="1" smtClean="0">
                <a:solidFill>
                  <a:srgbClr val="C00000"/>
                </a:solidFill>
                <a:latin typeface="+mn-ea"/>
              </a:rPr>
              <a:t>징수일이</a:t>
            </a:r>
            <a:r>
              <a:rPr lang="ko-KR" altLang="en-US" sz="2000" b="1" spc="-50" dirty="0" smtClean="0">
                <a:solidFill>
                  <a:srgbClr val="C00000"/>
                </a:solidFill>
                <a:latin typeface="+mn-ea"/>
              </a:rPr>
              <a:t> 속하는 달의 다음달 </a:t>
            </a:r>
            <a:r>
              <a:rPr lang="en-US" altLang="ko-KR" sz="2000" b="1" spc="-50" dirty="0" smtClean="0">
                <a:solidFill>
                  <a:srgbClr val="C00000"/>
                </a:solidFill>
                <a:latin typeface="+mn-ea"/>
              </a:rPr>
              <a:t>10</a:t>
            </a:r>
            <a:r>
              <a:rPr lang="ko-KR" altLang="en-US" sz="2000" b="1" spc="-50" dirty="0" smtClean="0">
                <a:solidFill>
                  <a:srgbClr val="C00000"/>
                </a:solidFill>
                <a:latin typeface="+mn-ea"/>
              </a:rPr>
              <a:t>일까지</a:t>
            </a:r>
            <a:endParaRPr lang="en-US" altLang="ko-KR" sz="2000" b="1" spc="-50" dirty="0" smtClean="0">
              <a:solidFill>
                <a:srgbClr val="C00000"/>
              </a:solidFill>
              <a:latin typeface="+mn-ea"/>
            </a:endParaRPr>
          </a:p>
          <a:p>
            <a:pPr marL="179388" indent="-179388">
              <a:spcBef>
                <a:spcPts val="600"/>
              </a:spcBef>
              <a:buClr>
                <a:srgbClr val="005094"/>
              </a:buClr>
            </a:pPr>
            <a:r>
              <a:rPr lang="ko-KR" altLang="en-US" sz="2000" b="1" spc="-50" dirty="0" smtClean="0">
                <a:latin typeface="+mn-ea"/>
              </a:rPr>
              <a:t>   </a:t>
            </a:r>
            <a:r>
              <a:rPr lang="ko-KR" altLang="en-US" sz="2000" b="1" spc="-50" dirty="0" err="1" smtClean="0">
                <a:latin typeface="+mn-ea"/>
              </a:rPr>
              <a:t>납부서에</a:t>
            </a:r>
            <a:r>
              <a:rPr lang="ko-KR" altLang="en-US" sz="2000" b="1" spc="-50" dirty="0" smtClean="0">
                <a:latin typeface="+mn-ea"/>
              </a:rPr>
              <a:t> </a:t>
            </a:r>
            <a:r>
              <a:rPr lang="ko-KR" altLang="en-US" sz="2000" b="1" spc="-50" dirty="0" err="1" smtClean="0">
                <a:latin typeface="+mn-ea"/>
              </a:rPr>
              <a:t>원천징수한</a:t>
            </a:r>
            <a:r>
              <a:rPr lang="ko-KR" altLang="en-US" sz="2000" b="1" spc="-50" dirty="0" smtClean="0">
                <a:latin typeface="+mn-ea"/>
              </a:rPr>
              <a:t> 세액을 기재하여 금융기관에 납부</a:t>
            </a:r>
            <a:endParaRPr lang="en-US" altLang="ko-KR" sz="2000" b="1" spc="-50" dirty="0" smtClean="0">
              <a:latin typeface="+mn-ea"/>
            </a:endParaRPr>
          </a:p>
        </p:txBody>
      </p:sp>
      <p:grpSp>
        <p:nvGrpSpPr>
          <p:cNvPr id="53" name="그룹 52"/>
          <p:cNvGrpSpPr/>
          <p:nvPr/>
        </p:nvGrpSpPr>
        <p:grpSpPr>
          <a:xfrm>
            <a:off x="296336" y="3559701"/>
            <a:ext cx="2158999" cy="389178"/>
            <a:chOff x="304800" y="1340768"/>
            <a:chExt cx="7237619" cy="389178"/>
          </a:xfrm>
        </p:grpSpPr>
        <p:sp>
          <p:nvSpPr>
            <p:cNvPr id="54" name="모서리가 둥근 직사각형 53"/>
            <p:cNvSpPr/>
            <p:nvPr/>
          </p:nvSpPr>
          <p:spPr>
            <a:xfrm>
              <a:off x="304800" y="1340768"/>
              <a:ext cx="7089913" cy="389178"/>
            </a:xfrm>
            <a:prstGeom prst="roundRect">
              <a:avLst>
                <a:gd name="adj" fmla="val 50000"/>
              </a:avLst>
            </a:prstGeom>
            <a:solidFill>
              <a:srgbClr val="096CAF"/>
            </a:solidFill>
            <a:ln w="539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cene3d>
                <a:camera prst="orthographicFront"/>
                <a:lightRig rig="threePt" dir="t"/>
              </a:scene3d>
              <a:sp3d>
                <a:bevelT w="1270" h="6350"/>
              </a:sp3d>
            </a:bodyPr>
            <a:lstStyle/>
            <a:p>
              <a:pPr algn="ctr" latinLnBrk="0"/>
              <a:endParaRPr lang="ko-KR" altLang="en-US" sz="2400" spc="-151" dirty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Rix밝은고딕 M" pitchFamily="18" charset="-127"/>
                <a:ea typeface="Rix밝은고딕 M" pitchFamily="18" charset="-127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590048" y="1386502"/>
              <a:ext cx="6952371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  <a:contourClr>
                  <a:schemeClr val="bg1"/>
                </a:contourClr>
              </a:sp3d>
            </a:bodyPr>
            <a:lstStyle>
              <a:defPPr>
                <a:defRPr lang="ko-KR"/>
              </a:defPPr>
              <a:lvl1pPr>
                <a:buClr>
                  <a:srgbClr val="0180AF"/>
                </a:buClr>
                <a:defRPr sz="2300" b="1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ko-KR" altLang="en-US" sz="2000" b="0" dirty="0" smtClean="0">
                  <a:latin typeface="Rix밝은고딕 M" pitchFamily="18" charset="-127"/>
                  <a:ea typeface="Rix밝은고딕 M" pitchFamily="18" charset="-127"/>
                </a:rPr>
                <a:t>  </a:t>
              </a:r>
              <a:r>
                <a:rPr lang="ko-KR" altLang="en-US" sz="2000" dirty="0" smtClean="0">
                  <a:latin typeface="+mj-ea"/>
                  <a:ea typeface="+mj-ea"/>
                </a:rPr>
                <a:t>신고</a:t>
              </a:r>
              <a:r>
                <a:rPr lang="en-US" altLang="ko-KR" sz="2000" dirty="0" smtClean="0">
                  <a:latin typeface="+mj-ea"/>
                  <a:ea typeface="+mj-ea"/>
                </a:rPr>
                <a:t>·</a:t>
              </a:r>
              <a:r>
                <a:rPr lang="ko-KR" altLang="en-US" sz="2000" dirty="0" smtClean="0">
                  <a:latin typeface="+mj-ea"/>
                  <a:ea typeface="+mj-ea"/>
                </a:rPr>
                <a:t>납부 방법</a:t>
              </a:r>
              <a:endParaRPr lang="ko-KR" altLang="en-US" sz="2000" dirty="0">
                <a:latin typeface="+mj-ea"/>
                <a:ea typeface="+mj-ea"/>
              </a:endParaRP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507823" y="4087702"/>
            <a:ext cx="8288361" cy="6924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  <a:contourClr>
                <a:schemeClr val="bg1"/>
              </a:contourClr>
            </a:sp3d>
          </a:bodyPr>
          <a:lstStyle/>
          <a:p>
            <a:pPr marL="179388" indent="-179388">
              <a:buClr>
                <a:srgbClr val="005094"/>
              </a:buClr>
              <a:buFont typeface="Arial" pitchFamily="34" charset="0"/>
              <a:buChar char="•"/>
            </a:pPr>
            <a:r>
              <a:rPr lang="ko-KR" altLang="en-US" sz="2000" b="1" spc="-50" dirty="0" smtClean="0">
                <a:latin typeface="+mn-ea"/>
              </a:rPr>
              <a:t>전자신고 또는 서면신고 방법이 있으나</a:t>
            </a:r>
            <a:r>
              <a:rPr lang="en-US" altLang="ko-KR" sz="2000" b="1" spc="-50" dirty="0" smtClean="0">
                <a:latin typeface="+mn-ea"/>
              </a:rPr>
              <a:t>, </a:t>
            </a:r>
            <a:r>
              <a:rPr lang="ko-KR" altLang="en-US" sz="2000" b="1" spc="-50" dirty="0" err="1" smtClean="0">
                <a:solidFill>
                  <a:srgbClr val="C00000"/>
                </a:solidFill>
                <a:latin typeface="+mn-ea"/>
              </a:rPr>
              <a:t>홈택스</a:t>
            </a:r>
            <a:r>
              <a:rPr lang="ko-KR" altLang="en-US" sz="2000" b="1" spc="-50" dirty="0" err="1" smtClean="0">
                <a:latin typeface="+mn-ea"/>
              </a:rPr>
              <a:t>를</a:t>
            </a:r>
            <a:r>
              <a:rPr lang="ko-KR" altLang="en-US" sz="2000" b="1" spc="-50" dirty="0" smtClean="0">
                <a:latin typeface="+mn-ea"/>
              </a:rPr>
              <a:t> 통해 전자신고</a:t>
            </a:r>
            <a:r>
              <a:rPr lang="en-US" altLang="ko-KR" sz="2000" b="1" spc="-50" dirty="0" smtClean="0">
                <a:latin typeface="+mn-ea"/>
              </a:rPr>
              <a:t>·</a:t>
            </a:r>
            <a:r>
              <a:rPr lang="ko-KR" altLang="en-US" sz="2000" b="1" spc="-50" dirty="0" smtClean="0">
                <a:latin typeface="+mn-ea"/>
              </a:rPr>
              <a:t>납부</a:t>
            </a:r>
            <a:endParaRPr lang="en-US" altLang="ko-KR" sz="2000" b="1" spc="-50" dirty="0" smtClean="0">
              <a:latin typeface="+mn-ea"/>
            </a:endParaRPr>
          </a:p>
          <a:p>
            <a:pPr marL="179388" indent="-179388">
              <a:spcBef>
                <a:spcPts val="600"/>
              </a:spcBef>
              <a:buClr>
                <a:srgbClr val="005094"/>
              </a:buClr>
            </a:pPr>
            <a:r>
              <a:rPr lang="en-US" altLang="ko-KR" sz="2000" b="1" spc="-50" dirty="0" smtClean="0">
                <a:latin typeface="+mn-ea"/>
              </a:rPr>
              <a:t>  </a:t>
            </a:r>
            <a:r>
              <a:rPr lang="ko-KR" altLang="en-US" sz="2000" b="1" spc="-50" dirty="0" smtClean="0">
                <a:latin typeface="+mn-ea"/>
              </a:rPr>
              <a:t>하는 </a:t>
            </a:r>
            <a:r>
              <a:rPr lang="ko-KR" altLang="en-US" sz="2000" b="1" spc="-50" dirty="0" smtClean="0">
                <a:solidFill>
                  <a:srgbClr val="C00000"/>
                </a:solidFill>
                <a:latin typeface="+mn-ea"/>
              </a:rPr>
              <a:t>방법이 보다 편리함</a:t>
            </a:r>
            <a:endParaRPr lang="en-US" altLang="ko-KR" sz="2000" b="1" spc="-50" dirty="0" smtClean="0">
              <a:solidFill>
                <a:srgbClr val="C00000"/>
              </a:solidFill>
              <a:latin typeface="+mn-ea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411774" y="342900"/>
            <a:ext cx="2462213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smtClean="0">
                <a:latin typeface="+mn-ea"/>
                <a:cs typeface="Arial" panose="020B0604020202020204" pitchFamily="34" charset="0"/>
              </a:rPr>
              <a:t>서면 신고 </a:t>
            </a:r>
            <a:r>
              <a:rPr lang="en-US" altLang="ko-KR" sz="2400" b="1" dirty="0" smtClean="0">
                <a:latin typeface="+mn-ea"/>
                <a:cs typeface="Arial" panose="020B0604020202020204" pitchFamily="34" charset="0"/>
              </a:rPr>
              <a:t>(1/9)</a:t>
            </a:r>
            <a:endParaRPr lang="ko-KR" altLang="en-US" sz="2900" b="1" dirty="0">
              <a:latin typeface="+mn-ea"/>
              <a:cs typeface="Arial" panose="020B0604020202020204" pitchFamily="34" charset="0"/>
            </a:endParaRPr>
          </a:p>
        </p:txBody>
      </p:sp>
      <p:grpSp>
        <p:nvGrpSpPr>
          <p:cNvPr id="21" name="그룹 129"/>
          <p:cNvGrpSpPr/>
          <p:nvPr/>
        </p:nvGrpSpPr>
        <p:grpSpPr>
          <a:xfrm>
            <a:off x="5784856" y="432469"/>
            <a:ext cx="3359144" cy="387262"/>
            <a:chOff x="7253567" y="506609"/>
            <a:chExt cx="3153198" cy="387262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7342260" y="543437"/>
              <a:ext cx="444847" cy="3215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 w="952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>
                <a:solidFill>
                  <a:prstClr val="white"/>
                </a:solidFill>
                <a:latin typeface="+mn-ea"/>
              </a:endParaRPr>
            </a:p>
          </p:txBody>
        </p:sp>
        <p:sp>
          <p:nvSpPr>
            <p:cNvPr id="23" name="Text Box 5"/>
            <p:cNvSpPr txBox="1">
              <a:spLocks noChangeArrowheads="1"/>
            </p:cNvSpPr>
            <p:nvPr/>
          </p:nvSpPr>
          <p:spPr bwMode="auto">
            <a:xfrm>
              <a:off x="7798309" y="509150"/>
              <a:ext cx="260845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defRPr/>
              </a:pPr>
              <a:r>
                <a:rPr lang="en-US" altLang="ko-KR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ko-KR" altLang="en-US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n-ea"/>
                  <a:ea typeface="+mn-ea"/>
                  <a:cs typeface="Arial" panose="020B0604020202020204" pitchFamily="34" charset="0"/>
                </a:rPr>
                <a:t>원천징수 이행상황 신고</a:t>
              </a:r>
              <a:endParaRPr lang="ko-KR" altLang="en-US" sz="1900" b="1" kern="0" spc="-90" dirty="0">
                <a:gradFill>
                  <a:gsLst>
                    <a:gs pos="100000">
                      <a:srgbClr val="4F81BD">
                        <a:lumMod val="75000"/>
                      </a:srgbClr>
                    </a:gs>
                    <a:gs pos="100000">
                      <a:srgbClr val="00589A"/>
                    </a:gs>
                  </a:gsLst>
                  <a:lin ang="5400000" scaled="0"/>
                </a:gra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253567" y="506609"/>
              <a:ext cx="6406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algn="ctr" fontAlgn="base">
                <a:spcAft>
                  <a:spcPct val="0"/>
                </a:spcAft>
                <a:buClr>
                  <a:prstClr val="black">
                    <a:lumMod val="85000"/>
                    <a:lumOff val="15000"/>
                  </a:prstClr>
                </a:buClr>
              </a:pPr>
              <a:r>
                <a:rPr kumimoji="1" lang="en-US" altLang="ko-KR" spc="-40" smtClean="0">
                  <a:gradFill>
                    <a:gsLst>
                      <a:gs pos="100000">
                        <a:prstClr val="white"/>
                      </a:gs>
                      <a:gs pos="100000">
                        <a:srgbClr val="FFFFFF">
                          <a:lumMod val="85000"/>
                          <a:alpha val="0"/>
                        </a:srgbClr>
                      </a:gs>
                    </a:gsLst>
                    <a:lin ang="10800000" scaled="0"/>
                  </a:gradFill>
                  <a:latin typeface="+mn-ea"/>
                </a:rPr>
                <a:t>02</a:t>
              </a:r>
              <a:endParaRPr kumimoji="1" lang="ko-KR" altLang="en-US" spc="-40" dirty="0">
                <a:gradFill>
                  <a:gsLst>
                    <a:gs pos="100000">
                      <a:prstClr val="white"/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latin typeface="+mn-ea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499585" y="1728727"/>
            <a:ext cx="7520007" cy="692497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  <a:contourClr>
                <a:schemeClr val="bg1"/>
              </a:contourClr>
            </a:sp3d>
          </a:bodyPr>
          <a:lstStyle/>
          <a:p>
            <a:pPr marL="179388" indent="-179388">
              <a:spcBef>
                <a:spcPts val="1800"/>
              </a:spcBef>
              <a:buClr>
                <a:srgbClr val="005094"/>
              </a:buClr>
              <a:buFont typeface="Arial" pitchFamily="34" charset="0"/>
              <a:buChar char="•"/>
            </a:pPr>
            <a:r>
              <a:rPr lang="en-US" altLang="ko-KR" sz="2000" b="1" spc="-50" dirty="0" smtClean="0">
                <a:latin typeface="+mn-ea"/>
              </a:rPr>
              <a:t>(</a:t>
            </a:r>
            <a:r>
              <a:rPr lang="ko-KR" altLang="en-US" sz="2000" b="1" spc="-50" dirty="0" smtClean="0">
                <a:latin typeface="+mn-ea"/>
              </a:rPr>
              <a:t>신고</a:t>
            </a:r>
            <a:r>
              <a:rPr lang="en-US" altLang="ko-KR" sz="2000" b="1" spc="-50" dirty="0" smtClean="0">
                <a:latin typeface="+mn-ea"/>
              </a:rPr>
              <a:t>) </a:t>
            </a:r>
            <a:r>
              <a:rPr lang="ko-KR" altLang="en-US" sz="2000" b="1" spc="-50" dirty="0" smtClean="0">
                <a:latin typeface="+mn-ea"/>
              </a:rPr>
              <a:t>원천징수이행상황신고서를 작성하여 </a:t>
            </a:r>
            <a:r>
              <a:rPr lang="ko-KR" altLang="en-US" sz="2000" b="1" spc="-50" dirty="0" err="1" smtClean="0">
                <a:latin typeface="+mn-ea"/>
              </a:rPr>
              <a:t>홈택스</a:t>
            </a:r>
            <a:r>
              <a:rPr lang="ko-KR" altLang="en-US" sz="2000" b="1" spc="-50" dirty="0" smtClean="0">
                <a:latin typeface="+mn-ea"/>
              </a:rPr>
              <a:t> 또는 우편으로</a:t>
            </a:r>
            <a:endParaRPr lang="en-US" altLang="ko-KR" sz="2000" b="1" spc="-50" dirty="0" smtClean="0">
              <a:latin typeface="+mn-ea"/>
            </a:endParaRPr>
          </a:p>
          <a:p>
            <a:pPr marL="179388" indent="-179388">
              <a:spcBef>
                <a:spcPts val="600"/>
              </a:spcBef>
              <a:buClr>
                <a:srgbClr val="005094"/>
              </a:buClr>
            </a:pPr>
            <a:r>
              <a:rPr lang="en-US" altLang="ko-KR" sz="2000" b="1" spc="-50" dirty="0" smtClean="0">
                <a:latin typeface="+mn-ea"/>
              </a:rPr>
              <a:t>   </a:t>
            </a:r>
            <a:r>
              <a:rPr lang="ko-KR" altLang="en-US" sz="2000" b="1" spc="-50" dirty="0" smtClean="0">
                <a:latin typeface="+mn-ea"/>
              </a:rPr>
              <a:t>관할 세무서에 </a:t>
            </a:r>
            <a:r>
              <a:rPr lang="ko-KR" altLang="en-US" sz="2000" b="1" spc="-50" dirty="0" smtClean="0">
                <a:solidFill>
                  <a:srgbClr val="C00000"/>
                </a:solidFill>
                <a:latin typeface="+mn-ea"/>
              </a:rPr>
              <a:t>그 </a:t>
            </a:r>
            <a:r>
              <a:rPr lang="ko-KR" altLang="en-US" sz="2000" b="1" spc="-50" dirty="0" err="1" smtClean="0">
                <a:solidFill>
                  <a:srgbClr val="C00000"/>
                </a:solidFill>
                <a:latin typeface="+mn-ea"/>
              </a:rPr>
              <a:t>징수일이</a:t>
            </a:r>
            <a:r>
              <a:rPr lang="ko-KR" altLang="en-US" sz="2000" b="1" spc="-50" dirty="0" smtClean="0">
                <a:solidFill>
                  <a:srgbClr val="C00000"/>
                </a:solidFill>
                <a:latin typeface="+mn-ea"/>
              </a:rPr>
              <a:t> 속하는 달의 다음달 </a:t>
            </a:r>
            <a:r>
              <a:rPr lang="en-US" altLang="ko-KR" sz="2000" b="1" spc="-50" dirty="0" smtClean="0">
                <a:solidFill>
                  <a:srgbClr val="C00000"/>
                </a:solidFill>
                <a:latin typeface="+mn-ea"/>
              </a:rPr>
              <a:t>10</a:t>
            </a:r>
            <a:r>
              <a:rPr lang="ko-KR" altLang="en-US" sz="2000" b="1" spc="-50" dirty="0" smtClean="0">
                <a:solidFill>
                  <a:srgbClr val="C00000"/>
                </a:solidFill>
                <a:latin typeface="+mn-ea"/>
              </a:rPr>
              <a:t>일까지</a:t>
            </a:r>
            <a:r>
              <a:rPr lang="ko-KR" altLang="en-US" sz="2000" b="1" spc="-50" dirty="0" smtClean="0">
                <a:latin typeface="+mn-ea"/>
              </a:rPr>
              <a:t> 제출</a:t>
            </a:r>
            <a:endParaRPr lang="en-US" altLang="ko-KR" sz="2000" b="1" spc="-50" dirty="0" smtClean="0">
              <a:latin typeface="+mn-ea"/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296336" y="5163814"/>
            <a:ext cx="2158999" cy="389178"/>
            <a:chOff x="304800" y="1340768"/>
            <a:chExt cx="7237619" cy="389178"/>
          </a:xfrm>
        </p:grpSpPr>
        <p:sp>
          <p:nvSpPr>
            <p:cNvPr id="28" name="모서리가 둥근 직사각형 27"/>
            <p:cNvSpPr/>
            <p:nvPr/>
          </p:nvSpPr>
          <p:spPr>
            <a:xfrm>
              <a:off x="304800" y="1340768"/>
              <a:ext cx="7089913" cy="389178"/>
            </a:xfrm>
            <a:prstGeom prst="roundRect">
              <a:avLst>
                <a:gd name="adj" fmla="val 50000"/>
              </a:avLst>
            </a:prstGeom>
            <a:solidFill>
              <a:srgbClr val="096CAF"/>
            </a:solidFill>
            <a:ln w="539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cene3d>
                <a:camera prst="orthographicFront"/>
                <a:lightRig rig="threePt" dir="t"/>
              </a:scene3d>
              <a:sp3d>
                <a:bevelT w="1270" h="6350"/>
              </a:sp3d>
            </a:bodyPr>
            <a:lstStyle/>
            <a:p>
              <a:pPr algn="ctr" latinLnBrk="0"/>
              <a:endParaRPr lang="ko-KR" altLang="en-US" sz="2400" spc="-151" dirty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Rix밝은고딕 M" pitchFamily="18" charset="-127"/>
                <a:ea typeface="Rix밝은고딕 M" pitchFamily="18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90047" y="1386502"/>
              <a:ext cx="6952372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  <a:contourClr>
                  <a:schemeClr val="bg1"/>
                </a:contourClr>
              </a:sp3d>
            </a:bodyPr>
            <a:lstStyle>
              <a:defPPr>
                <a:defRPr lang="ko-KR"/>
              </a:defPPr>
              <a:lvl1pPr>
                <a:buClr>
                  <a:srgbClr val="0180AF"/>
                </a:buClr>
                <a:defRPr sz="2300" b="1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ko-KR" altLang="en-US" sz="2000" dirty="0" smtClean="0">
                  <a:latin typeface="+mj-ea"/>
                  <a:ea typeface="+mj-ea"/>
                </a:rPr>
                <a:t>  관련 서식 찾기</a:t>
              </a:r>
              <a:endParaRPr lang="ko-KR" altLang="en-US" sz="2000" dirty="0">
                <a:latin typeface="+mj-ea"/>
                <a:ea typeface="+mj-ea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507823" y="5667101"/>
            <a:ext cx="8288361" cy="6924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  <a:contourClr>
                <a:schemeClr val="bg1"/>
              </a:contourClr>
            </a:sp3d>
          </a:bodyPr>
          <a:lstStyle/>
          <a:p>
            <a:pPr marL="179388" indent="-179388">
              <a:buClr>
                <a:srgbClr val="005094"/>
              </a:buClr>
              <a:buFont typeface="Arial" pitchFamily="34" charset="0"/>
              <a:buChar char="•"/>
            </a:pPr>
            <a:r>
              <a:rPr lang="ko-KR" altLang="en-US" sz="2000" b="1" spc="-50" dirty="0" smtClean="0">
                <a:solidFill>
                  <a:srgbClr val="C00000"/>
                </a:solidFill>
                <a:latin typeface="+mn-ea"/>
              </a:rPr>
              <a:t>국세청 홈페이지 </a:t>
            </a:r>
            <a:r>
              <a:rPr lang="en-US" altLang="ko-KR" sz="2000" b="1" spc="-50" dirty="0" smtClean="0">
                <a:latin typeface="+mn-ea"/>
              </a:rPr>
              <a:t>-&gt; </a:t>
            </a:r>
            <a:r>
              <a:rPr lang="ko-KR" altLang="en-US" sz="2000" b="1" spc="-50" dirty="0" smtClean="0">
                <a:latin typeface="+mn-ea"/>
              </a:rPr>
              <a:t>국세정보 </a:t>
            </a:r>
            <a:r>
              <a:rPr lang="en-US" altLang="ko-KR" sz="2000" b="1" spc="-50" dirty="0" smtClean="0">
                <a:latin typeface="+mn-ea"/>
              </a:rPr>
              <a:t>-&gt; </a:t>
            </a:r>
            <a:r>
              <a:rPr lang="ko-KR" altLang="en-US" sz="2000" b="1" spc="-50" dirty="0" smtClean="0">
                <a:latin typeface="+mn-ea"/>
              </a:rPr>
              <a:t>세무서식 </a:t>
            </a:r>
            <a:r>
              <a:rPr lang="en-US" altLang="ko-KR" sz="2000" b="1" spc="-50" dirty="0" smtClean="0">
                <a:latin typeface="+mn-ea"/>
              </a:rPr>
              <a:t>-&gt; [</a:t>
            </a:r>
            <a:r>
              <a:rPr lang="ko-KR" altLang="en-US" sz="2000" b="1" spc="-50" dirty="0" smtClean="0">
                <a:latin typeface="+mn-ea"/>
              </a:rPr>
              <a:t>서식이름</a:t>
            </a:r>
            <a:r>
              <a:rPr lang="en-US" altLang="ko-KR" sz="2000" b="1" spc="-50" dirty="0" smtClean="0">
                <a:latin typeface="+mn-ea"/>
              </a:rPr>
              <a:t>]</a:t>
            </a:r>
            <a:r>
              <a:rPr lang="ko-KR" altLang="en-US" sz="2000" b="1" spc="-50" dirty="0" smtClean="0">
                <a:latin typeface="+mn-ea"/>
              </a:rPr>
              <a:t>에서 </a:t>
            </a:r>
            <a:r>
              <a:rPr lang="en-US" altLang="ko-KR" sz="2000" b="1" spc="-50" dirty="0" smtClean="0">
                <a:latin typeface="+mn-ea"/>
              </a:rPr>
              <a:t>『</a:t>
            </a:r>
            <a:r>
              <a:rPr lang="ko-KR" altLang="en-US" sz="2000" b="1" spc="-50" dirty="0" smtClean="0">
                <a:latin typeface="+mn-ea"/>
              </a:rPr>
              <a:t>원천징수</a:t>
            </a:r>
            <a:endParaRPr lang="en-US" altLang="ko-KR" sz="2000" b="1" spc="-50" dirty="0" smtClean="0">
              <a:latin typeface="+mn-ea"/>
            </a:endParaRPr>
          </a:p>
          <a:p>
            <a:pPr marL="179388" indent="-179388">
              <a:spcBef>
                <a:spcPts val="600"/>
              </a:spcBef>
              <a:buClr>
                <a:srgbClr val="005094"/>
              </a:buClr>
            </a:pPr>
            <a:r>
              <a:rPr lang="en-US" altLang="ko-KR" sz="2000" b="1" spc="-50" dirty="0" smtClean="0">
                <a:latin typeface="+mn-ea"/>
              </a:rPr>
              <a:t>  </a:t>
            </a:r>
            <a:r>
              <a:rPr lang="ko-KR" altLang="en-US" sz="2000" b="1" spc="-50" dirty="0" smtClean="0">
                <a:latin typeface="+mn-ea"/>
              </a:rPr>
              <a:t>이행상황 신고서</a:t>
            </a:r>
            <a:r>
              <a:rPr lang="en-US" altLang="ko-KR" sz="2000" b="1" spc="-50" dirty="0" smtClean="0">
                <a:latin typeface="+mn-ea"/>
              </a:rPr>
              <a:t>』</a:t>
            </a:r>
            <a:r>
              <a:rPr lang="ko-KR" altLang="en-US" sz="2000" b="1" spc="-50" dirty="0" smtClean="0">
                <a:latin typeface="+mn-ea"/>
              </a:rPr>
              <a:t>및 </a:t>
            </a:r>
            <a:r>
              <a:rPr lang="en-US" altLang="ko-KR" sz="2000" b="1" spc="-50" dirty="0" smtClean="0">
                <a:latin typeface="+mn-ea"/>
              </a:rPr>
              <a:t>『</a:t>
            </a:r>
            <a:r>
              <a:rPr lang="ko-KR" altLang="en-US" sz="2000" b="1" spc="-50" dirty="0" smtClean="0">
                <a:latin typeface="+mn-ea"/>
              </a:rPr>
              <a:t>납부서</a:t>
            </a:r>
            <a:r>
              <a:rPr lang="en-US" altLang="ko-KR" sz="2000" b="1" spc="-50" dirty="0" smtClean="0">
                <a:latin typeface="+mn-ea"/>
              </a:rPr>
              <a:t>』</a:t>
            </a:r>
            <a:r>
              <a:rPr lang="ko-KR" altLang="en-US" sz="2000" b="1" spc="-50" dirty="0" smtClean="0">
                <a:latin typeface="+mn-ea"/>
              </a:rPr>
              <a:t>검색</a:t>
            </a:r>
            <a:endParaRPr lang="en-US" altLang="ko-KR" sz="2000" b="1" spc="-50" dirty="0" smtClean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56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" name="TextBox 34"/>
          <p:cNvSpPr txBox="1"/>
          <p:nvPr/>
        </p:nvSpPr>
        <p:spPr>
          <a:xfrm>
            <a:off x="411774" y="342900"/>
            <a:ext cx="1832233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과세 개요 </a:t>
            </a:r>
            <a:r>
              <a:rPr lang="en-US" altLang="ko-KR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1</a:t>
            </a:r>
            <a:endParaRPr lang="ko-KR" altLang="en-US" sz="2900" b="1" dirty="0">
              <a:latin typeface="나눔고딕 ExtraBold" pitchFamily="50" charset="-127"/>
              <a:ea typeface="나눔고딕 ExtraBold" pitchFamily="50" charset="-127"/>
              <a:cs typeface="Arial" panose="020B0604020202020204" pitchFamily="34" charset="0"/>
            </a:endParaRPr>
          </a:p>
        </p:txBody>
      </p:sp>
      <p:grpSp>
        <p:nvGrpSpPr>
          <p:cNvPr id="2" name="그룹 47"/>
          <p:cNvGrpSpPr/>
          <p:nvPr/>
        </p:nvGrpSpPr>
        <p:grpSpPr>
          <a:xfrm>
            <a:off x="304574" y="1223146"/>
            <a:ext cx="3097653" cy="389178"/>
            <a:chOff x="304800" y="1340768"/>
            <a:chExt cx="7412651" cy="389178"/>
          </a:xfrm>
        </p:grpSpPr>
        <p:sp>
          <p:nvSpPr>
            <p:cNvPr id="37" name="모서리가 둥근 직사각형 36"/>
            <p:cNvSpPr/>
            <p:nvPr/>
          </p:nvSpPr>
          <p:spPr>
            <a:xfrm>
              <a:off x="304800" y="1340768"/>
              <a:ext cx="7089913" cy="389178"/>
            </a:xfrm>
            <a:prstGeom prst="roundRect">
              <a:avLst>
                <a:gd name="adj" fmla="val 50000"/>
              </a:avLst>
            </a:prstGeom>
            <a:solidFill>
              <a:srgbClr val="096CAF"/>
            </a:solidFill>
            <a:ln w="539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cene3d>
                <a:camera prst="orthographicFront"/>
                <a:lightRig rig="threePt" dir="t"/>
              </a:scene3d>
              <a:sp3d>
                <a:bevelT w="1270" h="6350"/>
              </a:sp3d>
            </a:bodyPr>
            <a:lstStyle/>
            <a:p>
              <a:pPr algn="ctr" latinLnBrk="0"/>
              <a:endParaRPr lang="ko-KR" altLang="en-US" sz="2400" spc="-151" dirty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Rix밝은고딕 M" pitchFamily="18" charset="-127"/>
                <a:ea typeface="Rix밝은고딕 M" pitchFamily="18" charset="-127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90052" y="1386502"/>
              <a:ext cx="7127399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  <a:contourClr>
                  <a:schemeClr val="bg1"/>
                </a:contourClr>
              </a:sp3d>
            </a:bodyPr>
            <a:lstStyle>
              <a:defPPr>
                <a:defRPr lang="ko-KR"/>
              </a:defPPr>
              <a:lvl1pPr>
                <a:buClr>
                  <a:srgbClr val="0180AF"/>
                </a:buClr>
                <a:defRPr sz="2300" b="1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ko-KR" altLang="en-US" sz="2000" b="0" dirty="0" smtClean="0">
                  <a:latin typeface="Rix밝은고딕 M" pitchFamily="18" charset="-127"/>
                  <a:ea typeface="Rix밝은고딕 M" pitchFamily="18" charset="-127"/>
                </a:rPr>
                <a:t>  </a:t>
              </a:r>
              <a:r>
                <a:rPr lang="ko-KR" altLang="en-US" sz="2000" dirty="0" smtClean="0">
                  <a:latin typeface="+mj-ea"/>
                  <a:ea typeface="+mj-ea"/>
                </a:rPr>
                <a:t>월별 신고서 작성방법</a:t>
              </a:r>
              <a:endParaRPr lang="ko-KR" altLang="en-US" sz="2000" dirty="0">
                <a:latin typeface="+mj-ea"/>
                <a:ea typeface="+mj-ea"/>
              </a:endParaRPr>
            </a:p>
          </p:txBody>
        </p:sp>
      </p:grp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428250" y="342900"/>
            <a:ext cx="2462213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smtClean="0">
                <a:latin typeface="+mj-ea"/>
                <a:ea typeface="+mj-ea"/>
                <a:cs typeface="Arial" panose="020B0604020202020204" pitchFamily="34" charset="0"/>
              </a:rPr>
              <a:t>서면 신고 </a:t>
            </a:r>
            <a:r>
              <a:rPr lang="en-US" altLang="ko-KR" sz="2400" b="1" dirty="0" smtClean="0">
                <a:latin typeface="+mj-ea"/>
                <a:ea typeface="+mj-ea"/>
                <a:cs typeface="Arial" panose="020B0604020202020204" pitchFamily="34" charset="0"/>
              </a:rPr>
              <a:t>(2/9)</a:t>
            </a:r>
            <a:endParaRPr lang="ko-KR" altLang="en-US" sz="2900" b="1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4" name="그룹 129"/>
          <p:cNvGrpSpPr/>
          <p:nvPr/>
        </p:nvGrpSpPr>
        <p:grpSpPr>
          <a:xfrm>
            <a:off x="5686000" y="410297"/>
            <a:ext cx="3350908" cy="391504"/>
            <a:chOff x="7253567" y="484437"/>
            <a:chExt cx="3144959" cy="391504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7342260" y="526961"/>
              <a:ext cx="444847" cy="3215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 w="952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23" name="Text Box 5"/>
            <p:cNvSpPr txBox="1">
              <a:spLocks noChangeArrowheads="1"/>
            </p:cNvSpPr>
            <p:nvPr/>
          </p:nvSpPr>
          <p:spPr bwMode="auto">
            <a:xfrm>
              <a:off x="7790070" y="484437"/>
              <a:ext cx="260845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defRPr/>
              </a:pPr>
              <a:r>
                <a:rPr lang="en-US" altLang="ko-KR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 </a:t>
              </a:r>
              <a:r>
                <a:rPr lang="ko-KR" altLang="en-US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원천징수 이행상황 신고</a:t>
              </a:r>
              <a:endParaRPr lang="ko-KR" altLang="en-US" sz="1900" b="1" kern="0" spc="-90" dirty="0">
                <a:gradFill>
                  <a:gsLst>
                    <a:gs pos="100000">
                      <a:srgbClr val="4F81BD">
                        <a:lumMod val="75000"/>
                      </a:srgbClr>
                    </a:gs>
                    <a:gs pos="100000">
                      <a:srgbClr val="00589A"/>
                    </a:gs>
                  </a:gsLst>
                  <a:lin ang="5400000" scaled="0"/>
                </a:gra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253567" y="506609"/>
              <a:ext cx="6406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algn="ctr" fontAlgn="base">
                <a:spcAft>
                  <a:spcPct val="0"/>
                </a:spcAft>
                <a:buClr>
                  <a:prstClr val="black">
                    <a:lumMod val="85000"/>
                    <a:lumOff val="15000"/>
                  </a:prstClr>
                </a:buClr>
              </a:pPr>
              <a:r>
                <a:rPr kumimoji="1" lang="en-US" altLang="ko-KR" b="1" spc="-40" smtClean="0">
                  <a:gradFill>
                    <a:gsLst>
                      <a:gs pos="100000">
                        <a:prstClr val="white"/>
                      </a:gs>
                      <a:gs pos="100000">
                        <a:srgbClr val="FFFFFF">
                          <a:lumMod val="85000"/>
                          <a:alpha val="0"/>
                        </a:srgbClr>
                      </a:gs>
                    </a:gsLst>
                    <a:lin ang="10800000" scaled="0"/>
                  </a:gradFill>
                  <a:latin typeface="+mj-ea"/>
                  <a:ea typeface="+mj-ea"/>
                </a:rPr>
                <a:t>02</a:t>
              </a:r>
              <a:endParaRPr kumimoji="1" lang="ko-KR" altLang="en-US" b="1" spc="-40" dirty="0">
                <a:gradFill>
                  <a:gsLst>
                    <a:gs pos="100000">
                      <a:prstClr val="white"/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latin typeface="+mj-ea"/>
                <a:ea typeface="+mj-ea"/>
              </a:endParaRPr>
            </a:p>
          </p:txBody>
        </p:sp>
      </p:grp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9585" y="1926439"/>
            <a:ext cx="7700826" cy="709938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  <a:contourClr>
                <a:schemeClr val="bg1"/>
              </a:contourClr>
            </a:sp3d>
          </a:bodyPr>
          <a:lstStyle/>
          <a:p>
            <a:pPr marL="179388" indent="-179388">
              <a:buClr>
                <a:srgbClr val="005094"/>
              </a:buClr>
              <a:buFont typeface="Arial" pitchFamily="34" charset="0"/>
              <a:buChar char="•"/>
            </a:pPr>
            <a:r>
              <a:rPr lang="ko-KR" altLang="en-US" sz="2000" b="1" spc="-50" dirty="0" smtClean="0">
                <a:latin typeface="+mn-ea"/>
              </a:rPr>
              <a:t>「</a:t>
            </a:r>
            <a:r>
              <a:rPr lang="ko-KR" altLang="en-US" sz="2000" b="1" dirty="0" smtClean="0">
                <a:latin typeface="+mn-ea"/>
              </a:rPr>
              <a:t>① 신고구분」</a:t>
            </a:r>
            <a:endParaRPr lang="en-US" altLang="ko-KR" sz="2000" b="1" dirty="0" smtClean="0">
              <a:latin typeface="+mn-ea"/>
            </a:endParaRPr>
          </a:p>
          <a:p>
            <a:pPr marL="179388" indent="-179388">
              <a:lnSpc>
                <a:spcPct val="150000"/>
              </a:lnSpc>
              <a:buClr>
                <a:srgbClr val="005094"/>
              </a:buClr>
            </a:pPr>
            <a:r>
              <a:rPr lang="en-US" altLang="ko-KR" sz="2000" b="1" spc="-50" dirty="0" smtClean="0">
                <a:latin typeface="+mn-ea"/>
              </a:rPr>
              <a:t>  - </a:t>
            </a:r>
            <a:r>
              <a:rPr lang="ko-KR" altLang="en-US" sz="2000" b="1" spc="-50" dirty="0" err="1" smtClean="0">
                <a:solidFill>
                  <a:srgbClr val="C00000"/>
                </a:solidFill>
                <a:latin typeface="+mn-ea"/>
              </a:rPr>
              <a:t>매월분</a:t>
            </a:r>
            <a:r>
              <a:rPr lang="ko-KR" altLang="en-US" sz="2000" b="1" spc="-50" dirty="0" smtClean="0">
                <a:solidFill>
                  <a:srgbClr val="C00000"/>
                </a:solidFill>
                <a:latin typeface="+mn-ea"/>
              </a:rPr>
              <a:t> 신고서는 </a:t>
            </a:r>
            <a:r>
              <a:rPr lang="en-US" altLang="ko-KR" sz="2000" b="1" spc="-50" dirty="0" smtClean="0">
                <a:solidFill>
                  <a:srgbClr val="C00000"/>
                </a:solidFill>
                <a:latin typeface="+mn-ea"/>
              </a:rPr>
              <a:t>“</a:t>
            </a:r>
            <a:r>
              <a:rPr lang="ko-KR" altLang="en-US" sz="2000" b="1" spc="-50" dirty="0" smtClean="0">
                <a:solidFill>
                  <a:srgbClr val="C00000"/>
                </a:solidFill>
                <a:latin typeface="+mn-ea"/>
              </a:rPr>
              <a:t>매월</a:t>
            </a:r>
            <a:r>
              <a:rPr lang="en-US" altLang="ko-KR" sz="2000" b="1" spc="-50" dirty="0" smtClean="0">
                <a:solidFill>
                  <a:srgbClr val="C00000"/>
                </a:solidFill>
                <a:latin typeface="+mn-ea"/>
              </a:rPr>
              <a:t>”</a:t>
            </a:r>
            <a:r>
              <a:rPr lang="ko-KR" altLang="en-US" sz="2000" b="1" spc="-50" dirty="0" smtClean="0">
                <a:solidFill>
                  <a:srgbClr val="C00000"/>
                </a:solidFill>
                <a:latin typeface="+mn-ea"/>
              </a:rPr>
              <a:t>에</a:t>
            </a:r>
            <a:r>
              <a:rPr lang="en-US" altLang="ko-KR" sz="2000" b="1" spc="-50" dirty="0" smtClean="0">
                <a:latin typeface="+mn-ea"/>
              </a:rPr>
              <a:t>, </a:t>
            </a:r>
            <a:r>
              <a:rPr lang="ko-KR" altLang="en-US" sz="2000" b="1" spc="-50" dirty="0" smtClean="0">
                <a:latin typeface="+mn-ea"/>
              </a:rPr>
              <a:t>수정 신고서는 </a:t>
            </a:r>
            <a:r>
              <a:rPr lang="en-US" altLang="ko-KR" sz="2000" b="1" spc="-50" dirty="0" smtClean="0">
                <a:latin typeface="+mn-ea"/>
              </a:rPr>
              <a:t>“</a:t>
            </a:r>
            <a:r>
              <a:rPr lang="ko-KR" altLang="en-US" sz="2000" b="1" spc="-50" dirty="0" smtClean="0">
                <a:latin typeface="+mn-ea"/>
              </a:rPr>
              <a:t>수정</a:t>
            </a:r>
            <a:r>
              <a:rPr lang="en-US" altLang="ko-KR" sz="2000" b="1" spc="-50" dirty="0" smtClean="0">
                <a:latin typeface="+mn-ea"/>
              </a:rPr>
              <a:t>”</a:t>
            </a:r>
            <a:r>
              <a:rPr lang="ko-KR" altLang="en-US" sz="2000" b="1" spc="-50" dirty="0" smtClean="0">
                <a:latin typeface="+mn-ea"/>
              </a:rPr>
              <a:t>에       표시를 함</a:t>
            </a:r>
            <a:endParaRPr lang="en-US" altLang="ko-KR" sz="2000" b="1" spc="-50" dirty="0" smtClean="0">
              <a:latin typeface="+mn-ea"/>
            </a:endParaRPr>
          </a:p>
        </p:txBody>
      </p:sp>
      <p:sp>
        <p:nvSpPr>
          <p:cNvPr id="25" name="타원 24"/>
          <p:cNvSpPr/>
          <p:nvPr/>
        </p:nvSpPr>
        <p:spPr>
          <a:xfrm>
            <a:off x="6639701" y="2372496"/>
            <a:ext cx="263611" cy="238897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491348" y="3170353"/>
            <a:ext cx="8248998" cy="15773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  <a:contourClr>
                <a:schemeClr val="bg1"/>
              </a:contourClr>
            </a:sp3d>
          </a:bodyPr>
          <a:lstStyle/>
          <a:p>
            <a:pPr marL="179388" indent="-179388">
              <a:spcBef>
                <a:spcPts val="1800"/>
              </a:spcBef>
              <a:buClr>
                <a:srgbClr val="005094"/>
              </a:buClr>
              <a:buFont typeface="Arial" pitchFamily="34" charset="0"/>
              <a:buChar char="•"/>
            </a:pPr>
            <a:r>
              <a:rPr lang="ko-KR" altLang="en-US" sz="2000" b="1" spc="-50" dirty="0" smtClean="0">
                <a:latin typeface="+mn-ea"/>
              </a:rPr>
              <a:t>「</a:t>
            </a:r>
            <a:r>
              <a:rPr lang="ko-KR" altLang="en-US" sz="2000" b="1" dirty="0" smtClean="0">
                <a:latin typeface="+mn-ea"/>
              </a:rPr>
              <a:t>② 귀속연월」</a:t>
            </a:r>
            <a:r>
              <a:rPr lang="en-US" altLang="ko-KR" sz="2000" b="1" dirty="0" smtClean="0">
                <a:latin typeface="+mn-ea"/>
              </a:rPr>
              <a:t>, </a:t>
            </a:r>
            <a:r>
              <a:rPr lang="ko-KR" altLang="en-US" sz="2000" b="1" spc="-50" dirty="0" smtClean="0">
                <a:latin typeface="+mn-ea"/>
              </a:rPr>
              <a:t>「</a:t>
            </a:r>
            <a:r>
              <a:rPr lang="ko-KR" altLang="en-US" sz="2000" b="1" dirty="0" smtClean="0">
                <a:latin typeface="+mn-ea"/>
              </a:rPr>
              <a:t>③ 지급연월」</a:t>
            </a:r>
            <a:endParaRPr lang="en-US" altLang="ko-KR" sz="2000" b="1" dirty="0" smtClean="0">
              <a:latin typeface="+mn-ea"/>
            </a:endParaRPr>
          </a:p>
          <a:p>
            <a:pPr marL="179388" indent="-179388">
              <a:lnSpc>
                <a:spcPct val="150000"/>
              </a:lnSpc>
              <a:buClr>
                <a:srgbClr val="005094"/>
              </a:buClr>
            </a:pPr>
            <a:r>
              <a:rPr lang="en-US" altLang="ko-KR" sz="2000" b="1" spc="-50" dirty="0" smtClean="0">
                <a:latin typeface="+mn-ea"/>
              </a:rPr>
              <a:t>  - </a:t>
            </a:r>
            <a:r>
              <a:rPr lang="ko-KR" altLang="en-US" sz="2000" b="1" spc="-50" dirty="0" smtClean="0">
                <a:latin typeface="+mn-ea"/>
              </a:rPr>
              <a:t>소득발생 연월과 원천징수 대상 소득을 지급한 월을 각각 기재</a:t>
            </a:r>
            <a:endParaRPr lang="en-US" altLang="ko-KR" sz="2000" b="1" spc="-50" dirty="0" smtClean="0">
              <a:latin typeface="+mn-ea"/>
            </a:endParaRPr>
          </a:p>
          <a:p>
            <a:pPr marL="179388" indent="-179388">
              <a:lnSpc>
                <a:spcPct val="150000"/>
              </a:lnSpc>
              <a:buClr>
                <a:srgbClr val="005094"/>
              </a:buClr>
            </a:pPr>
            <a:r>
              <a:rPr lang="en-US" altLang="ko-KR" sz="2000" b="1" spc="-50" dirty="0" smtClean="0">
                <a:latin typeface="+mn-ea"/>
              </a:rPr>
              <a:t>    </a:t>
            </a:r>
            <a:r>
              <a:rPr lang="en-US" altLang="ko-KR" sz="1500" b="1" spc="-50" dirty="0" smtClean="0">
                <a:latin typeface="+mn-ea"/>
              </a:rPr>
              <a:t>(’18</a:t>
            </a:r>
            <a:r>
              <a:rPr lang="ko-KR" altLang="en-US" sz="1500" b="1" spc="-50" dirty="0" smtClean="0">
                <a:latin typeface="+mn-ea"/>
              </a:rPr>
              <a:t>년 </a:t>
            </a:r>
            <a:r>
              <a:rPr lang="en-US" altLang="ko-KR" sz="1500" b="1" spc="-50" dirty="0" smtClean="0">
                <a:solidFill>
                  <a:srgbClr val="C00000"/>
                </a:solidFill>
                <a:latin typeface="+mn-ea"/>
              </a:rPr>
              <a:t>2</a:t>
            </a:r>
            <a:r>
              <a:rPr lang="ko-KR" altLang="en-US" sz="1500" b="1" spc="-50" dirty="0" smtClean="0">
                <a:solidFill>
                  <a:srgbClr val="C00000"/>
                </a:solidFill>
                <a:latin typeface="+mn-ea"/>
              </a:rPr>
              <a:t>월분 소득을</a:t>
            </a:r>
            <a:r>
              <a:rPr lang="ko-KR" altLang="en-US" sz="1500" b="1" spc="-50" dirty="0" smtClean="0">
                <a:latin typeface="+mn-ea"/>
              </a:rPr>
              <a:t> </a:t>
            </a:r>
            <a:r>
              <a:rPr lang="en-US" altLang="ko-KR" sz="1500" b="1" spc="-50" dirty="0" smtClean="0">
                <a:latin typeface="+mn-ea"/>
              </a:rPr>
              <a:t>’18</a:t>
            </a:r>
            <a:r>
              <a:rPr lang="ko-KR" altLang="en-US" sz="1500" b="1" spc="-50" dirty="0" smtClean="0">
                <a:latin typeface="+mn-ea"/>
              </a:rPr>
              <a:t>년 </a:t>
            </a:r>
            <a:r>
              <a:rPr lang="en-US" altLang="ko-KR" sz="1500" b="1" spc="-50" dirty="0" smtClean="0">
                <a:solidFill>
                  <a:srgbClr val="C00000"/>
                </a:solidFill>
                <a:latin typeface="+mn-ea"/>
              </a:rPr>
              <a:t>3</a:t>
            </a:r>
            <a:r>
              <a:rPr lang="ko-KR" altLang="en-US" sz="1500" b="1" spc="-50" dirty="0" smtClean="0">
                <a:solidFill>
                  <a:srgbClr val="C00000"/>
                </a:solidFill>
                <a:latin typeface="+mn-ea"/>
              </a:rPr>
              <a:t>월에 지급</a:t>
            </a:r>
            <a:r>
              <a:rPr lang="ko-KR" altLang="en-US" sz="1500" b="1" spc="-50" dirty="0" smtClean="0">
                <a:latin typeface="+mn-ea"/>
              </a:rPr>
              <a:t>하는 경우 </a:t>
            </a:r>
            <a:r>
              <a:rPr lang="ko-KR" altLang="en-US" sz="1500" b="1" spc="-50" dirty="0" smtClean="0">
                <a:solidFill>
                  <a:srgbClr val="C00000"/>
                </a:solidFill>
                <a:latin typeface="+mn-ea"/>
              </a:rPr>
              <a:t>귀속연월</a:t>
            </a:r>
            <a:r>
              <a:rPr lang="en-US" altLang="ko-KR" sz="1500" b="1" spc="-50" dirty="0" smtClean="0">
                <a:latin typeface="+mn-ea"/>
              </a:rPr>
              <a:t>:</a:t>
            </a:r>
            <a:r>
              <a:rPr lang="ko-KR" altLang="en-US" sz="1500" b="1" spc="-50" dirty="0" smtClean="0">
                <a:latin typeface="+mn-ea"/>
              </a:rPr>
              <a:t> </a:t>
            </a:r>
            <a:r>
              <a:rPr lang="en-US" altLang="ko-KR" sz="1500" b="1" spc="-50" dirty="0" smtClean="0">
                <a:latin typeface="+mn-ea"/>
              </a:rPr>
              <a:t>2018</a:t>
            </a:r>
            <a:r>
              <a:rPr lang="ko-KR" altLang="en-US" sz="1500" b="1" spc="-50" dirty="0" smtClean="0">
                <a:latin typeface="+mn-ea"/>
              </a:rPr>
              <a:t>년 </a:t>
            </a:r>
            <a:r>
              <a:rPr lang="en-US" altLang="ko-KR" sz="1500" b="1" spc="-50" dirty="0" smtClean="0">
                <a:solidFill>
                  <a:srgbClr val="C00000"/>
                </a:solidFill>
                <a:latin typeface="+mn-ea"/>
              </a:rPr>
              <a:t>2</a:t>
            </a:r>
            <a:r>
              <a:rPr lang="ko-KR" altLang="en-US" sz="1500" b="1" spc="-50" dirty="0" smtClean="0">
                <a:solidFill>
                  <a:srgbClr val="C00000"/>
                </a:solidFill>
                <a:latin typeface="+mn-ea"/>
              </a:rPr>
              <a:t>월</a:t>
            </a:r>
            <a:r>
              <a:rPr lang="en-US" altLang="ko-KR" sz="1500" b="1" spc="-50" dirty="0" smtClean="0">
                <a:latin typeface="+mn-ea"/>
              </a:rPr>
              <a:t>, </a:t>
            </a:r>
            <a:r>
              <a:rPr lang="ko-KR" altLang="en-US" sz="1500" b="1" spc="-50" dirty="0" smtClean="0">
                <a:solidFill>
                  <a:srgbClr val="C00000"/>
                </a:solidFill>
                <a:latin typeface="+mn-ea"/>
              </a:rPr>
              <a:t>지급연월</a:t>
            </a:r>
            <a:r>
              <a:rPr lang="en-US" altLang="ko-KR" sz="1500" b="1" spc="-50" dirty="0" smtClean="0">
                <a:latin typeface="+mn-ea"/>
              </a:rPr>
              <a:t>:</a:t>
            </a:r>
            <a:r>
              <a:rPr lang="ko-KR" altLang="en-US" sz="1500" b="1" spc="-50" dirty="0" smtClean="0">
                <a:latin typeface="+mn-ea"/>
              </a:rPr>
              <a:t> </a:t>
            </a:r>
            <a:r>
              <a:rPr lang="en-US" altLang="ko-KR" sz="1500" b="1" spc="-50" dirty="0" smtClean="0">
                <a:latin typeface="+mn-ea"/>
              </a:rPr>
              <a:t>2018</a:t>
            </a:r>
            <a:r>
              <a:rPr lang="ko-KR" altLang="en-US" sz="1500" b="1" spc="-50" dirty="0" smtClean="0">
                <a:latin typeface="+mn-ea"/>
              </a:rPr>
              <a:t>년 </a:t>
            </a:r>
            <a:r>
              <a:rPr lang="en-US" altLang="ko-KR" sz="1500" b="1" spc="-50" dirty="0" smtClean="0">
                <a:solidFill>
                  <a:srgbClr val="C00000"/>
                </a:solidFill>
                <a:latin typeface="+mn-ea"/>
              </a:rPr>
              <a:t>3</a:t>
            </a:r>
            <a:r>
              <a:rPr lang="ko-KR" altLang="en-US" sz="1500" b="1" spc="-50" dirty="0" smtClean="0">
                <a:solidFill>
                  <a:srgbClr val="C00000"/>
                </a:solidFill>
                <a:latin typeface="+mn-ea"/>
              </a:rPr>
              <a:t>월</a:t>
            </a:r>
            <a:r>
              <a:rPr lang="en-US" altLang="ko-KR" sz="1500" b="1" spc="-50" dirty="0" smtClean="0">
                <a:latin typeface="+mn-ea"/>
              </a:rPr>
              <a:t>)</a:t>
            </a:r>
          </a:p>
          <a:p>
            <a:pPr marL="179388" indent="-179388">
              <a:lnSpc>
                <a:spcPct val="150000"/>
              </a:lnSpc>
              <a:buClr>
                <a:srgbClr val="005094"/>
              </a:buClr>
            </a:pPr>
            <a:r>
              <a:rPr lang="en-US" altLang="ko-KR" sz="1500" b="1" spc="-50" dirty="0" smtClean="0">
                <a:latin typeface="+mn-ea"/>
              </a:rPr>
              <a:t>     (’18</a:t>
            </a:r>
            <a:r>
              <a:rPr lang="ko-KR" altLang="en-US" sz="1500" b="1" spc="-50" dirty="0" smtClean="0">
                <a:latin typeface="+mn-ea"/>
              </a:rPr>
              <a:t>년 </a:t>
            </a:r>
            <a:r>
              <a:rPr lang="en-US" altLang="ko-KR" sz="1500" b="1" spc="-50" dirty="0" smtClean="0">
                <a:solidFill>
                  <a:srgbClr val="C00000"/>
                </a:solidFill>
                <a:latin typeface="+mn-ea"/>
              </a:rPr>
              <a:t>2</a:t>
            </a:r>
            <a:r>
              <a:rPr lang="ko-KR" altLang="en-US" sz="1500" b="1" spc="-50" dirty="0" smtClean="0">
                <a:solidFill>
                  <a:srgbClr val="C00000"/>
                </a:solidFill>
                <a:latin typeface="+mn-ea"/>
              </a:rPr>
              <a:t>월분 소득을 </a:t>
            </a:r>
            <a:r>
              <a:rPr lang="en-US" altLang="ko-KR" sz="1500" b="1" spc="-50" dirty="0" smtClean="0">
                <a:latin typeface="+mn-ea"/>
              </a:rPr>
              <a:t>’18</a:t>
            </a:r>
            <a:r>
              <a:rPr lang="ko-KR" altLang="en-US" sz="1500" b="1" spc="-50" dirty="0" smtClean="0">
                <a:latin typeface="+mn-ea"/>
              </a:rPr>
              <a:t>년 </a:t>
            </a:r>
            <a:r>
              <a:rPr lang="en-US" altLang="ko-KR" sz="1500" b="1" spc="-50" dirty="0" smtClean="0">
                <a:solidFill>
                  <a:srgbClr val="C00000"/>
                </a:solidFill>
                <a:latin typeface="+mn-ea"/>
              </a:rPr>
              <a:t>2</a:t>
            </a:r>
            <a:r>
              <a:rPr lang="ko-KR" altLang="en-US" sz="1500" b="1" spc="-50" dirty="0" smtClean="0">
                <a:solidFill>
                  <a:srgbClr val="C00000"/>
                </a:solidFill>
                <a:latin typeface="+mn-ea"/>
              </a:rPr>
              <a:t>월에 지급</a:t>
            </a:r>
            <a:r>
              <a:rPr lang="ko-KR" altLang="en-US" sz="1500" b="1" spc="-50" dirty="0" smtClean="0">
                <a:latin typeface="+mn-ea"/>
              </a:rPr>
              <a:t>하는 경우 </a:t>
            </a:r>
            <a:r>
              <a:rPr lang="ko-KR" altLang="en-US" sz="1500" b="1" spc="-50" dirty="0" smtClean="0">
                <a:solidFill>
                  <a:srgbClr val="C00000"/>
                </a:solidFill>
                <a:latin typeface="+mn-ea"/>
              </a:rPr>
              <a:t>귀속연월</a:t>
            </a:r>
            <a:r>
              <a:rPr lang="en-US" altLang="ko-KR" sz="1500" b="1" spc="-50" dirty="0" smtClean="0">
                <a:latin typeface="+mn-ea"/>
              </a:rPr>
              <a:t>:</a:t>
            </a:r>
            <a:r>
              <a:rPr lang="ko-KR" altLang="en-US" sz="1500" b="1" spc="-50" dirty="0" smtClean="0">
                <a:latin typeface="+mn-ea"/>
              </a:rPr>
              <a:t> </a:t>
            </a:r>
            <a:r>
              <a:rPr lang="en-US" altLang="ko-KR" sz="1500" b="1" spc="-50" dirty="0" smtClean="0">
                <a:latin typeface="+mn-ea"/>
              </a:rPr>
              <a:t>2018</a:t>
            </a:r>
            <a:r>
              <a:rPr lang="ko-KR" altLang="en-US" sz="1500" b="1" spc="-50" dirty="0" smtClean="0">
                <a:latin typeface="+mn-ea"/>
              </a:rPr>
              <a:t>년 </a:t>
            </a:r>
            <a:r>
              <a:rPr lang="en-US" altLang="ko-KR" sz="1500" b="1" spc="-50" dirty="0" smtClean="0">
                <a:solidFill>
                  <a:srgbClr val="C00000"/>
                </a:solidFill>
                <a:latin typeface="+mn-ea"/>
              </a:rPr>
              <a:t>2</a:t>
            </a:r>
            <a:r>
              <a:rPr lang="ko-KR" altLang="en-US" sz="1500" b="1" spc="-50" dirty="0" smtClean="0">
                <a:solidFill>
                  <a:srgbClr val="C00000"/>
                </a:solidFill>
                <a:latin typeface="+mn-ea"/>
              </a:rPr>
              <a:t>월</a:t>
            </a:r>
            <a:r>
              <a:rPr lang="en-US" altLang="ko-KR" sz="1500" b="1" spc="-50" dirty="0" smtClean="0">
                <a:latin typeface="+mn-ea"/>
              </a:rPr>
              <a:t>, </a:t>
            </a:r>
            <a:r>
              <a:rPr lang="ko-KR" altLang="en-US" sz="1500" b="1" spc="-50" dirty="0" smtClean="0">
                <a:solidFill>
                  <a:srgbClr val="C00000"/>
                </a:solidFill>
                <a:latin typeface="+mn-ea"/>
              </a:rPr>
              <a:t>지급연월</a:t>
            </a:r>
            <a:r>
              <a:rPr lang="en-US" altLang="ko-KR" sz="1500" b="1" spc="-50" dirty="0" smtClean="0">
                <a:latin typeface="+mn-ea"/>
              </a:rPr>
              <a:t>:</a:t>
            </a:r>
            <a:r>
              <a:rPr lang="ko-KR" altLang="en-US" sz="1500" b="1" spc="-50" dirty="0" smtClean="0">
                <a:latin typeface="+mn-ea"/>
              </a:rPr>
              <a:t> </a:t>
            </a:r>
            <a:r>
              <a:rPr lang="en-US" altLang="ko-KR" sz="1500" b="1" spc="-50" dirty="0" smtClean="0">
                <a:latin typeface="+mn-ea"/>
              </a:rPr>
              <a:t>2018</a:t>
            </a:r>
            <a:r>
              <a:rPr lang="ko-KR" altLang="en-US" sz="1500" b="1" spc="-50" dirty="0" smtClean="0">
                <a:latin typeface="+mn-ea"/>
              </a:rPr>
              <a:t>년 </a:t>
            </a:r>
            <a:r>
              <a:rPr lang="en-US" altLang="ko-KR" sz="1500" b="1" spc="-50" dirty="0" smtClean="0">
                <a:solidFill>
                  <a:srgbClr val="C00000"/>
                </a:solidFill>
                <a:latin typeface="+mn-ea"/>
              </a:rPr>
              <a:t>2</a:t>
            </a:r>
            <a:r>
              <a:rPr lang="ko-KR" altLang="en-US" sz="1500" b="1" spc="-50" dirty="0" smtClean="0">
                <a:solidFill>
                  <a:srgbClr val="C00000"/>
                </a:solidFill>
                <a:latin typeface="+mn-ea"/>
              </a:rPr>
              <a:t>월</a:t>
            </a:r>
            <a:r>
              <a:rPr lang="en-US" altLang="ko-KR" sz="1500" b="1" spc="-50" dirty="0" smtClean="0">
                <a:latin typeface="+mn-ea"/>
              </a:rPr>
              <a:t>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91347" y="5139198"/>
            <a:ext cx="6101029" cy="863826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  <a:contourClr>
                <a:schemeClr val="bg1"/>
              </a:contourClr>
            </a:sp3d>
          </a:bodyPr>
          <a:lstStyle/>
          <a:p>
            <a:pPr marL="179388" indent="-179388">
              <a:lnSpc>
                <a:spcPct val="150000"/>
              </a:lnSpc>
              <a:spcBef>
                <a:spcPts val="1800"/>
              </a:spcBef>
              <a:buClr>
                <a:srgbClr val="005094"/>
              </a:buClr>
              <a:buFont typeface="Arial" pitchFamily="34" charset="0"/>
              <a:buChar char="•"/>
            </a:pPr>
            <a:r>
              <a:rPr lang="ko-KR" altLang="en-US" sz="2000" b="1" spc="-50" dirty="0" smtClean="0">
                <a:latin typeface="+mn-ea"/>
              </a:rPr>
              <a:t>「</a:t>
            </a:r>
            <a:r>
              <a:rPr lang="ko-KR" altLang="en-US" sz="2000" b="1" dirty="0" smtClean="0">
                <a:latin typeface="+mn-ea"/>
              </a:rPr>
              <a:t>④ 인원」</a:t>
            </a:r>
            <a:endParaRPr lang="en-US" altLang="ko-KR" sz="2000" b="1" dirty="0" smtClean="0">
              <a:latin typeface="+mn-ea"/>
            </a:endParaRPr>
          </a:p>
          <a:p>
            <a:pPr marL="179388" indent="-179388">
              <a:lnSpc>
                <a:spcPct val="150000"/>
              </a:lnSpc>
              <a:buClr>
                <a:srgbClr val="005094"/>
              </a:buClr>
            </a:pPr>
            <a:r>
              <a:rPr lang="en-US" altLang="ko-KR" sz="2000" b="1" spc="-50" dirty="0" smtClean="0">
                <a:latin typeface="+mn-ea"/>
              </a:rPr>
              <a:t>  - </a:t>
            </a:r>
            <a:r>
              <a:rPr lang="ko-KR" altLang="en-US" sz="2000" b="1" spc="-50" dirty="0" smtClean="0">
                <a:latin typeface="+mn-ea"/>
              </a:rPr>
              <a:t>원천징수 대상 소득을 지급받는 자의 </a:t>
            </a:r>
            <a:r>
              <a:rPr lang="ko-KR" altLang="en-US" sz="2000" b="1" spc="-50" dirty="0" smtClean="0">
                <a:solidFill>
                  <a:srgbClr val="C00000"/>
                </a:solidFill>
                <a:latin typeface="+mn-ea"/>
              </a:rPr>
              <a:t>인원수</a:t>
            </a:r>
            <a:r>
              <a:rPr lang="ko-KR" altLang="en-US" sz="2000" b="1" spc="-50" dirty="0" smtClean="0">
                <a:latin typeface="+mn-ea"/>
              </a:rPr>
              <a:t>를 기재</a:t>
            </a:r>
            <a:endParaRPr lang="en-US" altLang="ko-KR" sz="2000" b="1" spc="-50" dirty="0" smtClean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56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" name="TextBox 34"/>
          <p:cNvSpPr txBox="1"/>
          <p:nvPr/>
        </p:nvSpPr>
        <p:spPr>
          <a:xfrm>
            <a:off x="411774" y="342900"/>
            <a:ext cx="1832233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과세 개요 </a:t>
            </a:r>
            <a:r>
              <a:rPr lang="en-US" altLang="ko-KR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1</a:t>
            </a:r>
            <a:endParaRPr lang="ko-KR" altLang="en-US" sz="2900" b="1" dirty="0">
              <a:latin typeface="나눔고딕 ExtraBold" pitchFamily="50" charset="-127"/>
              <a:ea typeface="나눔고딕 ExtraBold" pitchFamily="50" charset="-127"/>
              <a:cs typeface="Arial" panose="020B0604020202020204" pitchFamily="34" charset="0"/>
            </a:endParaRPr>
          </a:p>
        </p:txBody>
      </p:sp>
      <p:grpSp>
        <p:nvGrpSpPr>
          <p:cNvPr id="2" name="그룹 47"/>
          <p:cNvGrpSpPr/>
          <p:nvPr/>
        </p:nvGrpSpPr>
        <p:grpSpPr>
          <a:xfrm>
            <a:off x="304573" y="1223146"/>
            <a:ext cx="3180031" cy="389178"/>
            <a:chOff x="304800" y="1340768"/>
            <a:chExt cx="7412651" cy="389178"/>
          </a:xfrm>
        </p:grpSpPr>
        <p:sp>
          <p:nvSpPr>
            <p:cNvPr id="37" name="모서리가 둥근 직사각형 36"/>
            <p:cNvSpPr/>
            <p:nvPr/>
          </p:nvSpPr>
          <p:spPr>
            <a:xfrm>
              <a:off x="304800" y="1340768"/>
              <a:ext cx="7089913" cy="389178"/>
            </a:xfrm>
            <a:prstGeom prst="roundRect">
              <a:avLst>
                <a:gd name="adj" fmla="val 50000"/>
              </a:avLst>
            </a:prstGeom>
            <a:solidFill>
              <a:srgbClr val="096CAF"/>
            </a:solidFill>
            <a:ln w="539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cene3d>
                <a:camera prst="orthographicFront"/>
                <a:lightRig rig="threePt" dir="t"/>
              </a:scene3d>
              <a:sp3d>
                <a:bevelT w="1270" h="6350"/>
              </a:sp3d>
            </a:bodyPr>
            <a:lstStyle/>
            <a:p>
              <a:pPr algn="ctr" latinLnBrk="0"/>
              <a:endParaRPr lang="ko-KR" altLang="en-US" sz="2400" spc="-151" dirty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Rix밝은고딕 M" pitchFamily="18" charset="-127"/>
                <a:ea typeface="Rix밝은고딕 M" pitchFamily="18" charset="-127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90052" y="1386502"/>
              <a:ext cx="7127399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  <a:contourClr>
                  <a:schemeClr val="bg1"/>
                </a:contourClr>
              </a:sp3d>
            </a:bodyPr>
            <a:lstStyle>
              <a:defPPr>
                <a:defRPr lang="ko-KR"/>
              </a:defPPr>
              <a:lvl1pPr>
                <a:buClr>
                  <a:srgbClr val="0180AF"/>
                </a:buClr>
                <a:defRPr sz="2300" b="1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ko-KR" altLang="en-US" sz="2000" b="0" dirty="0" smtClean="0">
                  <a:latin typeface="Rix밝은고딕 M" pitchFamily="18" charset="-127"/>
                  <a:ea typeface="Rix밝은고딕 M" pitchFamily="18" charset="-127"/>
                </a:rPr>
                <a:t>  </a:t>
              </a:r>
              <a:r>
                <a:rPr lang="ko-KR" altLang="en-US" sz="2000" dirty="0" smtClean="0">
                  <a:latin typeface="+mj-ea"/>
                  <a:ea typeface="+mj-ea"/>
                </a:rPr>
                <a:t>월별 신고서 작성방법</a:t>
              </a:r>
              <a:endParaRPr lang="ko-KR" altLang="en-US" sz="2000" dirty="0">
                <a:latin typeface="+mj-ea"/>
                <a:ea typeface="+mj-ea"/>
              </a:endParaRPr>
            </a:p>
          </p:txBody>
        </p:sp>
      </p:grp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411774" y="342900"/>
            <a:ext cx="2462213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smtClean="0">
                <a:latin typeface="+mj-ea"/>
                <a:ea typeface="+mj-ea"/>
                <a:cs typeface="Arial" panose="020B0604020202020204" pitchFamily="34" charset="0"/>
              </a:rPr>
              <a:t>서면 신고 </a:t>
            </a:r>
            <a:r>
              <a:rPr lang="en-US" altLang="ko-KR" sz="2400" b="1" dirty="0" smtClean="0">
                <a:latin typeface="+mj-ea"/>
                <a:ea typeface="+mj-ea"/>
                <a:cs typeface="Arial" panose="020B0604020202020204" pitchFamily="34" charset="0"/>
              </a:rPr>
              <a:t>(3/9)</a:t>
            </a:r>
            <a:endParaRPr lang="ko-KR" altLang="en-US" sz="2900" b="1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4" name="그룹 129"/>
          <p:cNvGrpSpPr/>
          <p:nvPr/>
        </p:nvGrpSpPr>
        <p:grpSpPr>
          <a:xfrm>
            <a:off x="5686000" y="418535"/>
            <a:ext cx="3342670" cy="677108"/>
            <a:chOff x="7253567" y="492675"/>
            <a:chExt cx="3144959" cy="677108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7342260" y="543437"/>
              <a:ext cx="444847" cy="3215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 w="952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23" name="Text Box 5"/>
            <p:cNvSpPr txBox="1">
              <a:spLocks noChangeArrowheads="1"/>
            </p:cNvSpPr>
            <p:nvPr/>
          </p:nvSpPr>
          <p:spPr bwMode="auto">
            <a:xfrm>
              <a:off x="7790070" y="492675"/>
              <a:ext cx="2608456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defRPr/>
              </a:pPr>
              <a:r>
                <a:rPr lang="en-US" altLang="ko-KR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 </a:t>
              </a:r>
              <a:r>
                <a:rPr lang="ko-KR" altLang="en-US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원천징수 이행상황 신고</a:t>
              </a:r>
              <a:endParaRPr lang="ko-KR" altLang="en-US" sz="1900" b="1" kern="0" spc="-90" dirty="0">
                <a:gradFill>
                  <a:gsLst>
                    <a:gs pos="100000">
                      <a:srgbClr val="4F81BD">
                        <a:lumMod val="75000"/>
                      </a:srgbClr>
                    </a:gs>
                    <a:gs pos="100000">
                      <a:srgbClr val="00589A"/>
                    </a:gs>
                  </a:gsLst>
                  <a:lin ang="5400000" scaled="0"/>
                </a:gra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253567" y="506609"/>
              <a:ext cx="6406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algn="ctr" fontAlgn="base">
                <a:spcAft>
                  <a:spcPct val="0"/>
                </a:spcAft>
                <a:buClr>
                  <a:prstClr val="black">
                    <a:lumMod val="85000"/>
                    <a:lumOff val="15000"/>
                  </a:prstClr>
                </a:buClr>
              </a:pPr>
              <a:r>
                <a:rPr kumimoji="1" lang="en-US" altLang="ko-KR" b="1" spc="-40" smtClean="0">
                  <a:gradFill>
                    <a:gsLst>
                      <a:gs pos="100000">
                        <a:prstClr val="white"/>
                      </a:gs>
                      <a:gs pos="100000">
                        <a:srgbClr val="FFFFFF">
                          <a:lumMod val="85000"/>
                          <a:alpha val="0"/>
                        </a:srgbClr>
                      </a:gs>
                    </a:gsLst>
                    <a:lin ang="10800000" scaled="0"/>
                  </a:gradFill>
                  <a:latin typeface="+mj-ea"/>
                  <a:ea typeface="+mj-ea"/>
                </a:rPr>
                <a:t>02</a:t>
              </a:r>
              <a:endParaRPr kumimoji="1" lang="ko-KR" altLang="en-US" b="1" spc="-40" dirty="0">
                <a:gradFill>
                  <a:gsLst>
                    <a:gs pos="100000">
                      <a:prstClr val="white"/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latin typeface="+mj-ea"/>
                <a:ea typeface="+mj-ea"/>
              </a:endParaRPr>
            </a:p>
          </p:txBody>
        </p:sp>
      </p:grp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9585" y="1860535"/>
            <a:ext cx="7934865" cy="692497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  <a:contourClr>
                <a:schemeClr val="bg1"/>
              </a:contourClr>
            </a:sp3d>
          </a:bodyPr>
          <a:lstStyle/>
          <a:p>
            <a:pPr marL="179388" indent="-179388">
              <a:spcBef>
                <a:spcPts val="1800"/>
              </a:spcBef>
              <a:buClr>
                <a:srgbClr val="005094"/>
              </a:buClr>
              <a:buFont typeface="Arial" pitchFamily="34" charset="0"/>
              <a:buChar char="•"/>
            </a:pPr>
            <a:r>
              <a:rPr lang="ko-KR" altLang="en-US" sz="2000" b="1" spc="-50" dirty="0" smtClean="0">
                <a:latin typeface="+mn-ea"/>
              </a:rPr>
              <a:t>「</a:t>
            </a:r>
            <a:r>
              <a:rPr lang="ko-KR" altLang="en-US" sz="2000" b="1" dirty="0" smtClean="0">
                <a:latin typeface="+mn-ea"/>
              </a:rPr>
              <a:t>⑤ </a:t>
            </a:r>
            <a:r>
              <a:rPr lang="ko-KR" altLang="en-US" sz="2000" b="1" dirty="0" err="1" smtClean="0">
                <a:latin typeface="+mn-ea"/>
              </a:rPr>
              <a:t>총지급액</a:t>
            </a:r>
            <a:r>
              <a:rPr lang="ko-KR" altLang="en-US" sz="2000" b="1" dirty="0" smtClean="0">
                <a:latin typeface="+mn-ea"/>
              </a:rPr>
              <a:t>」</a:t>
            </a:r>
            <a:endParaRPr lang="en-US" altLang="ko-KR" sz="2000" b="1" dirty="0" smtClean="0">
              <a:latin typeface="+mn-ea"/>
            </a:endParaRPr>
          </a:p>
          <a:p>
            <a:pPr marL="179388" indent="-179388">
              <a:spcBef>
                <a:spcPts val="600"/>
              </a:spcBef>
              <a:buClr>
                <a:srgbClr val="005094"/>
              </a:buClr>
            </a:pPr>
            <a:r>
              <a:rPr lang="en-US" altLang="ko-KR" sz="2000" b="1" spc="-50" dirty="0" smtClean="0">
                <a:latin typeface="+mn-ea"/>
              </a:rPr>
              <a:t>  - </a:t>
            </a:r>
            <a:r>
              <a:rPr lang="ko-KR" altLang="en-US" sz="2000" b="1" spc="-50" dirty="0" smtClean="0">
                <a:latin typeface="+mn-ea"/>
              </a:rPr>
              <a:t>지급명세서 제출대상 비과세 및 과세미달을 포함한 </a:t>
            </a:r>
            <a:r>
              <a:rPr lang="ko-KR" altLang="en-US" sz="2000" b="1" spc="-50" dirty="0" err="1" smtClean="0">
                <a:solidFill>
                  <a:srgbClr val="C00000"/>
                </a:solidFill>
                <a:latin typeface="+mn-ea"/>
              </a:rPr>
              <a:t>총지급액을</a:t>
            </a:r>
            <a:r>
              <a:rPr lang="ko-KR" altLang="en-US" sz="2000" b="1" spc="-50" dirty="0" smtClean="0">
                <a:solidFill>
                  <a:srgbClr val="C00000"/>
                </a:solidFill>
                <a:latin typeface="+mn-ea"/>
              </a:rPr>
              <a:t> 기재</a:t>
            </a:r>
            <a:endParaRPr lang="en-US" altLang="ko-KR" sz="2000" b="1" spc="-50" dirty="0" smtClean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07824" y="3038013"/>
            <a:ext cx="6517810" cy="1077218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  <a:contourClr>
                <a:schemeClr val="bg1"/>
              </a:contourClr>
            </a:sp3d>
          </a:bodyPr>
          <a:lstStyle/>
          <a:p>
            <a:pPr marL="179388" indent="-179388">
              <a:spcBef>
                <a:spcPts val="1800"/>
              </a:spcBef>
              <a:buClr>
                <a:srgbClr val="005094"/>
              </a:buClr>
              <a:buFont typeface="Arial" pitchFamily="34" charset="0"/>
              <a:buChar char="•"/>
            </a:pPr>
            <a:r>
              <a:rPr lang="ko-KR" altLang="en-US" sz="2000" b="1" spc="-50" dirty="0" smtClean="0">
                <a:latin typeface="+mn-ea"/>
              </a:rPr>
              <a:t>「</a:t>
            </a:r>
            <a:r>
              <a:rPr lang="ko-KR" altLang="en-US" sz="2000" b="1" dirty="0" smtClean="0">
                <a:latin typeface="+mn-ea"/>
              </a:rPr>
              <a:t>⑥ 소득세 등」</a:t>
            </a:r>
            <a:endParaRPr lang="en-US" altLang="ko-KR" sz="2000" b="1" dirty="0" smtClean="0">
              <a:latin typeface="+mn-ea"/>
            </a:endParaRPr>
          </a:p>
          <a:p>
            <a:pPr marL="179388" indent="-179388">
              <a:spcBef>
                <a:spcPts val="600"/>
              </a:spcBef>
              <a:buClr>
                <a:srgbClr val="005094"/>
              </a:buClr>
            </a:pPr>
            <a:r>
              <a:rPr lang="en-US" altLang="ko-KR" sz="2000" b="1" spc="-50" dirty="0" smtClean="0">
                <a:latin typeface="+mn-ea"/>
              </a:rPr>
              <a:t>  - </a:t>
            </a:r>
            <a:r>
              <a:rPr lang="ko-KR" altLang="en-US" sz="2000" b="1" spc="-50" dirty="0" err="1" smtClean="0">
                <a:solidFill>
                  <a:srgbClr val="C00000"/>
                </a:solidFill>
                <a:latin typeface="+mn-ea"/>
              </a:rPr>
              <a:t>근로소득간이세액표</a:t>
            </a:r>
            <a:r>
              <a:rPr lang="ko-KR" altLang="en-US" sz="2000" b="1" spc="-50" dirty="0" smtClean="0">
                <a:latin typeface="+mn-ea"/>
              </a:rPr>
              <a:t> 및 </a:t>
            </a:r>
            <a:r>
              <a:rPr lang="ko-KR" altLang="en-US" sz="2000" b="1" spc="-50" dirty="0" smtClean="0">
                <a:solidFill>
                  <a:srgbClr val="C00000"/>
                </a:solidFill>
                <a:latin typeface="+mn-ea"/>
              </a:rPr>
              <a:t>종교인소득 </a:t>
            </a:r>
            <a:r>
              <a:rPr lang="ko-KR" altLang="en-US" sz="2000" b="1" spc="-50" dirty="0" err="1" smtClean="0">
                <a:solidFill>
                  <a:srgbClr val="C00000"/>
                </a:solidFill>
                <a:latin typeface="+mn-ea"/>
              </a:rPr>
              <a:t>간이세액표</a:t>
            </a:r>
            <a:r>
              <a:rPr lang="ko-KR" altLang="en-US" sz="2000" b="1" spc="-50" dirty="0" err="1" smtClean="0">
                <a:latin typeface="+mn-ea"/>
              </a:rPr>
              <a:t>에</a:t>
            </a:r>
            <a:r>
              <a:rPr lang="ko-KR" altLang="en-US" sz="2000" b="1" spc="-50" dirty="0" smtClean="0">
                <a:latin typeface="+mn-ea"/>
              </a:rPr>
              <a:t> 따라 </a:t>
            </a:r>
            <a:endParaRPr lang="en-US" altLang="ko-KR" sz="2000" b="1" spc="-50" dirty="0" smtClean="0">
              <a:latin typeface="+mn-ea"/>
            </a:endParaRPr>
          </a:p>
          <a:p>
            <a:pPr marL="179388" indent="-179388">
              <a:spcBef>
                <a:spcPts val="600"/>
              </a:spcBef>
              <a:buClr>
                <a:srgbClr val="005094"/>
              </a:buClr>
            </a:pPr>
            <a:r>
              <a:rPr lang="en-US" altLang="ko-KR" sz="2000" b="1" spc="-50" dirty="0" smtClean="0">
                <a:latin typeface="+mn-ea"/>
              </a:rPr>
              <a:t>    </a:t>
            </a:r>
            <a:r>
              <a:rPr lang="ko-KR" altLang="en-US" sz="2000" b="1" spc="-50" dirty="0" err="1" smtClean="0">
                <a:latin typeface="+mn-ea"/>
              </a:rPr>
              <a:t>원천징수한</a:t>
            </a:r>
            <a:r>
              <a:rPr lang="ko-KR" altLang="en-US" sz="2000" b="1" spc="-50" dirty="0" smtClean="0">
                <a:latin typeface="+mn-ea"/>
              </a:rPr>
              <a:t> 세액을 기재</a:t>
            </a:r>
            <a:endParaRPr lang="en-US" altLang="ko-KR" sz="2000" b="1" spc="-50" dirty="0" smtClean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56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" name="TextBox 34"/>
          <p:cNvSpPr txBox="1"/>
          <p:nvPr/>
        </p:nvSpPr>
        <p:spPr>
          <a:xfrm>
            <a:off x="411774" y="342900"/>
            <a:ext cx="1832233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과세 개요 </a:t>
            </a:r>
            <a:r>
              <a:rPr lang="en-US" altLang="ko-KR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1</a:t>
            </a:r>
            <a:endParaRPr lang="ko-KR" altLang="en-US" sz="2900" b="1" dirty="0">
              <a:latin typeface="나눔고딕 ExtraBold" pitchFamily="50" charset="-127"/>
              <a:ea typeface="나눔고딕 ExtraBold" pitchFamily="50" charset="-127"/>
              <a:cs typeface="Arial" panose="020B0604020202020204" pitchFamily="34" charset="0"/>
            </a:endParaRPr>
          </a:p>
        </p:txBody>
      </p:sp>
      <p:grpSp>
        <p:nvGrpSpPr>
          <p:cNvPr id="2" name="그룹 47"/>
          <p:cNvGrpSpPr/>
          <p:nvPr/>
        </p:nvGrpSpPr>
        <p:grpSpPr>
          <a:xfrm>
            <a:off x="304575" y="1198432"/>
            <a:ext cx="3064701" cy="389178"/>
            <a:chOff x="304800" y="1340768"/>
            <a:chExt cx="7089913" cy="389178"/>
          </a:xfrm>
        </p:grpSpPr>
        <p:sp>
          <p:nvSpPr>
            <p:cNvPr id="37" name="모서리가 둥근 직사각형 36"/>
            <p:cNvSpPr/>
            <p:nvPr/>
          </p:nvSpPr>
          <p:spPr>
            <a:xfrm>
              <a:off x="304800" y="1340768"/>
              <a:ext cx="7089913" cy="389178"/>
            </a:xfrm>
            <a:prstGeom prst="roundRect">
              <a:avLst>
                <a:gd name="adj" fmla="val 50000"/>
              </a:avLst>
            </a:prstGeom>
            <a:solidFill>
              <a:srgbClr val="096CAF"/>
            </a:solidFill>
            <a:ln w="539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cene3d>
                <a:camera prst="orthographicFront"/>
                <a:lightRig rig="threePt" dir="t"/>
              </a:scene3d>
              <a:sp3d>
                <a:bevelT w="1270" h="6350"/>
              </a:sp3d>
            </a:bodyPr>
            <a:lstStyle/>
            <a:p>
              <a:pPr algn="ctr" latinLnBrk="0"/>
              <a:endParaRPr lang="ko-KR" altLang="en-US" sz="2400" spc="-151" dirty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Rix밝은고딕 M" pitchFamily="18" charset="-127"/>
                <a:ea typeface="Rix밝은고딕 M" pitchFamily="18" charset="-127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90053" y="1386502"/>
              <a:ext cx="6475781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  <a:contourClr>
                  <a:schemeClr val="bg1"/>
                </a:contourClr>
              </a:sp3d>
            </a:bodyPr>
            <a:lstStyle>
              <a:defPPr>
                <a:defRPr lang="ko-KR"/>
              </a:defPPr>
              <a:lvl1pPr>
                <a:buClr>
                  <a:srgbClr val="0180AF"/>
                </a:buClr>
                <a:defRPr sz="2300" b="1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ko-KR" altLang="en-US" sz="2000" b="0" dirty="0" smtClean="0">
                  <a:latin typeface="Rix밝은고딕 M" pitchFamily="18" charset="-127"/>
                  <a:ea typeface="Rix밝은고딕 M" pitchFamily="18" charset="-127"/>
                </a:rPr>
                <a:t>  </a:t>
              </a:r>
              <a:r>
                <a:rPr lang="ko-KR" altLang="en-US" sz="2000" dirty="0" smtClean="0">
                  <a:latin typeface="+mj-ea"/>
                  <a:ea typeface="+mj-ea"/>
                </a:rPr>
                <a:t>월별 신고서 작성 예시</a:t>
              </a:r>
              <a:endParaRPr lang="ko-KR" altLang="en-US" sz="2000" dirty="0">
                <a:latin typeface="+mj-ea"/>
                <a:ea typeface="+mj-ea"/>
              </a:endParaRPr>
            </a:p>
          </p:txBody>
        </p:sp>
      </p:grp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411774" y="342900"/>
            <a:ext cx="2462213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smtClean="0">
                <a:latin typeface="+mj-ea"/>
                <a:ea typeface="+mj-ea"/>
                <a:cs typeface="Arial" panose="020B0604020202020204" pitchFamily="34" charset="0"/>
              </a:rPr>
              <a:t>서면 신고 </a:t>
            </a:r>
            <a:r>
              <a:rPr lang="en-US" altLang="ko-KR" sz="2400" b="1" dirty="0" smtClean="0">
                <a:latin typeface="+mj-ea"/>
                <a:ea typeface="+mj-ea"/>
                <a:cs typeface="Arial" panose="020B0604020202020204" pitchFamily="34" charset="0"/>
              </a:rPr>
              <a:t>(4/9)</a:t>
            </a:r>
            <a:endParaRPr lang="ko-KR" altLang="en-US" sz="2900" b="1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4" name="그룹 129"/>
          <p:cNvGrpSpPr/>
          <p:nvPr/>
        </p:nvGrpSpPr>
        <p:grpSpPr>
          <a:xfrm>
            <a:off x="5735428" y="418534"/>
            <a:ext cx="3408572" cy="677108"/>
            <a:chOff x="7253567" y="492674"/>
            <a:chExt cx="3177911" cy="677108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7350498" y="526961"/>
              <a:ext cx="444847" cy="3215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 w="952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23" name="Text Box 5"/>
            <p:cNvSpPr txBox="1">
              <a:spLocks noChangeArrowheads="1"/>
            </p:cNvSpPr>
            <p:nvPr/>
          </p:nvSpPr>
          <p:spPr bwMode="auto">
            <a:xfrm>
              <a:off x="7823022" y="492674"/>
              <a:ext cx="2608456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defRPr/>
              </a:pPr>
              <a:r>
                <a:rPr lang="en-US" altLang="ko-KR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 </a:t>
              </a:r>
              <a:r>
                <a:rPr lang="ko-KR" altLang="en-US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원천징수 이행상황 신고</a:t>
              </a:r>
              <a:endParaRPr lang="ko-KR" altLang="en-US" sz="1900" b="1" kern="0" spc="-90" dirty="0">
                <a:gradFill>
                  <a:gsLst>
                    <a:gs pos="100000">
                      <a:srgbClr val="4F81BD">
                        <a:lumMod val="75000"/>
                      </a:srgbClr>
                    </a:gs>
                    <a:gs pos="100000">
                      <a:srgbClr val="00589A"/>
                    </a:gs>
                  </a:gsLst>
                  <a:lin ang="5400000" scaled="0"/>
                </a:gra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253567" y="506609"/>
              <a:ext cx="6406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algn="ctr" fontAlgn="base">
                <a:spcAft>
                  <a:spcPct val="0"/>
                </a:spcAft>
                <a:buClr>
                  <a:prstClr val="black">
                    <a:lumMod val="85000"/>
                    <a:lumOff val="15000"/>
                  </a:prstClr>
                </a:buClr>
              </a:pPr>
              <a:r>
                <a:rPr kumimoji="1" lang="en-US" altLang="ko-KR" b="1" spc="-40" smtClean="0">
                  <a:gradFill>
                    <a:gsLst>
                      <a:gs pos="100000">
                        <a:prstClr val="white"/>
                      </a:gs>
                      <a:gs pos="100000">
                        <a:srgbClr val="FFFFFF">
                          <a:lumMod val="85000"/>
                          <a:alpha val="0"/>
                        </a:srgbClr>
                      </a:gs>
                    </a:gsLst>
                    <a:lin ang="10800000" scaled="0"/>
                  </a:gradFill>
                  <a:latin typeface="+mj-ea"/>
                  <a:ea typeface="+mj-ea"/>
                </a:rPr>
                <a:t>02</a:t>
              </a:r>
              <a:endParaRPr kumimoji="1" lang="ko-KR" altLang="en-US" b="1" spc="-40" dirty="0">
                <a:gradFill>
                  <a:gsLst>
                    <a:gs pos="100000">
                      <a:prstClr val="white"/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latin typeface="+mj-ea"/>
                <a:ea typeface="+mj-ea"/>
              </a:endParaRPr>
            </a:p>
          </p:txBody>
        </p:sp>
      </p:grp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064481" y="6472192"/>
            <a:ext cx="33857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(</a:t>
            </a:r>
            <a:r>
              <a:rPr lang="ko-KR" altLang="en-US" dirty="0" smtClean="0"/>
              <a:t>이하 다음 페이지에 연결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696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/>
        </p:nvGraphicFramePr>
        <p:xfrm>
          <a:off x="782518" y="1710040"/>
          <a:ext cx="7620073" cy="4701162"/>
        </p:xfrm>
        <a:graphic>
          <a:graphicData uri="http://schemas.openxmlformats.org/drawingml/2006/table">
            <a:tbl>
              <a:tblPr/>
              <a:tblGrid>
                <a:gridCol w="329590"/>
                <a:gridCol w="90884"/>
                <a:gridCol w="171178"/>
                <a:gridCol w="85589"/>
                <a:gridCol w="360803"/>
                <a:gridCol w="269269"/>
                <a:gridCol w="85589"/>
                <a:gridCol w="271218"/>
                <a:gridCol w="234845"/>
                <a:gridCol w="85589"/>
                <a:gridCol w="420474"/>
                <a:gridCol w="686926"/>
                <a:gridCol w="85589"/>
                <a:gridCol w="892929"/>
                <a:gridCol w="892929"/>
                <a:gridCol w="692127"/>
                <a:gridCol w="85589"/>
                <a:gridCol w="692127"/>
                <a:gridCol w="550620"/>
                <a:gridCol w="85589"/>
                <a:gridCol w="550620"/>
              </a:tblGrid>
              <a:tr h="228695">
                <a:tc gridSpan="10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① 신고구분</a:t>
                      </a:r>
                    </a:p>
                  </a:txBody>
                  <a:tcPr marL="11798" marR="11798" marT="11798" marB="11798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6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☑ </a:t>
                      </a: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원천징수이행상황신고서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□ 원천징수세액환급신청서</a:t>
                      </a: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② 귀속연월</a:t>
                      </a: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2018</a:t>
                      </a: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년 </a:t>
                      </a:r>
                      <a:r>
                        <a:rPr lang="en-US" altLang="ko-KR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05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매월</a:t>
                      </a:r>
                    </a:p>
                  </a:txBody>
                  <a:tcPr marL="11798" marR="11798" marT="11798" marB="11798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반기</a:t>
                      </a: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수정</a:t>
                      </a: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연말</a:t>
                      </a: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소득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처분</a:t>
                      </a: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환급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신청</a:t>
                      </a: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③ 지급연월</a:t>
                      </a: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2018</a:t>
                      </a: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년 </a:t>
                      </a:r>
                      <a:r>
                        <a:rPr lang="en-US" altLang="ko-KR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26817">
                <a:tc rowSpan="4"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원천징수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의 무 자</a:t>
                      </a:r>
                    </a:p>
                  </a:txBody>
                  <a:tcPr marL="11798" marR="11798" marT="11798" marB="11798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6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법인명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상호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○○○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종교단체명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9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대표자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성명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△△△</a:t>
                      </a: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일괄납부 여부</a:t>
                      </a: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부</a:t>
                      </a: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8696"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사업자단위과세 여부</a:t>
                      </a: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부</a:t>
                      </a: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8696"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6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사업자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주민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등록번호</a:t>
                      </a: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xxx-xx-</a:t>
                      </a:r>
                      <a:r>
                        <a:rPr lang="en-US" sz="900" b="1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xxxxx</a:t>
                      </a:r>
                      <a:endParaRPr lang="en-US" sz="9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사업장 소재지</a:t>
                      </a: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○○○○○</a:t>
                      </a: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전화번호</a:t>
                      </a: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xxx-xxx-</a:t>
                      </a:r>
                      <a:r>
                        <a:rPr lang="en-US" sz="800" b="1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xxxx</a:t>
                      </a:r>
                      <a:endParaRPr 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8696"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전자우편주소</a:t>
                      </a: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00@00.00</a:t>
                      </a: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26817">
                <a:tc gridSpan="21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❶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 원천징수 명세 및 납부세액</a:t>
                      </a: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(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단위：원</a:t>
                      </a: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)</a:t>
                      </a:r>
                      <a:endParaRPr lang="ko-KR" alt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26817">
                <a:tc rowSpan="3" gridSpan="7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소득자 소득구분</a:t>
                      </a:r>
                    </a:p>
                  </a:txBody>
                  <a:tcPr marL="11798" marR="11798" marT="11798" marB="11798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코드</a:t>
                      </a: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원천징수명세</a:t>
                      </a: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-윤고딕120"/>
                        </a:rPr>
                        <a:t>⑨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-윤고딕120"/>
                        </a:rPr>
                        <a:t>당월 조정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-윤고딕120"/>
                        </a:rPr>
                        <a:t>환급세액</a:t>
                      </a: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납부 세액</a:t>
                      </a: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32453">
                <a:tc gridSpan="7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소득지급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(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과세 미달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,</a:t>
                      </a:r>
                      <a:endParaRPr lang="ko-KR" altLang="en-US" sz="9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일부 비과세 포함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)</a:t>
                      </a: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징수세액</a:t>
                      </a: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-윤고딕120"/>
                        </a:rPr>
                        <a:t>⑩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-윤고딕120"/>
                        </a:rPr>
                        <a:t>소득세 등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(</a:t>
                      </a:r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가산세 포함</a:t>
                      </a:r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)</a:t>
                      </a:r>
                      <a:endParaRPr lang="ko-KR" altLang="en-US" sz="9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-윤고딕120"/>
                        </a:rPr>
                        <a:t>⑪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-윤고딕120"/>
                        </a:rPr>
                        <a:t>농어촌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-윤고딕120"/>
                        </a:rPr>
                        <a:t>특별세</a:t>
                      </a: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575">
                <a:tc gridSpan="7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④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인원</a:t>
                      </a: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-윤고딕120"/>
                        </a:rPr>
                        <a:t>⑤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-윤고딕120"/>
                        </a:rPr>
                        <a:t>총지급액</a:t>
                      </a: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⑥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 err="1">
                          <a:solidFill>
                            <a:srgbClr val="000000"/>
                          </a:solidFill>
                          <a:latin typeface="-윤고딕120"/>
                        </a:rPr>
                        <a:t>소득세등</a:t>
                      </a:r>
                      <a:endParaRPr lang="ko-KR" altLang="en-US" sz="9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⑦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농어촌특별세</a:t>
                      </a: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⑧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 err="1">
                          <a:solidFill>
                            <a:srgbClr val="000000"/>
                          </a:solidFill>
                          <a:latin typeface="-윤고딕120"/>
                        </a:rPr>
                        <a:t>가산세</a:t>
                      </a:r>
                      <a:endParaRPr lang="ko-KR" altLang="en-US" sz="9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8696">
                <a:tc rowSpan="7" grid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개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인</a:t>
                      </a:r>
                    </a:p>
                  </a:txBody>
                  <a:tcPr marL="11798" marR="11798" marT="11798" marB="11798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7" grid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근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err="1">
                          <a:solidFill>
                            <a:srgbClr val="000000"/>
                          </a:solidFill>
                          <a:latin typeface="-윤고딕120"/>
                        </a:rPr>
                        <a:t>로</a:t>
                      </a:r>
                      <a:endParaRPr lang="ko-KR" alt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소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득</a:t>
                      </a: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간이세액</a:t>
                      </a: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A01</a:t>
                      </a:r>
                      <a:endParaRPr 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5</a:t>
                      </a:r>
                      <a:endParaRPr 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20,000,000</a:t>
                      </a:r>
                      <a:endParaRPr 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500,000</a:t>
                      </a:r>
                      <a:endParaRPr lang="en-US" sz="8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26817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-윤고딕120"/>
                        </a:rPr>
                        <a:t>중도퇴사</a:t>
                      </a: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A02</a:t>
                      </a:r>
                      <a:endParaRPr lang="en-US" sz="8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228696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일용근로</a:t>
                      </a: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A03</a:t>
                      </a:r>
                      <a:endParaRPr 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2</a:t>
                      </a:r>
                      <a:endParaRPr lang="en-US" sz="8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2,000,000</a:t>
                      </a:r>
                      <a:endParaRPr 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0</a:t>
                      </a:r>
                      <a:endParaRPr 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306745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연말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정산</a:t>
                      </a: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합계</a:t>
                      </a: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A04</a:t>
                      </a:r>
                      <a:endParaRPr 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432453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-윤고딕120"/>
                        </a:rPr>
                        <a:t>분납</a:t>
                      </a:r>
                      <a:endParaRPr lang="en-US" altLang="ko-KR" sz="800" b="1" dirty="0" smtClean="0">
                        <a:solidFill>
                          <a:srgbClr val="000000"/>
                        </a:solidFill>
                        <a:latin typeface="-윤고딕120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-윤고딕120"/>
                        </a:rPr>
                        <a:t>신청</a:t>
                      </a:r>
                      <a:endParaRPr lang="ko-KR" alt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A05</a:t>
                      </a:r>
                      <a:endParaRPr 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325428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-윤고딕120"/>
                        </a:rPr>
                        <a:t>납부</a:t>
                      </a:r>
                      <a:endParaRPr lang="en-US" altLang="ko-KR" sz="800" b="1" dirty="0" smtClean="0">
                        <a:solidFill>
                          <a:srgbClr val="000000"/>
                        </a:solidFill>
                        <a:latin typeface="-윤고딕120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-윤고딕120"/>
                        </a:rPr>
                        <a:t>금액</a:t>
                      </a:r>
                      <a:endParaRPr lang="ko-KR" alt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A06</a:t>
                      </a:r>
                      <a:endParaRPr 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228696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-윤고딕120"/>
                        </a:rPr>
                        <a:t>가감계</a:t>
                      </a: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A10</a:t>
                      </a:r>
                      <a:endParaRPr 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7</a:t>
                      </a:r>
                      <a:endParaRPr 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22,000,000</a:t>
                      </a:r>
                      <a:endParaRPr 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500,000</a:t>
                      </a:r>
                      <a:endParaRPr 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500,000</a:t>
                      </a:r>
                      <a:endParaRPr 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1798" marR="11798" marT="11798" marB="117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0" name="타원 19"/>
          <p:cNvSpPr/>
          <p:nvPr/>
        </p:nvSpPr>
        <p:spPr>
          <a:xfrm>
            <a:off x="799070" y="1935892"/>
            <a:ext cx="296562" cy="313038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타원 20"/>
          <p:cNvSpPr/>
          <p:nvPr/>
        </p:nvSpPr>
        <p:spPr>
          <a:xfrm>
            <a:off x="8048368" y="2265406"/>
            <a:ext cx="189470" cy="222422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타원 24"/>
          <p:cNvSpPr/>
          <p:nvPr/>
        </p:nvSpPr>
        <p:spPr>
          <a:xfrm>
            <a:off x="8048368" y="2463114"/>
            <a:ext cx="189470" cy="222422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156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" name="TextBox 34"/>
          <p:cNvSpPr txBox="1"/>
          <p:nvPr/>
        </p:nvSpPr>
        <p:spPr>
          <a:xfrm>
            <a:off x="411774" y="342900"/>
            <a:ext cx="1832233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과세 개요 </a:t>
            </a:r>
            <a:r>
              <a:rPr lang="en-US" altLang="ko-KR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1</a:t>
            </a:r>
            <a:endParaRPr lang="ko-KR" altLang="en-US" sz="2900" b="1" dirty="0">
              <a:latin typeface="나눔고딕 ExtraBold" pitchFamily="50" charset="-127"/>
              <a:ea typeface="나눔고딕 ExtraBold" pitchFamily="50" charset="-127"/>
              <a:cs typeface="Arial" panose="020B0604020202020204" pitchFamily="34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411774" y="342900"/>
            <a:ext cx="2462213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smtClean="0">
                <a:latin typeface="+mj-ea"/>
                <a:ea typeface="+mj-ea"/>
                <a:cs typeface="Arial" panose="020B0604020202020204" pitchFamily="34" charset="0"/>
              </a:rPr>
              <a:t>서면 신고 </a:t>
            </a:r>
            <a:r>
              <a:rPr lang="en-US" altLang="ko-KR" sz="2400" b="1" dirty="0" smtClean="0">
                <a:latin typeface="+mj-ea"/>
                <a:ea typeface="+mj-ea"/>
                <a:cs typeface="Arial" panose="020B0604020202020204" pitchFamily="34" charset="0"/>
              </a:rPr>
              <a:t>(5/9)</a:t>
            </a:r>
            <a:endParaRPr lang="ko-KR" altLang="en-US" sz="2900" b="1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3" name="그룹 129"/>
          <p:cNvGrpSpPr/>
          <p:nvPr/>
        </p:nvGrpSpPr>
        <p:grpSpPr>
          <a:xfrm>
            <a:off x="5735434" y="410287"/>
            <a:ext cx="3375619" cy="677108"/>
            <a:chOff x="7253567" y="500902"/>
            <a:chExt cx="3095532" cy="677108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7342260" y="543437"/>
              <a:ext cx="444847" cy="3215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 w="952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23" name="Text Box 5"/>
            <p:cNvSpPr txBox="1">
              <a:spLocks noChangeArrowheads="1"/>
            </p:cNvSpPr>
            <p:nvPr/>
          </p:nvSpPr>
          <p:spPr bwMode="auto">
            <a:xfrm>
              <a:off x="7740643" y="500902"/>
              <a:ext cx="2608456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defRPr/>
              </a:pPr>
              <a:r>
                <a:rPr lang="en-US" altLang="ko-KR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 </a:t>
              </a:r>
              <a:r>
                <a:rPr lang="ko-KR" altLang="en-US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원천징수 이행상황 신고</a:t>
              </a:r>
              <a:endParaRPr lang="ko-KR" altLang="en-US" sz="1900" b="1" kern="0" spc="-90" dirty="0">
                <a:gradFill>
                  <a:gsLst>
                    <a:gs pos="100000">
                      <a:srgbClr val="4F81BD">
                        <a:lumMod val="75000"/>
                      </a:srgbClr>
                    </a:gs>
                    <a:gs pos="100000">
                      <a:srgbClr val="00589A"/>
                    </a:gs>
                  </a:gsLst>
                  <a:lin ang="5400000" scaled="0"/>
                </a:gra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253567" y="506609"/>
              <a:ext cx="6406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algn="ctr" fontAlgn="base">
                <a:spcAft>
                  <a:spcPct val="0"/>
                </a:spcAft>
                <a:buClr>
                  <a:prstClr val="black">
                    <a:lumMod val="85000"/>
                    <a:lumOff val="15000"/>
                  </a:prstClr>
                </a:buClr>
              </a:pPr>
              <a:r>
                <a:rPr kumimoji="1" lang="en-US" altLang="ko-KR" b="1" spc="-40" smtClean="0">
                  <a:gradFill>
                    <a:gsLst>
                      <a:gs pos="100000">
                        <a:prstClr val="white"/>
                      </a:gs>
                      <a:gs pos="100000">
                        <a:srgbClr val="FFFFFF">
                          <a:lumMod val="85000"/>
                          <a:alpha val="0"/>
                        </a:srgbClr>
                      </a:gs>
                    </a:gsLst>
                    <a:lin ang="10800000" scaled="0"/>
                  </a:gradFill>
                  <a:latin typeface="+mj-ea"/>
                  <a:ea typeface="+mj-ea"/>
                </a:rPr>
                <a:t>02</a:t>
              </a:r>
              <a:endParaRPr kumimoji="1" lang="ko-KR" altLang="en-US" b="1" spc="-40" dirty="0">
                <a:gradFill>
                  <a:gsLst>
                    <a:gs pos="100000">
                      <a:prstClr val="white"/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latin typeface="+mj-ea"/>
                <a:ea typeface="+mj-ea"/>
              </a:endParaRPr>
            </a:p>
          </p:txBody>
        </p:sp>
      </p:grp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534032" y="914393"/>
            <a:ext cx="2529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(</a:t>
            </a:r>
            <a:r>
              <a:rPr lang="ko-KR" altLang="en-US" dirty="0" smtClean="0"/>
              <a:t>이전 페이지와 연결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483341" y="1372284"/>
          <a:ext cx="8248767" cy="5364274"/>
        </p:xfrm>
        <a:graphic>
          <a:graphicData uri="http://schemas.openxmlformats.org/drawingml/2006/table">
            <a:tbl>
              <a:tblPr/>
              <a:tblGrid>
                <a:gridCol w="602026"/>
                <a:gridCol w="224449"/>
                <a:gridCol w="110486"/>
                <a:gridCol w="313886"/>
                <a:gridCol w="156943"/>
                <a:gridCol w="242469"/>
                <a:gridCol w="304800"/>
                <a:gridCol w="131805"/>
                <a:gridCol w="523882"/>
                <a:gridCol w="156943"/>
                <a:gridCol w="732127"/>
                <a:gridCol w="156943"/>
                <a:gridCol w="602026"/>
                <a:gridCol w="156943"/>
                <a:gridCol w="473237"/>
                <a:gridCol w="156943"/>
                <a:gridCol w="670057"/>
                <a:gridCol w="670057"/>
                <a:gridCol w="527847"/>
                <a:gridCol w="807051"/>
                <a:gridCol w="527847"/>
              </a:tblGrid>
              <a:tr h="198207">
                <a:tc rowSpan="19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개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인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⁀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거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주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자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․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비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거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주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자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⌣</a:t>
                      </a:r>
                    </a:p>
                  </a:txBody>
                  <a:tcPr marL="5109" marR="5109" marT="5109" marB="5109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퇴직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소득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연금계좌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A21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548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그 외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A22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548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가감계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A20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982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사업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소득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매월징수</a:t>
                      </a: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A25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982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연말정산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A26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548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가감계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A30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2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기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타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소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득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연금계좌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A41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285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종교인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소득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매월</a:t>
                      </a:r>
                      <a:endParaRPr lang="en-US" altLang="ko-KR" sz="800" b="1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징수</a:t>
                      </a: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A43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6,000,000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130,000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285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연말</a:t>
                      </a:r>
                      <a:endParaRPr lang="en-US" altLang="ko-KR" sz="800" b="1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정산</a:t>
                      </a: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A44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548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그 외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A42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548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가감계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A40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6,000,000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130,000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130,000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982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연금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소득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연금계좌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A48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2915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공적연금</a:t>
                      </a: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매월</a:t>
                      </a: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A45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982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연말정산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A46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548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가감계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A47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548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이자소득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A50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배당소득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A60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5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1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저축해지</a:t>
                      </a:r>
                      <a:r>
                        <a:rPr lang="ko-KR" altLang="en-US" sz="7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추징세액 등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A69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548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비거주자 양도소득 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A70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548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법인</a:t>
                      </a:r>
                    </a:p>
                  </a:txBody>
                  <a:tcPr marL="5109" marR="5109" marT="5109" marB="5109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내</a:t>
                      </a:r>
                      <a:r>
                        <a:rPr lang="en-US" altLang="ko-KR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․</a:t>
                      </a: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외국법인원천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A80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54815"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수정신고</a:t>
                      </a:r>
                      <a:r>
                        <a:rPr lang="en-US" altLang="ko-KR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세액</a:t>
                      </a:r>
                      <a:r>
                        <a:rPr lang="en-US" altLang="ko-KR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5109" marR="5109" marT="5109" marB="5109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A90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15"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총합계</a:t>
                      </a:r>
                    </a:p>
                  </a:txBody>
                  <a:tcPr marL="5109" marR="5109" marT="5109" marB="5109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A99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9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28.000.000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630,000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630,000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679">
                <a:tc gridSpan="21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❷ 환급세액 조정</a:t>
                      </a: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단위：원</a:t>
                      </a: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0558">
                <a:tc gridSpan="8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전월 미환급 세액의 계산</a:t>
                      </a:r>
                    </a:p>
                  </a:txBody>
                  <a:tcPr marL="5109" marR="5109" marT="5109" marB="5109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당월 발생 환급세액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조정대상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환급세액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(⑭+++)</a:t>
                      </a: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당월조정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환급세액계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차월이월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환급세액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(-)</a:t>
                      </a: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환 급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신청액</a:t>
                      </a: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571">
                <a:tc rowSpan="2" grid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⑫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전월 미환급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세 액</a:t>
                      </a:r>
                    </a:p>
                  </a:txBody>
                  <a:tcPr marL="5109" marR="5109" marT="5109" marB="5109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⑬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기 환 급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신청세액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⑭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차감잔액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(⑫-⑬)</a:t>
                      </a:r>
                      <a:endParaRPr lang="ko-KR" altLang="en-US" sz="8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⑮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일반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환급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신탁재산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금융회사 등</a:t>
                      </a: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그밖의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환급세액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3899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금융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회사 등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합병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등</a:t>
                      </a: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27111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5109" marR="5109" marT="5109" marB="5109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5109" marR="5109" marT="5109" marB="51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75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56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" name="TextBox 34"/>
          <p:cNvSpPr txBox="1"/>
          <p:nvPr/>
        </p:nvSpPr>
        <p:spPr>
          <a:xfrm>
            <a:off x="411774" y="342900"/>
            <a:ext cx="1832233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과세 개요 </a:t>
            </a:r>
            <a:r>
              <a:rPr lang="en-US" altLang="ko-KR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1</a:t>
            </a:r>
            <a:endParaRPr lang="ko-KR" altLang="en-US" sz="2900" b="1" dirty="0">
              <a:latin typeface="나눔고딕 ExtraBold" pitchFamily="50" charset="-127"/>
              <a:ea typeface="나눔고딕 ExtraBold" pitchFamily="50" charset="-127"/>
              <a:cs typeface="Arial" panose="020B0604020202020204" pitchFamily="34" charset="0"/>
            </a:endParaRPr>
          </a:p>
        </p:txBody>
      </p:sp>
      <p:grpSp>
        <p:nvGrpSpPr>
          <p:cNvPr id="2" name="그룹 47"/>
          <p:cNvGrpSpPr/>
          <p:nvPr/>
        </p:nvGrpSpPr>
        <p:grpSpPr>
          <a:xfrm>
            <a:off x="304573" y="1223146"/>
            <a:ext cx="3369504" cy="389178"/>
            <a:chOff x="304800" y="1340768"/>
            <a:chExt cx="7289701" cy="389178"/>
          </a:xfrm>
        </p:grpSpPr>
        <p:sp>
          <p:nvSpPr>
            <p:cNvPr id="37" name="모서리가 둥근 직사각형 36"/>
            <p:cNvSpPr/>
            <p:nvPr/>
          </p:nvSpPr>
          <p:spPr>
            <a:xfrm>
              <a:off x="304800" y="1340768"/>
              <a:ext cx="7089913" cy="389178"/>
            </a:xfrm>
            <a:prstGeom prst="roundRect">
              <a:avLst>
                <a:gd name="adj" fmla="val 50000"/>
              </a:avLst>
            </a:prstGeom>
            <a:solidFill>
              <a:srgbClr val="096CAF"/>
            </a:solidFill>
            <a:ln w="539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cene3d>
                <a:camera prst="orthographicFront"/>
                <a:lightRig rig="threePt" dir="t"/>
              </a:scene3d>
              <a:sp3d>
                <a:bevelT w="1270" h="6350"/>
              </a:sp3d>
            </a:bodyPr>
            <a:lstStyle/>
            <a:p>
              <a:pPr algn="ctr" latinLnBrk="0"/>
              <a:endParaRPr lang="ko-KR" altLang="en-US" sz="2400" spc="-151" dirty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Rix밝은고딕 M" pitchFamily="18" charset="-127"/>
                <a:ea typeface="Rix밝은고딕 M" pitchFamily="18" charset="-127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90053" y="1386502"/>
              <a:ext cx="7004448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  <a:contourClr>
                  <a:schemeClr val="bg1"/>
                </a:contourClr>
              </a:sp3d>
            </a:bodyPr>
            <a:lstStyle>
              <a:defPPr>
                <a:defRPr lang="ko-KR"/>
              </a:defPPr>
              <a:lvl1pPr>
                <a:buClr>
                  <a:srgbClr val="0180AF"/>
                </a:buClr>
                <a:defRPr sz="2300" b="1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ko-KR" altLang="en-US" sz="2000" b="0" dirty="0" smtClean="0">
                  <a:latin typeface="Rix밝은고딕 M" pitchFamily="18" charset="-127"/>
                  <a:ea typeface="Rix밝은고딕 M" pitchFamily="18" charset="-127"/>
                </a:rPr>
                <a:t>  </a:t>
              </a:r>
              <a:r>
                <a:rPr lang="ko-KR" altLang="en-US" sz="2000" dirty="0" err="1" smtClean="0">
                  <a:latin typeface="+mj-ea"/>
                  <a:ea typeface="+mj-ea"/>
                </a:rPr>
                <a:t>반기별</a:t>
              </a:r>
              <a:r>
                <a:rPr lang="ko-KR" altLang="en-US" sz="2000" dirty="0" smtClean="0">
                  <a:latin typeface="+mj-ea"/>
                  <a:ea typeface="+mj-ea"/>
                </a:rPr>
                <a:t> 신고서 작성방법</a:t>
              </a:r>
              <a:endParaRPr lang="ko-KR" altLang="en-US" sz="2000" dirty="0">
                <a:latin typeface="+mj-ea"/>
                <a:ea typeface="+mj-ea"/>
              </a:endParaRPr>
            </a:p>
          </p:txBody>
        </p:sp>
      </p:grp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411774" y="342900"/>
            <a:ext cx="2462213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smtClean="0">
                <a:latin typeface="+mj-ea"/>
                <a:ea typeface="+mj-ea"/>
                <a:cs typeface="Arial" panose="020B0604020202020204" pitchFamily="34" charset="0"/>
              </a:rPr>
              <a:t>서면 신고 </a:t>
            </a:r>
            <a:r>
              <a:rPr lang="en-US" altLang="ko-KR" sz="2400" b="1" dirty="0" smtClean="0">
                <a:latin typeface="+mj-ea"/>
                <a:ea typeface="+mj-ea"/>
                <a:cs typeface="Arial" panose="020B0604020202020204" pitchFamily="34" charset="0"/>
              </a:rPr>
              <a:t>(6/9)</a:t>
            </a:r>
            <a:endParaRPr lang="ko-KR" altLang="en-US" sz="2900" b="1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4" name="그룹 129"/>
          <p:cNvGrpSpPr/>
          <p:nvPr/>
        </p:nvGrpSpPr>
        <p:grpSpPr>
          <a:xfrm>
            <a:off x="5784855" y="432469"/>
            <a:ext cx="3301481" cy="679649"/>
            <a:chOff x="7253567" y="506609"/>
            <a:chExt cx="3095532" cy="679649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7342260" y="543437"/>
              <a:ext cx="444847" cy="3215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 w="952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23" name="Text Box 5"/>
            <p:cNvSpPr txBox="1">
              <a:spLocks noChangeArrowheads="1"/>
            </p:cNvSpPr>
            <p:nvPr/>
          </p:nvSpPr>
          <p:spPr bwMode="auto">
            <a:xfrm>
              <a:off x="7740643" y="509150"/>
              <a:ext cx="2608456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defRPr/>
              </a:pPr>
              <a:r>
                <a:rPr lang="en-US" altLang="ko-KR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 </a:t>
              </a:r>
              <a:r>
                <a:rPr lang="ko-KR" altLang="en-US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원천징수 이행상황 신고</a:t>
              </a:r>
              <a:endParaRPr lang="ko-KR" altLang="en-US" sz="1900" b="1" kern="0" spc="-90" dirty="0">
                <a:gradFill>
                  <a:gsLst>
                    <a:gs pos="100000">
                      <a:srgbClr val="4F81BD">
                        <a:lumMod val="75000"/>
                      </a:srgbClr>
                    </a:gs>
                    <a:gs pos="100000">
                      <a:srgbClr val="00589A"/>
                    </a:gs>
                  </a:gsLst>
                  <a:lin ang="5400000" scaled="0"/>
                </a:gra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253567" y="506609"/>
              <a:ext cx="6406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algn="ctr" fontAlgn="base">
                <a:spcAft>
                  <a:spcPct val="0"/>
                </a:spcAft>
                <a:buClr>
                  <a:prstClr val="black">
                    <a:lumMod val="85000"/>
                    <a:lumOff val="15000"/>
                  </a:prstClr>
                </a:buClr>
              </a:pPr>
              <a:r>
                <a:rPr kumimoji="1" lang="en-US" altLang="ko-KR" b="1" spc="-40" dirty="0" smtClean="0">
                  <a:gradFill>
                    <a:gsLst>
                      <a:gs pos="100000">
                        <a:prstClr val="white"/>
                      </a:gs>
                      <a:gs pos="100000">
                        <a:srgbClr val="FFFFFF">
                          <a:lumMod val="85000"/>
                          <a:alpha val="0"/>
                        </a:srgbClr>
                      </a:gs>
                    </a:gsLst>
                    <a:lin ang="10800000" scaled="0"/>
                  </a:gradFill>
                  <a:latin typeface="+mj-ea"/>
                  <a:ea typeface="+mj-ea"/>
                </a:rPr>
                <a:t>02</a:t>
              </a:r>
              <a:endParaRPr kumimoji="1" lang="ko-KR" altLang="en-US" b="1" spc="-40" dirty="0">
                <a:gradFill>
                  <a:gsLst>
                    <a:gs pos="100000">
                      <a:prstClr val="white"/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latin typeface="+mj-ea"/>
                <a:ea typeface="+mj-ea"/>
              </a:endParaRPr>
            </a:p>
          </p:txBody>
        </p:sp>
      </p:grp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4345" y="2882027"/>
            <a:ext cx="3327834" cy="709938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  <a:contourClr>
                <a:schemeClr val="bg1"/>
              </a:contourClr>
            </a:sp3d>
          </a:bodyPr>
          <a:lstStyle/>
          <a:p>
            <a:pPr marL="179388" indent="-179388">
              <a:buClr>
                <a:srgbClr val="005094"/>
              </a:buClr>
              <a:buFont typeface="Arial" pitchFamily="34" charset="0"/>
              <a:buChar char="•"/>
            </a:pPr>
            <a:r>
              <a:rPr lang="ko-KR" altLang="en-US" sz="2000" b="1" spc="-50" dirty="0" smtClean="0">
                <a:latin typeface="+mn-ea"/>
              </a:rPr>
              <a:t>「</a:t>
            </a:r>
            <a:r>
              <a:rPr lang="ko-KR" altLang="en-US" sz="2000" b="1" dirty="0" smtClean="0">
                <a:latin typeface="+mn-ea"/>
              </a:rPr>
              <a:t>① 신고구분」</a:t>
            </a:r>
            <a:endParaRPr lang="en-US" altLang="ko-KR" sz="2000" b="1" dirty="0" smtClean="0">
              <a:latin typeface="+mn-ea"/>
            </a:endParaRPr>
          </a:p>
          <a:p>
            <a:pPr marL="179388" indent="-179388">
              <a:lnSpc>
                <a:spcPct val="150000"/>
              </a:lnSpc>
              <a:buClr>
                <a:srgbClr val="005094"/>
              </a:buClr>
            </a:pPr>
            <a:r>
              <a:rPr lang="en-US" altLang="ko-KR" sz="2000" b="1" spc="-50" dirty="0" smtClean="0">
                <a:latin typeface="+mn-ea"/>
              </a:rPr>
              <a:t>  - </a:t>
            </a:r>
            <a:r>
              <a:rPr lang="en-US" altLang="ko-KR" sz="2000" b="1" spc="-50" dirty="0" smtClean="0">
                <a:solidFill>
                  <a:srgbClr val="C00000"/>
                </a:solidFill>
                <a:latin typeface="+mn-ea"/>
              </a:rPr>
              <a:t>“</a:t>
            </a:r>
            <a:r>
              <a:rPr lang="ko-KR" altLang="en-US" sz="2000" b="1" spc="-50" dirty="0" smtClean="0">
                <a:solidFill>
                  <a:srgbClr val="C00000"/>
                </a:solidFill>
                <a:latin typeface="+mn-ea"/>
              </a:rPr>
              <a:t>반기</a:t>
            </a:r>
            <a:r>
              <a:rPr lang="en-US" altLang="ko-KR" sz="2000" b="1" spc="-50" dirty="0" smtClean="0">
                <a:solidFill>
                  <a:srgbClr val="C00000"/>
                </a:solidFill>
                <a:latin typeface="+mn-ea"/>
              </a:rPr>
              <a:t>”</a:t>
            </a:r>
            <a:r>
              <a:rPr lang="ko-KR" altLang="en-US" sz="2000" b="1" spc="-50" dirty="0" err="1" smtClean="0">
                <a:latin typeface="+mn-ea"/>
              </a:rPr>
              <a:t>란에</a:t>
            </a:r>
            <a:r>
              <a:rPr lang="ko-KR" altLang="en-US" sz="2000" b="1" spc="-50" dirty="0" smtClean="0">
                <a:latin typeface="+mn-ea"/>
              </a:rPr>
              <a:t>        표시를 함</a:t>
            </a:r>
            <a:endParaRPr lang="en-US" altLang="ko-KR" sz="2000" b="1" spc="-50" dirty="0" smtClean="0">
              <a:latin typeface="+mn-ea"/>
            </a:endParaRPr>
          </a:p>
        </p:txBody>
      </p:sp>
      <p:sp>
        <p:nvSpPr>
          <p:cNvPr id="25" name="타원 24"/>
          <p:cNvSpPr/>
          <p:nvPr/>
        </p:nvSpPr>
        <p:spPr>
          <a:xfrm>
            <a:off x="2471354" y="3303371"/>
            <a:ext cx="263611" cy="238897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664348" y="3928237"/>
            <a:ext cx="7589970" cy="70993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  <a:contourClr>
                <a:schemeClr val="bg1"/>
              </a:contourClr>
            </a:sp3d>
          </a:bodyPr>
          <a:lstStyle/>
          <a:p>
            <a:pPr marL="179388" indent="-179388">
              <a:spcBef>
                <a:spcPts val="1800"/>
              </a:spcBef>
              <a:buClr>
                <a:srgbClr val="005094"/>
              </a:buClr>
              <a:buFont typeface="Arial" pitchFamily="34" charset="0"/>
              <a:buChar char="•"/>
            </a:pPr>
            <a:r>
              <a:rPr lang="ko-KR" altLang="en-US" sz="2000" b="1" spc="-50" dirty="0" smtClean="0">
                <a:latin typeface="+mn-ea"/>
              </a:rPr>
              <a:t>「</a:t>
            </a:r>
            <a:r>
              <a:rPr lang="ko-KR" altLang="en-US" sz="2000" b="1" dirty="0" smtClean="0">
                <a:latin typeface="+mn-ea"/>
              </a:rPr>
              <a:t>② 귀속연월」</a:t>
            </a:r>
            <a:endParaRPr lang="en-US" altLang="ko-KR" sz="2000" b="1" dirty="0" smtClean="0">
              <a:latin typeface="+mn-ea"/>
            </a:endParaRPr>
          </a:p>
          <a:p>
            <a:pPr marL="179388" indent="-179388">
              <a:lnSpc>
                <a:spcPct val="150000"/>
              </a:lnSpc>
              <a:buClr>
                <a:srgbClr val="005094"/>
              </a:buClr>
            </a:pPr>
            <a:r>
              <a:rPr lang="en-US" altLang="ko-KR" sz="2000" b="1" spc="-50" dirty="0" smtClean="0">
                <a:latin typeface="+mn-ea"/>
              </a:rPr>
              <a:t>  - </a:t>
            </a:r>
            <a:r>
              <a:rPr lang="ko-KR" altLang="en-US" sz="2000" b="1" spc="-50" dirty="0" smtClean="0">
                <a:latin typeface="+mn-ea"/>
              </a:rPr>
              <a:t>반기 </a:t>
            </a:r>
            <a:r>
              <a:rPr lang="ko-KR" altLang="en-US" sz="2000" b="1" spc="-50" dirty="0" err="1" smtClean="0">
                <a:solidFill>
                  <a:srgbClr val="C00000"/>
                </a:solidFill>
                <a:latin typeface="+mn-ea"/>
              </a:rPr>
              <a:t>시작월</a:t>
            </a:r>
            <a:r>
              <a:rPr lang="ko-KR" altLang="en-US" sz="2000" b="1" spc="-50" dirty="0" smtClean="0">
                <a:latin typeface="+mn-ea"/>
              </a:rPr>
              <a:t> 기재</a:t>
            </a:r>
            <a:r>
              <a:rPr lang="en-US" altLang="ko-KR" sz="2000" b="1" spc="-50" dirty="0" smtClean="0">
                <a:latin typeface="+mn-ea"/>
              </a:rPr>
              <a:t> </a:t>
            </a:r>
            <a:r>
              <a:rPr lang="en-US" altLang="ko-KR" b="1" spc="-50" dirty="0" smtClean="0">
                <a:latin typeface="+mn-ea"/>
              </a:rPr>
              <a:t>(</a:t>
            </a:r>
            <a:r>
              <a:rPr lang="ko-KR" altLang="en-US" b="1" spc="-50" dirty="0" smtClean="0">
                <a:latin typeface="+mn-ea"/>
              </a:rPr>
              <a:t>상반기는 </a:t>
            </a:r>
            <a:r>
              <a:rPr lang="en-US" altLang="ko-KR" b="1" spc="-50" dirty="0" smtClean="0">
                <a:latin typeface="+mn-ea"/>
              </a:rPr>
              <a:t>2018</a:t>
            </a:r>
            <a:r>
              <a:rPr lang="ko-KR" altLang="en-US" b="1" spc="-50" dirty="0" smtClean="0">
                <a:latin typeface="+mn-ea"/>
              </a:rPr>
              <a:t>년 </a:t>
            </a:r>
            <a:r>
              <a:rPr lang="en-US" altLang="ko-KR" b="1" spc="-50" dirty="0" smtClean="0">
                <a:latin typeface="+mn-ea"/>
              </a:rPr>
              <a:t>1</a:t>
            </a:r>
            <a:r>
              <a:rPr lang="ko-KR" altLang="en-US" b="1" spc="-50" dirty="0" smtClean="0">
                <a:latin typeface="+mn-ea"/>
              </a:rPr>
              <a:t>월</a:t>
            </a:r>
            <a:r>
              <a:rPr lang="en-US" altLang="ko-KR" b="1" spc="-50" dirty="0" smtClean="0">
                <a:latin typeface="+mn-ea"/>
              </a:rPr>
              <a:t>, </a:t>
            </a:r>
            <a:r>
              <a:rPr lang="ko-KR" altLang="en-US" b="1" spc="-50" dirty="0" smtClean="0">
                <a:latin typeface="+mn-ea"/>
              </a:rPr>
              <a:t>하반기는 </a:t>
            </a:r>
            <a:r>
              <a:rPr lang="en-US" altLang="ko-KR" b="1" spc="-50" dirty="0" smtClean="0">
                <a:latin typeface="+mn-ea"/>
              </a:rPr>
              <a:t>2018</a:t>
            </a:r>
            <a:r>
              <a:rPr lang="ko-KR" altLang="en-US" b="1" spc="-50" dirty="0" smtClean="0">
                <a:latin typeface="+mn-ea"/>
              </a:rPr>
              <a:t>년 </a:t>
            </a:r>
            <a:r>
              <a:rPr lang="en-US" altLang="ko-KR" b="1" spc="-50" dirty="0" smtClean="0">
                <a:latin typeface="+mn-ea"/>
              </a:rPr>
              <a:t>7</a:t>
            </a:r>
            <a:r>
              <a:rPr lang="ko-KR" altLang="en-US" b="1" spc="-50" dirty="0" smtClean="0">
                <a:latin typeface="+mn-ea"/>
              </a:rPr>
              <a:t>월</a:t>
            </a:r>
            <a:r>
              <a:rPr lang="en-US" altLang="ko-KR" b="1" spc="-50" dirty="0" smtClean="0">
                <a:latin typeface="+mn-ea"/>
              </a:rPr>
              <a:t>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6695" y="1812323"/>
            <a:ext cx="7998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latin typeface="+mn-ea"/>
              </a:rPr>
              <a:t>원천징수세액 </a:t>
            </a:r>
            <a:r>
              <a:rPr lang="ko-KR" altLang="en-US" sz="2000" b="1" dirty="0" err="1" smtClean="0">
                <a:solidFill>
                  <a:srgbClr val="C00000"/>
                </a:solidFill>
                <a:latin typeface="+mn-ea"/>
              </a:rPr>
              <a:t>반기별</a:t>
            </a:r>
            <a:r>
              <a:rPr lang="ko-KR" altLang="en-US" sz="2000" b="1" dirty="0" smtClean="0">
                <a:solidFill>
                  <a:srgbClr val="C00000"/>
                </a:solidFill>
                <a:latin typeface="+mn-ea"/>
              </a:rPr>
              <a:t> </a:t>
            </a:r>
            <a:r>
              <a:rPr lang="ko-KR" altLang="en-US" sz="2000" b="1" dirty="0" err="1" smtClean="0">
                <a:solidFill>
                  <a:srgbClr val="C00000"/>
                </a:solidFill>
                <a:latin typeface="+mn-ea"/>
              </a:rPr>
              <a:t>납부자</a:t>
            </a:r>
            <a:r>
              <a:rPr lang="ko-KR" altLang="en-US" sz="2000" b="1" dirty="0" err="1" smtClean="0">
                <a:latin typeface="+mn-ea"/>
              </a:rPr>
              <a:t>로</a:t>
            </a:r>
            <a:r>
              <a:rPr lang="ko-KR" altLang="en-US" sz="2000" b="1" dirty="0" smtClean="0">
                <a:latin typeface="+mn-ea"/>
              </a:rPr>
              <a:t> </a:t>
            </a:r>
            <a:r>
              <a:rPr lang="ko-KR" altLang="en-US" sz="2000" b="1" dirty="0" err="1" smtClean="0">
                <a:latin typeface="+mn-ea"/>
              </a:rPr>
              <a:t>승인받은</a:t>
            </a:r>
            <a:r>
              <a:rPr lang="ko-KR" altLang="en-US" sz="2000" b="1" dirty="0" smtClean="0">
                <a:latin typeface="+mn-ea"/>
              </a:rPr>
              <a:t> 종교단체는 </a:t>
            </a:r>
            <a:r>
              <a:rPr lang="ko-KR" altLang="en-US" sz="2000" b="1" dirty="0" smtClean="0">
                <a:solidFill>
                  <a:srgbClr val="C00000"/>
                </a:solidFill>
                <a:latin typeface="+mn-ea"/>
              </a:rPr>
              <a:t>연 </a:t>
            </a:r>
            <a:r>
              <a:rPr lang="en-US" altLang="ko-KR" sz="2000" b="1" dirty="0" smtClean="0">
                <a:solidFill>
                  <a:srgbClr val="C00000"/>
                </a:solidFill>
                <a:latin typeface="+mn-ea"/>
              </a:rPr>
              <a:t>2</a:t>
            </a:r>
            <a:r>
              <a:rPr lang="ko-KR" altLang="en-US" sz="2000" b="1" dirty="0" smtClean="0">
                <a:solidFill>
                  <a:srgbClr val="C00000"/>
                </a:solidFill>
                <a:latin typeface="+mn-ea"/>
              </a:rPr>
              <a:t>회의 신고</a:t>
            </a:r>
            <a:r>
              <a:rPr lang="en-US" altLang="ko-KR" sz="2000" b="1" dirty="0" smtClean="0">
                <a:solidFill>
                  <a:srgbClr val="C00000"/>
                </a:solidFill>
                <a:latin typeface="+mn-ea"/>
              </a:rPr>
              <a:t>·</a:t>
            </a:r>
            <a:r>
              <a:rPr lang="ko-KR" altLang="en-US" sz="2000" b="1" dirty="0" smtClean="0">
                <a:solidFill>
                  <a:srgbClr val="C00000"/>
                </a:solidFill>
                <a:latin typeface="+mn-ea"/>
              </a:rPr>
              <a:t>납부</a:t>
            </a:r>
            <a:r>
              <a:rPr lang="en-US" altLang="ko-KR" b="1" dirty="0" smtClean="0">
                <a:latin typeface="+mn-ea"/>
              </a:rPr>
              <a:t>(7</a:t>
            </a:r>
            <a:r>
              <a:rPr lang="ko-KR" altLang="en-US" b="1" dirty="0" smtClean="0">
                <a:latin typeface="+mn-ea"/>
              </a:rPr>
              <a:t>월</a:t>
            </a:r>
            <a:r>
              <a:rPr lang="en-US" altLang="ko-KR" b="1" dirty="0" smtClean="0">
                <a:latin typeface="+mn-ea"/>
              </a:rPr>
              <a:t>10</a:t>
            </a:r>
            <a:r>
              <a:rPr lang="ko-KR" altLang="en-US" b="1" dirty="0" smtClean="0">
                <a:latin typeface="+mn-ea"/>
              </a:rPr>
              <a:t>일</a:t>
            </a:r>
            <a:r>
              <a:rPr lang="en-US" altLang="ko-KR" b="1" dirty="0" smtClean="0">
                <a:latin typeface="+mn-ea"/>
              </a:rPr>
              <a:t>, 1</a:t>
            </a:r>
            <a:r>
              <a:rPr lang="ko-KR" altLang="en-US" b="1" dirty="0" smtClean="0">
                <a:latin typeface="+mn-ea"/>
              </a:rPr>
              <a:t>월</a:t>
            </a:r>
            <a:r>
              <a:rPr lang="en-US" altLang="ko-KR" b="1" dirty="0" smtClean="0">
                <a:latin typeface="+mn-ea"/>
              </a:rPr>
              <a:t>10</a:t>
            </a:r>
            <a:r>
              <a:rPr lang="ko-KR" altLang="en-US" b="1" dirty="0" smtClean="0">
                <a:latin typeface="+mn-ea"/>
              </a:rPr>
              <a:t>일</a:t>
            </a:r>
            <a:r>
              <a:rPr lang="en-US" altLang="ko-KR" b="1" dirty="0" smtClean="0">
                <a:latin typeface="+mn-ea"/>
              </a:rPr>
              <a:t>) </a:t>
            </a:r>
            <a:r>
              <a:rPr lang="ko-KR" altLang="en-US" sz="2000" b="1" dirty="0" smtClean="0">
                <a:latin typeface="+mn-ea"/>
              </a:rPr>
              <a:t>로 </a:t>
            </a:r>
            <a:r>
              <a:rPr lang="ko-KR" altLang="en-US" sz="2000" b="1" dirty="0" smtClean="0">
                <a:solidFill>
                  <a:srgbClr val="C00000"/>
                </a:solidFill>
                <a:latin typeface="+mn-ea"/>
              </a:rPr>
              <a:t>원천징수 절차 마무리</a:t>
            </a:r>
            <a:endParaRPr lang="ko-KR" altLang="en-US" sz="20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47872" y="5040344"/>
            <a:ext cx="7589970" cy="70993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  <a:contourClr>
                <a:schemeClr val="bg1"/>
              </a:contourClr>
            </a:sp3d>
          </a:bodyPr>
          <a:lstStyle/>
          <a:p>
            <a:pPr marL="179388" indent="-179388">
              <a:spcBef>
                <a:spcPts val="1800"/>
              </a:spcBef>
              <a:buClr>
                <a:srgbClr val="005094"/>
              </a:buClr>
              <a:buFont typeface="Arial" pitchFamily="34" charset="0"/>
              <a:buChar char="•"/>
            </a:pPr>
            <a:r>
              <a:rPr lang="ko-KR" altLang="en-US" sz="2000" b="1" spc="-50" dirty="0" smtClean="0">
                <a:latin typeface="+mn-ea"/>
              </a:rPr>
              <a:t>「</a:t>
            </a:r>
            <a:r>
              <a:rPr lang="ko-KR" altLang="en-US" sz="2000" b="1" dirty="0" smtClean="0">
                <a:latin typeface="+mn-ea"/>
              </a:rPr>
              <a:t>③ 지급연월」</a:t>
            </a:r>
            <a:endParaRPr lang="en-US" altLang="ko-KR" sz="2000" b="1" dirty="0" smtClean="0">
              <a:latin typeface="+mn-ea"/>
            </a:endParaRPr>
          </a:p>
          <a:p>
            <a:pPr marL="179388" indent="-179388">
              <a:lnSpc>
                <a:spcPct val="150000"/>
              </a:lnSpc>
              <a:buClr>
                <a:srgbClr val="005094"/>
              </a:buClr>
            </a:pPr>
            <a:r>
              <a:rPr lang="en-US" altLang="ko-KR" sz="2000" b="1" spc="-50" dirty="0" smtClean="0">
                <a:latin typeface="+mn-ea"/>
              </a:rPr>
              <a:t>  - </a:t>
            </a:r>
            <a:r>
              <a:rPr lang="ko-KR" altLang="en-US" sz="2000" b="1" spc="-50" dirty="0" smtClean="0">
                <a:latin typeface="+mn-ea"/>
              </a:rPr>
              <a:t>반기 </a:t>
            </a:r>
            <a:r>
              <a:rPr lang="ko-KR" altLang="en-US" sz="2000" b="1" spc="-50" dirty="0" err="1" smtClean="0">
                <a:solidFill>
                  <a:srgbClr val="C00000"/>
                </a:solidFill>
                <a:latin typeface="+mn-ea"/>
              </a:rPr>
              <a:t>종료월</a:t>
            </a:r>
            <a:r>
              <a:rPr lang="ko-KR" altLang="en-US" sz="2000" b="1" spc="-50" dirty="0" smtClean="0">
                <a:latin typeface="+mn-ea"/>
              </a:rPr>
              <a:t> 기재</a:t>
            </a:r>
            <a:r>
              <a:rPr lang="en-US" altLang="ko-KR" sz="2000" b="1" spc="-50" dirty="0" smtClean="0">
                <a:latin typeface="+mn-ea"/>
              </a:rPr>
              <a:t> </a:t>
            </a:r>
            <a:r>
              <a:rPr lang="en-US" altLang="ko-KR" b="1" spc="-50" dirty="0" smtClean="0">
                <a:latin typeface="+mn-ea"/>
              </a:rPr>
              <a:t>(</a:t>
            </a:r>
            <a:r>
              <a:rPr lang="ko-KR" altLang="en-US" b="1" spc="-50" dirty="0" smtClean="0">
                <a:latin typeface="+mn-ea"/>
              </a:rPr>
              <a:t>상반기는 </a:t>
            </a:r>
            <a:r>
              <a:rPr lang="en-US" altLang="ko-KR" b="1" spc="-50" dirty="0" smtClean="0">
                <a:latin typeface="+mn-ea"/>
              </a:rPr>
              <a:t>2018</a:t>
            </a:r>
            <a:r>
              <a:rPr lang="ko-KR" altLang="en-US" b="1" spc="-50" dirty="0" smtClean="0">
                <a:latin typeface="+mn-ea"/>
              </a:rPr>
              <a:t>년 </a:t>
            </a:r>
            <a:r>
              <a:rPr lang="en-US" altLang="ko-KR" b="1" spc="-50" dirty="0" smtClean="0">
                <a:latin typeface="+mn-ea"/>
              </a:rPr>
              <a:t>6</a:t>
            </a:r>
            <a:r>
              <a:rPr lang="ko-KR" altLang="en-US" b="1" spc="-50" dirty="0" smtClean="0">
                <a:latin typeface="+mn-ea"/>
              </a:rPr>
              <a:t>월</a:t>
            </a:r>
            <a:r>
              <a:rPr lang="en-US" altLang="ko-KR" b="1" spc="-50" dirty="0" smtClean="0">
                <a:latin typeface="+mn-ea"/>
              </a:rPr>
              <a:t>, </a:t>
            </a:r>
            <a:r>
              <a:rPr lang="ko-KR" altLang="en-US" b="1" spc="-50" dirty="0" smtClean="0">
                <a:latin typeface="+mn-ea"/>
              </a:rPr>
              <a:t>하반기는 </a:t>
            </a:r>
            <a:r>
              <a:rPr lang="en-US" altLang="ko-KR" b="1" spc="-50" dirty="0" smtClean="0">
                <a:latin typeface="+mn-ea"/>
              </a:rPr>
              <a:t>2018</a:t>
            </a:r>
            <a:r>
              <a:rPr lang="ko-KR" altLang="en-US" b="1" spc="-50" dirty="0" smtClean="0">
                <a:latin typeface="+mn-ea"/>
              </a:rPr>
              <a:t>년 </a:t>
            </a:r>
            <a:r>
              <a:rPr lang="en-US" altLang="ko-KR" b="1" spc="-50" dirty="0" smtClean="0">
                <a:latin typeface="+mn-ea"/>
              </a:rPr>
              <a:t>12</a:t>
            </a:r>
            <a:r>
              <a:rPr lang="ko-KR" altLang="en-US" b="1" spc="-50" dirty="0" smtClean="0">
                <a:latin typeface="+mn-ea"/>
              </a:rPr>
              <a:t>월</a:t>
            </a:r>
            <a:r>
              <a:rPr lang="en-US" altLang="ko-KR" b="1" spc="-50" dirty="0" smtClean="0">
                <a:latin typeface="+mn-ea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15156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" name="TextBox 34"/>
          <p:cNvSpPr txBox="1"/>
          <p:nvPr/>
        </p:nvSpPr>
        <p:spPr>
          <a:xfrm>
            <a:off x="411774" y="342900"/>
            <a:ext cx="1832233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과세 개요 </a:t>
            </a:r>
            <a:r>
              <a:rPr lang="en-US" altLang="ko-KR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1</a:t>
            </a:r>
            <a:endParaRPr lang="ko-KR" altLang="en-US" sz="2900" b="1" dirty="0">
              <a:latin typeface="나눔고딕 ExtraBold" pitchFamily="50" charset="-127"/>
              <a:ea typeface="나눔고딕 ExtraBold" pitchFamily="50" charset="-127"/>
              <a:cs typeface="Arial" panose="020B0604020202020204" pitchFamily="34" charset="0"/>
            </a:endParaRPr>
          </a:p>
        </p:txBody>
      </p:sp>
      <p:grpSp>
        <p:nvGrpSpPr>
          <p:cNvPr id="2" name="그룹 47"/>
          <p:cNvGrpSpPr/>
          <p:nvPr/>
        </p:nvGrpSpPr>
        <p:grpSpPr>
          <a:xfrm>
            <a:off x="304572" y="1223146"/>
            <a:ext cx="3303601" cy="389178"/>
            <a:chOff x="304800" y="1340768"/>
            <a:chExt cx="7289702" cy="389178"/>
          </a:xfrm>
        </p:grpSpPr>
        <p:sp>
          <p:nvSpPr>
            <p:cNvPr id="37" name="모서리가 둥근 직사각형 36"/>
            <p:cNvSpPr/>
            <p:nvPr/>
          </p:nvSpPr>
          <p:spPr>
            <a:xfrm>
              <a:off x="304800" y="1340768"/>
              <a:ext cx="7089913" cy="389178"/>
            </a:xfrm>
            <a:prstGeom prst="roundRect">
              <a:avLst>
                <a:gd name="adj" fmla="val 50000"/>
              </a:avLst>
            </a:prstGeom>
            <a:solidFill>
              <a:srgbClr val="096CAF"/>
            </a:solidFill>
            <a:ln w="539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cene3d>
                <a:camera prst="orthographicFront"/>
                <a:lightRig rig="threePt" dir="t"/>
              </a:scene3d>
              <a:sp3d>
                <a:bevelT w="1270" h="6350"/>
              </a:sp3d>
            </a:bodyPr>
            <a:lstStyle/>
            <a:p>
              <a:pPr algn="ctr" latinLnBrk="0"/>
              <a:endParaRPr lang="ko-KR" altLang="en-US" sz="2400" spc="-151" dirty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Rix밝은고딕 M" pitchFamily="18" charset="-127"/>
                <a:ea typeface="Rix밝은고딕 M" pitchFamily="18" charset="-127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90053" y="1386502"/>
              <a:ext cx="7004449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  <a:contourClr>
                  <a:schemeClr val="bg1"/>
                </a:contourClr>
              </a:sp3d>
            </a:bodyPr>
            <a:lstStyle>
              <a:defPPr>
                <a:defRPr lang="ko-KR"/>
              </a:defPPr>
              <a:lvl1pPr>
                <a:buClr>
                  <a:srgbClr val="0180AF"/>
                </a:buClr>
                <a:defRPr sz="2300" b="1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ko-KR" altLang="en-US" sz="2000" b="0" dirty="0" smtClean="0">
                  <a:latin typeface="Rix밝은고딕 M" pitchFamily="18" charset="-127"/>
                  <a:ea typeface="Rix밝은고딕 M" pitchFamily="18" charset="-127"/>
                </a:rPr>
                <a:t>  </a:t>
              </a:r>
              <a:r>
                <a:rPr lang="ko-KR" altLang="en-US" sz="2000" dirty="0" err="1" smtClean="0">
                  <a:latin typeface="+mj-ea"/>
                  <a:ea typeface="+mj-ea"/>
                </a:rPr>
                <a:t>반기별</a:t>
              </a:r>
              <a:r>
                <a:rPr lang="ko-KR" altLang="en-US" sz="2000" dirty="0" smtClean="0">
                  <a:latin typeface="+mj-ea"/>
                  <a:ea typeface="+mj-ea"/>
                </a:rPr>
                <a:t> 신고서 작성방법</a:t>
              </a:r>
              <a:endParaRPr lang="ko-KR" altLang="en-US" sz="2000" dirty="0">
                <a:latin typeface="+mj-ea"/>
                <a:ea typeface="+mj-ea"/>
              </a:endParaRPr>
            </a:p>
          </p:txBody>
        </p:sp>
      </p:grp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411774" y="342900"/>
            <a:ext cx="2462213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smtClean="0">
                <a:latin typeface="+mj-ea"/>
                <a:ea typeface="+mj-ea"/>
                <a:cs typeface="Arial" panose="020B0604020202020204" pitchFamily="34" charset="0"/>
              </a:rPr>
              <a:t>서면 신고 </a:t>
            </a:r>
            <a:r>
              <a:rPr lang="en-US" altLang="ko-KR" sz="2400" b="1" dirty="0" smtClean="0">
                <a:latin typeface="+mj-ea"/>
                <a:ea typeface="+mj-ea"/>
                <a:cs typeface="Arial" panose="020B0604020202020204" pitchFamily="34" charset="0"/>
              </a:rPr>
              <a:t>(7/9)</a:t>
            </a:r>
            <a:endParaRPr lang="ko-KR" altLang="en-US" sz="2900" b="1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4" name="그룹 129"/>
          <p:cNvGrpSpPr/>
          <p:nvPr/>
        </p:nvGrpSpPr>
        <p:grpSpPr>
          <a:xfrm>
            <a:off x="5760142" y="418534"/>
            <a:ext cx="3383858" cy="677108"/>
            <a:chOff x="7253567" y="492674"/>
            <a:chExt cx="3095532" cy="677108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7342260" y="543437"/>
              <a:ext cx="444847" cy="3215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 w="952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23" name="Text Box 5"/>
            <p:cNvSpPr txBox="1">
              <a:spLocks noChangeArrowheads="1"/>
            </p:cNvSpPr>
            <p:nvPr/>
          </p:nvSpPr>
          <p:spPr bwMode="auto">
            <a:xfrm>
              <a:off x="7740643" y="492674"/>
              <a:ext cx="2608456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defRPr/>
              </a:pPr>
              <a:r>
                <a:rPr lang="en-US" altLang="ko-KR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 </a:t>
              </a:r>
              <a:r>
                <a:rPr lang="ko-KR" altLang="en-US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원천징수 이행상황 신고</a:t>
              </a:r>
              <a:endParaRPr lang="ko-KR" altLang="en-US" sz="1900" b="1" kern="0" spc="-90" dirty="0">
                <a:gradFill>
                  <a:gsLst>
                    <a:gs pos="100000">
                      <a:srgbClr val="4F81BD">
                        <a:lumMod val="75000"/>
                      </a:srgbClr>
                    </a:gs>
                    <a:gs pos="100000">
                      <a:srgbClr val="00589A"/>
                    </a:gs>
                  </a:gsLst>
                  <a:lin ang="5400000" scaled="0"/>
                </a:gra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253567" y="506609"/>
              <a:ext cx="6406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algn="ctr" fontAlgn="base">
                <a:spcAft>
                  <a:spcPct val="0"/>
                </a:spcAft>
                <a:buClr>
                  <a:prstClr val="black">
                    <a:lumMod val="85000"/>
                    <a:lumOff val="15000"/>
                  </a:prstClr>
                </a:buClr>
              </a:pPr>
              <a:r>
                <a:rPr kumimoji="1" lang="en-US" altLang="ko-KR" b="1" spc="-40" smtClean="0">
                  <a:gradFill>
                    <a:gsLst>
                      <a:gs pos="100000">
                        <a:prstClr val="white"/>
                      </a:gs>
                      <a:gs pos="100000">
                        <a:srgbClr val="FFFFFF">
                          <a:lumMod val="85000"/>
                          <a:alpha val="0"/>
                        </a:srgbClr>
                      </a:gs>
                    </a:gsLst>
                    <a:lin ang="10800000" scaled="0"/>
                  </a:gradFill>
                  <a:latin typeface="+mj-ea"/>
                  <a:ea typeface="+mj-ea"/>
                </a:rPr>
                <a:t>02</a:t>
              </a:r>
              <a:endParaRPr kumimoji="1" lang="ko-KR" altLang="en-US" b="1" spc="-40" dirty="0">
                <a:gradFill>
                  <a:gsLst>
                    <a:gs pos="100000">
                      <a:prstClr val="white"/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latin typeface="+mj-ea"/>
                <a:ea typeface="+mj-ea"/>
              </a:endParaRPr>
            </a:p>
          </p:txBody>
        </p:sp>
      </p:grp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7869" y="1827584"/>
            <a:ext cx="3861955" cy="307777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  <a:contourClr>
                <a:schemeClr val="bg1"/>
              </a:contourClr>
            </a:sp3d>
          </a:bodyPr>
          <a:lstStyle/>
          <a:p>
            <a:pPr marL="179388" indent="-179388">
              <a:buClr>
                <a:srgbClr val="005094"/>
              </a:buClr>
              <a:buFont typeface="Arial" pitchFamily="34" charset="0"/>
              <a:buChar char="•"/>
            </a:pPr>
            <a:r>
              <a:rPr lang="ko-KR" altLang="en-US" sz="2000" b="1" spc="-50" dirty="0" smtClean="0">
                <a:latin typeface="+mn-ea"/>
              </a:rPr>
              <a:t>「</a:t>
            </a:r>
            <a:r>
              <a:rPr lang="ko-KR" altLang="en-US" sz="2000" b="1" dirty="0" smtClean="0">
                <a:latin typeface="+mn-ea"/>
              </a:rPr>
              <a:t>④ 인원」및</a:t>
            </a:r>
            <a:r>
              <a:rPr lang="ko-KR" altLang="en-US" sz="2000" b="1" spc="-50" dirty="0" smtClean="0">
                <a:latin typeface="+mn-ea"/>
              </a:rPr>
              <a:t>「</a:t>
            </a:r>
            <a:r>
              <a:rPr lang="ko-KR" altLang="en-US" sz="2000" b="1" dirty="0" smtClean="0">
                <a:latin typeface="+mn-ea"/>
              </a:rPr>
              <a:t>⑤ </a:t>
            </a:r>
            <a:r>
              <a:rPr lang="ko-KR" altLang="en-US" sz="2000" b="1" dirty="0" err="1" smtClean="0">
                <a:latin typeface="+mn-ea"/>
              </a:rPr>
              <a:t>총지급액</a:t>
            </a:r>
            <a:r>
              <a:rPr lang="ko-KR" altLang="en-US" sz="2000" b="1" dirty="0" smtClean="0">
                <a:latin typeface="+mn-ea"/>
              </a:rPr>
              <a:t>」작성 </a:t>
            </a:r>
            <a:endParaRPr lang="en-US" altLang="ko-KR" sz="2000" b="1" spc="-50" dirty="0" smtClean="0">
              <a:latin typeface="+mn-ea"/>
            </a:endParaRPr>
          </a:p>
        </p:txBody>
      </p:sp>
      <p:graphicFrame>
        <p:nvGraphicFramePr>
          <p:cNvPr id="28" name="표 27"/>
          <p:cNvGraphicFramePr>
            <a:graphicFrameLocks noGrp="1"/>
          </p:cNvGraphicFramePr>
          <p:nvPr/>
        </p:nvGraphicFramePr>
        <p:xfrm>
          <a:off x="716673" y="2336132"/>
          <a:ext cx="7982481" cy="230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6983"/>
                <a:gridCol w="3411086"/>
                <a:gridCol w="2294412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+mj-ea"/>
                          <a:ea typeface="+mj-ea"/>
                        </a:rPr>
                        <a:t>소득구분</a:t>
                      </a:r>
                      <a:endParaRPr lang="ko-KR" altLang="en-US" sz="1600" b="1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+mj-ea"/>
                          <a:ea typeface="+mj-ea"/>
                        </a:rPr>
                        <a:t>④ 인원 작성방법</a:t>
                      </a:r>
                      <a:endParaRPr lang="ko-KR" altLang="en-US" sz="1600" b="1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+mj-ea"/>
                          <a:ea typeface="+mj-ea"/>
                        </a:rPr>
                        <a:t>⑤ </a:t>
                      </a:r>
                      <a:r>
                        <a:rPr lang="ko-KR" altLang="en-US" sz="1600" b="1" dirty="0" err="1" smtClean="0">
                          <a:latin typeface="+mj-ea"/>
                          <a:ea typeface="+mj-ea"/>
                        </a:rPr>
                        <a:t>총지급액</a:t>
                      </a:r>
                      <a:r>
                        <a:rPr lang="ko-KR" altLang="en-US" sz="1600" b="1" dirty="0" smtClean="0">
                          <a:latin typeface="+mj-ea"/>
                          <a:ea typeface="+mj-ea"/>
                        </a:rPr>
                        <a:t>  작성방법</a:t>
                      </a:r>
                      <a:endParaRPr lang="ko-KR" altLang="en-US" sz="1600" b="1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+mn-ea"/>
                          <a:ea typeface="+mn-ea"/>
                        </a:rPr>
                        <a:t>간이세액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1" dirty="0" smtClean="0">
                          <a:latin typeface="+mn-ea"/>
                          <a:ea typeface="+mn-ea"/>
                        </a:rPr>
                        <a:t>반기 </a:t>
                      </a:r>
                      <a:r>
                        <a:rPr lang="ko-KR" altLang="en-US" sz="1600" b="1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마지막 달의 인원</a:t>
                      </a:r>
                      <a:r>
                        <a:rPr lang="ko-KR" altLang="en-US" sz="1600" b="1" dirty="0" smtClean="0">
                          <a:latin typeface="+mn-ea"/>
                          <a:ea typeface="+mn-ea"/>
                        </a:rPr>
                        <a:t>을 기재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rowSpan="4">
                  <a:txBody>
                    <a:bodyPr/>
                    <a:lstStyle/>
                    <a:p>
                      <a:pPr latinLnBrk="1"/>
                      <a:r>
                        <a:rPr lang="en-US" altLang="ko-KR" sz="1600" b="1" dirty="0" smtClean="0"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1600" b="1" dirty="0" smtClean="0">
                          <a:latin typeface="+mn-ea"/>
                          <a:ea typeface="+mn-ea"/>
                        </a:rPr>
                        <a:t>개월간 지급한</a:t>
                      </a:r>
                      <a:endParaRPr lang="en-US" altLang="ko-KR" sz="1600" b="1" dirty="0" smtClean="0">
                        <a:latin typeface="+mn-ea"/>
                        <a:ea typeface="+mn-ea"/>
                      </a:endParaRPr>
                    </a:p>
                    <a:p>
                      <a:pPr latinLnBrk="1"/>
                      <a:r>
                        <a:rPr lang="ko-KR" altLang="en-US" sz="1600" b="1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총 지급액을 합산</a:t>
                      </a:r>
                      <a:r>
                        <a:rPr lang="ko-KR" altLang="en-US" sz="1600" b="1" dirty="0" smtClean="0">
                          <a:latin typeface="+mn-ea"/>
                          <a:ea typeface="+mn-ea"/>
                        </a:rPr>
                        <a:t>하여 기재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+mn-ea"/>
                          <a:ea typeface="+mn-ea"/>
                        </a:rPr>
                        <a:t>중도퇴사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1" dirty="0" smtClean="0">
                          <a:latin typeface="+mn-ea"/>
                          <a:ea typeface="+mn-ea"/>
                        </a:rPr>
                        <a:t>반기 중 중도퇴사자의 총인원 기재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+mn-ea"/>
                          <a:ea typeface="+mn-ea"/>
                        </a:rPr>
                        <a:t>일용근로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1" dirty="0" smtClean="0"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1600" b="1" dirty="0" smtClean="0">
                          <a:latin typeface="+mn-ea"/>
                          <a:ea typeface="+mn-ea"/>
                        </a:rPr>
                        <a:t>개월 합계인원을 기재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+mn-ea"/>
                          <a:ea typeface="+mn-ea"/>
                        </a:rPr>
                        <a:t>사업소득</a:t>
                      </a:r>
                      <a:endParaRPr lang="en-US" altLang="ko-KR" sz="16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600" b="1" dirty="0" smtClean="0">
                          <a:latin typeface="+mn-ea"/>
                          <a:ea typeface="+mn-ea"/>
                        </a:rPr>
                        <a:t>기타소득</a:t>
                      </a:r>
                      <a:r>
                        <a:rPr lang="en-US" altLang="ko-KR" sz="1600" b="1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600" b="1" dirty="0" smtClean="0">
                          <a:latin typeface="+mn-ea"/>
                          <a:ea typeface="+mn-ea"/>
                        </a:rPr>
                        <a:t>종교인소득</a:t>
                      </a:r>
                      <a:r>
                        <a:rPr lang="en-US" altLang="ko-KR" sz="1600" b="1" dirty="0" smtClean="0"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latinLnBrk="1"/>
                      <a:r>
                        <a:rPr lang="ko-KR" altLang="en-US" sz="1600" b="1" dirty="0" smtClean="0">
                          <a:latin typeface="+mn-ea"/>
                          <a:ea typeface="+mn-ea"/>
                        </a:rPr>
                        <a:t>퇴직소득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1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지급명세서 제출대상 인원</a:t>
                      </a:r>
                      <a:r>
                        <a:rPr lang="ko-KR" altLang="en-US" sz="1600" b="1" dirty="0" smtClean="0">
                          <a:latin typeface="+mn-ea"/>
                          <a:ea typeface="+mn-ea"/>
                        </a:rPr>
                        <a:t>을 기재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656107" y="5139198"/>
            <a:ext cx="6448881" cy="709938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  <a:contourClr>
                <a:schemeClr val="bg1"/>
              </a:contourClr>
            </a:sp3d>
          </a:bodyPr>
          <a:lstStyle/>
          <a:p>
            <a:pPr marL="179388" indent="-179388">
              <a:buClr>
                <a:srgbClr val="005094"/>
              </a:buClr>
              <a:buFont typeface="Arial" pitchFamily="34" charset="0"/>
              <a:buChar char="•"/>
            </a:pPr>
            <a:r>
              <a:rPr lang="ko-KR" altLang="en-US" sz="2000" b="1" spc="-50" dirty="0" smtClean="0">
                <a:latin typeface="+mn-ea"/>
              </a:rPr>
              <a:t>「</a:t>
            </a:r>
            <a:r>
              <a:rPr lang="ko-KR" altLang="en-US" sz="2000" b="1" dirty="0" smtClean="0">
                <a:latin typeface="+mn-ea"/>
              </a:rPr>
              <a:t>⑥ 소득세 등」징수세액 기재</a:t>
            </a:r>
            <a:endParaRPr lang="en-US" altLang="ko-KR" sz="2000" b="1" dirty="0" smtClean="0">
              <a:latin typeface="+mn-ea"/>
            </a:endParaRPr>
          </a:p>
          <a:p>
            <a:pPr marL="179388" indent="-179388">
              <a:lnSpc>
                <a:spcPct val="150000"/>
              </a:lnSpc>
              <a:buClr>
                <a:srgbClr val="005094"/>
              </a:buClr>
            </a:pPr>
            <a:r>
              <a:rPr lang="en-US" altLang="ko-KR" sz="2000" b="1" dirty="0" smtClean="0">
                <a:latin typeface="+mn-ea"/>
              </a:rPr>
              <a:t>  - </a:t>
            </a:r>
            <a:r>
              <a:rPr lang="ko-KR" altLang="en-US" sz="2000" b="1" dirty="0" err="1" smtClean="0">
                <a:latin typeface="+mn-ea"/>
              </a:rPr>
              <a:t>간이세액표에</a:t>
            </a:r>
            <a:r>
              <a:rPr lang="ko-KR" altLang="en-US" sz="2000" b="1" dirty="0" smtClean="0">
                <a:latin typeface="+mn-ea"/>
              </a:rPr>
              <a:t> </a:t>
            </a:r>
            <a:r>
              <a:rPr lang="ko-KR" altLang="en-US" sz="2000" b="1" dirty="0" smtClean="0">
                <a:solidFill>
                  <a:srgbClr val="C00000"/>
                </a:solidFill>
                <a:latin typeface="+mn-ea"/>
              </a:rPr>
              <a:t>따른 </a:t>
            </a:r>
            <a:r>
              <a:rPr lang="en-US" altLang="ko-KR" sz="2000" b="1" dirty="0" smtClean="0">
                <a:solidFill>
                  <a:srgbClr val="C00000"/>
                </a:solidFill>
                <a:latin typeface="+mn-ea"/>
              </a:rPr>
              <a:t>6</a:t>
            </a:r>
            <a:r>
              <a:rPr lang="ko-KR" altLang="en-US" sz="2000" b="1" dirty="0" smtClean="0">
                <a:solidFill>
                  <a:srgbClr val="C00000"/>
                </a:solidFill>
                <a:latin typeface="+mn-ea"/>
              </a:rPr>
              <a:t>개월간의 징수세액 합계액 </a:t>
            </a:r>
            <a:r>
              <a:rPr lang="ko-KR" altLang="en-US" sz="2000" b="1" dirty="0" smtClean="0">
                <a:latin typeface="+mn-ea"/>
              </a:rPr>
              <a:t>기재 </a:t>
            </a:r>
            <a:endParaRPr lang="en-US" altLang="ko-KR" sz="2000" b="1" spc="-50" dirty="0" smtClean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56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" name="TextBox 34"/>
          <p:cNvSpPr txBox="1"/>
          <p:nvPr/>
        </p:nvSpPr>
        <p:spPr>
          <a:xfrm>
            <a:off x="411774" y="342900"/>
            <a:ext cx="1832233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과세 개요 </a:t>
            </a:r>
            <a:r>
              <a:rPr lang="en-US" altLang="ko-KR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1</a:t>
            </a:r>
            <a:endParaRPr lang="ko-KR" altLang="en-US" sz="2900" b="1" dirty="0">
              <a:latin typeface="나눔고딕 ExtraBold" pitchFamily="50" charset="-127"/>
              <a:ea typeface="나눔고딕 ExtraBold" pitchFamily="50" charset="-127"/>
              <a:cs typeface="Arial" panose="020B0604020202020204" pitchFamily="34" charset="0"/>
            </a:endParaRPr>
          </a:p>
        </p:txBody>
      </p:sp>
      <p:grpSp>
        <p:nvGrpSpPr>
          <p:cNvPr id="2" name="그룹 47"/>
          <p:cNvGrpSpPr/>
          <p:nvPr/>
        </p:nvGrpSpPr>
        <p:grpSpPr>
          <a:xfrm>
            <a:off x="304574" y="1223146"/>
            <a:ext cx="3451880" cy="389178"/>
            <a:chOff x="304800" y="1340768"/>
            <a:chExt cx="7369090" cy="389178"/>
          </a:xfrm>
        </p:grpSpPr>
        <p:sp>
          <p:nvSpPr>
            <p:cNvPr id="37" name="모서리가 둥근 직사각형 36"/>
            <p:cNvSpPr/>
            <p:nvPr/>
          </p:nvSpPr>
          <p:spPr>
            <a:xfrm>
              <a:off x="304800" y="1340768"/>
              <a:ext cx="7089913" cy="389178"/>
            </a:xfrm>
            <a:prstGeom prst="roundRect">
              <a:avLst>
                <a:gd name="adj" fmla="val 50000"/>
              </a:avLst>
            </a:prstGeom>
            <a:solidFill>
              <a:srgbClr val="096CAF"/>
            </a:solidFill>
            <a:ln w="539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cene3d>
                <a:camera prst="orthographicFront"/>
                <a:lightRig rig="threePt" dir="t"/>
              </a:scene3d>
              <a:sp3d>
                <a:bevelT w="1270" h="6350"/>
              </a:sp3d>
            </a:bodyPr>
            <a:lstStyle/>
            <a:p>
              <a:pPr algn="ctr" latinLnBrk="0"/>
              <a:endParaRPr lang="ko-KR" altLang="en-US" sz="2400" spc="-151" dirty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Rix밝은고딕 M" pitchFamily="18" charset="-127"/>
                <a:ea typeface="Rix밝은고딕 M" pitchFamily="18" charset="-127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90053" y="1386502"/>
              <a:ext cx="7083837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  <a:contourClr>
                  <a:schemeClr val="bg1"/>
                </a:contourClr>
              </a:sp3d>
            </a:bodyPr>
            <a:lstStyle>
              <a:defPPr>
                <a:defRPr lang="ko-KR"/>
              </a:defPPr>
              <a:lvl1pPr>
                <a:buClr>
                  <a:srgbClr val="0180AF"/>
                </a:buClr>
                <a:defRPr sz="2300" b="1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ko-KR" altLang="en-US" sz="2000" b="0" dirty="0" smtClean="0">
                  <a:latin typeface="Rix밝은고딕 M" pitchFamily="18" charset="-127"/>
                  <a:ea typeface="Rix밝은고딕 M" pitchFamily="18" charset="-127"/>
                </a:rPr>
                <a:t>  </a:t>
              </a:r>
              <a:r>
                <a:rPr lang="ko-KR" altLang="en-US" sz="2000" dirty="0" err="1" smtClean="0">
                  <a:latin typeface="+mj-ea"/>
                  <a:ea typeface="+mj-ea"/>
                </a:rPr>
                <a:t>반기별</a:t>
              </a:r>
              <a:r>
                <a:rPr lang="ko-KR" altLang="en-US" sz="2000" dirty="0" smtClean="0">
                  <a:latin typeface="+mj-ea"/>
                  <a:ea typeface="+mj-ea"/>
                </a:rPr>
                <a:t> 신고서 작성 예시</a:t>
              </a:r>
              <a:endParaRPr lang="ko-KR" altLang="en-US" sz="2000" dirty="0">
                <a:latin typeface="+mj-ea"/>
                <a:ea typeface="+mj-ea"/>
              </a:endParaRPr>
            </a:p>
          </p:txBody>
        </p:sp>
      </p:grp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411774" y="342900"/>
            <a:ext cx="2462213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smtClean="0">
                <a:latin typeface="+mj-ea"/>
                <a:ea typeface="+mj-ea"/>
                <a:cs typeface="Arial" panose="020B0604020202020204" pitchFamily="34" charset="0"/>
              </a:rPr>
              <a:t>서면 신고 </a:t>
            </a:r>
            <a:r>
              <a:rPr lang="en-US" altLang="ko-KR" sz="2400" b="1" dirty="0" smtClean="0">
                <a:latin typeface="+mj-ea"/>
                <a:ea typeface="+mj-ea"/>
                <a:cs typeface="Arial" panose="020B0604020202020204" pitchFamily="34" charset="0"/>
              </a:rPr>
              <a:t>(8/9)</a:t>
            </a:r>
            <a:endParaRPr lang="ko-KR" altLang="en-US" sz="2900" b="1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4" name="그룹 129"/>
          <p:cNvGrpSpPr/>
          <p:nvPr/>
        </p:nvGrpSpPr>
        <p:grpSpPr>
          <a:xfrm>
            <a:off x="5710712" y="426772"/>
            <a:ext cx="3359147" cy="677108"/>
            <a:chOff x="7253567" y="500912"/>
            <a:chExt cx="3118477" cy="677108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7372853" y="543437"/>
              <a:ext cx="444847" cy="3215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 w="952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23" name="Text Box 5"/>
            <p:cNvSpPr txBox="1">
              <a:spLocks noChangeArrowheads="1"/>
            </p:cNvSpPr>
            <p:nvPr/>
          </p:nvSpPr>
          <p:spPr bwMode="auto">
            <a:xfrm>
              <a:off x="7763587" y="500912"/>
              <a:ext cx="2608457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defRPr/>
              </a:pPr>
              <a:r>
                <a:rPr lang="en-US" altLang="ko-KR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 </a:t>
              </a:r>
              <a:r>
                <a:rPr lang="ko-KR" altLang="en-US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원천징수 이행상황 신고</a:t>
              </a:r>
              <a:endParaRPr lang="ko-KR" altLang="en-US" sz="1900" b="1" kern="0" spc="-90" dirty="0">
                <a:gradFill>
                  <a:gsLst>
                    <a:gs pos="100000">
                      <a:srgbClr val="4F81BD">
                        <a:lumMod val="75000"/>
                      </a:srgbClr>
                    </a:gs>
                    <a:gs pos="100000">
                      <a:srgbClr val="00589A"/>
                    </a:gs>
                  </a:gsLst>
                  <a:lin ang="5400000" scaled="0"/>
                </a:gra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253567" y="506609"/>
              <a:ext cx="6406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algn="ctr" fontAlgn="base">
                <a:spcAft>
                  <a:spcPct val="0"/>
                </a:spcAft>
                <a:buClr>
                  <a:prstClr val="black">
                    <a:lumMod val="85000"/>
                    <a:lumOff val="15000"/>
                  </a:prstClr>
                </a:buClr>
              </a:pPr>
              <a:r>
                <a:rPr kumimoji="1" lang="en-US" altLang="ko-KR" b="1" spc="-40" smtClean="0">
                  <a:gradFill>
                    <a:gsLst>
                      <a:gs pos="100000">
                        <a:prstClr val="white"/>
                      </a:gs>
                      <a:gs pos="100000">
                        <a:srgbClr val="FFFFFF">
                          <a:lumMod val="85000"/>
                          <a:alpha val="0"/>
                        </a:srgbClr>
                      </a:gs>
                    </a:gsLst>
                    <a:lin ang="10800000" scaled="0"/>
                  </a:gradFill>
                  <a:latin typeface="+mj-ea"/>
                  <a:ea typeface="+mj-ea"/>
                </a:rPr>
                <a:t>02</a:t>
              </a:r>
              <a:endParaRPr kumimoji="1" lang="ko-KR" altLang="en-US" b="1" spc="-40" dirty="0">
                <a:gradFill>
                  <a:gsLst>
                    <a:gs pos="100000">
                      <a:prstClr val="white"/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latin typeface="+mj-ea"/>
                <a:ea typeface="+mj-ea"/>
              </a:endParaRPr>
            </a:p>
          </p:txBody>
        </p:sp>
      </p:grp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817341" y="6038335"/>
            <a:ext cx="33857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(</a:t>
            </a:r>
            <a:r>
              <a:rPr lang="ko-KR" altLang="en-US" dirty="0" smtClean="0"/>
              <a:t>이하 다음 페이지에 연결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17841" y="1738178"/>
            <a:ext cx="8320213" cy="1754326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b="1" dirty="0" smtClean="0">
                <a:latin typeface="+mn-ea"/>
              </a:rPr>
              <a:t> 반기 근로소득 지급 </a:t>
            </a:r>
            <a:r>
              <a:rPr lang="en-US" altLang="ko-KR" b="1" dirty="0" smtClean="0">
                <a:latin typeface="+mn-ea"/>
              </a:rPr>
              <a:t>: 5</a:t>
            </a:r>
            <a:r>
              <a:rPr lang="ko-KR" altLang="en-US" b="1" dirty="0" smtClean="0">
                <a:latin typeface="+mn-ea"/>
              </a:rPr>
              <a:t>명</a:t>
            </a:r>
            <a:r>
              <a:rPr lang="en-US" altLang="ko-KR" b="1" dirty="0" smtClean="0">
                <a:latin typeface="+mn-ea"/>
              </a:rPr>
              <a:t>, </a:t>
            </a:r>
            <a:r>
              <a:rPr lang="ko-KR" altLang="en-US" b="1" dirty="0" err="1" smtClean="0">
                <a:latin typeface="+mn-ea"/>
              </a:rPr>
              <a:t>총지급액</a:t>
            </a:r>
            <a:r>
              <a:rPr lang="ko-KR" altLang="en-US" b="1" dirty="0" smtClean="0">
                <a:latin typeface="+mn-ea"/>
              </a:rPr>
              <a:t> </a:t>
            </a:r>
            <a:r>
              <a:rPr lang="en-US" altLang="ko-KR" b="1" dirty="0" smtClean="0">
                <a:latin typeface="+mn-ea"/>
              </a:rPr>
              <a:t>45</a:t>
            </a:r>
            <a:r>
              <a:rPr lang="ko-KR" altLang="en-US" b="1" dirty="0" err="1" smtClean="0">
                <a:latin typeface="+mn-ea"/>
              </a:rPr>
              <a:t>백만원</a:t>
            </a:r>
            <a:r>
              <a:rPr lang="en-US" altLang="ko-KR" b="1" dirty="0" smtClean="0">
                <a:latin typeface="+mn-ea"/>
              </a:rPr>
              <a:t>, </a:t>
            </a:r>
            <a:r>
              <a:rPr lang="ko-KR" altLang="en-US" b="1" dirty="0" smtClean="0">
                <a:latin typeface="+mn-ea"/>
              </a:rPr>
              <a:t>소득세 </a:t>
            </a:r>
            <a:r>
              <a:rPr lang="en-US" altLang="ko-KR" b="1" dirty="0" smtClean="0">
                <a:latin typeface="+mn-ea"/>
              </a:rPr>
              <a:t>262,800</a:t>
            </a:r>
            <a:r>
              <a:rPr lang="ko-KR" altLang="en-US" b="1" dirty="0" smtClean="0">
                <a:latin typeface="+mn-ea"/>
              </a:rPr>
              <a:t>원</a:t>
            </a:r>
            <a:endParaRPr lang="en-US" altLang="ko-KR" b="1" dirty="0" smtClean="0">
              <a:latin typeface="+mn-ea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b="1" dirty="0" smtClean="0">
                <a:latin typeface="+mn-ea"/>
              </a:rPr>
              <a:t> </a:t>
            </a:r>
            <a:r>
              <a:rPr lang="ko-KR" altLang="en-US" b="1" dirty="0" smtClean="0">
                <a:latin typeface="+mn-ea"/>
              </a:rPr>
              <a:t>반기 중 중도퇴사자 연말정산 </a:t>
            </a:r>
            <a:r>
              <a:rPr lang="en-US" altLang="ko-KR" b="1" dirty="0" smtClean="0">
                <a:latin typeface="+mn-ea"/>
              </a:rPr>
              <a:t>: 1</a:t>
            </a:r>
            <a:r>
              <a:rPr lang="ko-KR" altLang="en-US" b="1" dirty="0" smtClean="0">
                <a:latin typeface="+mn-ea"/>
              </a:rPr>
              <a:t>명</a:t>
            </a:r>
            <a:r>
              <a:rPr lang="en-US" altLang="ko-KR" b="1" dirty="0" smtClean="0">
                <a:latin typeface="+mn-ea"/>
              </a:rPr>
              <a:t>, </a:t>
            </a:r>
            <a:r>
              <a:rPr lang="ko-KR" altLang="en-US" b="1" dirty="0" err="1" smtClean="0">
                <a:latin typeface="+mn-ea"/>
              </a:rPr>
              <a:t>총지급액</a:t>
            </a:r>
            <a:r>
              <a:rPr lang="ko-KR" altLang="en-US" b="1" dirty="0" smtClean="0">
                <a:latin typeface="+mn-ea"/>
              </a:rPr>
              <a:t> </a:t>
            </a:r>
            <a:r>
              <a:rPr lang="en-US" altLang="ko-KR" b="1" dirty="0" smtClean="0">
                <a:latin typeface="+mn-ea"/>
              </a:rPr>
              <a:t>10</a:t>
            </a:r>
            <a:r>
              <a:rPr lang="ko-KR" altLang="en-US" b="1" dirty="0" err="1" smtClean="0">
                <a:latin typeface="+mn-ea"/>
              </a:rPr>
              <a:t>백만원</a:t>
            </a:r>
            <a:r>
              <a:rPr lang="en-US" altLang="ko-KR" b="1" dirty="0" smtClean="0">
                <a:latin typeface="+mn-ea"/>
              </a:rPr>
              <a:t>, </a:t>
            </a:r>
            <a:r>
              <a:rPr lang="ko-KR" altLang="en-US" b="1" dirty="0" smtClean="0">
                <a:latin typeface="+mn-ea"/>
              </a:rPr>
              <a:t>소득세 △ </a:t>
            </a:r>
            <a:r>
              <a:rPr lang="en-US" altLang="ko-KR" b="1" dirty="0" smtClean="0">
                <a:latin typeface="+mn-ea"/>
              </a:rPr>
              <a:t>100,000</a:t>
            </a:r>
            <a:r>
              <a:rPr lang="ko-KR" altLang="en-US" b="1" dirty="0" smtClean="0">
                <a:latin typeface="+mn-ea"/>
              </a:rPr>
              <a:t>원</a:t>
            </a:r>
            <a:endParaRPr lang="en-US" altLang="ko-KR" b="1" dirty="0" smtClean="0">
              <a:latin typeface="+mn-ea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b="1" dirty="0" smtClean="0">
                <a:latin typeface="+mn-ea"/>
              </a:rPr>
              <a:t> </a:t>
            </a:r>
            <a:r>
              <a:rPr lang="ko-KR" altLang="en-US" b="1" dirty="0" smtClean="0">
                <a:latin typeface="+mn-ea"/>
              </a:rPr>
              <a:t>반기 일용근로소득 지급 </a:t>
            </a:r>
            <a:r>
              <a:rPr lang="en-US" altLang="ko-KR" b="1" dirty="0" smtClean="0">
                <a:latin typeface="+mn-ea"/>
              </a:rPr>
              <a:t>: 12</a:t>
            </a:r>
            <a:r>
              <a:rPr lang="ko-KR" altLang="en-US" b="1" dirty="0" smtClean="0">
                <a:latin typeface="+mn-ea"/>
              </a:rPr>
              <a:t>명</a:t>
            </a:r>
            <a:r>
              <a:rPr lang="en-US" altLang="ko-KR" b="1" dirty="0" smtClean="0">
                <a:latin typeface="+mn-ea"/>
              </a:rPr>
              <a:t>, </a:t>
            </a:r>
            <a:r>
              <a:rPr lang="ko-KR" altLang="en-US" b="1" dirty="0" err="1" smtClean="0">
                <a:latin typeface="+mn-ea"/>
              </a:rPr>
              <a:t>총지급액</a:t>
            </a:r>
            <a:r>
              <a:rPr lang="ko-KR" altLang="en-US" b="1" dirty="0" smtClean="0">
                <a:latin typeface="+mn-ea"/>
              </a:rPr>
              <a:t> </a:t>
            </a:r>
            <a:r>
              <a:rPr lang="en-US" altLang="ko-KR" b="1" dirty="0" smtClean="0">
                <a:latin typeface="+mn-ea"/>
              </a:rPr>
              <a:t>6</a:t>
            </a:r>
            <a:r>
              <a:rPr lang="ko-KR" altLang="en-US" b="1" dirty="0" err="1" smtClean="0">
                <a:latin typeface="+mn-ea"/>
              </a:rPr>
              <a:t>백만원</a:t>
            </a:r>
            <a:r>
              <a:rPr lang="en-US" altLang="ko-KR" b="1" dirty="0" smtClean="0">
                <a:latin typeface="+mn-ea"/>
              </a:rPr>
              <a:t>, </a:t>
            </a:r>
            <a:r>
              <a:rPr lang="ko-KR" altLang="en-US" b="1" dirty="0" smtClean="0">
                <a:latin typeface="+mn-ea"/>
              </a:rPr>
              <a:t>소득세 </a:t>
            </a:r>
            <a:r>
              <a:rPr lang="en-US" altLang="ko-KR" b="1" dirty="0" smtClean="0">
                <a:latin typeface="+mn-ea"/>
              </a:rPr>
              <a:t>0</a:t>
            </a:r>
            <a:r>
              <a:rPr lang="ko-KR" altLang="en-US" b="1" dirty="0" smtClean="0">
                <a:latin typeface="+mn-ea"/>
              </a:rPr>
              <a:t>원</a:t>
            </a:r>
            <a:endParaRPr lang="en-US" altLang="ko-KR" b="1" dirty="0" smtClean="0">
              <a:latin typeface="+mn-ea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b="1" dirty="0" smtClean="0">
                <a:latin typeface="+mn-ea"/>
              </a:rPr>
              <a:t> </a:t>
            </a:r>
            <a:r>
              <a:rPr lang="ko-KR" altLang="en-US" b="1" dirty="0" smtClean="0">
                <a:latin typeface="+mn-ea"/>
              </a:rPr>
              <a:t>반기 종교인소득 지급 </a:t>
            </a:r>
            <a:r>
              <a:rPr lang="en-US" altLang="ko-KR" b="1" dirty="0" smtClean="0">
                <a:latin typeface="+mn-ea"/>
              </a:rPr>
              <a:t>: 2</a:t>
            </a:r>
            <a:r>
              <a:rPr lang="ko-KR" altLang="en-US" b="1" dirty="0" smtClean="0">
                <a:latin typeface="+mn-ea"/>
              </a:rPr>
              <a:t>명</a:t>
            </a:r>
            <a:r>
              <a:rPr lang="en-US" altLang="ko-KR" b="1" dirty="0" smtClean="0">
                <a:latin typeface="+mn-ea"/>
              </a:rPr>
              <a:t>, </a:t>
            </a:r>
            <a:r>
              <a:rPr lang="ko-KR" altLang="en-US" b="1" dirty="0" err="1" smtClean="0">
                <a:latin typeface="+mn-ea"/>
              </a:rPr>
              <a:t>총지급액</a:t>
            </a:r>
            <a:r>
              <a:rPr lang="ko-KR" altLang="en-US" b="1" dirty="0" smtClean="0">
                <a:latin typeface="+mn-ea"/>
              </a:rPr>
              <a:t> </a:t>
            </a:r>
            <a:r>
              <a:rPr lang="en-US" altLang="ko-KR" b="1" dirty="0" smtClean="0">
                <a:latin typeface="+mn-ea"/>
              </a:rPr>
              <a:t>18</a:t>
            </a:r>
            <a:r>
              <a:rPr lang="ko-KR" altLang="en-US" b="1" dirty="0" err="1" smtClean="0">
                <a:latin typeface="+mn-ea"/>
              </a:rPr>
              <a:t>백만원</a:t>
            </a:r>
            <a:r>
              <a:rPr lang="en-US" altLang="ko-KR" b="1" dirty="0" smtClean="0">
                <a:latin typeface="+mn-ea"/>
              </a:rPr>
              <a:t>, </a:t>
            </a:r>
            <a:r>
              <a:rPr lang="ko-KR" altLang="en-US" b="1" dirty="0" smtClean="0">
                <a:latin typeface="+mn-ea"/>
              </a:rPr>
              <a:t>소득세 </a:t>
            </a:r>
            <a:r>
              <a:rPr lang="en-US" altLang="ko-KR" b="1" dirty="0" smtClean="0">
                <a:latin typeface="+mn-ea"/>
              </a:rPr>
              <a:t>12,000</a:t>
            </a:r>
            <a:r>
              <a:rPr lang="ko-KR" altLang="en-US" b="1" dirty="0" smtClean="0">
                <a:latin typeface="+mn-ea"/>
              </a:rPr>
              <a:t>원 </a:t>
            </a:r>
            <a:endParaRPr lang="ko-KR" altLang="en-US" b="1" dirty="0">
              <a:latin typeface="+mn-ea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/>
        </p:nvGraphicFramePr>
        <p:xfrm>
          <a:off x="626555" y="4015873"/>
          <a:ext cx="7858417" cy="1751076"/>
        </p:xfrm>
        <a:graphic>
          <a:graphicData uri="http://schemas.openxmlformats.org/drawingml/2006/table">
            <a:tbl>
              <a:tblPr/>
              <a:tblGrid>
                <a:gridCol w="469078"/>
                <a:gridCol w="502508"/>
                <a:gridCol w="447517"/>
                <a:gridCol w="422259"/>
                <a:gridCol w="58054"/>
                <a:gridCol w="522030"/>
                <a:gridCol w="758433"/>
                <a:gridCol w="58054"/>
                <a:gridCol w="1316514"/>
                <a:gridCol w="1316514"/>
                <a:gridCol w="993728"/>
                <a:gridCol w="993728"/>
              </a:tblGrid>
              <a:tr h="187579"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① 신고구분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☑원천징수이행상황신고서</a:t>
                      </a:r>
                      <a:endParaRPr lang="ko-KR" altLang="en-US" sz="24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□원천징수세액환급신청서</a:t>
                      </a:r>
                      <a:endParaRPr lang="ko-KR" altLang="en-US" sz="28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②귀속연월</a:t>
                      </a:r>
                      <a:endParaRPr lang="ko-KR" altLang="en-US" sz="10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2018</a:t>
                      </a:r>
                      <a:r>
                        <a:rPr lang="ko-KR" altLang="en-US" sz="105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년 </a:t>
                      </a:r>
                      <a:r>
                        <a:rPr lang="en-US" altLang="ko-KR" sz="105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5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월</a:t>
                      </a:r>
                      <a:endParaRPr lang="ko-KR" altLang="en-US" sz="10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7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매월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반기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수정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연말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소득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처분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환급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신청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③지급연월</a:t>
                      </a:r>
                      <a:endParaRPr lang="ko-KR" altLang="en-US" sz="10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2018</a:t>
                      </a:r>
                      <a:r>
                        <a:rPr lang="ko-KR" altLang="en-US" sz="105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년 </a:t>
                      </a:r>
                      <a:r>
                        <a:rPr lang="en-US" altLang="ko-KR" sz="105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105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월</a:t>
                      </a:r>
                      <a:endParaRPr lang="ko-KR" altLang="en-US" sz="10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638">
                <a:tc rowSpan="4" grid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원천징수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의 무 자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법인명</a:t>
                      </a:r>
                      <a:r>
                        <a:rPr lang="en-US" altLang="ko-KR" sz="105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상호</a:t>
                      </a:r>
                      <a:r>
                        <a:rPr lang="en-US" altLang="ko-KR" sz="105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○○○ 교회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종교단체명</a:t>
                      </a:r>
                      <a:r>
                        <a:rPr lang="en-US" altLang="ko-KR" sz="105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대표자</a:t>
                      </a:r>
                      <a:r>
                        <a:rPr lang="en-US" altLang="ko-KR" sz="105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성명</a:t>
                      </a:r>
                      <a:r>
                        <a:rPr lang="en-US" altLang="ko-KR" sz="105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△△△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일괄납부 여부</a:t>
                      </a:r>
                      <a:endParaRPr lang="ko-KR" altLang="en-US" sz="10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105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부</a:t>
                      </a:r>
                      <a:endParaRPr lang="ko-KR" altLang="en-US" sz="10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942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사업자단위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과세 여부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105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부</a:t>
                      </a:r>
                      <a:endParaRPr lang="ko-KR" altLang="en-US" sz="10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638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사업자</a:t>
                      </a:r>
                      <a:r>
                        <a:rPr lang="en-US" altLang="ko-KR" sz="105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주민</a:t>
                      </a:r>
                      <a:r>
                        <a:rPr lang="en-US" altLang="ko-KR" sz="105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등록번호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xxx-xx-</a:t>
                      </a:r>
                      <a:r>
                        <a:rPr lang="en-US" sz="1050" b="1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xxxxx</a:t>
                      </a:r>
                      <a:endParaRPr 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사업장 소재지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○○○○○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전화번호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xxx-xxx-</a:t>
                      </a:r>
                      <a:r>
                        <a:rPr lang="en-US" sz="1050" b="1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xxxx</a:t>
                      </a:r>
                      <a:endParaRPr 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638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전자우편주소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00@00.00</a:t>
                      </a:r>
                      <a:endParaRPr 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144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타원 24"/>
          <p:cNvSpPr/>
          <p:nvPr/>
        </p:nvSpPr>
        <p:spPr>
          <a:xfrm>
            <a:off x="1136821" y="4267200"/>
            <a:ext cx="411892" cy="33775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타원 25"/>
          <p:cNvSpPr/>
          <p:nvPr/>
        </p:nvSpPr>
        <p:spPr>
          <a:xfrm>
            <a:off x="7965990" y="4604952"/>
            <a:ext cx="230661" cy="27184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타원 26"/>
          <p:cNvSpPr/>
          <p:nvPr/>
        </p:nvSpPr>
        <p:spPr>
          <a:xfrm>
            <a:off x="7974227" y="4917990"/>
            <a:ext cx="230661" cy="27184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156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" name="TextBox 34"/>
          <p:cNvSpPr txBox="1"/>
          <p:nvPr/>
        </p:nvSpPr>
        <p:spPr>
          <a:xfrm>
            <a:off x="411774" y="342900"/>
            <a:ext cx="1832233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과세 개요 </a:t>
            </a:r>
            <a:r>
              <a:rPr lang="en-US" altLang="ko-KR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1</a:t>
            </a:r>
            <a:endParaRPr lang="ko-KR" altLang="en-US" sz="2900" b="1" dirty="0">
              <a:latin typeface="나눔고딕 ExtraBold" pitchFamily="50" charset="-127"/>
              <a:ea typeface="나눔고딕 ExtraBold" pitchFamily="50" charset="-127"/>
              <a:cs typeface="Arial" panose="020B0604020202020204" pitchFamily="34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411774" y="342900"/>
            <a:ext cx="2462213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smtClean="0">
                <a:latin typeface="+mj-ea"/>
                <a:ea typeface="+mj-ea"/>
                <a:cs typeface="Arial" panose="020B0604020202020204" pitchFamily="34" charset="0"/>
              </a:rPr>
              <a:t>서면 신고 </a:t>
            </a:r>
            <a:r>
              <a:rPr lang="en-US" altLang="ko-KR" sz="2400" b="1" dirty="0" smtClean="0">
                <a:latin typeface="+mj-ea"/>
                <a:ea typeface="+mj-ea"/>
                <a:cs typeface="Arial" panose="020B0604020202020204" pitchFamily="34" charset="0"/>
              </a:rPr>
              <a:t>(9/9)</a:t>
            </a:r>
            <a:endParaRPr lang="ko-KR" altLang="en-US" sz="2900" b="1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3" name="그룹 129"/>
          <p:cNvGrpSpPr/>
          <p:nvPr/>
        </p:nvGrpSpPr>
        <p:grpSpPr>
          <a:xfrm>
            <a:off x="5743665" y="426772"/>
            <a:ext cx="3285005" cy="677108"/>
            <a:chOff x="7253567" y="500912"/>
            <a:chExt cx="3095532" cy="677108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7342260" y="543437"/>
              <a:ext cx="444847" cy="3215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 w="952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23" name="Text Box 5"/>
            <p:cNvSpPr txBox="1">
              <a:spLocks noChangeArrowheads="1"/>
            </p:cNvSpPr>
            <p:nvPr/>
          </p:nvSpPr>
          <p:spPr bwMode="auto">
            <a:xfrm>
              <a:off x="7740643" y="500912"/>
              <a:ext cx="2608456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defRPr/>
              </a:pPr>
              <a:r>
                <a:rPr lang="en-US" altLang="ko-KR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 </a:t>
              </a:r>
              <a:r>
                <a:rPr lang="ko-KR" altLang="en-US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원천징수 이행상황 신고</a:t>
              </a:r>
              <a:endParaRPr lang="ko-KR" altLang="en-US" sz="1900" b="1" kern="0" spc="-90" dirty="0">
                <a:gradFill>
                  <a:gsLst>
                    <a:gs pos="100000">
                      <a:srgbClr val="4F81BD">
                        <a:lumMod val="75000"/>
                      </a:srgbClr>
                    </a:gs>
                    <a:gs pos="100000">
                      <a:srgbClr val="00589A"/>
                    </a:gs>
                  </a:gsLst>
                  <a:lin ang="5400000" scaled="0"/>
                </a:gra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253567" y="506609"/>
              <a:ext cx="6406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algn="ctr" fontAlgn="base">
                <a:spcAft>
                  <a:spcPct val="0"/>
                </a:spcAft>
                <a:buClr>
                  <a:prstClr val="black">
                    <a:lumMod val="85000"/>
                    <a:lumOff val="15000"/>
                  </a:prstClr>
                </a:buClr>
              </a:pPr>
              <a:r>
                <a:rPr kumimoji="1" lang="en-US" altLang="ko-KR" b="1" spc="-40" smtClean="0">
                  <a:gradFill>
                    <a:gsLst>
                      <a:gs pos="100000">
                        <a:prstClr val="white"/>
                      </a:gs>
                      <a:gs pos="100000">
                        <a:srgbClr val="FFFFFF">
                          <a:lumMod val="85000"/>
                          <a:alpha val="0"/>
                        </a:srgbClr>
                      </a:gs>
                    </a:gsLst>
                    <a:lin ang="10800000" scaled="0"/>
                  </a:gradFill>
                  <a:latin typeface="+mj-ea"/>
                  <a:ea typeface="+mj-ea"/>
                </a:rPr>
                <a:t>02</a:t>
              </a:r>
              <a:endParaRPr kumimoji="1" lang="ko-KR" altLang="en-US" b="1" spc="-40" dirty="0">
                <a:gradFill>
                  <a:gsLst>
                    <a:gs pos="100000">
                      <a:prstClr val="white"/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latin typeface="+mj-ea"/>
                <a:ea typeface="+mj-ea"/>
              </a:endParaRPr>
            </a:p>
          </p:txBody>
        </p:sp>
      </p:grp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61037" y="922636"/>
            <a:ext cx="2529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(</a:t>
            </a:r>
            <a:r>
              <a:rPr lang="ko-KR" altLang="en-US" dirty="0" smtClean="0"/>
              <a:t>이전 페이지와 연결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593125" y="1359205"/>
          <a:ext cx="7957752" cy="5362235"/>
        </p:xfrm>
        <a:graphic>
          <a:graphicData uri="http://schemas.openxmlformats.org/drawingml/2006/table">
            <a:tbl>
              <a:tblPr/>
              <a:tblGrid>
                <a:gridCol w="554245"/>
                <a:gridCol w="384280"/>
                <a:gridCol w="529533"/>
                <a:gridCol w="220698"/>
                <a:gridCol w="479126"/>
                <a:gridCol w="366396"/>
                <a:gridCol w="748967"/>
                <a:gridCol w="748967"/>
                <a:gridCol w="744300"/>
                <a:gridCol w="595783"/>
                <a:gridCol w="620976"/>
                <a:gridCol w="713664"/>
                <a:gridCol w="713664"/>
                <a:gridCol w="537153"/>
              </a:tblGrid>
              <a:tr h="152171">
                <a:tc gridSpan="14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-윤고딕120"/>
                        </a:rPr>
                        <a:t> ❶ 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원천징수 명세 및 납부세액</a:t>
                      </a: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(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단위：원</a:t>
                      </a: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)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2171">
                <a:tc rowSpan="3" gridSpan="5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소득자 소득구분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-윤고딕120"/>
                        </a:rPr>
                        <a:t>코드</a:t>
                      </a: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-윤고딕120"/>
                        </a:rPr>
                        <a:t>원천징수명세</a:t>
                      </a: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-윤고딕120"/>
                        </a:rPr>
                        <a:t>⑨</a:t>
                      </a: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-윤고딕120"/>
                        </a:rPr>
                        <a:t>당월 조정 </a:t>
                      </a: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-윤고딕120"/>
                        </a:rPr>
                        <a:t>환급세액</a:t>
                      </a: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-윤고딕120"/>
                        </a:rPr>
                        <a:t>납부 세액</a:t>
                      </a: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2171">
                <a:tc gridSpan="5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-윤고딕120"/>
                        </a:rPr>
                        <a:t>소득지급</a:t>
                      </a: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-윤고딕120"/>
                        </a:rPr>
                        <a:t>징수세액</a:t>
                      </a: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-윤고딕120"/>
                        </a:rPr>
                        <a:t>⑩</a:t>
                      </a: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-윤고딕120"/>
                        </a:rPr>
                        <a:t>소득세 등</a:t>
                      </a: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(</a:t>
                      </a: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가산세 포함</a:t>
                      </a:r>
                      <a:r>
                        <a:rPr lang="en-US" altLang="ko-KR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)</a:t>
                      </a: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-윤고딕120"/>
                        </a:rPr>
                        <a:t>⑪</a:t>
                      </a: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-윤고딕120"/>
                        </a:rPr>
                        <a:t>농어촌</a:t>
                      </a: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-윤고딕120"/>
                        </a:rPr>
                        <a:t>특별세</a:t>
                      </a: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7721">
                <a:tc gridSpan="5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-윤고딕120"/>
                        </a:rPr>
                        <a:t>④</a:t>
                      </a: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-윤고딕120"/>
                        </a:rPr>
                        <a:t>인원</a:t>
                      </a: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-윤고딕120"/>
                        </a:rPr>
                        <a:t>⑤</a:t>
                      </a: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-윤고딕120"/>
                        </a:rPr>
                        <a:t>총지급액</a:t>
                      </a: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-윤고딕120"/>
                        </a:rPr>
                        <a:t>⑥</a:t>
                      </a: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-윤고딕120"/>
                        </a:rPr>
                        <a:t>소득세 등</a:t>
                      </a: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⑦</a:t>
                      </a: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-윤고딕120"/>
                        </a:rPr>
                        <a:t>농어촌</a:t>
                      </a:r>
                      <a:endParaRPr lang="en-US" altLang="ko-KR" sz="800" b="1" dirty="0" smtClean="0">
                        <a:solidFill>
                          <a:srgbClr val="000000"/>
                        </a:solidFill>
                        <a:latin typeface="-윤고딕120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 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특별세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-윤고딕120"/>
                        </a:rPr>
                        <a:t>⑧</a:t>
                      </a: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-윤고딕120"/>
                        </a:rPr>
                        <a:t>가산세</a:t>
                      </a: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68552">
                <a:tc rowSpan="26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개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인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  <a:p>
                      <a:pPr marL="0" marR="0" algn="ctr">
                        <a:lnSpc>
                          <a:spcPct val="4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⁀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거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주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자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err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ㆍ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비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거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주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  <a:p>
                      <a:pPr marL="0" marR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자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⌣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7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근로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소득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간이세액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A01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5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45,000,000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262,800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85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중도퇴사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A02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1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10,000,000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-윤고딕120"/>
                        </a:rPr>
                        <a:t>△</a:t>
                      </a:r>
                      <a:r>
                        <a:rPr lang="en-US" altLang="ko-KR" sz="800" b="1">
                          <a:solidFill>
                            <a:srgbClr val="000000"/>
                          </a:solidFill>
                          <a:latin typeface="-윤고딕120"/>
                        </a:rPr>
                        <a:t>100,000</a:t>
                      </a: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21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일용근로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A03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12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6,000,000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0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21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연말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정산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합계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A04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21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분납신청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A05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21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납부금액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A06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85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err="1">
                          <a:solidFill>
                            <a:srgbClr val="000000"/>
                          </a:solidFill>
                          <a:latin typeface="-윤고딕120"/>
                        </a:rPr>
                        <a:t>가감계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A10</a:t>
                      </a:r>
                      <a:endParaRPr 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18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61,000,000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162,800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162,800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21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퇴직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소득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연금계좌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A21</a:t>
                      </a:r>
                      <a:endParaRPr 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21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그 외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A22</a:t>
                      </a:r>
                      <a:endParaRPr 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21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err="1">
                          <a:solidFill>
                            <a:srgbClr val="000000"/>
                          </a:solidFill>
                          <a:latin typeface="-윤고딕120"/>
                        </a:rPr>
                        <a:t>가감계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A20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21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사업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소득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err="1">
                          <a:solidFill>
                            <a:srgbClr val="000000"/>
                          </a:solidFill>
                          <a:latin typeface="-윤고딕120"/>
                        </a:rPr>
                        <a:t>매월징수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A25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21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연말정산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A26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21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err="1">
                          <a:solidFill>
                            <a:srgbClr val="000000"/>
                          </a:solidFill>
                          <a:latin typeface="-윤고딕120"/>
                        </a:rPr>
                        <a:t>가감계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A30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21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기타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소득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-윤고딕120"/>
                        </a:rPr>
                        <a:t>연금계좌</a:t>
                      </a: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A41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99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-윤고딕120"/>
                        </a:rPr>
                        <a:t>종교인</a:t>
                      </a: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-윤고딕120"/>
                        </a:rPr>
                        <a:t>소득</a:t>
                      </a: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err="1">
                          <a:solidFill>
                            <a:srgbClr val="000000"/>
                          </a:solidFill>
                          <a:latin typeface="-윤고딕120"/>
                        </a:rPr>
                        <a:t>매월징수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A43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2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18,000,000</a:t>
                      </a:r>
                      <a:endParaRPr 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12,000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99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연말정산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A44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21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그 외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A42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85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err="1">
                          <a:solidFill>
                            <a:srgbClr val="000000"/>
                          </a:solidFill>
                          <a:latin typeface="-윤고딕120"/>
                        </a:rPr>
                        <a:t>가감계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A40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2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18,000,000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12,000</a:t>
                      </a:r>
                      <a:endParaRPr 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12,000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21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연금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소득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-윤고딕120"/>
                        </a:rPr>
                        <a:t>연금계좌</a:t>
                      </a: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A48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21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err="1">
                          <a:solidFill>
                            <a:srgbClr val="000000"/>
                          </a:solidFill>
                          <a:latin typeface="-윤고딕120"/>
                        </a:rPr>
                        <a:t>공적연금</a:t>
                      </a: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(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매월</a:t>
                      </a: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)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A45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21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연말정산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A46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21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>
                          <a:solidFill>
                            <a:srgbClr val="000000"/>
                          </a:solidFill>
                          <a:latin typeface="-윤고딕120"/>
                        </a:rPr>
                        <a:t>가감계</a:t>
                      </a: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A47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21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이자소득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A50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21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배당소득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A60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21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err="1">
                          <a:solidFill>
                            <a:srgbClr val="000000"/>
                          </a:solidFill>
                          <a:latin typeface="-윤고딕120"/>
                        </a:rPr>
                        <a:t>저축해지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 추징세액 등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A69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21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비거주자 양도소득 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A70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21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법인</a:t>
                      </a:r>
                      <a:endParaRPr lang="ko-KR" altLang="en-US" sz="6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err="1">
                          <a:solidFill>
                            <a:srgbClr val="000000"/>
                          </a:solidFill>
                          <a:latin typeface="-윤고딕120"/>
                        </a:rPr>
                        <a:t>내ㆍ외국법인원천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A80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2171"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수 정 신 고</a:t>
                      </a: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(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세액</a:t>
                      </a: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)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A90</a:t>
                      </a:r>
                      <a:endParaRPr 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787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8552"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-윤고딕120"/>
                        </a:rPr>
                        <a:t>총합계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A99</a:t>
                      </a:r>
                      <a:endParaRPr 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20</a:t>
                      </a:r>
                      <a:endParaRPr 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79,000,000</a:t>
                      </a:r>
                      <a:endParaRPr 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174,800</a:t>
                      </a:r>
                      <a:endParaRPr 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787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21590" cap="flat" cmpd="sng" algn="ctr">
                      <a:solidFill>
                        <a:srgbClr val="787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787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787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174,800</a:t>
                      </a:r>
                      <a:endParaRPr 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21590" cap="flat" cmpd="sng" algn="ctr">
                      <a:solidFill>
                        <a:srgbClr val="787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8970" marR="8970" marT="8970" marB="897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939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56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" name="TextBox 34"/>
          <p:cNvSpPr txBox="1"/>
          <p:nvPr/>
        </p:nvSpPr>
        <p:spPr>
          <a:xfrm>
            <a:off x="411774" y="342900"/>
            <a:ext cx="1832233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과세 개요 </a:t>
            </a:r>
            <a:r>
              <a:rPr lang="en-US" altLang="ko-KR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1</a:t>
            </a:r>
            <a:endParaRPr lang="ko-KR" altLang="en-US" sz="2900" b="1" dirty="0">
              <a:latin typeface="나눔고딕 ExtraBold" pitchFamily="50" charset="-127"/>
              <a:ea typeface="나눔고딕 ExtraBold" pitchFamily="50" charset="-127"/>
              <a:cs typeface="Arial" panose="020B0604020202020204" pitchFamily="34" charset="0"/>
            </a:endParaRPr>
          </a:p>
        </p:txBody>
      </p:sp>
      <p:grpSp>
        <p:nvGrpSpPr>
          <p:cNvPr id="2" name="그룹 47"/>
          <p:cNvGrpSpPr/>
          <p:nvPr/>
        </p:nvGrpSpPr>
        <p:grpSpPr>
          <a:xfrm>
            <a:off x="422882" y="2681243"/>
            <a:ext cx="2320318" cy="389178"/>
            <a:chOff x="304800" y="1340768"/>
            <a:chExt cx="7089913" cy="389178"/>
          </a:xfrm>
        </p:grpSpPr>
        <p:sp>
          <p:nvSpPr>
            <p:cNvPr id="37" name="모서리가 둥근 직사각형 36"/>
            <p:cNvSpPr/>
            <p:nvPr/>
          </p:nvSpPr>
          <p:spPr>
            <a:xfrm>
              <a:off x="304800" y="1340768"/>
              <a:ext cx="7089913" cy="389178"/>
            </a:xfrm>
            <a:prstGeom prst="roundRect">
              <a:avLst>
                <a:gd name="adj" fmla="val 50000"/>
              </a:avLst>
            </a:prstGeom>
            <a:solidFill>
              <a:srgbClr val="096CAF"/>
            </a:solidFill>
            <a:ln w="539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cene3d>
                <a:camera prst="orthographicFront"/>
                <a:lightRig rig="threePt" dir="t"/>
              </a:scene3d>
              <a:sp3d>
                <a:bevelT w="1270" h="6350"/>
              </a:sp3d>
            </a:bodyPr>
            <a:lstStyle/>
            <a:p>
              <a:pPr algn="ctr" latinLnBrk="0"/>
              <a:endParaRPr lang="ko-KR" altLang="en-US" sz="2400" spc="-151" dirty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Rix밝은고딕 M" pitchFamily="18" charset="-127"/>
                <a:ea typeface="Rix밝은고딕 M" pitchFamily="18" charset="-127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90053" y="1386502"/>
              <a:ext cx="6697339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  <a:contourClr>
                  <a:schemeClr val="bg1"/>
                </a:contourClr>
              </a:sp3d>
            </a:bodyPr>
            <a:lstStyle>
              <a:defPPr>
                <a:defRPr lang="ko-KR"/>
              </a:defPPr>
              <a:lvl1pPr>
                <a:buClr>
                  <a:srgbClr val="0180AF"/>
                </a:buClr>
                <a:defRPr sz="2300" b="1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ko-KR" altLang="en-US" sz="2000" b="0" dirty="0" smtClean="0">
                  <a:latin typeface="Rix밝은고딕 M" pitchFamily="18" charset="-127"/>
                  <a:ea typeface="Rix밝은고딕 M" pitchFamily="18" charset="-127"/>
                </a:rPr>
                <a:t>  </a:t>
              </a:r>
              <a:r>
                <a:rPr lang="ko-KR" altLang="en-US" sz="2000" dirty="0" err="1" smtClean="0">
                  <a:latin typeface="+mj-ea"/>
                  <a:ea typeface="+mj-ea"/>
                </a:rPr>
                <a:t>홈택스</a:t>
              </a:r>
              <a:r>
                <a:rPr lang="ko-KR" altLang="en-US" sz="2000" dirty="0" smtClean="0">
                  <a:latin typeface="+mj-ea"/>
                  <a:ea typeface="+mj-ea"/>
                </a:rPr>
                <a:t> 신고방법</a:t>
              </a:r>
              <a:endParaRPr lang="ko-KR" altLang="en-US" sz="2000" dirty="0">
                <a:latin typeface="+mj-ea"/>
                <a:ea typeface="+mj-ea"/>
              </a:endParaRPr>
            </a:p>
          </p:txBody>
        </p:sp>
      </p:grp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411774" y="342900"/>
            <a:ext cx="3981859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err="1" smtClean="0">
                <a:latin typeface="+mj-ea"/>
                <a:ea typeface="+mj-ea"/>
                <a:cs typeface="Arial" panose="020B0604020202020204" pitchFamily="34" charset="0"/>
              </a:rPr>
              <a:t>홈택스</a:t>
            </a:r>
            <a:r>
              <a:rPr lang="en-US" altLang="ko-KR" sz="2800" b="1" dirty="0" smtClean="0">
                <a:latin typeface="+mj-ea"/>
                <a:ea typeface="+mj-ea"/>
                <a:cs typeface="Arial" panose="020B0604020202020204" pitchFamily="34" charset="0"/>
              </a:rPr>
              <a:t>(</a:t>
            </a:r>
            <a:r>
              <a:rPr lang="ko-KR" altLang="en-US" sz="2800" b="1" dirty="0" smtClean="0">
                <a:latin typeface="+mj-ea"/>
                <a:ea typeface="+mj-ea"/>
                <a:cs typeface="Arial" panose="020B0604020202020204" pitchFamily="34" charset="0"/>
              </a:rPr>
              <a:t>전자</a:t>
            </a:r>
            <a:r>
              <a:rPr lang="en-US" altLang="ko-KR" sz="2800" b="1" dirty="0" smtClean="0">
                <a:latin typeface="+mj-ea"/>
                <a:ea typeface="+mj-ea"/>
                <a:cs typeface="Arial" panose="020B0604020202020204" pitchFamily="34" charset="0"/>
              </a:rPr>
              <a:t>)</a:t>
            </a:r>
            <a:r>
              <a:rPr lang="ko-KR" altLang="en-US" sz="2800" b="1" dirty="0" smtClean="0">
                <a:latin typeface="+mj-ea"/>
                <a:ea typeface="+mj-ea"/>
                <a:cs typeface="Arial" panose="020B0604020202020204" pitchFamily="34" charset="0"/>
              </a:rPr>
              <a:t> </a:t>
            </a:r>
            <a:r>
              <a:rPr lang="ko-KR" altLang="en-US" sz="2900" b="1" dirty="0" smtClean="0">
                <a:latin typeface="+mj-ea"/>
                <a:ea typeface="+mj-ea"/>
                <a:cs typeface="Arial" panose="020B0604020202020204" pitchFamily="34" charset="0"/>
              </a:rPr>
              <a:t>신고 </a:t>
            </a:r>
            <a:r>
              <a:rPr lang="en-US" altLang="ko-KR" sz="2400" b="1" dirty="0" smtClean="0">
                <a:latin typeface="+mj-ea"/>
                <a:ea typeface="+mj-ea"/>
                <a:cs typeface="Arial" panose="020B0604020202020204" pitchFamily="34" charset="0"/>
              </a:rPr>
              <a:t>(1/10)</a:t>
            </a:r>
            <a:endParaRPr lang="ko-KR" altLang="en-US" sz="2900" b="1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4" name="그룹 129"/>
          <p:cNvGrpSpPr/>
          <p:nvPr/>
        </p:nvGrpSpPr>
        <p:grpSpPr>
          <a:xfrm>
            <a:off x="5751904" y="432469"/>
            <a:ext cx="3392096" cy="679649"/>
            <a:chOff x="7253567" y="506609"/>
            <a:chExt cx="3095532" cy="679649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7342260" y="543437"/>
              <a:ext cx="444847" cy="3215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 w="952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23" name="Text Box 5"/>
            <p:cNvSpPr txBox="1">
              <a:spLocks noChangeArrowheads="1"/>
            </p:cNvSpPr>
            <p:nvPr/>
          </p:nvSpPr>
          <p:spPr bwMode="auto">
            <a:xfrm>
              <a:off x="7740643" y="509150"/>
              <a:ext cx="2608456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defRPr/>
              </a:pPr>
              <a:r>
                <a:rPr lang="en-US" altLang="ko-KR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 </a:t>
              </a:r>
              <a:r>
                <a:rPr lang="ko-KR" altLang="en-US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원천징수 이행상황 신고</a:t>
              </a:r>
              <a:endParaRPr lang="ko-KR" altLang="en-US" sz="1900" b="1" kern="0" spc="-90" dirty="0">
                <a:gradFill>
                  <a:gsLst>
                    <a:gs pos="100000">
                      <a:srgbClr val="4F81BD">
                        <a:lumMod val="75000"/>
                      </a:srgbClr>
                    </a:gs>
                    <a:gs pos="100000">
                      <a:srgbClr val="00589A"/>
                    </a:gs>
                  </a:gsLst>
                  <a:lin ang="5400000" scaled="0"/>
                </a:gra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253567" y="506609"/>
              <a:ext cx="6406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algn="ctr" fontAlgn="base">
                <a:spcAft>
                  <a:spcPct val="0"/>
                </a:spcAft>
                <a:buClr>
                  <a:prstClr val="black">
                    <a:lumMod val="85000"/>
                    <a:lumOff val="15000"/>
                  </a:prstClr>
                </a:buClr>
              </a:pPr>
              <a:r>
                <a:rPr kumimoji="1" lang="en-US" altLang="ko-KR" b="1" spc="-40" smtClean="0">
                  <a:gradFill>
                    <a:gsLst>
                      <a:gs pos="100000">
                        <a:prstClr val="white"/>
                      </a:gs>
                      <a:gs pos="100000">
                        <a:srgbClr val="FFFFFF">
                          <a:lumMod val="85000"/>
                          <a:alpha val="0"/>
                        </a:srgbClr>
                      </a:gs>
                    </a:gsLst>
                    <a:lin ang="10800000" scaled="0"/>
                  </a:gradFill>
                  <a:latin typeface="+mj-ea"/>
                  <a:ea typeface="+mj-ea"/>
                </a:rPr>
                <a:t>02</a:t>
              </a:r>
              <a:endParaRPr kumimoji="1" lang="ko-KR" altLang="en-US" b="1" spc="-40" dirty="0">
                <a:gradFill>
                  <a:gsLst>
                    <a:gs pos="100000">
                      <a:prstClr val="white"/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latin typeface="+mj-ea"/>
                <a:ea typeface="+mj-ea"/>
              </a:endParaRPr>
            </a:p>
          </p:txBody>
        </p:sp>
      </p:grp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9632" y="1242698"/>
            <a:ext cx="7160422" cy="8638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0" tIns="0" rIns="0" bIns="0" rtlCol="0" anchor="t" anchorCtr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  <a:contourClr>
                <a:schemeClr val="bg1"/>
              </a:contourClr>
            </a:sp3d>
          </a:bodyPr>
          <a:lstStyle/>
          <a:p>
            <a:pPr marL="179388" indent="-179388">
              <a:lnSpc>
                <a:spcPct val="150000"/>
              </a:lnSpc>
              <a:buClr>
                <a:srgbClr val="005094"/>
              </a:buClr>
            </a:pPr>
            <a:r>
              <a:rPr lang="ko-KR" altLang="en-US" sz="2000" b="1" spc="-50" dirty="0" smtClean="0">
                <a:latin typeface="+mn-ea"/>
              </a:rPr>
              <a:t>   세무서에 방문하지 않고 </a:t>
            </a:r>
            <a:r>
              <a:rPr lang="ko-KR" altLang="en-US" sz="2000" b="1" spc="-50" dirty="0" err="1" smtClean="0">
                <a:solidFill>
                  <a:srgbClr val="C00000"/>
                </a:solidFill>
                <a:latin typeface="+mn-ea"/>
              </a:rPr>
              <a:t>홈택스</a:t>
            </a:r>
            <a:r>
              <a:rPr lang="en-US" altLang="ko-KR" sz="2000" b="1" spc="-50" dirty="0" smtClean="0">
                <a:latin typeface="+mn-ea"/>
              </a:rPr>
              <a:t>(</a:t>
            </a:r>
            <a:r>
              <a:rPr lang="en-US" altLang="ko-KR" sz="2000" b="1" spc="-50" dirty="0" smtClean="0">
                <a:latin typeface="+mn-ea"/>
                <a:hlinkClick r:id="rId4"/>
              </a:rPr>
              <a:t>www.hometax.go.kr</a:t>
            </a:r>
            <a:r>
              <a:rPr lang="en-US" altLang="ko-KR" sz="2000" b="1" spc="-50" dirty="0" smtClean="0">
                <a:latin typeface="+mn-ea"/>
              </a:rPr>
              <a:t>)</a:t>
            </a:r>
            <a:r>
              <a:rPr lang="ko-KR" altLang="en-US" sz="2000" b="1" spc="-50" dirty="0" smtClean="0">
                <a:latin typeface="+mn-ea"/>
              </a:rPr>
              <a:t>를 통해 </a:t>
            </a:r>
            <a:endParaRPr lang="en-US" altLang="ko-KR" sz="2000" b="1" spc="-50" dirty="0" smtClean="0">
              <a:latin typeface="+mn-ea"/>
            </a:endParaRPr>
          </a:p>
          <a:p>
            <a:pPr marL="179388" indent="-179388">
              <a:lnSpc>
                <a:spcPct val="150000"/>
              </a:lnSpc>
              <a:buClr>
                <a:srgbClr val="005094"/>
              </a:buClr>
            </a:pPr>
            <a:r>
              <a:rPr lang="en-US" altLang="ko-KR" sz="2000" b="1" spc="-50" dirty="0" smtClean="0">
                <a:latin typeface="+mn-ea"/>
              </a:rPr>
              <a:t>   </a:t>
            </a:r>
            <a:r>
              <a:rPr lang="ko-KR" altLang="en-US" sz="2000" b="1" spc="-50" dirty="0" smtClean="0">
                <a:solidFill>
                  <a:srgbClr val="C00000"/>
                </a:solidFill>
                <a:latin typeface="+mn-ea"/>
              </a:rPr>
              <a:t>원천징수이행상황신고를 편리</a:t>
            </a:r>
            <a:r>
              <a:rPr lang="ko-KR" altLang="en-US" sz="2000" b="1" spc="-50" dirty="0" smtClean="0">
                <a:latin typeface="+mn-ea"/>
              </a:rPr>
              <a:t>하게 할 수 있습니다</a:t>
            </a:r>
            <a:r>
              <a:rPr lang="en-US" altLang="ko-KR" sz="2000" b="1" spc="-50" dirty="0" smtClean="0">
                <a:latin typeface="+mn-ea"/>
              </a:rPr>
              <a:t>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0776" y="3259364"/>
            <a:ext cx="8489504" cy="73866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  <a:contourClr>
                <a:schemeClr val="bg1"/>
              </a:contourClr>
            </a:sp3d>
          </a:bodyPr>
          <a:lstStyle/>
          <a:p>
            <a:pPr marL="179388" indent="-179388">
              <a:lnSpc>
                <a:spcPct val="150000"/>
              </a:lnSpc>
              <a:buClr>
                <a:srgbClr val="005094"/>
              </a:buClr>
              <a:buFont typeface="Arial" pitchFamily="34" charset="0"/>
              <a:buChar char="•"/>
            </a:pPr>
            <a:r>
              <a:rPr lang="ko-KR" altLang="en-US" sz="1600" b="1" spc="-50" dirty="0" err="1" smtClean="0">
                <a:solidFill>
                  <a:srgbClr val="C00000"/>
                </a:solidFill>
                <a:latin typeface="+mn-ea"/>
              </a:rPr>
              <a:t>홈택스</a:t>
            </a:r>
            <a:r>
              <a:rPr lang="ko-KR" altLang="en-US" sz="1600" b="1" spc="-50" dirty="0" smtClean="0">
                <a:solidFill>
                  <a:srgbClr val="C00000"/>
                </a:solidFill>
                <a:latin typeface="+mn-ea"/>
              </a:rPr>
              <a:t> 로그인 </a:t>
            </a:r>
            <a:r>
              <a:rPr lang="en-US" altLang="ko-KR" sz="1600" b="1" spc="-50" dirty="0" smtClean="0">
                <a:latin typeface="+mn-ea"/>
              </a:rPr>
              <a:t>-&gt; </a:t>
            </a:r>
            <a:r>
              <a:rPr lang="ko-KR" altLang="en-US" sz="1600" b="1" spc="-50" dirty="0" smtClean="0">
                <a:latin typeface="+mn-ea"/>
              </a:rPr>
              <a:t>신고</a:t>
            </a:r>
            <a:r>
              <a:rPr lang="en-US" altLang="ko-KR" sz="1600" b="1" spc="-50" dirty="0" smtClean="0">
                <a:latin typeface="+mn-ea"/>
              </a:rPr>
              <a:t>/</a:t>
            </a:r>
            <a:r>
              <a:rPr lang="ko-KR" altLang="en-US" sz="1600" b="1" spc="-50" dirty="0" smtClean="0">
                <a:latin typeface="+mn-ea"/>
              </a:rPr>
              <a:t>납부 </a:t>
            </a:r>
            <a:r>
              <a:rPr lang="en-US" altLang="ko-KR" sz="1600" b="1" spc="-50" dirty="0" smtClean="0">
                <a:latin typeface="+mn-ea"/>
              </a:rPr>
              <a:t>-&gt; </a:t>
            </a:r>
            <a:r>
              <a:rPr lang="ko-KR" altLang="en-US" sz="1600" b="1" spc="-50" dirty="0" smtClean="0">
                <a:latin typeface="+mn-ea"/>
              </a:rPr>
              <a:t>세금신고 메뉴에서</a:t>
            </a:r>
            <a:r>
              <a:rPr lang="en-US" altLang="ko-KR" sz="1600" b="1" spc="-50" dirty="0" smtClean="0">
                <a:latin typeface="+mn-ea"/>
              </a:rPr>
              <a:t> </a:t>
            </a:r>
            <a:r>
              <a:rPr lang="ko-KR" altLang="en-US" sz="1600" b="1" spc="-50" dirty="0" err="1" smtClean="0">
                <a:latin typeface="+mn-ea"/>
              </a:rPr>
              <a:t>원천세</a:t>
            </a:r>
            <a:r>
              <a:rPr lang="ko-KR" altLang="en-US" sz="1600" b="1" spc="-50" dirty="0" smtClean="0">
                <a:latin typeface="+mn-ea"/>
              </a:rPr>
              <a:t> </a:t>
            </a:r>
            <a:r>
              <a:rPr lang="en-US" altLang="ko-KR" sz="1600" b="1" spc="-50" dirty="0" smtClean="0">
                <a:latin typeface="+mn-ea"/>
              </a:rPr>
              <a:t>-&gt; </a:t>
            </a:r>
            <a:r>
              <a:rPr lang="ko-KR" altLang="en-US" sz="1600" b="1" spc="-50" dirty="0" smtClean="0">
                <a:solidFill>
                  <a:srgbClr val="C00000"/>
                </a:solidFill>
                <a:latin typeface="+mn-ea"/>
              </a:rPr>
              <a:t>정기신고작성</a:t>
            </a:r>
            <a:r>
              <a:rPr lang="ko-KR" altLang="en-US" sz="1600" b="1" spc="-50" dirty="0" smtClean="0">
                <a:latin typeface="+mn-ea"/>
              </a:rPr>
              <a:t> </a:t>
            </a:r>
            <a:r>
              <a:rPr lang="en-US" altLang="ko-KR" sz="1600" b="1" spc="-50" dirty="0" smtClean="0">
                <a:latin typeface="+mn-ea"/>
              </a:rPr>
              <a:t>-&gt; </a:t>
            </a:r>
            <a:r>
              <a:rPr lang="ko-KR" altLang="en-US" sz="1600" b="1" spc="-50" dirty="0" smtClean="0">
                <a:latin typeface="+mn-ea"/>
              </a:rPr>
              <a:t>기본정보</a:t>
            </a:r>
            <a:endParaRPr lang="en-US" altLang="ko-KR" sz="1600" b="1" spc="-50" dirty="0" smtClean="0">
              <a:latin typeface="+mn-ea"/>
            </a:endParaRPr>
          </a:p>
          <a:p>
            <a:pPr marL="179388" indent="-179388">
              <a:lnSpc>
                <a:spcPct val="150000"/>
              </a:lnSpc>
              <a:buClr>
                <a:srgbClr val="005094"/>
              </a:buClr>
            </a:pPr>
            <a:r>
              <a:rPr lang="ko-KR" altLang="en-US" sz="1600" b="1" spc="-50" dirty="0" smtClean="0">
                <a:latin typeface="+mn-ea"/>
              </a:rPr>
              <a:t>   입력 </a:t>
            </a:r>
            <a:r>
              <a:rPr lang="en-US" altLang="ko-KR" sz="1600" b="1" spc="-50" dirty="0" smtClean="0">
                <a:latin typeface="+mn-ea"/>
              </a:rPr>
              <a:t>-&gt; </a:t>
            </a:r>
            <a:r>
              <a:rPr lang="ko-KR" altLang="en-US" sz="1600" b="1" spc="-50" dirty="0" smtClean="0">
                <a:latin typeface="+mn-ea"/>
              </a:rPr>
              <a:t>원천징수이행상황신고서 입력 </a:t>
            </a:r>
            <a:r>
              <a:rPr lang="en-US" altLang="ko-KR" sz="1600" b="1" spc="-50" dirty="0" smtClean="0">
                <a:latin typeface="+mn-ea"/>
              </a:rPr>
              <a:t>-&gt; </a:t>
            </a:r>
            <a:r>
              <a:rPr lang="ko-KR" altLang="en-US" sz="1600" b="1" spc="-50" dirty="0" smtClean="0">
                <a:latin typeface="+mn-ea"/>
              </a:rPr>
              <a:t>신고내용 저장 </a:t>
            </a:r>
            <a:r>
              <a:rPr lang="en-US" altLang="ko-KR" sz="1600" b="1" spc="-50" dirty="0" smtClean="0">
                <a:latin typeface="+mn-ea"/>
              </a:rPr>
              <a:t>-&gt; </a:t>
            </a:r>
            <a:r>
              <a:rPr lang="ko-KR" altLang="en-US" sz="1600" b="1" spc="-50" dirty="0" smtClean="0">
                <a:latin typeface="+mn-ea"/>
              </a:rPr>
              <a:t>신고서 작성완료 </a:t>
            </a:r>
            <a:r>
              <a:rPr lang="en-US" altLang="ko-KR" sz="1600" b="1" spc="-50" dirty="0" smtClean="0">
                <a:latin typeface="+mn-ea"/>
              </a:rPr>
              <a:t>-&gt; </a:t>
            </a:r>
            <a:r>
              <a:rPr lang="ko-KR" altLang="en-US" sz="1600" b="1" spc="-50" dirty="0" smtClean="0">
                <a:latin typeface="+mn-ea"/>
              </a:rPr>
              <a:t>제출 및 출력</a:t>
            </a:r>
            <a:endParaRPr lang="en-US" altLang="ko-KR" sz="1600" b="1" spc="-50" dirty="0" smtClean="0">
              <a:latin typeface="+mn-ea"/>
            </a:endParaRPr>
          </a:p>
        </p:txBody>
      </p:sp>
      <p:grpSp>
        <p:nvGrpSpPr>
          <p:cNvPr id="19" name="그룹 47"/>
          <p:cNvGrpSpPr/>
          <p:nvPr/>
        </p:nvGrpSpPr>
        <p:grpSpPr>
          <a:xfrm>
            <a:off x="431344" y="4586243"/>
            <a:ext cx="1455121" cy="389178"/>
            <a:chOff x="304800" y="1340768"/>
            <a:chExt cx="7089913" cy="389178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304800" y="1340768"/>
              <a:ext cx="7089913" cy="389178"/>
            </a:xfrm>
            <a:prstGeom prst="roundRect">
              <a:avLst>
                <a:gd name="adj" fmla="val 50000"/>
              </a:avLst>
            </a:prstGeom>
            <a:solidFill>
              <a:srgbClr val="096CAF"/>
            </a:solidFill>
            <a:ln w="539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cene3d>
                <a:camera prst="orthographicFront"/>
                <a:lightRig rig="threePt" dir="t"/>
              </a:scene3d>
              <a:sp3d>
                <a:bevelT w="1270" h="6350"/>
              </a:sp3d>
            </a:bodyPr>
            <a:lstStyle/>
            <a:p>
              <a:pPr algn="ctr" latinLnBrk="0"/>
              <a:endParaRPr lang="ko-KR" altLang="en-US" sz="2400" spc="-151" dirty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Rix밝은고딕 M" pitchFamily="18" charset="-127"/>
                <a:ea typeface="Rix밝은고딕 M" pitchFamily="18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90051" y="1386502"/>
              <a:ext cx="6371740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  <a:contourClr>
                  <a:schemeClr val="bg1"/>
                </a:contourClr>
              </a:sp3d>
            </a:bodyPr>
            <a:lstStyle>
              <a:defPPr>
                <a:defRPr lang="ko-KR"/>
              </a:defPPr>
              <a:lvl1pPr>
                <a:buClr>
                  <a:srgbClr val="0180AF"/>
                </a:buClr>
                <a:defRPr sz="2300" b="1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ko-KR" altLang="en-US" sz="2000" b="0" dirty="0" smtClean="0">
                  <a:latin typeface="Rix밝은고딕 M" pitchFamily="18" charset="-127"/>
                  <a:ea typeface="Rix밝은고딕 M" pitchFamily="18" charset="-127"/>
                </a:rPr>
                <a:t>  </a:t>
              </a:r>
              <a:r>
                <a:rPr lang="ko-KR" altLang="en-US" sz="2000" dirty="0" smtClean="0">
                  <a:latin typeface="+mj-ea"/>
                  <a:ea typeface="+mj-ea"/>
                </a:rPr>
                <a:t>유의사항</a:t>
              </a:r>
              <a:endParaRPr lang="ko-KR" altLang="en-US" sz="2000" dirty="0">
                <a:latin typeface="+mj-ea"/>
                <a:ea typeface="+mj-ea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515376" y="5189759"/>
            <a:ext cx="8095486" cy="777457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  <a:contourClr>
                <a:schemeClr val="bg1"/>
              </a:contourClr>
            </a:sp3d>
          </a:bodyPr>
          <a:lstStyle/>
          <a:p>
            <a:pPr marL="179388" indent="-179388">
              <a:lnSpc>
                <a:spcPct val="150000"/>
              </a:lnSpc>
              <a:buClr>
                <a:srgbClr val="005094"/>
              </a:buClr>
              <a:buFont typeface="Arial" pitchFamily="34" charset="0"/>
              <a:buChar char="•"/>
            </a:pPr>
            <a:r>
              <a:rPr lang="ko-KR" altLang="en-US" b="1" spc="-50" dirty="0" smtClean="0">
                <a:latin typeface="+mn-ea"/>
              </a:rPr>
              <a:t>동일한 귀속연월</a:t>
            </a:r>
            <a:r>
              <a:rPr lang="en-US" altLang="ko-KR" b="1" spc="-50" dirty="0" smtClean="0">
                <a:latin typeface="+mn-ea"/>
              </a:rPr>
              <a:t>, </a:t>
            </a:r>
            <a:r>
              <a:rPr lang="ko-KR" altLang="en-US" b="1" spc="-50" dirty="0" smtClean="0">
                <a:latin typeface="+mn-ea"/>
              </a:rPr>
              <a:t>지급연월의 신고서를 </a:t>
            </a:r>
            <a:r>
              <a:rPr lang="ko-KR" altLang="en-US" b="1" spc="-50" dirty="0" smtClean="0">
                <a:solidFill>
                  <a:srgbClr val="C00000"/>
                </a:solidFill>
                <a:latin typeface="+mn-ea"/>
              </a:rPr>
              <a:t>여러 번 전송한 경우 </a:t>
            </a:r>
            <a:r>
              <a:rPr lang="ko-KR" altLang="en-US" b="1" spc="-50" dirty="0" smtClean="0">
                <a:latin typeface="+mn-ea"/>
              </a:rPr>
              <a:t>신고납부 기한까지</a:t>
            </a:r>
            <a:endParaRPr lang="en-US" altLang="ko-KR" b="1" spc="-50" dirty="0" smtClean="0">
              <a:latin typeface="+mn-ea"/>
            </a:endParaRPr>
          </a:p>
          <a:p>
            <a:pPr marL="179388" indent="-179388">
              <a:lnSpc>
                <a:spcPct val="150000"/>
              </a:lnSpc>
              <a:buClr>
                <a:srgbClr val="005094"/>
              </a:buClr>
            </a:pPr>
            <a:r>
              <a:rPr lang="ko-KR" altLang="en-US" b="1" spc="-50" dirty="0" smtClean="0">
                <a:latin typeface="+mn-ea"/>
              </a:rPr>
              <a:t>   </a:t>
            </a:r>
            <a:r>
              <a:rPr lang="ko-KR" altLang="en-US" b="1" spc="-50" dirty="0" smtClean="0">
                <a:solidFill>
                  <a:srgbClr val="C00000"/>
                </a:solidFill>
                <a:latin typeface="+mn-ea"/>
              </a:rPr>
              <a:t>최종 전송한 자료만 유효한 신고서로 인정</a:t>
            </a:r>
            <a:endParaRPr lang="en-US" altLang="ko-KR" b="1" spc="-50" dirty="0" smtClean="0">
              <a:solidFill>
                <a:srgbClr val="C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56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" name="TextBox 34"/>
          <p:cNvSpPr txBox="1"/>
          <p:nvPr/>
        </p:nvSpPr>
        <p:spPr>
          <a:xfrm>
            <a:off x="411774" y="342900"/>
            <a:ext cx="1832233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과세 개요 </a:t>
            </a:r>
            <a:r>
              <a:rPr lang="en-US" altLang="ko-KR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1</a:t>
            </a:r>
            <a:endParaRPr lang="ko-KR" altLang="en-US" sz="2900" b="1" dirty="0">
              <a:latin typeface="나눔고딕 ExtraBold" pitchFamily="50" charset="-127"/>
              <a:ea typeface="나눔고딕 ExtraBold" pitchFamily="50" charset="-127"/>
              <a:cs typeface="Arial" panose="020B0604020202020204" pitchFamily="34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411774" y="342900"/>
            <a:ext cx="3981859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err="1" smtClean="0">
                <a:latin typeface="+mj-ea"/>
                <a:ea typeface="+mj-ea"/>
                <a:cs typeface="Arial" panose="020B0604020202020204" pitchFamily="34" charset="0"/>
              </a:rPr>
              <a:t>홈택스</a:t>
            </a:r>
            <a:r>
              <a:rPr lang="en-US" altLang="ko-KR" sz="2800" b="1" dirty="0" smtClean="0">
                <a:latin typeface="+mj-ea"/>
                <a:ea typeface="+mj-ea"/>
                <a:cs typeface="Arial" panose="020B0604020202020204" pitchFamily="34" charset="0"/>
              </a:rPr>
              <a:t>(</a:t>
            </a:r>
            <a:r>
              <a:rPr lang="ko-KR" altLang="en-US" sz="2800" b="1" dirty="0" smtClean="0">
                <a:latin typeface="+mj-ea"/>
                <a:ea typeface="+mj-ea"/>
                <a:cs typeface="Arial" panose="020B0604020202020204" pitchFamily="34" charset="0"/>
              </a:rPr>
              <a:t>전자</a:t>
            </a:r>
            <a:r>
              <a:rPr lang="en-US" altLang="ko-KR" sz="2800" b="1" dirty="0" smtClean="0">
                <a:latin typeface="+mj-ea"/>
                <a:ea typeface="+mj-ea"/>
                <a:cs typeface="Arial" panose="020B0604020202020204" pitchFamily="34" charset="0"/>
              </a:rPr>
              <a:t>)</a:t>
            </a:r>
            <a:r>
              <a:rPr lang="ko-KR" altLang="en-US" sz="2800" b="1" dirty="0" smtClean="0">
                <a:latin typeface="+mj-ea"/>
                <a:ea typeface="+mj-ea"/>
                <a:cs typeface="Arial" panose="020B0604020202020204" pitchFamily="34" charset="0"/>
              </a:rPr>
              <a:t> </a:t>
            </a:r>
            <a:r>
              <a:rPr lang="ko-KR" altLang="en-US" sz="2900" b="1" dirty="0" smtClean="0">
                <a:latin typeface="+mj-ea"/>
                <a:ea typeface="+mj-ea"/>
                <a:cs typeface="Arial" panose="020B0604020202020204" pitchFamily="34" charset="0"/>
              </a:rPr>
              <a:t>신고 </a:t>
            </a:r>
            <a:r>
              <a:rPr lang="en-US" altLang="ko-KR" sz="2400" b="1" dirty="0" smtClean="0">
                <a:latin typeface="+mj-ea"/>
                <a:ea typeface="+mj-ea"/>
                <a:cs typeface="Arial" panose="020B0604020202020204" pitchFamily="34" charset="0"/>
              </a:rPr>
              <a:t>(2/10)</a:t>
            </a:r>
            <a:endParaRPr lang="ko-KR" altLang="en-US" sz="2900" b="1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4" name="그룹 129"/>
          <p:cNvGrpSpPr/>
          <p:nvPr/>
        </p:nvGrpSpPr>
        <p:grpSpPr>
          <a:xfrm>
            <a:off x="5842522" y="418534"/>
            <a:ext cx="3260288" cy="677108"/>
            <a:chOff x="7253567" y="492674"/>
            <a:chExt cx="3095532" cy="677108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7342260" y="543437"/>
              <a:ext cx="444847" cy="3215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 w="952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23" name="Text Box 5"/>
            <p:cNvSpPr txBox="1">
              <a:spLocks noChangeArrowheads="1"/>
            </p:cNvSpPr>
            <p:nvPr/>
          </p:nvSpPr>
          <p:spPr bwMode="auto">
            <a:xfrm>
              <a:off x="7740643" y="492674"/>
              <a:ext cx="2608456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defRPr/>
              </a:pPr>
              <a:r>
                <a:rPr lang="en-US" altLang="ko-KR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 </a:t>
              </a:r>
              <a:r>
                <a:rPr lang="ko-KR" altLang="en-US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원천징수 이행상황 신고</a:t>
              </a:r>
              <a:endParaRPr lang="ko-KR" altLang="en-US" sz="1900" b="1" kern="0" spc="-90" dirty="0">
                <a:gradFill>
                  <a:gsLst>
                    <a:gs pos="100000">
                      <a:srgbClr val="4F81BD">
                        <a:lumMod val="75000"/>
                      </a:srgbClr>
                    </a:gs>
                    <a:gs pos="100000">
                      <a:srgbClr val="00589A"/>
                    </a:gs>
                  </a:gsLst>
                  <a:lin ang="5400000" scaled="0"/>
                </a:gra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253567" y="506609"/>
              <a:ext cx="6406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algn="ctr" fontAlgn="base">
                <a:spcAft>
                  <a:spcPct val="0"/>
                </a:spcAft>
                <a:buClr>
                  <a:prstClr val="black">
                    <a:lumMod val="85000"/>
                    <a:lumOff val="15000"/>
                  </a:prstClr>
                </a:buClr>
              </a:pPr>
              <a:r>
                <a:rPr kumimoji="1" lang="en-US" altLang="ko-KR" b="1" spc="-40" smtClean="0">
                  <a:gradFill>
                    <a:gsLst>
                      <a:gs pos="100000">
                        <a:prstClr val="white"/>
                      </a:gs>
                      <a:gs pos="100000">
                        <a:srgbClr val="FFFFFF">
                          <a:lumMod val="85000"/>
                          <a:alpha val="0"/>
                        </a:srgbClr>
                      </a:gs>
                    </a:gsLst>
                    <a:lin ang="10800000" scaled="0"/>
                  </a:gradFill>
                  <a:latin typeface="+mj-ea"/>
                  <a:ea typeface="+mj-ea"/>
                </a:rPr>
                <a:t>02</a:t>
              </a:r>
              <a:endParaRPr kumimoji="1" lang="ko-KR" altLang="en-US" b="1" spc="-40" dirty="0">
                <a:gradFill>
                  <a:gsLst>
                    <a:gs pos="100000">
                      <a:prstClr val="white"/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latin typeface="+mj-ea"/>
                <a:ea typeface="+mj-ea"/>
              </a:endParaRPr>
            </a:p>
          </p:txBody>
        </p:sp>
      </p:grp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pic>
        <p:nvPicPr>
          <p:cNvPr id="29" name="그림 28" descr="캡처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1998" y="1115118"/>
            <a:ext cx="8904912" cy="5501551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</p:pic>
      <p:sp>
        <p:nvSpPr>
          <p:cNvPr id="31" name="직사각형 30"/>
          <p:cNvSpPr/>
          <p:nvPr/>
        </p:nvSpPr>
        <p:spPr>
          <a:xfrm>
            <a:off x="5115697" y="2652584"/>
            <a:ext cx="881449" cy="118624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모서리가 둥근 사각형 설명선 32"/>
          <p:cNvSpPr/>
          <p:nvPr/>
        </p:nvSpPr>
        <p:spPr>
          <a:xfrm>
            <a:off x="6219567" y="1869993"/>
            <a:ext cx="1672281" cy="659026"/>
          </a:xfrm>
          <a:prstGeom prst="wedgeRoundRectCallout">
            <a:avLst>
              <a:gd name="adj1" fmla="val -61077"/>
              <a:gd name="adj2" fmla="val 74730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  <a:latin typeface="+mj-ea"/>
                <a:ea typeface="+mj-ea"/>
              </a:rPr>
              <a:t>로그인 후</a:t>
            </a:r>
            <a:endParaRPr lang="en-US" altLang="ko-KR" sz="1600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ko-KR" altLang="en-US" sz="1600" b="1" dirty="0" smtClean="0">
                <a:solidFill>
                  <a:srgbClr val="FF0000"/>
                </a:solidFill>
                <a:latin typeface="+mj-ea"/>
                <a:ea typeface="+mj-ea"/>
              </a:rPr>
              <a:t>신고</a:t>
            </a:r>
            <a:r>
              <a:rPr lang="en-US" altLang="ko-KR" sz="1600" b="1" dirty="0" smtClean="0">
                <a:solidFill>
                  <a:srgbClr val="FF0000"/>
                </a:solidFill>
                <a:latin typeface="+mj-ea"/>
                <a:ea typeface="+mj-ea"/>
              </a:rPr>
              <a:t>/</a:t>
            </a:r>
            <a:r>
              <a:rPr lang="ko-KR" altLang="en-US" sz="1600" b="1" dirty="0" smtClean="0">
                <a:solidFill>
                  <a:srgbClr val="FF0000"/>
                </a:solidFill>
                <a:latin typeface="+mj-ea"/>
                <a:ea typeface="+mj-ea"/>
              </a:rPr>
              <a:t>납부 </a:t>
            </a:r>
            <a:r>
              <a:rPr lang="ko-KR" altLang="en-US" sz="1600" b="1" dirty="0" smtClean="0">
                <a:solidFill>
                  <a:schemeClr val="tx1"/>
                </a:solidFill>
                <a:latin typeface="+mj-ea"/>
                <a:ea typeface="+mj-ea"/>
              </a:rPr>
              <a:t>선택</a:t>
            </a:r>
            <a:endParaRPr lang="ko-KR" altLang="en-US" sz="16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56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 descr="캡처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139" y="985531"/>
            <a:ext cx="8995719" cy="578185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" name="TextBox 34"/>
          <p:cNvSpPr txBox="1"/>
          <p:nvPr/>
        </p:nvSpPr>
        <p:spPr>
          <a:xfrm>
            <a:off x="411774" y="342900"/>
            <a:ext cx="1832233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과세 개요 </a:t>
            </a:r>
            <a:r>
              <a:rPr lang="en-US" altLang="ko-KR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1</a:t>
            </a:r>
            <a:endParaRPr lang="ko-KR" altLang="en-US" sz="2900" b="1" dirty="0">
              <a:latin typeface="나눔고딕 ExtraBold" pitchFamily="50" charset="-127"/>
              <a:ea typeface="나눔고딕 ExtraBold" pitchFamily="50" charset="-127"/>
              <a:cs typeface="Arial" panose="020B0604020202020204" pitchFamily="34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411774" y="342900"/>
            <a:ext cx="3981859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err="1" smtClean="0">
                <a:latin typeface="+mj-ea"/>
                <a:ea typeface="+mj-ea"/>
                <a:cs typeface="Arial" panose="020B0604020202020204" pitchFamily="34" charset="0"/>
              </a:rPr>
              <a:t>홈택스</a:t>
            </a:r>
            <a:r>
              <a:rPr lang="en-US" altLang="ko-KR" sz="2800" b="1" dirty="0" smtClean="0">
                <a:latin typeface="+mj-ea"/>
                <a:ea typeface="+mj-ea"/>
                <a:cs typeface="Arial" panose="020B0604020202020204" pitchFamily="34" charset="0"/>
              </a:rPr>
              <a:t>(</a:t>
            </a:r>
            <a:r>
              <a:rPr lang="ko-KR" altLang="en-US" sz="2800" b="1" dirty="0" smtClean="0">
                <a:latin typeface="+mj-ea"/>
                <a:ea typeface="+mj-ea"/>
                <a:cs typeface="Arial" panose="020B0604020202020204" pitchFamily="34" charset="0"/>
              </a:rPr>
              <a:t>전자</a:t>
            </a:r>
            <a:r>
              <a:rPr lang="en-US" altLang="ko-KR" sz="2800" b="1" dirty="0" smtClean="0">
                <a:latin typeface="+mj-ea"/>
                <a:ea typeface="+mj-ea"/>
                <a:cs typeface="Arial" panose="020B0604020202020204" pitchFamily="34" charset="0"/>
              </a:rPr>
              <a:t>)</a:t>
            </a:r>
            <a:r>
              <a:rPr lang="ko-KR" altLang="en-US" sz="2800" b="1" dirty="0" smtClean="0">
                <a:latin typeface="+mj-ea"/>
                <a:ea typeface="+mj-ea"/>
                <a:cs typeface="Arial" panose="020B0604020202020204" pitchFamily="34" charset="0"/>
              </a:rPr>
              <a:t> </a:t>
            </a:r>
            <a:r>
              <a:rPr lang="ko-KR" altLang="en-US" sz="2900" b="1" dirty="0" smtClean="0">
                <a:latin typeface="+mj-ea"/>
                <a:ea typeface="+mj-ea"/>
                <a:cs typeface="Arial" panose="020B0604020202020204" pitchFamily="34" charset="0"/>
              </a:rPr>
              <a:t>신고 </a:t>
            </a:r>
            <a:r>
              <a:rPr lang="en-US" altLang="ko-KR" sz="2400" b="1" dirty="0" smtClean="0">
                <a:latin typeface="+mj-ea"/>
                <a:ea typeface="+mj-ea"/>
                <a:cs typeface="Arial" panose="020B0604020202020204" pitchFamily="34" charset="0"/>
              </a:rPr>
              <a:t>(3/10)</a:t>
            </a:r>
            <a:endParaRPr lang="ko-KR" altLang="en-US" sz="2900" b="1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3" name="그룹 129"/>
          <p:cNvGrpSpPr/>
          <p:nvPr/>
        </p:nvGrpSpPr>
        <p:grpSpPr>
          <a:xfrm>
            <a:off x="5801331" y="432469"/>
            <a:ext cx="3260291" cy="679649"/>
            <a:chOff x="7253567" y="506609"/>
            <a:chExt cx="3095532" cy="679649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7342260" y="543437"/>
              <a:ext cx="444847" cy="3215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 w="952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23" name="Text Box 5"/>
            <p:cNvSpPr txBox="1">
              <a:spLocks noChangeArrowheads="1"/>
            </p:cNvSpPr>
            <p:nvPr/>
          </p:nvSpPr>
          <p:spPr bwMode="auto">
            <a:xfrm>
              <a:off x="7740643" y="509150"/>
              <a:ext cx="2608456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defRPr/>
              </a:pPr>
              <a:r>
                <a:rPr lang="en-US" altLang="ko-KR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 </a:t>
              </a:r>
              <a:r>
                <a:rPr lang="ko-KR" altLang="en-US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원천징수 이행상황 신고</a:t>
              </a:r>
              <a:endParaRPr lang="ko-KR" altLang="en-US" sz="1900" b="1" kern="0" spc="-90" dirty="0">
                <a:gradFill>
                  <a:gsLst>
                    <a:gs pos="100000">
                      <a:srgbClr val="4F81BD">
                        <a:lumMod val="75000"/>
                      </a:srgbClr>
                    </a:gs>
                    <a:gs pos="100000">
                      <a:srgbClr val="00589A"/>
                    </a:gs>
                  </a:gsLst>
                  <a:lin ang="5400000" scaled="0"/>
                </a:gra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253567" y="506609"/>
              <a:ext cx="6406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algn="ctr" fontAlgn="base">
                <a:spcAft>
                  <a:spcPct val="0"/>
                </a:spcAft>
                <a:buClr>
                  <a:prstClr val="black">
                    <a:lumMod val="85000"/>
                    <a:lumOff val="15000"/>
                  </a:prstClr>
                </a:buClr>
              </a:pPr>
              <a:r>
                <a:rPr kumimoji="1" lang="en-US" altLang="ko-KR" b="1" spc="-40" smtClean="0">
                  <a:gradFill>
                    <a:gsLst>
                      <a:gs pos="100000">
                        <a:prstClr val="white"/>
                      </a:gs>
                      <a:gs pos="100000">
                        <a:srgbClr val="FFFFFF">
                          <a:lumMod val="85000"/>
                          <a:alpha val="0"/>
                        </a:srgbClr>
                      </a:gs>
                    </a:gsLst>
                    <a:lin ang="10800000" scaled="0"/>
                  </a:gradFill>
                  <a:latin typeface="+mj-ea"/>
                  <a:ea typeface="+mj-ea"/>
                </a:rPr>
                <a:t>02</a:t>
              </a:r>
              <a:endParaRPr kumimoji="1" lang="ko-KR" altLang="en-US" b="1" spc="-40" dirty="0">
                <a:gradFill>
                  <a:gsLst>
                    <a:gs pos="100000">
                      <a:prstClr val="white"/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latin typeface="+mj-ea"/>
                <a:ea typeface="+mj-ea"/>
              </a:endParaRPr>
            </a:p>
          </p:txBody>
        </p:sp>
      </p:grp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6491420" y="2421926"/>
            <a:ext cx="576645" cy="22242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모서리가 둥근 사각형 설명선 32"/>
          <p:cNvSpPr/>
          <p:nvPr/>
        </p:nvSpPr>
        <p:spPr>
          <a:xfrm>
            <a:off x="7306962" y="1639334"/>
            <a:ext cx="1952368" cy="659026"/>
          </a:xfrm>
          <a:prstGeom prst="wedgeRoundRectCallout">
            <a:avLst>
              <a:gd name="adj1" fmla="val -61077"/>
              <a:gd name="adj2" fmla="val 74730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err="1" smtClean="0">
                <a:solidFill>
                  <a:schemeClr val="tx1"/>
                </a:solidFill>
                <a:latin typeface="+mj-ea"/>
                <a:ea typeface="+mj-ea"/>
              </a:rPr>
              <a:t>원천세</a:t>
            </a:r>
            <a:r>
              <a:rPr lang="ko-KR" altLang="en-US" sz="1600" b="1" dirty="0" smtClean="0">
                <a:solidFill>
                  <a:schemeClr val="tx1"/>
                </a:solidFill>
                <a:latin typeface="+mj-ea"/>
                <a:ea typeface="+mj-ea"/>
              </a:rPr>
              <a:t> 클릭하면</a:t>
            </a:r>
            <a:endParaRPr lang="en-US" altLang="ko-KR" sz="1600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ko-KR" altLang="en-US" sz="1600" b="1" dirty="0" smtClean="0">
                <a:solidFill>
                  <a:schemeClr val="tx1"/>
                </a:solidFill>
                <a:latin typeface="+mj-ea"/>
                <a:ea typeface="+mj-ea"/>
              </a:rPr>
              <a:t>신고화면으로 이동 </a:t>
            </a:r>
            <a:endParaRPr lang="ko-KR" altLang="en-US" sz="16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56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 descr="캡처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5328" y="1166897"/>
            <a:ext cx="8921578" cy="534923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" name="TextBox 34"/>
          <p:cNvSpPr txBox="1"/>
          <p:nvPr/>
        </p:nvSpPr>
        <p:spPr>
          <a:xfrm>
            <a:off x="411774" y="342900"/>
            <a:ext cx="1832233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과세 개요 </a:t>
            </a:r>
            <a:r>
              <a:rPr lang="en-US" altLang="ko-KR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1</a:t>
            </a:r>
            <a:endParaRPr lang="ko-KR" altLang="en-US" sz="2900" b="1" dirty="0">
              <a:latin typeface="나눔고딕 ExtraBold" pitchFamily="50" charset="-127"/>
              <a:ea typeface="나눔고딕 ExtraBold" pitchFamily="50" charset="-127"/>
              <a:cs typeface="Arial" panose="020B0604020202020204" pitchFamily="34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411774" y="342900"/>
            <a:ext cx="3981859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err="1" smtClean="0">
                <a:latin typeface="+mj-ea"/>
                <a:ea typeface="+mj-ea"/>
                <a:cs typeface="Arial" panose="020B0604020202020204" pitchFamily="34" charset="0"/>
              </a:rPr>
              <a:t>홈택스</a:t>
            </a:r>
            <a:r>
              <a:rPr lang="en-US" altLang="ko-KR" sz="2800" b="1" dirty="0" smtClean="0">
                <a:latin typeface="+mj-ea"/>
                <a:ea typeface="+mj-ea"/>
                <a:cs typeface="Arial" panose="020B0604020202020204" pitchFamily="34" charset="0"/>
              </a:rPr>
              <a:t>(</a:t>
            </a:r>
            <a:r>
              <a:rPr lang="ko-KR" altLang="en-US" sz="2800" b="1" dirty="0" smtClean="0">
                <a:latin typeface="+mj-ea"/>
                <a:ea typeface="+mj-ea"/>
                <a:cs typeface="Arial" panose="020B0604020202020204" pitchFamily="34" charset="0"/>
              </a:rPr>
              <a:t>전자</a:t>
            </a:r>
            <a:r>
              <a:rPr lang="en-US" altLang="ko-KR" sz="2800" b="1" dirty="0" smtClean="0">
                <a:latin typeface="+mj-ea"/>
                <a:ea typeface="+mj-ea"/>
                <a:cs typeface="Arial" panose="020B0604020202020204" pitchFamily="34" charset="0"/>
              </a:rPr>
              <a:t>)</a:t>
            </a:r>
            <a:r>
              <a:rPr lang="ko-KR" altLang="en-US" sz="2800" b="1" dirty="0" smtClean="0">
                <a:latin typeface="+mj-ea"/>
                <a:ea typeface="+mj-ea"/>
                <a:cs typeface="Arial" panose="020B0604020202020204" pitchFamily="34" charset="0"/>
              </a:rPr>
              <a:t> </a:t>
            </a:r>
            <a:r>
              <a:rPr lang="ko-KR" altLang="en-US" sz="2900" b="1" dirty="0" smtClean="0">
                <a:latin typeface="+mj-ea"/>
                <a:ea typeface="+mj-ea"/>
                <a:cs typeface="Arial" panose="020B0604020202020204" pitchFamily="34" charset="0"/>
              </a:rPr>
              <a:t>신고 </a:t>
            </a:r>
            <a:r>
              <a:rPr lang="en-US" altLang="ko-KR" sz="2400" b="1" dirty="0" smtClean="0">
                <a:latin typeface="+mj-ea"/>
                <a:ea typeface="+mj-ea"/>
                <a:cs typeface="Arial" panose="020B0604020202020204" pitchFamily="34" charset="0"/>
              </a:rPr>
              <a:t>(4/10)</a:t>
            </a:r>
            <a:endParaRPr lang="ko-KR" altLang="en-US" sz="2900" b="1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3" name="그룹 129"/>
          <p:cNvGrpSpPr/>
          <p:nvPr/>
        </p:nvGrpSpPr>
        <p:grpSpPr>
          <a:xfrm>
            <a:off x="5809570" y="418534"/>
            <a:ext cx="3334430" cy="677108"/>
            <a:chOff x="7253567" y="492674"/>
            <a:chExt cx="3095532" cy="677108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7342260" y="543437"/>
              <a:ext cx="444847" cy="3215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 w="952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23" name="Text Box 5"/>
            <p:cNvSpPr txBox="1">
              <a:spLocks noChangeArrowheads="1"/>
            </p:cNvSpPr>
            <p:nvPr/>
          </p:nvSpPr>
          <p:spPr bwMode="auto">
            <a:xfrm>
              <a:off x="7740643" y="492674"/>
              <a:ext cx="2608456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defRPr/>
              </a:pPr>
              <a:r>
                <a:rPr lang="en-US" altLang="ko-KR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 </a:t>
              </a:r>
              <a:r>
                <a:rPr lang="ko-KR" altLang="en-US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원천징수 이행상황 신고</a:t>
              </a:r>
              <a:endParaRPr lang="ko-KR" altLang="en-US" sz="1900" b="1" kern="0" spc="-90" dirty="0">
                <a:gradFill>
                  <a:gsLst>
                    <a:gs pos="100000">
                      <a:srgbClr val="4F81BD">
                        <a:lumMod val="75000"/>
                      </a:srgbClr>
                    </a:gs>
                    <a:gs pos="100000">
                      <a:srgbClr val="00589A"/>
                    </a:gs>
                  </a:gsLst>
                  <a:lin ang="5400000" scaled="0"/>
                </a:gra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253567" y="506609"/>
              <a:ext cx="6406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algn="ctr" fontAlgn="base">
                <a:spcAft>
                  <a:spcPct val="0"/>
                </a:spcAft>
                <a:buClr>
                  <a:prstClr val="black">
                    <a:lumMod val="85000"/>
                    <a:lumOff val="15000"/>
                  </a:prstClr>
                </a:buClr>
              </a:pPr>
              <a:r>
                <a:rPr kumimoji="1" lang="en-US" altLang="ko-KR" b="1" spc="-40" smtClean="0">
                  <a:gradFill>
                    <a:gsLst>
                      <a:gs pos="100000">
                        <a:prstClr val="white"/>
                      </a:gs>
                      <a:gs pos="100000">
                        <a:srgbClr val="FFFFFF">
                          <a:lumMod val="85000"/>
                          <a:alpha val="0"/>
                        </a:srgbClr>
                      </a:gs>
                    </a:gsLst>
                    <a:lin ang="10800000" scaled="0"/>
                  </a:gradFill>
                  <a:latin typeface="+mj-ea"/>
                  <a:ea typeface="+mj-ea"/>
                </a:rPr>
                <a:t>02</a:t>
              </a:r>
              <a:endParaRPr kumimoji="1" lang="ko-KR" altLang="en-US" b="1" spc="-40" dirty="0">
                <a:gradFill>
                  <a:gsLst>
                    <a:gs pos="100000">
                      <a:prstClr val="white"/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latin typeface="+mj-ea"/>
                <a:ea typeface="+mj-ea"/>
              </a:endParaRPr>
            </a:p>
          </p:txBody>
        </p:sp>
      </p:grp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98573" y="4934465"/>
            <a:ext cx="939114" cy="5519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모서리가 둥근 사각형 설명선 32"/>
          <p:cNvSpPr/>
          <p:nvPr/>
        </p:nvSpPr>
        <p:spPr>
          <a:xfrm>
            <a:off x="3641123" y="3830603"/>
            <a:ext cx="3039763" cy="321267"/>
          </a:xfrm>
          <a:prstGeom prst="wedgeRoundRectCallout">
            <a:avLst>
              <a:gd name="adj1" fmla="val -46516"/>
              <a:gd name="adj2" fmla="val 288886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  <a:latin typeface="+mj-ea"/>
                <a:ea typeface="+mj-ea"/>
              </a:rPr>
              <a:t>정기신고는 </a:t>
            </a:r>
            <a:r>
              <a:rPr lang="ko-KR" altLang="en-US" sz="1600" b="1" dirty="0" smtClean="0">
                <a:solidFill>
                  <a:srgbClr val="FF0000"/>
                </a:solidFill>
                <a:latin typeface="+mj-ea"/>
                <a:ea typeface="+mj-ea"/>
              </a:rPr>
              <a:t>정기신고작성</a:t>
            </a:r>
            <a:r>
              <a:rPr lang="ko-KR" altLang="en-US" sz="1600" b="1" dirty="0" smtClean="0">
                <a:solidFill>
                  <a:schemeClr val="tx1"/>
                </a:solidFill>
                <a:latin typeface="+mj-ea"/>
                <a:ea typeface="+mj-ea"/>
              </a:rPr>
              <a:t> 클릭</a:t>
            </a:r>
            <a:endParaRPr lang="ko-KR" altLang="en-US" sz="16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56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 descr="캡처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9290" y="976183"/>
            <a:ext cx="8279291" cy="5778843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" name="TextBox 34"/>
          <p:cNvSpPr txBox="1"/>
          <p:nvPr/>
        </p:nvSpPr>
        <p:spPr>
          <a:xfrm>
            <a:off x="411774" y="342900"/>
            <a:ext cx="1832233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과세 개요 </a:t>
            </a:r>
            <a:r>
              <a:rPr lang="en-US" altLang="ko-KR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1</a:t>
            </a:r>
            <a:endParaRPr lang="ko-KR" altLang="en-US" sz="2900" b="1" dirty="0">
              <a:latin typeface="나눔고딕 ExtraBold" pitchFamily="50" charset="-127"/>
              <a:ea typeface="나눔고딕 ExtraBold" pitchFamily="50" charset="-127"/>
              <a:cs typeface="Arial" panose="020B0604020202020204" pitchFamily="34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411774" y="342900"/>
            <a:ext cx="3981859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err="1" smtClean="0">
                <a:latin typeface="+mj-ea"/>
                <a:ea typeface="+mj-ea"/>
                <a:cs typeface="Arial" panose="020B0604020202020204" pitchFamily="34" charset="0"/>
              </a:rPr>
              <a:t>홈택스</a:t>
            </a:r>
            <a:r>
              <a:rPr lang="en-US" altLang="ko-KR" sz="2800" b="1" dirty="0" smtClean="0">
                <a:latin typeface="+mj-ea"/>
                <a:ea typeface="+mj-ea"/>
                <a:cs typeface="Arial" panose="020B0604020202020204" pitchFamily="34" charset="0"/>
              </a:rPr>
              <a:t>(</a:t>
            </a:r>
            <a:r>
              <a:rPr lang="ko-KR" altLang="en-US" sz="2800" b="1" dirty="0" smtClean="0">
                <a:latin typeface="+mj-ea"/>
                <a:ea typeface="+mj-ea"/>
                <a:cs typeface="Arial" panose="020B0604020202020204" pitchFamily="34" charset="0"/>
              </a:rPr>
              <a:t>전자</a:t>
            </a:r>
            <a:r>
              <a:rPr lang="en-US" altLang="ko-KR" sz="2800" b="1" dirty="0" smtClean="0">
                <a:latin typeface="+mj-ea"/>
                <a:ea typeface="+mj-ea"/>
                <a:cs typeface="Arial" panose="020B0604020202020204" pitchFamily="34" charset="0"/>
              </a:rPr>
              <a:t>)</a:t>
            </a:r>
            <a:r>
              <a:rPr lang="ko-KR" altLang="en-US" sz="2800" b="1" dirty="0" smtClean="0">
                <a:latin typeface="+mj-ea"/>
                <a:ea typeface="+mj-ea"/>
                <a:cs typeface="Arial" panose="020B0604020202020204" pitchFamily="34" charset="0"/>
              </a:rPr>
              <a:t> </a:t>
            </a:r>
            <a:r>
              <a:rPr lang="ko-KR" altLang="en-US" sz="2900" b="1" dirty="0" smtClean="0">
                <a:latin typeface="+mj-ea"/>
                <a:ea typeface="+mj-ea"/>
                <a:cs typeface="Arial" panose="020B0604020202020204" pitchFamily="34" charset="0"/>
              </a:rPr>
              <a:t>신고 </a:t>
            </a:r>
            <a:r>
              <a:rPr lang="en-US" altLang="ko-KR" sz="2400" b="1" dirty="0" smtClean="0">
                <a:latin typeface="+mj-ea"/>
                <a:ea typeface="+mj-ea"/>
                <a:cs typeface="Arial" panose="020B0604020202020204" pitchFamily="34" charset="0"/>
              </a:rPr>
              <a:t>(5/10)</a:t>
            </a:r>
            <a:endParaRPr lang="ko-KR" altLang="en-US" sz="2900" b="1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3" name="그룹 129"/>
          <p:cNvGrpSpPr/>
          <p:nvPr/>
        </p:nvGrpSpPr>
        <p:grpSpPr>
          <a:xfrm>
            <a:off x="5801332" y="426772"/>
            <a:ext cx="3268528" cy="677108"/>
            <a:chOff x="7253567" y="500912"/>
            <a:chExt cx="3095532" cy="677108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7342260" y="543437"/>
              <a:ext cx="444847" cy="3215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 w="952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23" name="Text Box 5"/>
            <p:cNvSpPr txBox="1">
              <a:spLocks noChangeArrowheads="1"/>
            </p:cNvSpPr>
            <p:nvPr/>
          </p:nvSpPr>
          <p:spPr bwMode="auto">
            <a:xfrm>
              <a:off x="7740643" y="500912"/>
              <a:ext cx="2608456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defRPr/>
              </a:pPr>
              <a:r>
                <a:rPr lang="en-US" altLang="ko-KR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 </a:t>
              </a:r>
              <a:r>
                <a:rPr lang="ko-KR" altLang="en-US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원천징수 이행상황 신고</a:t>
              </a:r>
              <a:endParaRPr lang="ko-KR" altLang="en-US" sz="1900" b="1" kern="0" spc="-90" dirty="0">
                <a:gradFill>
                  <a:gsLst>
                    <a:gs pos="100000">
                      <a:srgbClr val="4F81BD">
                        <a:lumMod val="75000"/>
                      </a:srgbClr>
                    </a:gs>
                    <a:gs pos="100000">
                      <a:srgbClr val="00589A"/>
                    </a:gs>
                  </a:gsLst>
                  <a:lin ang="5400000" scaled="0"/>
                </a:gra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253567" y="506609"/>
              <a:ext cx="6406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algn="ctr" fontAlgn="base">
                <a:spcAft>
                  <a:spcPct val="0"/>
                </a:spcAft>
                <a:buClr>
                  <a:prstClr val="black">
                    <a:lumMod val="85000"/>
                    <a:lumOff val="15000"/>
                  </a:prstClr>
                </a:buClr>
              </a:pPr>
              <a:r>
                <a:rPr kumimoji="1" lang="en-US" altLang="ko-KR" b="1" spc="-40" dirty="0" smtClean="0">
                  <a:gradFill>
                    <a:gsLst>
                      <a:gs pos="100000">
                        <a:prstClr val="white"/>
                      </a:gs>
                      <a:gs pos="100000">
                        <a:srgbClr val="FFFFFF">
                          <a:lumMod val="85000"/>
                          <a:alpha val="0"/>
                        </a:srgbClr>
                      </a:gs>
                    </a:gsLst>
                    <a:lin ang="10800000" scaled="0"/>
                  </a:gradFill>
                  <a:latin typeface="+mj-ea"/>
                  <a:ea typeface="+mj-ea"/>
                </a:rPr>
                <a:t>02</a:t>
              </a:r>
              <a:endParaRPr kumimoji="1" lang="ko-KR" altLang="en-US" b="1" spc="-40" dirty="0">
                <a:gradFill>
                  <a:gsLst>
                    <a:gs pos="100000">
                      <a:prstClr val="white"/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latin typeface="+mj-ea"/>
                <a:ea typeface="+mj-ea"/>
              </a:endParaRPr>
            </a:p>
          </p:txBody>
        </p:sp>
      </p:grp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4217774" y="2166552"/>
            <a:ext cx="1705232" cy="26361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6079525" y="2207742"/>
            <a:ext cx="1705232" cy="24713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1952369" y="2932673"/>
            <a:ext cx="1985317" cy="20594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4184823" y="2463115"/>
            <a:ext cx="1705232" cy="26361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설명선 2 28"/>
          <p:cNvSpPr/>
          <p:nvPr/>
        </p:nvSpPr>
        <p:spPr>
          <a:xfrm>
            <a:off x="6944500" y="2759677"/>
            <a:ext cx="1359244" cy="362464"/>
          </a:xfrm>
          <a:prstGeom prst="borderCallout2">
            <a:avLst>
              <a:gd name="adj1" fmla="val 48480"/>
              <a:gd name="adj2" fmla="val -1087"/>
              <a:gd name="adj3" fmla="val 18750"/>
              <a:gd name="adj4" fmla="val -16667"/>
              <a:gd name="adj5" fmla="val -44257"/>
              <a:gd name="adj6" fmla="val -77826"/>
            </a:avLst>
          </a:prstGeom>
          <a:solidFill>
            <a:schemeClr val="bg1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accent1">
                    <a:lumMod val="75000"/>
                  </a:schemeClr>
                </a:solidFill>
              </a:rPr>
              <a:t>사업자번호 입력 후 확인버튼 클릭</a:t>
            </a:r>
            <a:endParaRPr lang="ko-KR" altLang="en-US" sz="11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2" name="설명선 2 31"/>
          <p:cNvSpPr/>
          <p:nvPr/>
        </p:nvSpPr>
        <p:spPr>
          <a:xfrm>
            <a:off x="3295136" y="1243913"/>
            <a:ext cx="2809102" cy="411893"/>
          </a:xfrm>
          <a:prstGeom prst="borderCallout2">
            <a:avLst>
              <a:gd name="adj1" fmla="val 97129"/>
              <a:gd name="adj2" fmla="val 42391"/>
              <a:gd name="adj3" fmla="val 194426"/>
              <a:gd name="adj4" fmla="val 54347"/>
              <a:gd name="adj5" fmla="val 221797"/>
              <a:gd name="adj6" fmla="val 57707"/>
            </a:avLst>
          </a:prstGeom>
          <a:solidFill>
            <a:schemeClr val="bg1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accent1">
                    <a:lumMod val="75000"/>
                  </a:schemeClr>
                </a:solidFill>
                <a:latin typeface="+mn-ea"/>
              </a:rPr>
              <a:t>소득발생 연월을 기재</a:t>
            </a:r>
            <a:endParaRPr lang="en-US" altLang="ko-KR" sz="1100" b="1" dirty="0" smtClean="0">
              <a:solidFill>
                <a:schemeClr val="accent1">
                  <a:lumMod val="75000"/>
                </a:schemeClr>
              </a:solidFill>
              <a:latin typeface="+mn-ea"/>
            </a:endParaRPr>
          </a:p>
          <a:p>
            <a:pPr algn="ctr"/>
            <a:r>
              <a:rPr lang="ko-KR" altLang="en-US" sz="1100" b="1" dirty="0" smtClean="0">
                <a:solidFill>
                  <a:schemeClr val="accent1">
                    <a:lumMod val="75000"/>
                  </a:schemeClr>
                </a:solidFill>
                <a:latin typeface="+mn-ea"/>
              </a:rPr>
              <a:t>반기별신고</a:t>
            </a:r>
            <a:r>
              <a:rPr lang="en-US" altLang="ko-KR" sz="1100" b="1" dirty="0" smtClean="0">
                <a:solidFill>
                  <a:schemeClr val="accent1">
                    <a:lumMod val="75000"/>
                  </a:schemeClr>
                </a:solidFill>
                <a:latin typeface="+mn-ea"/>
              </a:rPr>
              <a:t>:</a:t>
            </a:r>
            <a:r>
              <a:rPr lang="ko-KR" altLang="en-US" sz="1100" b="1" dirty="0" smtClean="0">
                <a:solidFill>
                  <a:schemeClr val="accent1">
                    <a:lumMod val="75000"/>
                  </a:schemeClr>
                </a:solidFill>
                <a:latin typeface="+mn-ea"/>
              </a:rPr>
              <a:t> </a:t>
            </a:r>
            <a:r>
              <a:rPr lang="en-US" altLang="ko-KR" sz="1100" b="1" dirty="0" smtClean="0">
                <a:solidFill>
                  <a:schemeClr val="accent1">
                    <a:lumMod val="75000"/>
                  </a:schemeClr>
                </a:solidFill>
                <a:latin typeface="+mn-ea"/>
              </a:rPr>
              <a:t>1</a:t>
            </a:r>
            <a:r>
              <a:rPr lang="ko-KR" altLang="en-US" sz="1100" b="1" dirty="0" smtClean="0">
                <a:solidFill>
                  <a:schemeClr val="accent1">
                    <a:lumMod val="75000"/>
                  </a:schemeClr>
                </a:solidFill>
                <a:latin typeface="+mn-ea"/>
              </a:rPr>
              <a:t>월</a:t>
            </a:r>
            <a:r>
              <a:rPr lang="en-US" altLang="ko-KR" sz="1100" b="1" dirty="0" smtClean="0">
                <a:solidFill>
                  <a:schemeClr val="accent1">
                    <a:lumMod val="75000"/>
                  </a:schemeClr>
                </a:solidFill>
                <a:latin typeface="+mn-ea"/>
              </a:rPr>
              <a:t>(</a:t>
            </a:r>
            <a:r>
              <a:rPr lang="ko-KR" altLang="en-US" sz="1100" b="1" dirty="0" smtClean="0">
                <a:solidFill>
                  <a:schemeClr val="accent1">
                    <a:lumMod val="75000"/>
                  </a:schemeClr>
                </a:solidFill>
                <a:latin typeface="+mn-ea"/>
              </a:rPr>
              <a:t>상반기</a:t>
            </a:r>
            <a:r>
              <a:rPr lang="en-US" altLang="ko-KR" sz="1100" b="1" dirty="0" smtClean="0">
                <a:solidFill>
                  <a:schemeClr val="accent1">
                    <a:lumMod val="75000"/>
                  </a:schemeClr>
                </a:solidFill>
                <a:latin typeface="+mn-ea"/>
              </a:rPr>
              <a:t>) </a:t>
            </a:r>
            <a:r>
              <a:rPr lang="ko-KR" altLang="en-US" sz="1100" b="1" dirty="0" smtClean="0">
                <a:solidFill>
                  <a:schemeClr val="accent1">
                    <a:lumMod val="75000"/>
                  </a:schemeClr>
                </a:solidFill>
                <a:latin typeface="+mn-ea"/>
              </a:rPr>
              <a:t>또는 </a:t>
            </a:r>
            <a:r>
              <a:rPr lang="en-US" altLang="ko-KR" sz="1100" b="1" dirty="0" smtClean="0">
                <a:solidFill>
                  <a:schemeClr val="accent1">
                    <a:lumMod val="75000"/>
                  </a:schemeClr>
                </a:solidFill>
                <a:latin typeface="+mn-ea"/>
              </a:rPr>
              <a:t>7</a:t>
            </a:r>
            <a:r>
              <a:rPr lang="ko-KR" altLang="en-US" sz="1100" b="1" dirty="0" smtClean="0">
                <a:solidFill>
                  <a:schemeClr val="accent1">
                    <a:lumMod val="75000"/>
                  </a:schemeClr>
                </a:solidFill>
                <a:latin typeface="+mn-ea"/>
              </a:rPr>
              <a:t>월</a:t>
            </a:r>
            <a:r>
              <a:rPr lang="en-US" altLang="ko-KR" sz="1100" b="1" dirty="0" smtClean="0">
                <a:solidFill>
                  <a:schemeClr val="accent1">
                    <a:lumMod val="75000"/>
                  </a:schemeClr>
                </a:solidFill>
                <a:latin typeface="+mn-ea"/>
              </a:rPr>
              <a:t>(</a:t>
            </a:r>
            <a:r>
              <a:rPr lang="ko-KR" altLang="en-US" sz="1100" b="1" dirty="0" smtClean="0">
                <a:solidFill>
                  <a:schemeClr val="accent1">
                    <a:lumMod val="75000"/>
                  </a:schemeClr>
                </a:solidFill>
                <a:latin typeface="+mn-ea"/>
              </a:rPr>
              <a:t>하반기</a:t>
            </a:r>
            <a:r>
              <a:rPr lang="en-US" altLang="ko-KR" sz="1100" b="1" dirty="0" smtClean="0">
                <a:solidFill>
                  <a:schemeClr val="accent1">
                    <a:lumMod val="75000"/>
                  </a:schemeClr>
                </a:solidFill>
                <a:latin typeface="+mn-ea"/>
              </a:rPr>
              <a:t>)</a:t>
            </a:r>
            <a:endParaRPr lang="ko-KR" altLang="en-US" sz="11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34" name="설명선 2 33"/>
          <p:cNvSpPr/>
          <p:nvPr/>
        </p:nvSpPr>
        <p:spPr>
          <a:xfrm>
            <a:off x="6252519" y="1276864"/>
            <a:ext cx="2891481" cy="411893"/>
          </a:xfrm>
          <a:prstGeom prst="borderCallout2">
            <a:avLst>
              <a:gd name="adj1" fmla="val 97129"/>
              <a:gd name="adj2" fmla="val 42391"/>
              <a:gd name="adj3" fmla="val 150426"/>
              <a:gd name="adj4" fmla="val 30552"/>
              <a:gd name="adj5" fmla="val 223797"/>
              <a:gd name="adj6" fmla="val 14333"/>
            </a:avLst>
          </a:prstGeom>
          <a:solidFill>
            <a:schemeClr val="bg1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accent1">
                    <a:lumMod val="75000"/>
                  </a:schemeClr>
                </a:solidFill>
                <a:latin typeface="+mn-ea"/>
              </a:rPr>
              <a:t>소득 지급 연월을 기재</a:t>
            </a:r>
            <a:endParaRPr lang="en-US" altLang="ko-KR" sz="1100" b="1" dirty="0" smtClean="0">
              <a:solidFill>
                <a:schemeClr val="accent1">
                  <a:lumMod val="75000"/>
                </a:schemeClr>
              </a:solidFill>
              <a:latin typeface="+mn-ea"/>
            </a:endParaRPr>
          </a:p>
          <a:p>
            <a:pPr algn="ctr"/>
            <a:r>
              <a:rPr lang="ko-KR" altLang="en-US" sz="1100" b="1" dirty="0" smtClean="0">
                <a:solidFill>
                  <a:schemeClr val="accent1">
                    <a:lumMod val="75000"/>
                  </a:schemeClr>
                </a:solidFill>
                <a:latin typeface="+mn-ea"/>
              </a:rPr>
              <a:t>반기별신고</a:t>
            </a:r>
            <a:r>
              <a:rPr lang="en-US" altLang="ko-KR" sz="1100" b="1" dirty="0" smtClean="0">
                <a:solidFill>
                  <a:schemeClr val="accent1">
                    <a:lumMod val="75000"/>
                  </a:schemeClr>
                </a:solidFill>
                <a:latin typeface="+mn-ea"/>
              </a:rPr>
              <a:t>:</a:t>
            </a:r>
            <a:r>
              <a:rPr lang="ko-KR" altLang="en-US" sz="1100" b="1" dirty="0" smtClean="0">
                <a:solidFill>
                  <a:schemeClr val="accent1">
                    <a:lumMod val="75000"/>
                  </a:schemeClr>
                </a:solidFill>
                <a:latin typeface="+mn-ea"/>
              </a:rPr>
              <a:t> </a:t>
            </a:r>
            <a:r>
              <a:rPr lang="en-US" altLang="ko-KR" sz="1100" b="1" dirty="0" smtClean="0">
                <a:solidFill>
                  <a:schemeClr val="accent1">
                    <a:lumMod val="75000"/>
                  </a:schemeClr>
                </a:solidFill>
                <a:latin typeface="+mn-ea"/>
              </a:rPr>
              <a:t>6</a:t>
            </a:r>
            <a:r>
              <a:rPr lang="ko-KR" altLang="en-US" sz="1100" b="1" dirty="0" smtClean="0">
                <a:solidFill>
                  <a:schemeClr val="accent1">
                    <a:lumMod val="75000"/>
                  </a:schemeClr>
                </a:solidFill>
                <a:latin typeface="+mn-ea"/>
              </a:rPr>
              <a:t>월</a:t>
            </a:r>
            <a:r>
              <a:rPr lang="en-US" altLang="ko-KR" sz="1100" b="1" dirty="0" smtClean="0">
                <a:solidFill>
                  <a:schemeClr val="accent1">
                    <a:lumMod val="75000"/>
                  </a:schemeClr>
                </a:solidFill>
                <a:latin typeface="+mn-ea"/>
              </a:rPr>
              <a:t>(</a:t>
            </a:r>
            <a:r>
              <a:rPr lang="ko-KR" altLang="en-US" sz="1100" b="1" dirty="0" smtClean="0">
                <a:solidFill>
                  <a:schemeClr val="accent1">
                    <a:lumMod val="75000"/>
                  </a:schemeClr>
                </a:solidFill>
                <a:latin typeface="+mn-ea"/>
              </a:rPr>
              <a:t>상반기</a:t>
            </a:r>
            <a:r>
              <a:rPr lang="en-US" altLang="ko-KR" sz="1100" b="1" dirty="0" smtClean="0">
                <a:solidFill>
                  <a:schemeClr val="accent1">
                    <a:lumMod val="75000"/>
                  </a:schemeClr>
                </a:solidFill>
                <a:latin typeface="+mn-ea"/>
              </a:rPr>
              <a:t>) </a:t>
            </a:r>
            <a:r>
              <a:rPr lang="ko-KR" altLang="en-US" sz="1100" b="1" dirty="0" smtClean="0">
                <a:solidFill>
                  <a:schemeClr val="accent1">
                    <a:lumMod val="75000"/>
                  </a:schemeClr>
                </a:solidFill>
                <a:latin typeface="+mn-ea"/>
              </a:rPr>
              <a:t>또는 </a:t>
            </a:r>
            <a:r>
              <a:rPr lang="en-US" altLang="ko-KR" sz="1100" b="1" dirty="0" smtClean="0">
                <a:solidFill>
                  <a:schemeClr val="accent1">
                    <a:lumMod val="75000"/>
                  </a:schemeClr>
                </a:solidFill>
                <a:latin typeface="+mn-ea"/>
              </a:rPr>
              <a:t>12</a:t>
            </a:r>
            <a:r>
              <a:rPr lang="ko-KR" altLang="en-US" sz="1100" b="1" dirty="0" smtClean="0">
                <a:solidFill>
                  <a:schemeClr val="accent1">
                    <a:lumMod val="75000"/>
                  </a:schemeClr>
                </a:solidFill>
                <a:latin typeface="+mn-ea"/>
              </a:rPr>
              <a:t>월</a:t>
            </a:r>
            <a:r>
              <a:rPr lang="en-US" altLang="ko-KR" sz="1100" b="1" dirty="0" smtClean="0">
                <a:solidFill>
                  <a:schemeClr val="accent1">
                    <a:lumMod val="75000"/>
                  </a:schemeClr>
                </a:solidFill>
                <a:latin typeface="+mn-ea"/>
              </a:rPr>
              <a:t>(</a:t>
            </a:r>
            <a:r>
              <a:rPr lang="ko-KR" altLang="en-US" sz="1100" b="1" dirty="0" smtClean="0">
                <a:solidFill>
                  <a:schemeClr val="accent1">
                    <a:lumMod val="75000"/>
                  </a:schemeClr>
                </a:solidFill>
                <a:latin typeface="+mn-ea"/>
              </a:rPr>
              <a:t>하반기</a:t>
            </a:r>
            <a:r>
              <a:rPr lang="en-US" altLang="ko-KR" sz="1100" b="1" dirty="0" smtClean="0">
                <a:solidFill>
                  <a:schemeClr val="accent1">
                    <a:lumMod val="75000"/>
                  </a:schemeClr>
                </a:solidFill>
                <a:latin typeface="+mn-ea"/>
              </a:rPr>
              <a:t>)</a:t>
            </a:r>
            <a:endParaRPr lang="ko-KR" altLang="en-US" sz="11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2075943" y="5288695"/>
            <a:ext cx="584879" cy="189467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6219576" y="5288695"/>
            <a:ext cx="584879" cy="189467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설명선 2 37"/>
          <p:cNvSpPr/>
          <p:nvPr/>
        </p:nvSpPr>
        <p:spPr>
          <a:xfrm>
            <a:off x="2776153" y="4901518"/>
            <a:ext cx="2743197" cy="288325"/>
          </a:xfrm>
          <a:prstGeom prst="borderCallout2">
            <a:avLst>
              <a:gd name="adj1" fmla="val 97129"/>
              <a:gd name="adj2" fmla="val 42391"/>
              <a:gd name="adj3" fmla="val 124426"/>
              <a:gd name="adj4" fmla="val 15931"/>
              <a:gd name="adj5" fmla="val 149797"/>
              <a:gd name="adj6" fmla="val -4463"/>
            </a:avLst>
          </a:prstGeom>
          <a:solidFill>
            <a:schemeClr val="bg1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accent1">
                    <a:lumMod val="75000"/>
                  </a:schemeClr>
                </a:solidFill>
                <a:latin typeface="+mn-ea"/>
              </a:rPr>
              <a:t>종교인소득을</a:t>
            </a:r>
            <a:r>
              <a:rPr lang="ko-KR" altLang="en-US" sz="11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100" b="1" dirty="0" smtClean="0">
                <a:solidFill>
                  <a:srgbClr val="C00000"/>
                </a:solidFill>
                <a:latin typeface="+mn-ea"/>
              </a:rPr>
              <a:t>근로소득으로 </a:t>
            </a:r>
            <a:r>
              <a:rPr lang="ko-KR" altLang="en-US" sz="1100" b="1" dirty="0" err="1" smtClean="0">
                <a:solidFill>
                  <a:srgbClr val="C00000"/>
                </a:solidFill>
                <a:latin typeface="+mn-ea"/>
              </a:rPr>
              <a:t>선택시</a:t>
            </a:r>
            <a:r>
              <a:rPr lang="ko-KR" altLang="en-US" sz="1100" b="1" dirty="0" smtClean="0">
                <a:solidFill>
                  <a:srgbClr val="C00000"/>
                </a:solidFill>
                <a:latin typeface="+mn-ea"/>
              </a:rPr>
              <a:t> 클릭</a:t>
            </a:r>
            <a:endParaRPr lang="ko-KR" altLang="en-US" sz="11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39" name="설명선 2 38"/>
          <p:cNvSpPr/>
          <p:nvPr/>
        </p:nvSpPr>
        <p:spPr>
          <a:xfrm>
            <a:off x="6046574" y="5733539"/>
            <a:ext cx="2743197" cy="288325"/>
          </a:xfrm>
          <a:prstGeom prst="borderCallout2">
            <a:avLst>
              <a:gd name="adj1" fmla="val 2843"/>
              <a:gd name="adj2" fmla="val 46896"/>
              <a:gd name="adj3" fmla="val -44145"/>
              <a:gd name="adj4" fmla="val 36351"/>
              <a:gd name="adj5" fmla="val -87346"/>
              <a:gd name="adj6" fmla="val 27069"/>
            </a:avLst>
          </a:prstGeom>
          <a:solidFill>
            <a:schemeClr val="bg1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accent1">
                    <a:lumMod val="75000"/>
                  </a:schemeClr>
                </a:solidFill>
                <a:latin typeface="+mn-ea"/>
              </a:rPr>
              <a:t>종교인소득을 </a:t>
            </a:r>
            <a:r>
              <a:rPr lang="ko-KR" altLang="en-US" sz="1100" b="1" dirty="0" smtClean="0">
                <a:solidFill>
                  <a:srgbClr val="C00000"/>
                </a:solidFill>
                <a:latin typeface="+mn-ea"/>
              </a:rPr>
              <a:t>기타소득으로 </a:t>
            </a:r>
            <a:r>
              <a:rPr lang="ko-KR" altLang="en-US" sz="1100" b="1" dirty="0" err="1" smtClean="0">
                <a:solidFill>
                  <a:srgbClr val="C00000"/>
                </a:solidFill>
                <a:latin typeface="+mn-ea"/>
              </a:rPr>
              <a:t>선택시</a:t>
            </a:r>
            <a:r>
              <a:rPr lang="ko-KR" altLang="en-US" sz="1100" b="1" dirty="0" smtClean="0">
                <a:solidFill>
                  <a:srgbClr val="C00000"/>
                </a:solidFill>
                <a:latin typeface="+mn-ea"/>
              </a:rPr>
              <a:t> 클릭</a:t>
            </a:r>
            <a:endParaRPr lang="ko-KR" altLang="en-US" sz="11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4423734" y="6524368"/>
            <a:ext cx="1029728" cy="2594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156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" name="TextBox 34"/>
          <p:cNvSpPr txBox="1"/>
          <p:nvPr/>
        </p:nvSpPr>
        <p:spPr>
          <a:xfrm>
            <a:off x="411774" y="342900"/>
            <a:ext cx="1832233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과세 개요 </a:t>
            </a:r>
            <a:r>
              <a:rPr lang="en-US" altLang="ko-KR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1</a:t>
            </a:r>
            <a:endParaRPr lang="ko-KR" altLang="en-US" sz="2900" b="1" dirty="0">
              <a:latin typeface="나눔고딕 ExtraBold" pitchFamily="50" charset="-127"/>
              <a:ea typeface="나눔고딕 ExtraBold" pitchFamily="50" charset="-127"/>
              <a:cs typeface="Arial" panose="020B0604020202020204" pitchFamily="34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411774" y="342900"/>
            <a:ext cx="3981859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err="1" smtClean="0">
                <a:latin typeface="+mj-ea"/>
                <a:ea typeface="+mj-ea"/>
                <a:cs typeface="Arial" panose="020B0604020202020204" pitchFamily="34" charset="0"/>
              </a:rPr>
              <a:t>홈택스</a:t>
            </a:r>
            <a:r>
              <a:rPr lang="en-US" altLang="ko-KR" sz="2800" b="1" dirty="0" smtClean="0">
                <a:latin typeface="+mj-ea"/>
                <a:ea typeface="+mj-ea"/>
                <a:cs typeface="Arial" panose="020B0604020202020204" pitchFamily="34" charset="0"/>
              </a:rPr>
              <a:t>(</a:t>
            </a:r>
            <a:r>
              <a:rPr lang="ko-KR" altLang="en-US" sz="2800" b="1" dirty="0" smtClean="0">
                <a:latin typeface="+mj-ea"/>
                <a:ea typeface="+mj-ea"/>
                <a:cs typeface="Arial" panose="020B0604020202020204" pitchFamily="34" charset="0"/>
              </a:rPr>
              <a:t>전자</a:t>
            </a:r>
            <a:r>
              <a:rPr lang="en-US" altLang="ko-KR" sz="2800" b="1" dirty="0" smtClean="0">
                <a:latin typeface="+mj-ea"/>
                <a:ea typeface="+mj-ea"/>
                <a:cs typeface="Arial" panose="020B0604020202020204" pitchFamily="34" charset="0"/>
              </a:rPr>
              <a:t>)</a:t>
            </a:r>
            <a:r>
              <a:rPr lang="ko-KR" altLang="en-US" sz="2800" b="1" dirty="0" smtClean="0">
                <a:latin typeface="+mj-ea"/>
                <a:ea typeface="+mj-ea"/>
                <a:cs typeface="Arial" panose="020B0604020202020204" pitchFamily="34" charset="0"/>
              </a:rPr>
              <a:t> </a:t>
            </a:r>
            <a:r>
              <a:rPr lang="ko-KR" altLang="en-US" sz="2900" b="1" dirty="0" smtClean="0">
                <a:latin typeface="+mj-ea"/>
                <a:ea typeface="+mj-ea"/>
                <a:cs typeface="Arial" panose="020B0604020202020204" pitchFamily="34" charset="0"/>
              </a:rPr>
              <a:t>신고 </a:t>
            </a:r>
            <a:r>
              <a:rPr lang="en-US" altLang="ko-KR" sz="2400" b="1" dirty="0" smtClean="0">
                <a:latin typeface="+mj-ea"/>
                <a:ea typeface="+mj-ea"/>
                <a:cs typeface="Arial" panose="020B0604020202020204" pitchFamily="34" charset="0"/>
              </a:rPr>
              <a:t>(6/10)</a:t>
            </a:r>
            <a:endParaRPr lang="ko-KR" altLang="en-US" sz="2900" b="1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3" name="그룹 129"/>
          <p:cNvGrpSpPr/>
          <p:nvPr/>
        </p:nvGrpSpPr>
        <p:grpSpPr>
          <a:xfrm>
            <a:off x="5826046" y="426772"/>
            <a:ext cx="3309717" cy="677108"/>
            <a:chOff x="7253567" y="500912"/>
            <a:chExt cx="3087847" cy="677108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7342260" y="543437"/>
              <a:ext cx="444847" cy="3215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 w="952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23" name="Text Box 5"/>
            <p:cNvSpPr txBox="1">
              <a:spLocks noChangeArrowheads="1"/>
            </p:cNvSpPr>
            <p:nvPr/>
          </p:nvSpPr>
          <p:spPr bwMode="auto">
            <a:xfrm>
              <a:off x="7732958" y="500912"/>
              <a:ext cx="2608456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defRPr/>
              </a:pPr>
              <a:r>
                <a:rPr lang="en-US" altLang="ko-KR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 </a:t>
              </a:r>
              <a:r>
                <a:rPr lang="ko-KR" altLang="en-US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원천징수 이행상황 신고</a:t>
              </a:r>
              <a:endParaRPr lang="ko-KR" altLang="en-US" sz="1900" b="1" kern="0" spc="-90" dirty="0">
                <a:gradFill>
                  <a:gsLst>
                    <a:gs pos="100000">
                      <a:srgbClr val="4F81BD">
                        <a:lumMod val="75000"/>
                      </a:srgbClr>
                    </a:gs>
                    <a:gs pos="100000">
                      <a:srgbClr val="00589A"/>
                    </a:gs>
                  </a:gsLst>
                  <a:lin ang="5400000" scaled="0"/>
                </a:gra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253567" y="506609"/>
              <a:ext cx="6406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algn="ctr" fontAlgn="base">
                <a:spcAft>
                  <a:spcPct val="0"/>
                </a:spcAft>
                <a:buClr>
                  <a:prstClr val="black">
                    <a:lumMod val="85000"/>
                    <a:lumOff val="15000"/>
                  </a:prstClr>
                </a:buClr>
              </a:pPr>
              <a:r>
                <a:rPr kumimoji="1" lang="en-US" altLang="ko-KR" b="1" spc="-40" smtClean="0">
                  <a:gradFill>
                    <a:gsLst>
                      <a:gs pos="100000">
                        <a:prstClr val="white"/>
                      </a:gs>
                      <a:gs pos="100000">
                        <a:srgbClr val="FFFFFF">
                          <a:lumMod val="85000"/>
                          <a:alpha val="0"/>
                        </a:srgbClr>
                      </a:gs>
                    </a:gsLst>
                    <a:lin ang="10800000" scaled="0"/>
                  </a:gradFill>
                  <a:latin typeface="+mj-ea"/>
                  <a:ea typeface="+mj-ea"/>
                </a:rPr>
                <a:t>02</a:t>
              </a:r>
              <a:endParaRPr kumimoji="1" lang="ko-KR" altLang="en-US" b="1" spc="-40" dirty="0">
                <a:gradFill>
                  <a:gsLst>
                    <a:gs pos="100000">
                      <a:prstClr val="white"/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latin typeface="+mj-ea"/>
                <a:ea typeface="+mj-ea"/>
              </a:endParaRPr>
            </a:p>
          </p:txBody>
        </p:sp>
      </p:grp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98573" y="4934465"/>
            <a:ext cx="939114" cy="5519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모서리가 둥근 사각형 설명선 32"/>
          <p:cNvSpPr/>
          <p:nvPr/>
        </p:nvSpPr>
        <p:spPr>
          <a:xfrm>
            <a:off x="3641123" y="3682318"/>
            <a:ext cx="3138617" cy="650785"/>
          </a:xfrm>
          <a:prstGeom prst="wedgeRoundRectCallout">
            <a:avLst>
              <a:gd name="adj1" fmla="val -53013"/>
              <a:gd name="adj2" fmla="val 135980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Rix밝은고딕 M" pitchFamily="18" charset="-127"/>
                <a:ea typeface="Rix밝은고딕 M" pitchFamily="18" charset="-127"/>
              </a:rPr>
              <a:t>정기신고는 </a:t>
            </a:r>
            <a:r>
              <a:rPr lang="ko-KR" altLang="en-US" sz="1600" dirty="0" smtClean="0">
                <a:solidFill>
                  <a:srgbClr val="FF0000"/>
                </a:solidFill>
                <a:latin typeface="Rix밝은고딕 M" pitchFamily="18" charset="-127"/>
                <a:ea typeface="Rix밝은고딕 M" pitchFamily="18" charset="-127"/>
              </a:rPr>
              <a:t>정기신고작성</a:t>
            </a:r>
            <a:r>
              <a:rPr lang="ko-KR" altLang="en-US" sz="1600" dirty="0" smtClean="0">
                <a:solidFill>
                  <a:schemeClr val="tx1"/>
                </a:solidFill>
                <a:latin typeface="Rix밝은고딕 M" pitchFamily="18" charset="-127"/>
                <a:ea typeface="Rix밝은고딕 M" pitchFamily="18" charset="-127"/>
              </a:rPr>
              <a:t> 클릭</a:t>
            </a:r>
            <a:endParaRPr lang="en-US" altLang="ko-KR" sz="1600" dirty="0" smtClean="0">
              <a:solidFill>
                <a:schemeClr val="tx1"/>
              </a:solidFill>
              <a:latin typeface="Rix밝은고딕 M" pitchFamily="18" charset="-127"/>
              <a:ea typeface="Rix밝은고딕 M" pitchFamily="18" charset="-127"/>
            </a:endParaRPr>
          </a:p>
          <a:p>
            <a:pPr algn="ctr"/>
            <a:r>
              <a:rPr lang="ko-KR" altLang="en-US" sz="1600" dirty="0" err="1" smtClean="0">
                <a:solidFill>
                  <a:schemeClr val="tx1"/>
                </a:solidFill>
                <a:latin typeface="Rix밝은고딕 M" pitchFamily="18" charset="-127"/>
                <a:ea typeface="Rix밝은고딕 M" pitchFamily="18" charset="-127"/>
              </a:rPr>
              <a:t>기한후신고는</a:t>
            </a:r>
            <a:r>
              <a:rPr lang="ko-KR" altLang="en-US" sz="1600" dirty="0" smtClean="0">
                <a:solidFill>
                  <a:schemeClr val="tx1"/>
                </a:solidFill>
                <a:latin typeface="Rix밝은고딕 M" pitchFamily="18" charset="-127"/>
                <a:ea typeface="Rix밝은고딕 M" pitchFamily="18" charset="-127"/>
              </a:rPr>
              <a:t> </a:t>
            </a:r>
            <a:r>
              <a:rPr lang="ko-KR" altLang="en-US" sz="1600" dirty="0" err="1" smtClean="0">
                <a:solidFill>
                  <a:schemeClr val="tx1"/>
                </a:solidFill>
                <a:latin typeface="Rix밝은고딕 M" pitchFamily="18" charset="-127"/>
                <a:ea typeface="Rix밝은고딕 M" pitchFamily="18" charset="-127"/>
              </a:rPr>
              <a:t>기한후신고작성</a:t>
            </a:r>
            <a:r>
              <a:rPr lang="ko-KR" altLang="en-US" sz="1600" dirty="0" smtClean="0">
                <a:solidFill>
                  <a:schemeClr val="tx1"/>
                </a:solidFill>
                <a:latin typeface="Rix밝은고딕 M" pitchFamily="18" charset="-127"/>
                <a:ea typeface="Rix밝은고딕 M" pitchFamily="18" charset="-127"/>
              </a:rPr>
              <a:t> 클릭</a:t>
            </a:r>
            <a:endParaRPr lang="ko-KR" altLang="en-US" sz="1600" dirty="0">
              <a:solidFill>
                <a:schemeClr val="tx1"/>
              </a:solidFill>
              <a:latin typeface="Rix밝은고딕 M" pitchFamily="18" charset="-127"/>
              <a:ea typeface="Rix밝은고딕 M" pitchFamily="18" charset="-127"/>
            </a:endParaRPr>
          </a:p>
        </p:txBody>
      </p:sp>
      <p:pic>
        <p:nvPicPr>
          <p:cNvPr id="19" name="그림 18" descr="캡처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1236" y="951359"/>
            <a:ext cx="8616778" cy="5828384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1779373" y="1474573"/>
            <a:ext cx="667265" cy="18123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1762897" y="4563762"/>
            <a:ext cx="667265" cy="18123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2833817" y="2018270"/>
            <a:ext cx="667265" cy="18123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3772931" y="2018269"/>
            <a:ext cx="815545" cy="18947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5692352" y="4819134"/>
            <a:ext cx="609595" cy="18947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설명선 1 31"/>
          <p:cNvSpPr/>
          <p:nvPr/>
        </p:nvSpPr>
        <p:spPr>
          <a:xfrm>
            <a:off x="123567" y="2463114"/>
            <a:ext cx="1944130" cy="362464"/>
          </a:xfrm>
          <a:prstGeom prst="borderCallout1">
            <a:avLst>
              <a:gd name="adj1" fmla="val 50750"/>
              <a:gd name="adj2" fmla="val 99667"/>
              <a:gd name="adj3" fmla="val -71927"/>
              <a:gd name="adj4" fmla="val 141026"/>
            </a:avLst>
          </a:prstGeom>
          <a:solidFill>
            <a:schemeClr val="bg1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 smtClean="0">
                <a:solidFill>
                  <a:schemeClr val="accent1">
                    <a:lumMod val="75000"/>
                  </a:schemeClr>
                </a:solidFill>
              </a:rPr>
              <a:t>지급받는자의</a:t>
            </a:r>
            <a:r>
              <a:rPr lang="ko-KR" altLang="en-US" sz="1050" b="1" dirty="0" smtClean="0">
                <a:solidFill>
                  <a:schemeClr val="accent1">
                    <a:lumMod val="75000"/>
                  </a:schemeClr>
                </a:solidFill>
              </a:rPr>
              <a:t> 인원수 기재</a:t>
            </a:r>
            <a:endParaRPr lang="en-US" altLang="ko-KR" sz="105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US" altLang="ko-KR" sz="1050" b="1" dirty="0" smtClean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ko-KR" altLang="en-US" sz="1050" b="1" dirty="0" smtClean="0">
                <a:solidFill>
                  <a:schemeClr val="accent1">
                    <a:lumMod val="75000"/>
                  </a:schemeClr>
                </a:solidFill>
              </a:rPr>
              <a:t>반기는 </a:t>
            </a:r>
            <a:r>
              <a:rPr lang="en-US" altLang="ko-KR" sz="1050" b="1" dirty="0" smtClean="0">
                <a:solidFill>
                  <a:schemeClr val="accent1">
                    <a:lumMod val="75000"/>
                  </a:schemeClr>
                </a:solidFill>
              </a:rPr>
              <a:t>6</a:t>
            </a:r>
            <a:r>
              <a:rPr lang="ko-KR" altLang="en-US" sz="1050" b="1" dirty="0" smtClean="0">
                <a:solidFill>
                  <a:schemeClr val="accent1">
                    <a:lumMod val="75000"/>
                  </a:schemeClr>
                </a:solidFill>
              </a:rPr>
              <a:t>월 또는 </a:t>
            </a:r>
            <a:r>
              <a:rPr lang="en-US" altLang="ko-KR" sz="1050" b="1" dirty="0" smtClean="0">
                <a:solidFill>
                  <a:schemeClr val="accent1">
                    <a:lumMod val="75000"/>
                  </a:schemeClr>
                </a:solidFill>
              </a:rPr>
              <a:t>12</a:t>
            </a:r>
            <a:r>
              <a:rPr lang="ko-KR" altLang="en-US" sz="1050" b="1" dirty="0" smtClean="0">
                <a:solidFill>
                  <a:schemeClr val="accent1">
                    <a:lumMod val="75000"/>
                  </a:schemeClr>
                </a:solidFill>
              </a:rPr>
              <a:t>월의 인원</a:t>
            </a:r>
            <a:r>
              <a:rPr lang="en-US" altLang="ko-KR" sz="1050" b="1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  <a:endParaRPr lang="ko-KR" altLang="en-US" sz="105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4" name="설명선 1 33"/>
          <p:cNvSpPr/>
          <p:nvPr/>
        </p:nvSpPr>
        <p:spPr>
          <a:xfrm>
            <a:off x="115331" y="3880022"/>
            <a:ext cx="2224217" cy="378940"/>
          </a:xfrm>
          <a:prstGeom prst="borderCallout1">
            <a:avLst>
              <a:gd name="adj1" fmla="val 95750"/>
              <a:gd name="adj2" fmla="val 99667"/>
              <a:gd name="adj3" fmla="val 326087"/>
              <a:gd name="adj4" fmla="val 138509"/>
            </a:avLst>
          </a:prstGeom>
          <a:solidFill>
            <a:schemeClr val="bg1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 smtClean="0">
                <a:solidFill>
                  <a:schemeClr val="accent1">
                    <a:lumMod val="75000"/>
                  </a:schemeClr>
                </a:solidFill>
              </a:rPr>
              <a:t>지급받는자의</a:t>
            </a:r>
            <a:r>
              <a:rPr lang="ko-KR" altLang="en-US" sz="1050" b="1" dirty="0" smtClean="0">
                <a:solidFill>
                  <a:schemeClr val="accent1">
                    <a:lumMod val="75000"/>
                  </a:schemeClr>
                </a:solidFill>
              </a:rPr>
              <a:t> 인원수 기재</a:t>
            </a:r>
            <a:endParaRPr lang="en-US" altLang="ko-KR" sz="105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US" altLang="ko-KR" sz="1050" b="1" dirty="0" smtClean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ko-KR" altLang="en-US" sz="1050" b="1" dirty="0" smtClean="0">
                <a:solidFill>
                  <a:schemeClr val="accent1">
                    <a:lumMod val="75000"/>
                  </a:schemeClr>
                </a:solidFill>
              </a:rPr>
              <a:t>반기는 지급명세서 제출대상 인원</a:t>
            </a:r>
            <a:r>
              <a:rPr lang="en-US" altLang="ko-KR" sz="1050" b="1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  <a:endParaRPr lang="ko-KR" altLang="en-US" sz="105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6" name="설명선 1 35"/>
          <p:cNvSpPr/>
          <p:nvPr/>
        </p:nvSpPr>
        <p:spPr>
          <a:xfrm>
            <a:off x="3575221" y="3229233"/>
            <a:ext cx="2026508" cy="362464"/>
          </a:xfrm>
          <a:prstGeom prst="borderCallout1">
            <a:avLst>
              <a:gd name="adj1" fmla="val 750"/>
              <a:gd name="adj2" fmla="val 46008"/>
              <a:gd name="adj3" fmla="val -278747"/>
              <a:gd name="adj4" fmla="val 25310"/>
            </a:avLst>
          </a:prstGeom>
          <a:solidFill>
            <a:schemeClr val="bg1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smtClean="0">
                <a:solidFill>
                  <a:schemeClr val="accent1">
                    <a:lumMod val="75000"/>
                  </a:schemeClr>
                </a:solidFill>
              </a:rPr>
              <a:t>제출대상 인원의 지급합계 기재</a:t>
            </a:r>
            <a:endParaRPr lang="en-US" altLang="ko-KR" sz="105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US" altLang="ko-KR" sz="1050" b="1" dirty="0" smtClean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ko-KR" altLang="en-US" sz="1050" b="1" dirty="0" smtClean="0">
                <a:solidFill>
                  <a:schemeClr val="accent1">
                    <a:lumMod val="75000"/>
                  </a:schemeClr>
                </a:solidFill>
              </a:rPr>
              <a:t>반기는 </a:t>
            </a:r>
            <a:r>
              <a:rPr lang="en-US" altLang="ko-KR" sz="1050" b="1" dirty="0" smtClean="0">
                <a:solidFill>
                  <a:schemeClr val="accent1">
                    <a:lumMod val="75000"/>
                  </a:schemeClr>
                </a:solidFill>
              </a:rPr>
              <a:t>6</a:t>
            </a:r>
            <a:r>
              <a:rPr lang="ko-KR" altLang="en-US" sz="1050" b="1" dirty="0" smtClean="0">
                <a:solidFill>
                  <a:schemeClr val="accent1">
                    <a:lumMod val="75000"/>
                  </a:schemeClr>
                </a:solidFill>
              </a:rPr>
              <a:t>개월간 총합계 기재</a:t>
            </a:r>
            <a:r>
              <a:rPr lang="en-US" altLang="ko-KR" sz="1050" b="1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  <a:endParaRPr lang="ko-KR" altLang="en-US" sz="105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850293" y="5099221"/>
            <a:ext cx="667265" cy="18123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설명선 1 37"/>
          <p:cNvSpPr/>
          <p:nvPr/>
        </p:nvSpPr>
        <p:spPr>
          <a:xfrm>
            <a:off x="6573804" y="3031523"/>
            <a:ext cx="1573418" cy="560173"/>
          </a:xfrm>
          <a:prstGeom prst="borderCallout1">
            <a:avLst>
              <a:gd name="adj1" fmla="val 103250"/>
              <a:gd name="adj2" fmla="val 53741"/>
              <a:gd name="adj3" fmla="val 320256"/>
              <a:gd name="adj4" fmla="val -32599"/>
            </a:avLst>
          </a:prstGeom>
          <a:solidFill>
            <a:schemeClr val="bg1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 smtClean="0">
                <a:solidFill>
                  <a:schemeClr val="accent1">
                    <a:lumMod val="75000"/>
                  </a:schemeClr>
                </a:solidFill>
              </a:rPr>
              <a:t>간이세액표에</a:t>
            </a:r>
            <a:r>
              <a:rPr lang="ko-KR" altLang="en-US" sz="1050" b="1" dirty="0" smtClean="0">
                <a:solidFill>
                  <a:schemeClr val="accent1">
                    <a:lumMod val="75000"/>
                  </a:schemeClr>
                </a:solidFill>
              </a:rPr>
              <a:t> 따라</a:t>
            </a:r>
            <a:endParaRPr lang="en-US" altLang="ko-KR" sz="105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ko-KR" altLang="en-US" sz="1050" b="1" dirty="0" err="1" smtClean="0">
                <a:solidFill>
                  <a:schemeClr val="accent1">
                    <a:lumMod val="75000"/>
                  </a:schemeClr>
                </a:solidFill>
              </a:rPr>
              <a:t>원천징수한</a:t>
            </a:r>
            <a:r>
              <a:rPr lang="ko-KR" altLang="en-US" sz="1050" b="1" dirty="0" smtClean="0">
                <a:solidFill>
                  <a:schemeClr val="accent1">
                    <a:lumMod val="75000"/>
                  </a:schemeClr>
                </a:solidFill>
              </a:rPr>
              <a:t> 세액 기재</a:t>
            </a:r>
            <a:endParaRPr lang="en-US" altLang="ko-KR" sz="105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US" altLang="ko-KR" sz="1050" b="1" dirty="0" smtClean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ko-KR" altLang="en-US" sz="1050" b="1" dirty="0" smtClean="0">
                <a:solidFill>
                  <a:schemeClr val="accent1">
                    <a:lumMod val="75000"/>
                  </a:schemeClr>
                </a:solidFill>
              </a:rPr>
              <a:t>반기는 </a:t>
            </a:r>
            <a:r>
              <a:rPr lang="en-US" altLang="ko-KR" sz="1050" b="1" dirty="0" smtClean="0">
                <a:solidFill>
                  <a:schemeClr val="accent1">
                    <a:lumMod val="75000"/>
                  </a:schemeClr>
                </a:solidFill>
              </a:rPr>
              <a:t>6</a:t>
            </a:r>
            <a:r>
              <a:rPr lang="ko-KR" altLang="en-US" sz="1050" b="1" dirty="0" smtClean="0">
                <a:solidFill>
                  <a:schemeClr val="accent1">
                    <a:lumMod val="75000"/>
                  </a:schemeClr>
                </a:solidFill>
              </a:rPr>
              <a:t>개월의 총합계</a:t>
            </a:r>
            <a:r>
              <a:rPr lang="en-US" altLang="ko-KR" sz="1050" b="1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  <a:endParaRPr lang="ko-KR" altLang="en-US" sz="105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3838839" y="5099221"/>
            <a:ext cx="766112" cy="18947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5634687" y="1713469"/>
            <a:ext cx="609595" cy="18947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2" name="직선 연결선 41"/>
          <p:cNvCxnSpPr>
            <a:stCxn id="39" idx="0"/>
            <a:endCxn id="36" idx="1"/>
          </p:cNvCxnSpPr>
          <p:nvPr/>
        </p:nvCxnSpPr>
        <p:spPr>
          <a:xfrm flipV="1">
            <a:off x="4221895" y="3591697"/>
            <a:ext cx="366580" cy="1507524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>
            <a:stCxn id="40" idx="2"/>
            <a:endCxn id="38" idx="3"/>
          </p:cNvCxnSpPr>
          <p:nvPr/>
        </p:nvCxnSpPr>
        <p:spPr>
          <a:xfrm>
            <a:off x="5939485" y="1902941"/>
            <a:ext cx="1421028" cy="1128582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189839" y="2298356"/>
            <a:ext cx="5189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solidFill>
                  <a:schemeClr val="bg2">
                    <a:lumMod val="50000"/>
                  </a:schemeClr>
                </a:solidFill>
              </a:rPr>
              <a:t>41,630</a:t>
            </a:r>
            <a:endParaRPr lang="ko-KR" altLang="en-US" sz="9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231031" y="5395783"/>
            <a:ext cx="5189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solidFill>
                  <a:schemeClr val="bg2">
                    <a:lumMod val="50000"/>
                  </a:schemeClr>
                </a:solidFill>
              </a:rPr>
              <a:t>1,000</a:t>
            </a:r>
            <a:endParaRPr lang="ko-KR" altLang="en-US" sz="9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56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" name="TextBox 34"/>
          <p:cNvSpPr txBox="1"/>
          <p:nvPr/>
        </p:nvSpPr>
        <p:spPr>
          <a:xfrm>
            <a:off x="411774" y="342900"/>
            <a:ext cx="1832233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과세 개요 </a:t>
            </a:r>
            <a:r>
              <a:rPr lang="en-US" altLang="ko-KR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1</a:t>
            </a:r>
            <a:endParaRPr lang="ko-KR" altLang="en-US" sz="2900" b="1" dirty="0">
              <a:latin typeface="나눔고딕 ExtraBold" pitchFamily="50" charset="-127"/>
              <a:ea typeface="나눔고딕 ExtraBold" pitchFamily="50" charset="-127"/>
              <a:cs typeface="Arial" panose="020B0604020202020204" pitchFamily="34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411774" y="342900"/>
            <a:ext cx="3981859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err="1" smtClean="0">
                <a:latin typeface="+mj-ea"/>
                <a:ea typeface="+mj-ea"/>
                <a:cs typeface="Arial" panose="020B0604020202020204" pitchFamily="34" charset="0"/>
              </a:rPr>
              <a:t>홈택스</a:t>
            </a:r>
            <a:r>
              <a:rPr lang="en-US" altLang="ko-KR" sz="2800" b="1" dirty="0" smtClean="0">
                <a:latin typeface="+mj-ea"/>
                <a:ea typeface="+mj-ea"/>
                <a:cs typeface="Arial" panose="020B0604020202020204" pitchFamily="34" charset="0"/>
              </a:rPr>
              <a:t>(</a:t>
            </a:r>
            <a:r>
              <a:rPr lang="ko-KR" altLang="en-US" sz="2800" b="1" dirty="0" smtClean="0">
                <a:latin typeface="+mj-ea"/>
                <a:ea typeface="+mj-ea"/>
                <a:cs typeface="Arial" panose="020B0604020202020204" pitchFamily="34" charset="0"/>
              </a:rPr>
              <a:t>전자</a:t>
            </a:r>
            <a:r>
              <a:rPr lang="en-US" altLang="ko-KR" sz="2800" b="1" dirty="0" smtClean="0">
                <a:latin typeface="+mj-ea"/>
                <a:ea typeface="+mj-ea"/>
                <a:cs typeface="Arial" panose="020B0604020202020204" pitchFamily="34" charset="0"/>
              </a:rPr>
              <a:t>)</a:t>
            </a:r>
            <a:r>
              <a:rPr lang="ko-KR" altLang="en-US" sz="2800" b="1" dirty="0" smtClean="0">
                <a:latin typeface="+mj-ea"/>
                <a:ea typeface="+mj-ea"/>
                <a:cs typeface="Arial" panose="020B0604020202020204" pitchFamily="34" charset="0"/>
              </a:rPr>
              <a:t> </a:t>
            </a:r>
            <a:r>
              <a:rPr lang="ko-KR" altLang="en-US" sz="2900" b="1" dirty="0" smtClean="0">
                <a:latin typeface="+mj-ea"/>
                <a:ea typeface="+mj-ea"/>
                <a:cs typeface="Arial" panose="020B0604020202020204" pitchFamily="34" charset="0"/>
              </a:rPr>
              <a:t>신고 </a:t>
            </a:r>
            <a:r>
              <a:rPr lang="en-US" altLang="ko-KR" sz="2400" b="1" dirty="0" smtClean="0">
                <a:latin typeface="+mj-ea"/>
                <a:ea typeface="+mj-ea"/>
                <a:cs typeface="Arial" panose="020B0604020202020204" pitchFamily="34" charset="0"/>
              </a:rPr>
              <a:t>(7/10)</a:t>
            </a:r>
            <a:endParaRPr lang="ko-KR" altLang="en-US" sz="2900" b="1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3" name="그룹 129"/>
          <p:cNvGrpSpPr/>
          <p:nvPr/>
        </p:nvGrpSpPr>
        <p:grpSpPr>
          <a:xfrm>
            <a:off x="5710714" y="426772"/>
            <a:ext cx="3317956" cy="677108"/>
            <a:chOff x="7253567" y="500912"/>
            <a:chExt cx="3095532" cy="677108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7342260" y="543437"/>
              <a:ext cx="444847" cy="3215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 w="952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23" name="Text Box 5"/>
            <p:cNvSpPr txBox="1">
              <a:spLocks noChangeArrowheads="1"/>
            </p:cNvSpPr>
            <p:nvPr/>
          </p:nvSpPr>
          <p:spPr bwMode="auto">
            <a:xfrm>
              <a:off x="7740643" y="500912"/>
              <a:ext cx="2608456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defRPr/>
              </a:pPr>
              <a:r>
                <a:rPr lang="en-US" altLang="ko-KR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 </a:t>
              </a:r>
              <a:r>
                <a:rPr lang="ko-KR" altLang="en-US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원천징수 이행상황 신고</a:t>
              </a:r>
              <a:endParaRPr lang="ko-KR" altLang="en-US" sz="1900" b="1" kern="0" spc="-90" dirty="0">
                <a:gradFill>
                  <a:gsLst>
                    <a:gs pos="100000">
                      <a:srgbClr val="4F81BD">
                        <a:lumMod val="75000"/>
                      </a:srgbClr>
                    </a:gs>
                    <a:gs pos="100000">
                      <a:srgbClr val="00589A"/>
                    </a:gs>
                  </a:gsLst>
                  <a:lin ang="5400000" scaled="0"/>
                </a:gra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253567" y="506609"/>
              <a:ext cx="6406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algn="ctr" fontAlgn="base">
                <a:spcAft>
                  <a:spcPct val="0"/>
                </a:spcAft>
                <a:buClr>
                  <a:prstClr val="black">
                    <a:lumMod val="85000"/>
                    <a:lumOff val="15000"/>
                  </a:prstClr>
                </a:buClr>
              </a:pPr>
              <a:r>
                <a:rPr kumimoji="1" lang="en-US" altLang="ko-KR" b="1" spc="-40" smtClean="0">
                  <a:gradFill>
                    <a:gsLst>
                      <a:gs pos="100000">
                        <a:prstClr val="white"/>
                      </a:gs>
                      <a:gs pos="100000">
                        <a:srgbClr val="FFFFFF">
                          <a:lumMod val="85000"/>
                          <a:alpha val="0"/>
                        </a:srgbClr>
                      </a:gs>
                    </a:gsLst>
                    <a:lin ang="10800000" scaled="0"/>
                  </a:gradFill>
                  <a:latin typeface="+mj-ea"/>
                  <a:ea typeface="+mj-ea"/>
                </a:rPr>
                <a:t>02</a:t>
              </a:r>
              <a:endParaRPr kumimoji="1" lang="ko-KR" altLang="en-US" b="1" spc="-40" dirty="0">
                <a:gradFill>
                  <a:gsLst>
                    <a:gs pos="100000">
                      <a:prstClr val="white"/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latin typeface="+mj-ea"/>
                <a:ea typeface="+mj-ea"/>
              </a:endParaRPr>
            </a:p>
          </p:txBody>
        </p:sp>
      </p:grp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98573" y="4934465"/>
            <a:ext cx="939114" cy="5519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모서리가 둥근 사각형 설명선 32"/>
          <p:cNvSpPr/>
          <p:nvPr/>
        </p:nvSpPr>
        <p:spPr>
          <a:xfrm>
            <a:off x="3641123" y="3682318"/>
            <a:ext cx="3138617" cy="650785"/>
          </a:xfrm>
          <a:prstGeom prst="wedgeRoundRectCallout">
            <a:avLst>
              <a:gd name="adj1" fmla="val -53013"/>
              <a:gd name="adj2" fmla="val 135980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Rix밝은고딕 M" pitchFamily="18" charset="-127"/>
                <a:ea typeface="Rix밝은고딕 M" pitchFamily="18" charset="-127"/>
              </a:rPr>
              <a:t>정기신고는 </a:t>
            </a:r>
            <a:r>
              <a:rPr lang="ko-KR" altLang="en-US" sz="1600" dirty="0" smtClean="0">
                <a:solidFill>
                  <a:srgbClr val="FF0000"/>
                </a:solidFill>
                <a:latin typeface="Rix밝은고딕 M" pitchFamily="18" charset="-127"/>
                <a:ea typeface="Rix밝은고딕 M" pitchFamily="18" charset="-127"/>
              </a:rPr>
              <a:t>정기신고작성</a:t>
            </a:r>
            <a:r>
              <a:rPr lang="ko-KR" altLang="en-US" sz="1600" dirty="0" smtClean="0">
                <a:solidFill>
                  <a:schemeClr val="tx1"/>
                </a:solidFill>
                <a:latin typeface="Rix밝은고딕 M" pitchFamily="18" charset="-127"/>
                <a:ea typeface="Rix밝은고딕 M" pitchFamily="18" charset="-127"/>
              </a:rPr>
              <a:t> 클릭</a:t>
            </a:r>
            <a:endParaRPr lang="en-US" altLang="ko-KR" sz="1600" dirty="0" smtClean="0">
              <a:solidFill>
                <a:schemeClr val="tx1"/>
              </a:solidFill>
              <a:latin typeface="Rix밝은고딕 M" pitchFamily="18" charset="-127"/>
              <a:ea typeface="Rix밝은고딕 M" pitchFamily="18" charset="-127"/>
            </a:endParaRPr>
          </a:p>
          <a:p>
            <a:pPr algn="ctr"/>
            <a:r>
              <a:rPr lang="ko-KR" altLang="en-US" sz="1600" dirty="0" err="1" smtClean="0">
                <a:solidFill>
                  <a:schemeClr val="tx1"/>
                </a:solidFill>
                <a:latin typeface="Rix밝은고딕 M" pitchFamily="18" charset="-127"/>
                <a:ea typeface="Rix밝은고딕 M" pitchFamily="18" charset="-127"/>
              </a:rPr>
              <a:t>기한후신고는</a:t>
            </a:r>
            <a:r>
              <a:rPr lang="ko-KR" altLang="en-US" sz="1600" dirty="0" smtClean="0">
                <a:solidFill>
                  <a:schemeClr val="tx1"/>
                </a:solidFill>
                <a:latin typeface="Rix밝은고딕 M" pitchFamily="18" charset="-127"/>
                <a:ea typeface="Rix밝은고딕 M" pitchFamily="18" charset="-127"/>
              </a:rPr>
              <a:t> </a:t>
            </a:r>
            <a:r>
              <a:rPr lang="ko-KR" altLang="en-US" sz="1600" dirty="0" err="1" smtClean="0">
                <a:solidFill>
                  <a:schemeClr val="tx1"/>
                </a:solidFill>
                <a:latin typeface="Rix밝은고딕 M" pitchFamily="18" charset="-127"/>
                <a:ea typeface="Rix밝은고딕 M" pitchFamily="18" charset="-127"/>
              </a:rPr>
              <a:t>기한후신고작성</a:t>
            </a:r>
            <a:r>
              <a:rPr lang="ko-KR" altLang="en-US" sz="1600" dirty="0" smtClean="0">
                <a:solidFill>
                  <a:schemeClr val="tx1"/>
                </a:solidFill>
                <a:latin typeface="Rix밝은고딕 M" pitchFamily="18" charset="-127"/>
                <a:ea typeface="Rix밝은고딕 M" pitchFamily="18" charset="-127"/>
              </a:rPr>
              <a:t> 클릭</a:t>
            </a:r>
            <a:endParaRPr lang="ko-KR" altLang="en-US" sz="1600" dirty="0">
              <a:solidFill>
                <a:schemeClr val="tx1"/>
              </a:solidFill>
              <a:latin typeface="Rix밝은고딕 M" pitchFamily="18" charset="-127"/>
              <a:ea typeface="Rix밝은고딕 M" pitchFamily="18" charset="-127"/>
            </a:endParaRPr>
          </a:p>
        </p:txBody>
      </p:sp>
      <p:pic>
        <p:nvPicPr>
          <p:cNvPr id="19" name="그림 18" descr="캡처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9077" y="1070412"/>
            <a:ext cx="8457170" cy="5635196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3838832" y="6301946"/>
            <a:ext cx="1309817" cy="37894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156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" name="TextBox 34"/>
          <p:cNvSpPr txBox="1"/>
          <p:nvPr/>
        </p:nvSpPr>
        <p:spPr>
          <a:xfrm>
            <a:off x="411774" y="342900"/>
            <a:ext cx="1832233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과세 개요 </a:t>
            </a:r>
            <a:r>
              <a:rPr lang="en-US" altLang="ko-KR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1</a:t>
            </a:r>
            <a:endParaRPr lang="ko-KR" altLang="en-US" sz="2900" b="1" dirty="0">
              <a:latin typeface="나눔고딕 ExtraBold" pitchFamily="50" charset="-127"/>
              <a:ea typeface="나눔고딕 ExtraBold" pitchFamily="50" charset="-127"/>
              <a:cs typeface="Arial" panose="020B0604020202020204" pitchFamily="34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411774" y="342900"/>
            <a:ext cx="3981859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err="1" smtClean="0">
                <a:latin typeface="+mj-ea"/>
                <a:ea typeface="+mj-ea"/>
                <a:cs typeface="Arial" panose="020B0604020202020204" pitchFamily="34" charset="0"/>
              </a:rPr>
              <a:t>홈택스</a:t>
            </a:r>
            <a:r>
              <a:rPr lang="en-US" altLang="ko-KR" sz="2800" b="1" dirty="0" smtClean="0">
                <a:latin typeface="+mj-ea"/>
                <a:ea typeface="+mj-ea"/>
                <a:cs typeface="Arial" panose="020B0604020202020204" pitchFamily="34" charset="0"/>
              </a:rPr>
              <a:t>(</a:t>
            </a:r>
            <a:r>
              <a:rPr lang="ko-KR" altLang="en-US" sz="2800" b="1" dirty="0" smtClean="0">
                <a:latin typeface="+mj-ea"/>
                <a:ea typeface="+mj-ea"/>
                <a:cs typeface="Arial" panose="020B0604020202020204" pitchFamily="34" charset="0"/>
              </a:rPr>
              <a:t>전자</a:t>
            </a:r>
            <a:r>
              <a:rPr lang="en-US" altLang="ko-KR" sz="2800" b="1" dirty="0" smtClean="0">
                <a:latin typeface="+mj-ea"/>
                <a:ea typeface="+mj-ea"/>
                <a:cs typeface="Arial" panose="020B0604020202020204" pitchFamily="34" charset="0"/>
              </a:rPr>
              <a:t>)</a:t>
            </a:r>
            <a:r>
              <a:rPr lang="ko-KR" altLang="en-US" sz="2800" b="1" dirty="0" smtClean="0">
                <a:latin typeface="+mj-ea"/>
                <a:ea typeface="+mj-ea"/>
                <a:cs typeface="Arial" panose="020B0604020202020204" pitchFamily="34" charset="0"/>
              </a:rPr>
              <a:t> </a:t>
            </a:r>
            <a:r>
              <a:rPr lang="ko-KR" altLang="en-US" sz="2900" b="1" dirty="0" smtClean="0">
                <a:latin typeface="+mj-ea"/>
                <a:ea typeface="+mj-ea"/>
                <a:cs typeface="Arial" panose="020B0604020202020204" pitchFamily="34" charset="0"/>
              </a:rPr>
              <a:t>신고 </a:t>
            </a:r>
            <a:r>
              <a:rPr lang="en-US" altLang="ko-KR" sz="2400" b="1" dirty="0" smtClean="0">
                <a:latin typeface="+mj-ea"/>
                <a:ea typeface="+mj-ea"/>
                <a:cs typeface="Arial" panose="020B0604020202020204" pitchFamily="34" charset="0"/>
              </a:rPr>
              <a:t>(8/10)</a:t>
            </a:r>
            <a:endParaRPr lang="ko-KR" altLang="en-US" sz="2900" b="1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3" name="그룹 129"/>
          <p:cNvGrpSpPr/>
          <p:nvPr/>
        </p:nvGrpSpPr>
        <p:grpSpPr>
          <a:xfrm>
            <a:off x="5842523" y="426772"/>
            <a:ext cx="3301480" cy="677108"/>
            <a:chOff x="7276566" y="500912"/>
            <a:chExt cx="3072533" cy="677108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7349925" y="535199"/>
              <a:ext cx="444847" cy="3215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 w="952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23" name="Text Box 5"/>
            <p:cNvSpPr txBox="1">
              <a:spLocks noChangeArrowheads="1"/>
            </p:cNvSpPr>
            <p:nvPr/>
          </p:nvSpPr>
          <p:spPr bwMode="auto">
            <a:xfrm>
              <a:off x="7740643" y="500912"/>
              <a:ext cx="2608456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defRPr/>
              </a:pPr>
              <a:r>
                <a:rPr lang="en-US" altLang="ko-KR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 </a:t>
              </a:r>
              <a:r>
                <a:rPr lang="ko-KR" altLang="en-US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원천징수 이행상황 신고</a:t>
              </a:r>
              <a:endParaRPr lang="ko-KR" altLang="en-US" sz="1900" b="1" kern="0" spc="-90" dirty="0">
                <a:gradFill>
                  <a:gsLst>
                    <a:gs pos="100000">
                      <a:srgbClr val="4F81BD">
                        <a:lumMod val="75000"/>
                      </a:srgbClr>
                    </a:gs>
                    <a:gs pos="100000">
                      <a:srgbClr val="00589A"/>
                    </a:gs>
                  </a:gsLst>
                  <a:lin ang="5400000" scaled="0"/>
                </a:gra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276566" y="506609"/>
              <a:ext cx="6406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algn="ctr" fontAlgn="base">
                <a:spcAft>
                  <a:spcPct val="0"/>
                </a:spcAft>
                <a:buClr>
                  <a:prstClr val="black">
                    <a:lumMod val="85000"/>
                    <a:lumOff val="15000"/>
                  </a:prstClr>
                </a:buClr>
              </a:pPr>
              <a:r>
                <a:rPr kumimoji="1" lang="en-US" altLang="ko-KR" b="1" spc="-40" dirty="0" smtClean="0">
                  <a:gradFill>
                    <a:gsLst>
                      <a:gs pos="100000">
                        <a:prstClr val="white"/>
                      </a:gs>
                      <a:gs pos="100000">
                        <a:srgbClr val="FFFFFF">
                          <a:lumMod val="85000"/>
                          <a:alpha val="0"/>
                        </a:srgbClr>
                      </a:gs>
                    </a:gsLst>
                    <a:lin ang="10800000" scaled="0"/>
                  </a:gradFill>
                  <a:latin typeface="+mj-ea"/>
                  <a:ea typeface="+mj-ea"/>
                </a:rPr>
                <a:t>02</a:t>
              </a:r>
              <a:endParaRPr kumimoji="1" lang="ko-KR" altLang="en-US" b="1" spc="-40" dirty="0">
                <a:gradFill>
                  <a:gsLst>
                    <a:gs pos="100000">
                      <a:prstClr val="white"/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latin typeface="+mj-ea"/>
                <a:ea typeface="+mj-ea"/>
              </a:endParaRPr>
            </a:p>
          </p:txBody>
        </p:sp>
      </p:grp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98573" y="4934465"/>
            <a:ext cx="939114" cy="5519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모서리가 둥근 사각형 설명선 32"/>
          <p:cNvSpPr/>
          <p:nvPr/>
        </p:nvSpPr>
        <p:spPr>
          <a:xfrm>
            <a:off x="3641123" y="3682318"/>
            <a:ext cx="3138617" cy="650785"/>
          </a:xfrm>
          <a:prstGeom prst="wedgeRoundRectCallout">
            <a:avLst>
              <a:gd name="adj1" fmla="val -53013"/>
              <a:gd name="adj2" fmla="val 135980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Rix밝은고딕 M" pitchFamily="18" charset="-127"/>
                <a:ea typeface="Rix밝은고딕 M" pitchFamily="18" charset="-127"/>
              </a:rPr>
              <a:t>정기신고는 </a:t>
            </a:r>
            <a:r>
              <a:rPr lang="ko-KR" altLang="en-US" sz="1600" dirty="0" smtClean="0">
                <a:solidFill>
                  <a:srgbClr val="FF0000"/>
                </a:solidFill>
                <a:latin typeface="Rix밝은고딕 M" pitchFamily="18" charset="-127"/>
                <a:ea typeface="Rix밝은고딕 M" pitchFamily="18" charset="-127"/>
              </a:rPr>
              <a:t>정기신고작성</a:t>
            </a:r>
            <a:r>
              <a:rPr lang="ko-KR" altLang="en-US" sz="1600" dirty="0" smtClean="0">
                <a:solidFill>
                  <a:schemeClr val="tx1"/>
                </a:solidFill>
                <a:latin typeface="Rix밝은고딕 M" pitchFamily="18" charset="-127"/>
                <a:ea typeface="Rix밝은고딕 M" pitchFamily="18" charset="-127"/>
              </a:rPr>
              <a:t> 클릭</a:t>
            </a:r>
            <a:endParaRPr lang="en-US" altLang="ko-KR" sz="1600" dirty="0" smtClean="0">
              <a:solidFill>
                <a:schemeClr val="tx1"/>
              </a:solidFill>
              <a:latin typeface="Rix밝은고딕 M" pitchFamily="18" charset="-127"/>
              <a:ea typeface="Rix밝은고딕 M" pitchFamily="18" charset="-127"/>
            </a:endParaRPr>
          </a:p>
          <a:p>
            <a:pPr algn="ctr"/>
            <a:r>
              <a:rPr lang="ko-KR" altLang="en-US" sz="1600" dirty="0" err="1" smtClean="0">
                <a:solidFill>
                  <a:schemeClr val="tx1"/>
                </a:solidFill>
                <a:latin typeface="Rix밝은고딕 M" pitchFamily="18" charset="-127"/>
                <a:ea typeface="Rix밝은고딕 M" pitchFamily="18" charset="-127"/>
              </a:rPr>
              <a:t>기한후신고는</a:t>
            </a:r>
            <a:r>
              <a:rPr lang="ko-KR" altLang="en-US" sz="1600" dirty="0" smtClean="0">
                <a:solidFill>
                  <a:schemeClr val="tx1"/>
                </a:solidFill>
                <a:latin typeface="Rix밝은고딕 M" pitchFamily="18" charset="-127"/>
                <a:ea typeface="Rix밝은고딕 M" pitchFamily="18" charset="-127"/>
              </a:rPr>
              <a:t> </a:t>
            </a:r>
            <a:r>
              <a:rPr lang="ko-KR" altLang="en-US" sz="1600" dirty="0" err="1" smtClean="0">
                <a:solidFill>
                  <a:schemeClr val="tx1"/>
                </a:solidFill>
                <a:latin typeface="Rix밝은고딕 M" pitchFamily="18" charset="-127"/>
                <a:ea typeface="Rix밝은고딕 M" pitchFamily="18" charset="-127"/>
              </a:rPr>
              <a:t>기한후신고작성</a:t>
            </a:r>
            <a:r>
              <a:rPr lang="ko-KR" altLang="en-US" sz="1600" dirty="0" smtClean="0">
                <a:solidFill>
                  <a:schemeClr val="tx1"/>
                </a:solidFill>
                <a:latin typeface="Rix밝은고딕 M" pitchFamily="18" charset="-127"/>
                <a:ea typeface="Rix밝은고딕 M" pitchFamily="18" charset="-127"/>
              </a:rPr>
              <a:t> 클릭</a:t>
            </a:r>
            <a:endParaRPr lang="ko-KR" altLang="en-US" sz="1600" dirty="0">
              <a:solidFill>
                <a:schemeClr val="tx1"/>
              </a:solidFill>
              <a:latin typeface="Rix밝은고딕 M" pitchFamily="18" charset="-127"/>
              <a:ea typeface="Rix밝은고딕 M" pitchFamily="18" charset="-127"/>
            </a:endParaRPr>
          </a:p>
        </p:txBody>
      </p:sp>
      <p:pic>
        <p:nvPicPr>
          <p:cNvPr id="19" name="그림 18" descr="캡처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142" y="1044863"/>
            <a:ext cx="8987481" cy="5693689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1631092" y="1861752"/>
            <a:ext cx="1326292" cy="4448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4497859" y="6236043"/>
            <a:ext cx="1103871" cy="40365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설명선 1 25"/>
          <p:cNvSpPr/>
          <p:nvPr/>
        </p:nvSpPr>
        <p:spPr>
          <a:xfrm>
            <a:off x="5898293" y="5733535"/>
            <a:ext cx="1680518" cy="271849"/>
          </a:xfrm>
          <a:prstGeom prst="borderCallout1">
            <a:avLst>
              <a:gd name="adj1" fmla="val 100568"/>
              <a:gd name="adj2" fmla="val 39690"/>
              <a:gd name="adj3" fmla="val 185227"/>
              <a:gd name="adj4" fmla="val -23079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</a:rPr>
              <a:t>해당사항 없을 경우 클릭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1869989" y="4003590"/>
            <a:ext cx="4860325" cy="23066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156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" name="TextBox 34"/>
          <p:cNvSpPr txBox="1"/>
          <p:nvPr/>
        </p:nvSpPr>
        <p:spPr>
          <a:xfrm>
            <a:off x="411774" y="342900"/>
            <a:ext cx="1832233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과세 개요 </a:t>
            </a:r>
            <a:r>
              <a:rPr lang="en-US" altLang="ko-KR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1</a:t>
            </a:r>
            <a:endParaRPr lang="ko-KR" altLang="en-US" sz="2900" b="1" dirty="0">
              <a:latin typeface="나눔고딕 ExtraBold" pitchFamily="50" charset="-127"/>
              <a:ea typeface="나눔고딕 ExtraBold" pitchFamily="50" charset="-127"/>
              <a:cs typeface="Arial" panose="020B0604020202020204" pitchFamily="34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411774" y="342900"/>
            <a:ext cx="3981859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err="1" smtClean="0">
                <a:latin typeface="+mj-ea"/>
                <a:ea typeface="+mj-ea"/>
                <a:cs typeface="Arial" panose="020B0604020202020204" pitchFamily="34" charset="0"/>
              </a:rPr>
              <a:t>홈택스</a:t>
            </a:r>
            <a:r>
              <a:rPr lang="en-US" altLang="ko-KR" sz="2800" b="1" dirty="0" smtClean="0">
                <a:latin typeface="+mj-ea"/>
                <a:ea typeface="+mj-ea"/>
                <a:cs typeface="Arial" panose="020B0604020202020204" pitchFamily="34" charset="0"/>
              </a:rPr>
              <a:t>(</a:t>
            </a:r>
            <a:r>
              <a:rPr lang="ko-KR" altLang="en-US" sz="2800" b="1" dirty="0" smtClean="0">
                <a:latin typeface="+mj-ea"/>
                <a:ea typeface="+mj-ea"/>
                <a:cs typeface="Arial" panose="020B0604020202020204" pitchFamily="34" charset="0"/>
              </a:rPr>
              <a:t>전자</a:t>
            </a:r>
            <a:r>
              <a:rPr lang="en-US" altLang="ko-KR" sz="2800" b="1" dirty="0" smtClean="0">
                <a:latin typeface="+mj-ea"/>
                <a:ea typeface="+mj-ea"/>
                <a:cs typeface="Arial" panose="020B0604020202020204" pitchFamily="34" charset="0"/>
              </a:rPr>
              <a:t>)</a:t>
            </a:r>
            <a:r>
              <a:rPr lang="ko-KR" altLang="en-US" sz="2800" b="1" dirty="0" smtClean="0">
                <a:latin typeface="+mj-ea"/>
                <a:ea typeface="+mj-ea"/>
                <a:cs typeface="Arial" panose="020B0604020202020204" pitchFamily="34" charset="0"/>
              </a:rPr>
              <a:t> </a:t>
            </a:r>
            <a:r>
              <a:rPr lang="ko-KR" altLang="en-US" sz="2900" b="1" dirty="0" smtClean="0">
                <a:latin typeface="+mj-ea"/>
                <a:ea typeface="+mj-ea"/>
                <a:cs typeface="Arial" panose="020B0604020202020204" pitchFamily="34" charset="0"/>
              </a:rPr>
              <a:t>신고 </a:t>
            </a:r>
            <a:r>
              <a:rPr lang="en-US" altLang="ko-KR" sz="2400" b="1" dirty="0" smtClean="0">
                <a:latin typeface="+mj-ea"/>
                <a:ea typeface="+mj-ea"/>
                <a:cs typeface="Arial" panose="020B0604020202020204" pitchFamily="34" charset="0"/>
              </a:rPr>
              <a:t>(9/10)</a:t>
            </a:r>
            <a:endParaRPr lang="ko-KR" altLang="en-US" sz="2900" b="1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3" name="그룹 129"/>
          <p:cNvGrpSpPr/>
          <p:nvPr/>
        </p:nvGrpSpPr>
        <p:grpSpPr>
          <a:xfrm>
            <a:off x="5801331" y="426772"/>
            <a:ext cx="3243815" cy="677108"/>
            <a:chOff x="7253567" y="500912"/>
            <a:chExt cx="3095532" cy="677108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7342260" y="543437"/>
              <a:ext cx="444847" cy="3215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 w="952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23" name="Text Box 5"/>
            <p:cNvSpPr txBox="1">
              <a:spLocks noChangeArrowheads="1"/>
            </p:cNvSpPr>
            <p:nvPr/>
          </p:nvSpPr>
          <p:spPr bwMode="auto">
            <a:xfrm>
              <a:off x="7740643" y="500912"/>
              <a:ext cx="2608456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defRPr/>
              </a:pPr>
              <a:r>
                <a:rPr lang="en-US" altLang="ko-KR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 </a:t>
              </a:r>
              <a:r>
                <a:rPr lang="ko-KR" altLang="en-US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원천징수 이행상황 신고</a:t>
              </a:r>
              <a:endParaRPr lang="ko-KR" altLang="en-US" sz="1900" b="1" kern="0" spc="-90" dirty="0">
                <a:gradFill>
                  <a:gsLst>
                    <a:gs pos="100000">
                      <a:srgbClr val="4F81BD">
                        <a:lumMod val="75000"/>
                      </a:srgbClr>
                    </a:gs>
                    <a:gs pos="100000">
                      <a:srgbClr val="00589A"/>
                    </a:gs>
                  </a:gsLst>
                  <a:lin ang="5400000" scaled="0"/>
                </a:gra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253567" y="506609"/>
              <a:ext cx="6406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algn="ctr" fontAlgn="base">
                <a:spcAft>
                  <a:spcPct val="0"/>
                </a:spcAft>
                <a:buClr>
                  <a:prstClr val="black">
                    <a:lumMod val="85000"/>
                    <a:lumOff val="15000"/>
                  </a:prstClr>
                </a:buClr>
              </a:pPr>
              <a:r>
                <a:rPr kumimoji="1" lang="en-US" altLang="ko-KR" b="1" spc="-40" smtClean="0">
                  <a:gradFill>
                    <a:gsLst>
                      <a:gs pos="100000">
                        <a:prstClr val="white"/>
                      </a:gs>
                      <a:gs pos="100000">
                        <a:srgbClr val="FFFFFF">
                          <a:lumMod val="85000"/>
                          <a:alpha val="0"/>
                        </a:srgbClr>
                      </a:gs>
                    </a:gsLst>
                    <a:lin ang="10800000" scaled="0"/>
                  </a:gradFill>
                  <a:latin typeface="+mj-ea"/>
                  <a:ea typeface="+mj-ea"/>
                </a:rPr>
                <a:t>02</a:t>
              </a:r>
              <a:endParaRPr kumimoji="1" lang="ko-KR" altLang="en-US" b="1" spc="-40" dirty="0">
                <a:gradFill>
                  <a:gsLst>
                    <a:gs pos="100000">
                      <a:prstClr val="white"/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latin typeface="+mj-ea"/>
                <a:ea typeface="+mj-ea"/>
              </a:endParaRPr>
            </a:p>
          </p:txBody>
        </p:sp>
      </p:grp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pic>
        <p:nvPicPr>
          <p:cNvPr id="19" name="그림 18" descr="캡처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140877"/>
            <a:ext cx="9144000" cy="4576245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1705232" y="2010032"/>
            <a:ext cx="1375719" cy="4283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4777946" y="2932672"/>
            <a:ext cx="1112108" cy="37894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156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" name="TextBox 34"/>
          <p:cNvSpPr txBox="1"/>
          <p:nvPr/>
        </p:nvSpPr>
        <p:spPr>
          <a:xfrm>
            <a:off x="411774" y="342900"/>
            <a:ext cx="1832233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과세 개요 </a:t>
            </a:r>
            <a:r>
              <a:rPr lang="en-US" altLang="ko-KR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1</a:t>
            </a:r>
            <a:endParaRPr lang="ko-KR" altLang="en-US" sz="2900" b="1" dirty="0">
              <a:latin typeface="나눔고딕 ExtraBold" pitchFamily="50" charset="-127"/>
              <a:ea typeface="나눔고딕 ExtraBold" pitchFamily="50" charset="-127"/>
              <a:cs typeface="Arial" panose="020B0604020202020204" pitchFamily="34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411774" y="342900"/>
            <a:ext cx="4159793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err="1" smtClean="0">
                <a:latin typeface="+mj-ea"/>
                <a:ea typeface="+mj-ea"/>
                <a:cs typeface="Arial" panose="020B0604020202020204" pitchFamily="34" charset="0"/>
              </a:rPr>
              <a:t>홈택스</a:t>
            </a:r>
            <a:r>
              <a:rPr lang="en-US" altLang="ko-KR" sz="2800" b="1" dirty="0" smtClean="0">
                <a:latin typeface="+mj-ea"/>
                <a:ea typeface="+mj-ea"/>
                <a:cs typeface="Arial" panose="020B0604020202020204" pitchFamily="34" charset="0"/>
              </a:rPr>
              <a:t>(</a:t>
            </a:r>
            <a:r>
              <a:rPr lang="ko-KR" altLang="en-US" sz="2800" b="1" dirty="0" smtClean="0">
                <a:latin typeface="+mj-ea"/>
                <a:ea typeface="+mj-ea"/>
                <a:cs typeface="Arial" panose="020B0604020202020204" pitchFamily="34" charset="0"/>
              </a:rPr>
              <a:t>전자</a:t>
            </a:r>
            <a:r>
              <a:rPr lang="en-US" altLang="ko-KR" sz="2800" b="1" dirty="0" smtClean="0">
                <a:latin typeface="+mj-ea"/>
                <a:ea typeface="+mj-ea"/>
                <a:cs typeface="Arial" panose="020B0604020202020204" pitchFamily="34" charset="0"/>
              </a:rPr>
              <a:t>)</a:t>
            </a:r>
            <a:r>
              <a:rPr lang="ko-KR" altLang="en-US" sz="2800" b="1" dirty="0" smtClean="0">
                <a:latin typeface="+mj-ea"/>
                <a:ea typeface="+mj-ea"/>
                <a:cs typeface="Arial" panose="020B0604020202020204" pitchFamily="34" charset="0"/>
              </a:rPr>
              <a:t> </a:t>
            </a:r>
            <a:r>
              <a:rPr lang="ko-KR" altLang="en-US" sz="2900" b="1" dirty="0" smtClean="0">
                <a:latin typeface="+mj-ea"/>
                <a:ea typeface="+mj-ea"/>
                <a:cs typeface="Arial" panose="020B0604020202020204" pitchFamily="34" charset="0"/>
              </a:rPr>
              <a:t>신고 </a:t>
            </a:r>
            <a:r>
              <a:rPr lang="en-US" altLang="ko-KR" sz="2400" b="1" dirty="0" smtClean="0">
                <a:latin typeface="+mj-ea"/>
                <a:ea typeface="+mj-ea"/>
                <a:cs typeface="Arial" panose="020B0604020202020204" pitchFamily="34" charset="0"/>
              </a:rPr>
              <a:t>(10/10)</a:t>
            </a:r>
            <a:endParaRPr lang="ko-KR" altLang="en-US" sz="2900" b="1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3" name="그룹 129"/>
          <p:cNvGrpSpPr/>
          <p:nvPr/>
        </p:nvGrpSpPr>
        <p:grpSpPr>
          <a:xfrm>
            <a:off x="5834284" y="426772"/>
            <a:ext cx="3260290" cy="677108"/>
            <a:chOff x="7253567" y="500912"/>
            <a:chExt cx="3095532" cy="677108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7342260" y="543437"/>
              <a:ext cx="444847" cy="3215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 w="952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23" name="Text Box 5"/>
            <p:cNvSpPr txBox="1">
              <a:spLocks noChangeArrowheads="1"/>
            </p:cNvSpPr>
            <p:nvPr/>
          </p:nvSpPr>
          <p:spPr bwMode="auto">
            <a:xfrm>
              <a:off x="7740643" y="500912"/>
              <a:ext cx="2608456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defRPr/>
              </a:pPr>
              <a:r>
                <a:rPr lang="en-US" altLang="ko-KR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 </a:t>
              </a:r>
              <a:r>
                <a:rPr lang="ko-KR" altLang="en-US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원천징수 이행상황 신고</a:t>
              </a:r>
              <a:endParaRPr lang="ko-KR" altLang="en-US" sz="1900" b="1" kern="0" spc="-90" dirty="0">
                <a:gradFill>
                  <a:gsLst>
                    <a:gs pos="100000">
                      <a:srgbClr val="4F81BD">
                        <a:lumMod val="75000"/>
                      </a:srgbClr>
                    </a:gs>
                    <a:gs pos="100000">
                      <a:srgbClr val="00589A"/>
                    </a:gs>
                  </a:gsLst>
                  <a:lin ang="5400000" scaled="0"/>
                </a:gra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253567" y="506609"/>
              <a:ext cx="6406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algn="ctr" fontAlgn="base">
                <a:spcAft>
                  <a:spcPct val="0"/>
                </a:spcAft>
                <a:buClr>
                  <a:prstClr val="black">
                    <a:lumMod val="85000"/>
                    <a:lumOff val="15000"/>
                  </a:prstClr>
                </a:buClr>
              </a:pPr>
              <a:r>
                <a:rPr kumimoji="1" lang="en-US" altLang="ko-KR" b="1" spc="-40" smtClean="0">
                  <a:gradFill>
                    <a:gsLst>
                      <a:gs pos="100000">
                        <a:prstClr val="white"/>
                      </a:gs>
                      <a:gs pos="100000">
                        <a:srgbClr val="FFFFFF">
                          <a:lumMod val="85000"/>
                          <a:alpha val="0"/>
                        </a:srgbClr>
                      </a:gs>
                    </a:gsLst>
                    <a:lin ang="10800000" scaled="0"/>
                  </a:gradFill>
                  <a:latin typeface="+mj-ea"/>
                  <a:ea typeface="+mj-ea"/>
                </a:rPr>
                <a:t>02</a:t>
              </a:r>
              <a:endParaRPr kumimoji="1" lang="ko-KR" altLang="en-US" b="1" spc="-40" dirty="0">
                <a:gradFill>
                  <a:gsLst>
                    <a:gs pos="100000">
                      <a:prstClr val="white"/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latin typeface="+mj-ea"/>
                <a:ea typeface="+mj-ea"/>
              </a:endParaRPr>
            </a:p>
          </p:txBody>
        </p:sp>
      </p:grp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pic>
        <p:nvPicPr>
          <p:cNvPr id="19" name="그림 18" descr="캡처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861164"/>
            <a:ext cx="9144000" cy="5135671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1622854" y="1762897"/>
            <a:ext cx="1482811" cy="321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4736757" y="5222790"/>
            <a:ext cx="1095632" cy="354227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156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자유형 22"/>
          <p:cNvSpPr/>
          <p:nvPr/>
        </p:nvSpPr>
        <p:spPr>
          <a:xfrm>
            <a:off x="1331640" y="0"/>
            <a:ext cx="7402762" cy="6858001"/>
          </a:xfrm>
          <a:custGeom>
            <a:avLst/>
            <a:gdLst>
              <a:gd name="connsiteX0" fmla="*/ 0 w 7402762"/>
              <a:gd name="connsiteY0" fmla="*/ 0 h 6858001"/>
              <a:gd name="connsiteX1" fmla="*/ 7402762 w 7402762"/>
              <a:gd name="connsiteY1" fmla="*/ 0 h 6858001"/>
              <a:gd name="connsiteX2" fmla="*/ 7402762 w 7402762"/>
              <a:gd name="connsiteY2" fmla="*/ 6858001 h 6858001"/>
              <a:gd name="connsiteX3" fmla="*/ 4208504 w 7402762"/>
              <a:gd name="connsiteY3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02762" h="6858001">
                <a:moveTo>
                  <a:pt x="0" y="0"/>
                </a:moveTo>
                <a:lnTo>
                  <a:pt x="7402762" y="0"/>
                </a:lnTo>
                <a:lnTo>
                  <a:pt x="7402762" y="6858001"/>
                </a:lnTo>
                <a:lnTo>
                  <a:pt x="4208504" y="68580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자유형 16"/>
          <p:cNvSpPr/>
          <p:nvPr/>
        </p:nvSpPr>
        <p:spPr>
          <a:xfrm>
            <a:off x="1733281" y="0"/>
            <a:ext cx="7402762" cy="6858001"/>
          </a:xfrm>
          <a:custGeom>
            <a:avLst/>
            <a:gdLst>
              <a:gd name="connsiteX0" fmla="*/ 0 w 7402762"/>
              <a:gd name="connsiteY0" fmla="*/ 0 h 6858001"/>
              <a:gd name="connsiteX1" fmla="*/ 7402762 w 7402762"/>
              <a:gd name="connsiteY1" fmla="*/ 0 h 6858001"/>
              <a:gd name="connsiteX2" fmla="*/ 7402762 w 7402762"/>
              <a:gd name="connsiteY2" fmla="*/ 6858001 h 6858001"/>
              <a:gd name="connsiteX3" fmla="*/ 4208504 w 7402762"/>
              <a:gd name="connsiteY3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02762" h="6858001">
                <a:moveTo>
                  <a:pt x="0" y="0"/>
                </a:moveTo>
                <a:lnTo>
                  <a:pt x="7402762" y="0"/>
                </a:lnTo>
                <a:lnTo>
                  <a:pt x="7402762" y="6858001"/>
                </a:lnTo>
                <a:lnTo>
                  <a:pt x="4208504" y="68580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3" name="그림 42" descr="designing,drawing,notes,office,pen,sticky,webdesign,website,wireframes,working,,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29" t="10240" r="4809" b="34737"/>
          <a:stretch>
            <a:fillRect/>
          </a:stretch>
        </p:blipFill>
        <p:spPr bwMode="auto">
          <a:xfrm flipH="1">
            <a:off x="0" y="3172006"/>
            <a:ext cx="9144000" cy="3685994"/>
          </a:xfrm>
          <a:custGeom>
            <a:avLst/>
            <a:gdLst>
              <a:gd name="connsiteX0" fmla="*/ 9144000 w 9144000"/>
              <a:gd name="connsiteY0" fmla="*/ 0 h 3685994"/>
              <a:gd name="connsiteX1" fmla="*/ 0 w 9144000"/>
              <a:gd name="connsiteY1" fmla="*/ 2639070 h 3685994"/>
              <a:gd name="connsiteX2" fmla="*/ 0 w 9144000"/>
              <a:gd name="connsiteY2" fmla="*/ 3685994 h 3685994"/>
              <a:gd name="connsiteX3" fmla="*/ 9144000 w 9144000"/>
              <a:gd name="connsiteY3" fmla="*/ 3685994 h 3685994"/>
              <a:gd name="connsiteX4" fmla="*/ 9144000 w 9144000"/>
              <a:gd name="connsiteY4" fmla="*/ 2885552 h 3685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3685994">
                <a:moveTo>
                  <a:pt x="9144000" y="0"/>
                </a:moveTo>
                <a:lnTo>
                  <a:pt x="0" y="2639070"/>
                </a:lnTo>
                <a:lnTo>
                  <a:pt x="0" y="3685994"/>
                </a:lnTo>
                <a:lnTo>
                  <a:pt x="9144000" y="3685994"/>
                </a:lnTo>
                <a:lnTo>
                  <a:pt x="9144000" y="2885552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자유형 45"/>
          <p:cNvSpPr/>
          <p:nvPr/>
        </p:nvSpPr>
        <p:spPr>
          <a:xfrm flipH="1">
            <a:off x="0" y="3169380"/>
            <a:ext cx="9144000" cy="3688621"/>
          </a:xfrm>
          <a:custGeom>
            <a:avLst/>
            <a:gdLst>
              <a:gd name="connsiteX0" fmla="*/ 9144000 w 9144000"/>
              <a:gd name="connsiteY0" fmla="*/ 0 h 3688621"/>
              <a:gd name="connsiteX1" fmla="*/ 0 w 9144000"/>
              <a:gd name="connsiteY1" fmla="*/ 2639070 h 3688621"/>
              <a:gd name="connsiteX2" fmla="*/ 0 w 9144000"/>
              <a:gd name="connsiteY2" fmla="*/ 3688621 h 3688621"/>
              <a:gd name="connsiteX3" fmla="*/ 9144000 w 9144000"/>
              <a:gd name="connsiteY3" fmla="*/ 3688621 h 3688621"/>
              <a:gd name="connsiteX4" fmla="*/ 9144000 w 9144000"/>
              <a:gd name="connsiteY4" fmla="*/ 2885552 h 368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3688621">
                <a:moveTo>
                  <a:pt x="9144000" y="0"/>
                </a:moveTo>
                <a:lnTo>
                  <a:pt x="0" y="2639070"/>
                </a:lnTo>
                <a:lnTo>
                  <a:pt x="0" y="3688621"/>
                </a:lnTo>
                <a:lnTo>
                  <a:pt x="9144000" y="3688621"/>
                </a:lnTo>
                <a:lnTo>
                  <a:pt x="9144000" y="2885552"/>
                </a:lnTo>
                <a:close/>
              </a:path>
            </a:pathLst>
          </a:custGeom>
          <a:solidFill>
            <a:srgbClr val="C0A07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cxnSp>
        <p:nvCxnSpPr>
          <p:cNvPr id="10" name="직선 연결선 9"/>
          <p:cNvCxnSpPr/>
          <p:nvPr/>
        </p:nvCxnSpPr>
        <p:spPr>
          <a:xfrm>
            <a:off x="0" y="3265480"/>
            <a:ext cx="9105900" cy="2665052"/>
          </a:xfrm>
          <a:prstGeom prst="line">
            <a:avLst/>
          </a:prstGeom>
          <a:ln>
            <a:gradFill>
              <a:gsLst>
                <a:gs pos="69000">
                  <a:schemeClr val="bg1">
                    <a:alpha val="0"/>
                  </a:schemeClr>
                </a:gs>
                <a:gs pos="29000">
                  <a:schemeClr val="bg1">
                    <a:alpha val="50000"/>
                  </a:schemeClr>
                </a:gs>
                <a:gs pos="0">
                  <a:schemeClr val="bg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그룹 12"/>
          <p:cNvGrpSpPr/>
          <p:nvPr/>
        </p:nvGrpSpPr>
        <p:grpSpPr>
          <a:xfrm>
            <a:off x="2197376" y="1980449"/>
            <a:ext cx="3791533" cy="935096"/>
            <a:chOff x="2123252" y="1716852"/>
            <a:chExt cx="3755427" cy="935096"/>
          </a:xfrm>
        </p:grpSpPr>
        <p:sp>
          <p:nvSpPr>
            <p:cNvPr id="21" name="TextBox 20"/>
            <p:cNvSpPr txBox="1"/>
            <p:nvPr/>
          </p:nvSpPr>
          <p:spPr>
            <a:xfrm>
              <a:off x="3290190" y="1944356"/>
              <a:ext cx="2588489" cy="5416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ko-KR" altLang="en-US" sz="4400" b="1" spc="-150" dirty="0" smtClean="0">
                  <a:latin typeface="+mj-ea"/>
                  <a:ea typeface="+mj-ea"/>
                  <a:cs typeface="Arial" panose="020B0604020202020204" pitchFamily="34" charset="0"/>
                </a:rPr>
                <a:t>전자납부</a:t>
              </a:r>
              <a:endParaRPr lang="ko-KR" altLang="en-US" sz="4400" b="1" spc="-150" dirty="0"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grpSp>
          <p:nvGrpSpPr>
            <p:cNvPr id="2" name="그룹 2"/>
            <p:cNvGrpSpPr/>
            <p:nvPr/>
          </p:nvGrpSpPr>
          <p:grpSpPr>
            <a:xfrm>
              <a:off x="2123252" y="1716852"/>
              <a:ext cx="935096" cy="935096"/>
              <a:chOff x="2123252" y="1716852"/>
              <a:chExt cx="935096" cy="935096"/>
            </a:xfrm>
          </p:grpSpPr>
          <p:sp>
            <p:nvSpPr>
              <p:cNvPr id="19" name="타원 18"/>
              <p:cNvSpPr/>
              <p:nvPr/>
            </p:nvSpPr>
            <p:spPr>
              <a:xfrm>
                <a:off x="2123252" y="1716852"/>
                <a:ext cx="935096" cy="935096"/>
              </a:xfrm>
              <a:prstGeom prst="ellipse">
                <a:avLst/>
              </a:prstGeom>
              <a:solidFill>
                <a:srgbClr val="C0A0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2382407" y="1938176"/>
                <a:ext cx="41678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ko-KR" sz="3200" b="1" spc="-15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03</a:t>
                </a:r>
                <a:endParaRPr lang="ko-KR" altLang="en-US" sz="3200" b="1" spc="-15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타원 23"/>
              <p:cNvSpPr/>
              <p:nvPr/>
            </p:nvSpPr>
            <p:spPr>
              <a:xfrm rot="6801941">
                <a:off x="2168798" y="1752874"/>
                <a:ext cx="863050" cy="863050"/>
              </a:xfrm>
              <a:prstGeom prst="ellipse">
                <a:avLst/>
              </a:prstGeom>
              <a:noFill/>
              <a:ln w="635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28" name="평행 사변형 27"/>
          <p:cNvSpPr/>
          <p:nvPr/>
        </p:nvSpPr>
        <p:spPr>
          <a:xfrm rot="5400000">
            <a:off x="7519059" y="4324329"/>
            <a:ext cx="1323976" cy="2419392"/>
          </a:xfrm>
          <a:prstGeom prst="parallelogram">
            <a:avLst>
              <a:gd name="adj" fmla="val 52305"/>
            </a:avLst>
          </a:prstGeom>
          <a:solidFill>
            <a:schemeClr val="bg1">
              <a:lumMod val="85000"/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56464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" name="TextBox 34"/>
          <p:cNvSpPr txBox="1"/>
          <p:nvPr/>
        </p:nvSpPr>
        <p:spPr>
          <a:xfrm>
            <a:off x="411774" y="342900"/>
            <a:ext cx="1832233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과세 개요 </a:t>
            </a:r>
            <a:r>
              <a:rPr lang="en-US" altLang="ko-KR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1</a:t>
            </a:r>
            <a:endParaRPr lang="ko-KR" altLang="en-US" sz="2900" b="1" dirty="0">
              <a:latin typeface="나눔고딕 ExtraBold" pitchFamily="50" charset="-127"/>
              <a:ea typeface="나눔고딕 ExtraBold" pitchFamily="50" charset="-127"/>
              <a:cs typeface="Arial" panose="020B0604020202020204" pitchFamily="34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411774" y="342900"/>
            <a:ext cx="3778278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err="1" smtClean="0">
                <a:latin typeface="+mj-ea"/>
                <a:ea typeface="+mj-ea"/>
                <a:cs typeface="Arial" panose="020B0604020202020204" pitchFamily="34" charset="0"/>
              </a:rPr>
              <a:t>홈택스</a:t>
            </a:r>
            <a:r>
              <a:rPr lang="en-US" altLang="ko-KR" sz="2800" b="1" dirty="0" smtClean="0">
                <a:latin typeface="+mj-ea"/>
                <a:ea typeface="+mj-ea"/>
                <a:cs typeface="Arial" panose="020B0604020202020204" pitchFamily="34" charset="0"/>
              </a:rPr>
              <a:t>(</a:t>
            </a:r>
            <a:r>
              <a:rPr lang="ko-KR" altLang="en-US" sz="2800" b="1" dirty="0" smtClean="0">
                <a:latin typeface="+mj-ea"/>
                <a:ea typeface="+mj-ea"/>
                <a:cs typeface="Arial" panose="020B0604020202020204" pitchFamily="34" charset="0"/>
              </a:rPr>
              <a:t>전자</a:t>
            </a:r>
            <a:r>
              <a:rPr lang="en-US" altLang="ko-KR" sz="2800" b="1" dirty="0" smtClean="0">
                <a:latin typeface="+mj-ea"/>
                <a:ea typeface="+mj-ea"/>
                <a:cs typeface="Arial" panose="020B0604020202020204" pitchFamily="34" charset="0"/>
              </a:rPr>
              <a:t>)</a:t>
            </a:r>
            <a:r>
              <a:rPr lang="ko-KR" altLang="en-US" sz="2800" b="1" dirty="0" smtClean="0">
                <a:latin typeface="+mj-ea"/>
                <a:ea typeface="+mj-ea"/>
                <a:cs typeface="Arial" panose="020B0604020202020204" pitchFamily="34" charset="0"/>
              </a:rPr>
              <a:t> 납부</a:t>
            </a:r>
            <a:r>
              <a:rPr lang="ko-KR" altLang="en-US" sz="2900" b="1" dirty="0" smtClean="0">
                <a:latin typeface="+mj-ea"/>
                <a:ea typeface="+mj-ea"/>
                <a:cs typeface="Arial" panose="020B0604020202020204" pitchFamily="34" charset="0"/>
              </a:rPr>
              <a:t> </a:t>
            </a:r>
            <a:r>
              <a:rPr lang="en-US" altLang="ko-KR" sz="2400" b="1" dirty="0" smtClean="0">
                <a:latin typeface="+mj-ea"/>
                <a:ea typeface="+mj-ea"/>
                <a:cs typeface="Arial" panose="020B0604020202020204" pitchFamily="34" charset="0"/>
              </a:rPr>
              <a:t>(1/3)</a:t>
            </a:r>
            <a:endParaRPr lang="ko-KR" altLang="en-US" sz="2900" b="1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3" name="그룹 129"/>
          <p:cNvGrpSpPr/>
          <p:nvPr/>
        </p:nvGrpSpPr>
        <p:grpSpPr>
          <a:xfrm>
            <a:off x="6987582" y="383042"/>
            <a:ext cx="1695099" cy="387262"/>
            <a:chOff x="7253567" y="506609"/>
            <a:chExt cx="1695099" cy="387262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7342260" y="543437"/>
              <a:ext cx="444847" cy="3215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 w="952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23" name="Text Box 5"/>
            <p:cNvSpPr txBox="1">
              <a:spLocks noChangeArrowheads="1"/>
            </p:cNvSpPr>
            <p:nvPr/>
          </p:nvSpPr>
          <p:spPr bwMode="auto">
            <a:xfrm>
              <a:off x="7740643" y="509150"/>
              <a:ext cx="1208023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defRPr/>
              </a:pPr>
              <a:r>
                <a:rPr lang="en-US" altLang="ko-KR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 </a:t>
              </a:r>
              <a:r>
                <a:rPr lang="ko-KR" altLang="en-US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전자납부</a:t>
              </a:r>
              <a:endParaRPr lang="ko-KR" altLang="en-US" sz="1900" b="1" kern="0" spc="-90" dirty="0">
                <a:gradFill>
                  <a:gsLst>
                    <a:gs pos="100000">
                      <a:srgbClr val="4F81BD">
                        <a:lumMod val="75000"/>
                      </a:srgbClr>
                    </a:gs>
                    <a:gs pos="100000">
                      <a:srgbClr val="00589A"/>
                    </a:gs>
                  </a:gsLst>
                  <a:lin ang="5400000" scaled="0"/>
                </a:gra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253567" y="506609"/>
              <a:ext cx="6406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algn="ctr" fontAlgn="base">
                <a:spcAft>
                  <a:spcPct val="0"/>
                </a:spcAft>
                <a:buClr>
                  <a:prstClr val="black">
                    <a:lumMod val="85000"/>
                    <a:lumOff val="15000"/>
                  </a:prstClr>
                </a:buClr>
              </a:pPr>
              <a:r>
                <a:rPr kumimoji="1" lang="en-US" altLang="ko-KR" b="1" spc="-40" dirty="0" smtClean="0">
                  <a:gradFill>
                    <a:gsLst>
                      <a:gs pos="100000">
                        <a:prstClr val="white"/>
                      </a:gs>
                      <a:gs pos="100000">
                        <a:srgbClr val="FFFFFF">
                          <a:lumMod val="85000"/>
                          <a:alpha val="0"/>
                        </a:srgbClr>
                      </a:gs>
                    </a:gsLst>
                    <a:lin ang="10800000" scaled="0"/>
                  </a:gradFill>
                  <a:latin typeface="+mj-ea"/>
                  <a:ea typeface="+mj-ea"/>
                </a:rPr>
                <a:t>03</a:t>
              </a:r>
              <a:endParaRPr kumimoji="1" lang="ko-KR" altLang="en-US" b="1" spc="-40" dirty="0">
                <a:gradFill>
                  <a:gsLst>
                    <a:gs pos="100000">
                      <a:prstClr val="white"/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latin typeface="+mj-ea"/>
                <a:ea typeface="+mj-ea"/>
              </a:endParaRPr>
            </a:p>
          </p:txBody>
        </p:sp>
      </p:grp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pic>
        <p:nvPicPr>
          <p:cNvPr id="29" name="그림 28" descr="캡처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1998" y="1115118"/>
            <a:ext cx="8904912" cy="5501551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</p:pic>
      <p:sp>
        <p:nvSpPr>
          <p:cNvPr id="31" name="직사각형 30"/>
          <p:cNvSpPr/>
          <p:nvPr/>
        </p:nvSpPr>
        <p:spPr>
          <a:xfrm>
            <a:off x="5115697" y="2652584"/>
            <a:ext cx="881449" cy="118624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모서리가 둥근 사각형 설명선 32"/>
          <p:cNvSpPr/>
          <p:nvPr/>
        </p:nvSpPr>
        <p:spPr>
          <a:xfrm>
            <a:off x="6219567" y="1869993"/>
            <a:ext cx="1664043" cy="659026"/>
          </a:xfrm>
          <a:prstGeom prst="wedgeRoundRectCallout">
            <a:avLst>
              <a:gd name="adj1" fmla="val -61077"/>
              <a:gd name="adj2" fmla="val 74730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  <a:latin typeface="+mj-ea"/>
                <a:ea typeface="+mj-ea"/>
              </a:rPr>
              <a:t>로그인 후</a:t>
            </a:r>
            <a:endParaRPr lang="en-US" altLang="ko-KR" sz="1600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ko-KR" altLang="en-US" sz="1600" b="1" dirty="0" smtClean="0">
                <a:solidFill>
                  <a:srgbClr val="FF0000"/>
                </a:solidFill>
                <a:latin typeface="+mj-ea"/>
                <a:ea typeface="+mj-ea"/>
              </a:rPr>
              <a:t>신고</a:t>
            </a:r>
            <a:r>
              <a:rPr lang="en-US" altLang="ko-KR" sz="1600" b="1" dirty="0" smtClean="0">
                <a:solidFill>
                  <a:srgbClr val="FF0000"/>
                </a:solidFill>
                <a:latin typeface="+mj-ea"/>
                <a:ea typeface="+mj-ea"/>
              </a:rPr>
              <a:t>/</a:t>
            </a:r>
            <a:r>
              <a:rPr lang="ko-KR" altLang="en-US" sz="1600" b="1" dirty="0" smtClean="0">
                <a:solidFill>
                  <a:srgbClr val="FF0000"/>
                </a:solidFill>
                <a:latin typeface="+mj-ea"/>
                <a:ea typeface="+mj-ea"/>
              </a:rPr>
              <a:t>납부 </a:t>
            </a:r>
            <a:r>
              <a:rPr lang="ko-KR" altLang="en-US" sz="1600" b="1" dirty="0" smtClean="0">
                <a:solidFill>
                  <a:schemeClr val="tx1"/>
                </a:solidFill>
                <a:latin typeface="+mj-ea"/>
                <a:ea typeface="+mj-ea"/>
              </a:rPr>
              <a:t>선택</a:t>
            </a:r>
            <a:endParaRPr lang="ko-KR" altLang="en-US" sz="16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56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 descr="캡처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34" y="999643"/>
            <a:ext cx="8725897" cy="5738911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" name="TextBox 34"/>
          <p:cNvSpPr txBox="1"/>
          <p:nvPr/>
        </p:nvSpPr>
        <p:spPr>
          <a:xfrm>
            <a:off x="411774" y="342900"/>
            <a:ext cx="1832233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과세 개요 </a:t>
            </a:r>
            <a:r>
              <a:rPr lang="en-US" altLang="ko-KR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1</a:t>
            </a:r>
            <a:endParaRPr lang="ko-KR" altLang="en-US" sz="2900" b="1" dirty="0">
              <a:latin typeface="나눔고딕 ExtraBold" pitchFamily="50" charset="-127"/>
              <a:ea typeface="나눔고딕 ExtraBold" pitchFamily="50" charset="-127"/>
              <a:cs typeface="Arial" panose="020B0604020202020204" pitchFamily="34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1400432" y="4876800"/>
            <a:ext cx="716692" cy="280087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모서리가 둥근 사각형 설명선 32"/>
          <p:cNvSpPr/>
          <p:nvPr/>
        </p:nvSpPr>
        <p:spPr>
          <a:xfrm>
            <a:off x="3748216" y="3789414"/>
            <a:ext cx="2767913" cy="568405"/>
          </a:xfrm>
          <a:prstGeom prst="wedgeRoundRectCallout">
            <a:avLst>
              <a:gd name="adj1" fmla="val -53013"/>
              <a:gd name="adj2" fmla="val 131632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err="1" smtClean="0">
                <a:solidFill>
                  <a:schemeClr val="tx1"/>
                </a:solidFill>
                <a:latin typeface="+mj-ea"/>
                <a:ea typeface="+mj-ea"/>
              </a:rPr>
              <a:t>홈택스로</a:t>
            </a:r>
            <a:r>
              <a:rPr lang="ko-KR" altLang="en-US" sz="1600" b="1" dirty="0" smtClean="0">
                <a:solidFill>
                  <a:schemeClr val="tx1"/>
                </a:solidFill>
                <a:latin typeface="+mj-ea"/>
                <a:ea typeface="+mj-ea"/>
              </a:rPr>
              <a:t> 신고했을 경우</a:t>
            </a:r>
            <a:endParaRPr lang="en-US" altLang="ko-KR" sz="1600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ko-KR" altLang="en-US" sz="1600" b="1" dirty="0" smtClean="0">
                <a:solidFill>
                  <a:srgbClr val="FF0000"/>
                </a:solidFill>
                <a:latin typeface="+mj-ea"/>
                <a:ea typeface="+mj-ea"/>
              </a:rPr>
              <a:t>납부할 세액 조회납부</a:t>
            </a:r>
            <a:r>
              <a:rPr lang="ko-KR" altLang="en-US" sz="1600" b="1" dirty="0" smtClean="0">
                <a:solidFill>
                  <a:schemeClr val="tx1"/>
                </a:solidFill>
                <a:latin typeface="+mj-ea"/>
                <a:ea typeface="+mj-ea"/>
              </a:rPr>
              <a:t> 클릭</a:t>
            </a:r>
            <a:endParaRPr lang="ko-KR" altLang="en-US" sz="16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2924431" y="4827373"/>
            <a:ext cx="1095633" cy="280087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411774" y="342900"/>
            <a:ext cx="3778278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err="1" smtClean="0">
                <a:latin typeface="+mj-ea"/>
                <a:ea typeface="+mj-ea"/>
                <a:cs typeface="Arial" panose="020B0604020202020204" pitchFamily="34" charset="0"/>
              </a:rPr>
              <a:t>홈택스</a:t>
            </a:r>
            <a:r>
              <a:rPr lang="en-US" altLang="ko-KR" sz="2800" b="1" dirty="0" smtClean="0">
                <a:latin typeface="+mj-ea"/>
                <a:ea typeface="+mj-ea"/>
                <a:cs typeface="Arial" panose="020B0604020202020204" pitchFamily="34" charset="0"/>
              </a:rPr>
              <a:t>(</a:t>
            </a:r>
            <a:r>
              <a:rPr lang="ko-KR" altLang="en-US" sz="2800" b="1" dirty="0" smtClean="0">
                <a:latin typeface="+mj-ea"/>
                <a:ea typeface="+mj-ea"/>
                <a:cs typeface="Arial" panose="020B0604020202020204" pitchFamily="34" charset="0"/>
              </a:rPr>
              <a:t>전자</a:t>
            </a:r>
            <a:r>
              <a:rPr lang="en-US" altLang="ko-KR" sz="2800" b="1" dirty="0" smtClean="0">
                <a:latin typeface="+mj-ea"/>
                <a:ea typeface="+mj-ea"/>
                <a:cs typeface="Arial" panose="020B0604020202020204" pitchFamily="34" charset="0"/>
              </a:rPr>
              <a:t>)</a:t>
            </a:r>
            <a:r>
              <a:rPr lang="ko-KR" altLang="en-US" sz="2800" b="1" dirty="0" smtClean="0">
                <a:latin typeface="+mj-ea"/>
                <a:ea typeface="+mj-ea"/>
                <a:cs typeface="Arial" panose="020B0604020202020204" pitchFamily="34" charset="0"/>
              </a:rPr>
              <a:t> 납부</a:t>
            </a:r>
            <a:r>
              <a:rPr lang="ko-KR" altLang="en-US" sz="2900" b="1" dirty="0" smtClean="0">
                <a:latin typeface="+mj-ea"/>
                <a:ea typeface="+mj-ea"/>
                <a:cs typeface="Arial" panose="020B0604020202020204" pitchFamily="34" charset="0"/>
              </a:rPr>
              <a:t> </a:t>
            </a:r>
            <a:r>
              <a:rPr lang="en-US" altLang="ko-KR" sz="2400" b="1" dirty="0" smtClean="0">
                <a:latin typeface="+mj-ea"/>
                <a:ea typeface="+mj-ea"/>
                <a:cs typeface="Arial" panose="020B0604020202020204" pitchFamily="34" charset="0"/>
              </a:rPr>
              <a:t>(2/3)</a:t>
            </a:r>
            <a:endParaRPr lang="ko-KR" altLang="en-US" sz="2900" b="1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28" name="그룹 129"/>
          <p:cNvGrpSpPr/>
          <p:nvPr/>
        </p:nvGrpSpPr>
        <p:grpSpPr>
          <a:xfrm>
            <a:off x="6987582" y="385583"/>
            <a:ext cx="1695099" cy="391505"/>
            <a:chOff x="7253567" y="509150"/>
            <a:chExt cx="1695099" cy="391505"/>
          </a:xfrm>
        </p:grpSpPr>
        <p:sp>
          <p:nvSpPr>
            <p:cNvPr id="29" name="모서리가 둥근 직사각형 28"/>
            <p:cNvSpPr/>
            <p:nvPr/>
          </p:nvSpPr>
          <p:spPr>
            <a:xfrm>
              <a:off x="7342260" y="559913"/>
              <a:ext cx="444847" cy="3215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 w="952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30" name="Text Box 5"/>
            <p:cNvSpPr txBox="1">
              <a:spLocks noChangeArrowheads="1"/>
            </p:cNvSpPr>
            <p:nvPr/>
          </p:nvSpPr>
          <p:spPr bwMode="auto">
            <a:xfrm>
              <a:off x="7740643" y="509150"/>
              <a:ext cx="1208023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defRPr/>
              </a:pPr>
              <a:r>
                <a:rPr lang="en-US" altLang="ko-KR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 </a:t>
              </a:r>
              <a:r>
                <a:rPr lang="ko-KR" altLang="en-US" sz="1900" b="1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j-ea"/>
                  <a:ea typeface="+mj-ea"/>
                  <a:cs typeface="Arial" panose="020B0604020202020204" pitchFamily="34" charset="0"/>
                </a:rPr>
                <a:t>전자납부</a:t>
              </a:r>
              <a:endParaRPr lang="ko-KR" altLang="en-US" sz="1900" b="1" kern="0" spc="-90" dirty="0">
                <a:gradFill>
                  <a:gsLst>
                    <a:gs pos="100000">
                      <a:srgbClr val="4F81BD">
                        <a:lumMod val="75000"/>
                      </a:srgbClr>
                    </a:gs>
                    <a:gs pos="100000">
                      <a:srgbClr val="00589A"/>
                    </a:gs>
                  </a:gsLst>
                  <a:lin ang="5400000" scaled="0"/>
                </a:gra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253567" y="531323"/>
              <a:ext cx="6406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algn="ctr" fontAlgn="base">
                <a:spcAft>
                  <a:spcPct val="0"/>
                </a:spcAft>
                <a:buClr>
                  <a:prstClr val="black">
                    <a:lumMod val="85000"/>
                    <a:lumOff val="15000"/>
                  </a:prstClr>
                </a:buClr>
              </a:pPr>
              <a:r>
                <a:rPr kumimoji="1" lang="en-US" altLang="ko-KR" b="1" spc="-40" dirty="0" smtClean="0">
                  <a:gradFill>
                    <a:gsLst>
                      <a:gs pos="100000">
                        <a:prstClr val="white"/>
                      </a:gs>
                      <a:gs pos="100000">
                        <a:srgbClr val="FFFFFF">
                          <a:lumMod val="85000"/>
                          <a:alpha val="0"/>
                        </a:srgbClr>
                      </a:gs>
                    </a:gsLst>
                    <a:lin ang="10800000" scaled="0"/>
                  </a:gradFill>
                  <a:latin typeface="+mj-ea"/>
                  <a:ea typeface="+mj-ea"/>
                </a:rPr>
                <a:t>03</a:t>
              </a:r>
              <a:endParaRPr kumimoji="1" lang="ko-KR" altLang="en-US" b="1" spc="-40" dirty="0">
                <a:gradFill>
                  <a:gsLst>
                    <a:gs pos="100000">
                      <a:prstClr val="white"/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5156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8983" y="1036720"/>
            <a:ext cx="8749209" cy="560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687173" y="1683267"/>
            <a:ext cx="1463360" cy="29793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모서리가 둥근 사각형 설명선 32"/>
          <p:cNvSpPr/>
          <p:nvPr/>
        </p:nvSpPr>
        <p:spPr>
          <a:xfrm>
            <a:off x="3253945" y="4909757"/>
            <a:ext cx="4077731" cy="486028"/>
          </a:xfrm>
          <a:prstGeom prst="wedgeRoundRectCallout">
            <a:avLst>
              <a:gd name="adj1" fmla="val -47558"/>
              <a:gd name="adj2" fmla="val 198693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  <a:latin typeface="+mj-ea"/>
                <a:ea typeface="+mj-ea"/>
              </a:rPr>
              <a:t>바로 납부하는 경우 </a:t>
            </a:r>
            <a:r>
              <a:rPr lang="ko-KR" altLang="en-US" sz="1400" b="1" dirty="0" smtClean="0">
                <a:solidFill>
                  <a:srgbClr val="FF0000"/>
                </a:solidFill>
                <a:latin typeface="+mj-ea"/>
                <a:ea typeface="+mj-ea"/>
              </a:rPr>
              <a:t>납부하기 </a:t>
            </a:r>
            <a:r>
              <a:rPr lang="ko-KR" altLang="en-US" sz="1400" b="1" dirty="0" smtClean="0">
                <a:solidFill>
                  <a:schemeClr val="tx1"/>
                </a:solidFill>
                <a:latin typeface="+mj-ea"/>
                <a:ea typeface="+mj-ea"/>
              </a:rPr>
              <a:t>클릭</a:t>
            </a:r>
            <a:endParaRPr lang="en-US" altLang="ko-KR" sz="1400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ko-KR" altLang="en-US" sz="1400" b="1" dirty="0" smtClean="0">
                <a:solidFill>
                  <a:schemeClr val="tx1"/>
                </a:solidFill>
                <a:latin typeface="+mj-ea"/>
                <a:ea typeface="+mj-ea"/>
              </a:rPr>
              <a:t>은행에서 납부하고자 할 경우 </a:t>
            </a:r>
            <a:r>
              <a:rPr lang="ko-KR" altLang="en-US" sz="1400" b="1" dirty="0" smtClean="0">
                <a:solidFill>
                  <a:srgbClr val="FF0000"/>
                </a:solidFill>
                <a:latin typeface="+mj-ea"/>
                <a:ea typeface="+mj-ea"/>
              </a:rPr>
              <a:t>납부서 출력 </a:t>
            </a:r>
            <a:r>
              <a:rPr lang="ko-KR" altLang="en-US" sz="1400" b="1" dirty="0" smtClean="0">
                <a:solidFill>
                  <a:schemeClr val="tx1"/>
                </a:solidFill>
                <a:latin typeface="+mj-ea"/>
                <a:ea typeface="+mj-ea"/>
              </a:rPr>
              <a:t>클릭</a:t>
            </a:r>
            <a:endParaRPr lang="ko-KR" altLang="en-US" sz="14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736607" y="4286427"/>
            <a:ext cx="227227" cy="18672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2598352" y="6156413"/>
            <a:ext cx="729734" cy="22791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80859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7" name="그룹 129"/>
          <p:cNvGrpSpPr/>
          <p:nvPr/>
        </p:nvGrpSpPr>
        <p:grpSpPr>
          <a:xfrm>
            <a:off x="6987582" y="383042"/>
            <a:ext cx="1695099" cy="387262"/>
            <a:chOff x="7253567" y="506609"/>
            <a:chExt cx="1695099" cy="387262"/>
          </a:xfrm>
        </p:grpSpPr>
        <p:sp>
          <p:nvSpPr>
            <p:cNvPr id="28" name="모서리가 둥근 직사각형 27"/>
            <p:cNvSpPr/>
            <p:nvPr/>
          </p:nvSpPr>
          <p:spPr>
            <a:xfrm>
              <a:off x="7342260" y="543437"/>
              <a:ext cx="444847" cy="3215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 w="952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>
                <a:solidFill>
                  <a:prstClr val="white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29" name="Text Box 5"/>
            <p:cNvSpPr txBox="1">
              <a:spLocks noChangeArrowheads="1"/>
            </p:cNvSpPr>
            <p:nvPr/>
          </p:nvSpPr>
          <p:spPr bwMode="auto">
            <a:xfrm>
              <a:off x="7740643" y="509150"/>
              <a:ext cx="1208023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defRPr/>
              </a:pPr>
              <a:r>
                <a:rPr lang="en-US" altLang="ko-KR" sz="1900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나눔고딕 ExtraBold" pitchFamily="50" charset="-127"/>
                  <a:ea typeface="나눔고딕 ExtraBold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900" kern="0" spc="-90" dirty="0" smtClean="0"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나눔고딕 ExtraBold" pitchFamily="50" charset="-127"/>
                  <a:ea typeface="나눔고딕 ExtraBold" pitchFamily="50" charset="-127"/>
                  <a:cs typeface="Arial" panose="020B0604020202020204" pitchFamily="34" charset="0"/>
                </a:rPr>
                <a:t>전자납부</a:t>
              </a:r>
              <a:endParaRPr lang="ko-KR" altLang="en-US" sz="1900" kern="0" spc="-90" dirty="0">
                <a:gradFill>
                  <a:gsLst>
                    <a:gs pos="100000">
                      <a:srgbClr val="4F81BD">
                        <a:lumMod val="75000"/>
                      </a:srgbClr>
                    </a:gs>
                    <a:gs pos="100000">
                      <a:srgbClr val="00589A"/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253567" y="506609"/>
              <a:ext cx="6406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algn="ctr" fontAlgn="base">
                <a:spcAft>
                  <a:spcPct val="0"/>
                </a:spcAft>
                <a:buClr>
                  <a:prstClr val="black">
                    <a:lumMod val="85000"/>
                    <a:lumOff val="15000"/>
                  </a:prstClr>
                </a:buClr>
              </a:pPr>
              <a:r>
                <a:rPr kumimoji="1" lang="en-US" altLang="ko-KR" b="1" spc="-40" dirty="0" smtClean="0">
                  <a:gradFill>
                    <a:gsLst>
                      <a:gs pos="100000">
                        <a:prstClr val="white"/>
                      </a:gs>
                      <a:gs pos="100000">
                        <a:srgbClr val="FFFFFF">
                          <a:lumMod val="85000"/>
                          <a:alpha val="0"/>
                        </a:srgbClr>
                      </a:gs>
                    </a:gsLst>
                    <a:lin ang="10800000" scaled="0"/>
                  </a:gradFill>
                  <a:latin typeface="나눔고딕 ExtraBold" pitchFamily="50" charset="-127"/>
                  <a:ea typeface="나눔고딕 ExtraBold" pitchFamily="50" charset="-127"/>
                </a:rPr>
                <a:t>03</a:t>
              </a:r>
              <a:endParaRPr kumimoji="1" lang="ko-KR" altLang="en-US" b="1" spc="-40" dirty="0">
                <a:gradFill>
                  <a:gsLst>
                    <a:gs pos="100000">
                      <a:prstClr val="white"/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411774" y="342900"/>
            <a:ext cx="3577903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00" b="1" dirty="0" err="1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홈택스</a:t>
            </a:r>
            <a:r>
              <a:rPr lang="en-US" altLang="ko-KR" sz="28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(</a:t>
            </a:r>
            <a:r>
              <a:rPr lang="ko-KR" altLang="en-US" sz="28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전자</a:t>
            </a:r>
            <a:r>
              <a:rPr lang="en-US" altLang="ko-KR" sz="28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)</a:t>
            </a:r>
            <a:r>
              <a:rPr lang="ko-KR" altLang="en-US" sz="28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 납부</a:t>
            </a:r>
            <a:r>
              <a:rPr lang="ko-KR" altLang="en-US" sz="29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 </a:t>
            </a:r>
            <a:r>
              <a:rPr lang="en-US" altLang="ko-KR" sz="24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(3/3)</a:t>
            </a:r>
            <a:endParaRPr lang="ko-KR" altLang="en-US" sz="2900" b="1" dirty="0">
              <a:latin typeface="나눔고딕 ExtraBold" pitchFamily="50" charset="-127"/>
              <a:ea typeface="나눔고딕 ExtraBold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56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그림 30" descr="black,and,white,business,busy,bw,computer,deadline,deadlines,hard,work,home,office,late,night,man,owl,working,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534" t="5309" r="31079" b="10283"/>
          <a:stretch>
            <a:fillRect/>
          </a:stretch>
        </p:blipFill>
        <p:spPr bwMode="auto">
          <a:xfrm>
            <a:off x="2513070" y="0"/>
            <a:ext cx="6630930" cy="6858000"/>
          </a:xfrm>
          <a:custGeom>
            <a:avLst/>
            <a:gdLst>
              <a:gd name="connsiteX0" fmla="*/ 0 w 6630930"/>
              <a:gd name="connsiteY0" fmla="*/ 0 h 6858000"/>
              <a:gd name="connsiteX1" fmla="*/ 6630930 w 6630930"/>
              <a:gd name="connsiteY1" fmla="*/ 0 h 6858000"/>
              <a:gd name="connsiteX2" fmla="*/ 6630930 w 6630930"/>
              <a:gd name="connsiteY2" fmla="*/ 6858000 h 6858000"/>
              <a:gd name="connsiteX3" fmla="*/ 4392064 w 663093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30930" h="6858000">
                <a:moveTo>
                  <a:pt x="0" y="0"/>
                </a:moveTo>
                <a:lnTo>
                  <a:pt x="6630930" y="0"/>
                </a:lnTo>
                <a:lnTo>
                  <a:pt x="6630930" y="6858000"/>
                </a:lnTo>
                <a:lnTo>
                  <a:pt x="4392064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평행 사변형 24"/>
          <p:cNvSpPr/>
          <p:nvPr/>
        </p:nvSpPr>
        <p:spPr>
          <a:xfrm flipH="1">
            <a:off x="3042545" y="915496"/>
            <a:ext cx="4817014" cy="4820117"/>
          </a:xfrm>
          <a:prstGeom prst="parallelogram">
            <a:avLst>
              <a:gd name="adj" fmla="val 61999"/>
            </a:avLst>
          </a:prstGeom>
          <a:noFill/>
          <a:ln>
            <a:solidFill>
              <a:srgbClr val="C0A0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평행 사변형 23"/>
          <p:cNvSpPr/>
          <p:nvPr/>
        </p:nvSpPr>
        <p:spPr>
          <a:xfrm flipH="1">
            <a:off x="2919627" y="868675"/>
            <a:ext cx="4817014" cy="4820117"/>
          </a:xfrm>
          <a:prstGeom prst="parallelogram">
            <a:avLst>
              <a:gd name="adj" fmla="val 61999"/>
            </a:avLst>
          </a:prstGeom>
          <a:solidFill>
            <a:srgbClr val="C0A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평행 사변형 22"/>
          <p:cNvSpPr/>
          <p:nvPr/>
        </p:nvSpPr>
        <p:spPr>
          <a:xfrm flipH="1">
            <a:off x="2574432" y="1544487"/>
            <a:ext cx="3930274" cy="5313513"/>
          </a:xfrm>
          <a:prstGeom prst="parallelogram">
            <a:avLst>
              <a:gd name="adj" fmla="val 83406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평행 사변형 1"/>
          <p:cNvSpPr/>
          <p:nvPr/>
        </p:nvSpPr>
        <p:spPr>
          <a:xfrm flipH="1">
            <a:off x="1531068" y="2841207"/>
            <a:ext cx="5838736" cy="1285950"/>
          </a:xfrm>
          <a:prstGeom prst="parallelogram">
            <a:avLst>
              <a:gd name="adj" fmla="val 62069"/>
            </a:avLst>
          </a:prstGeom>
          <a:solidFill>
            <a:srgbClr val="696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2664270" y="3200376"/>
            <a:ext cx="3697968" cy="664797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ko-KR" altLang="en-US" sz="5400" b="1" spc="-150" dirty="0" smtClean="0">
                <a:solidFill>
                  <a:schemeClr val="bg1"/>
                </a:solidFill>
                <a:latin typeface="+mj-ea"/>
                <a:ea typeface="+mj-ea"/>
                <a:cs typeface="Arial" panose="020B0604020202020204" pitchFamily="34" charset="0"/>
              </a:rPr>
              <a:t>감사합니다</a:t>
            </a:r>
            <a:endParaRPr lang="en-US" altLang="ko-KR" sz="5400" b="1" spc="-150" dirty="0">
              <a:solidFill>
                <a:schemeClr val="bg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131885" y="131885"/>
            <a:ext cx="8871438" cy="6620607"/>
          </a:xfrm>
          <a:prstGeom prst="rect">
            <a:avLst/>
          </a:prstGeom>
          <a:noFill/>
          <a:ln w="6350">
            <a:solidFill>
              <a:srgbClr val="C4A7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3" name="그룹 12"/>
          <p:cNvGrpSpPr/>
          <p:nvPr/>
        </p:nvGrpSpPr>
        <p:grpSpPr>
          <a:xfrm>
            <a:off x="530526" y="5893330"/>
            <a:ext cx="3374212" cy="461665"/>
            <a:chOff x="6346435" y="6214610"/>
            <a:chExt cx="3374212" cy="461665"/>
          </a:xfrm>
        </p:grpSpPr>
        <p:sp>
          <p:nvSpPr>
            <p:cNvPr id="14" name="TextBox 13"/>
            <p:cNvSpPr txBox="1"/>
            <p:nvPr/>
          </p:nvSpPr>
          <p:spPr>
            <a:xfrm>
              <a:off x="6705600" y="6214610"/>
              <a:ext cx="30150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1" dirty="0" smtClean="0">
                  <a:latin typeface="+mj-ea"/>
                  <a:ea typeface="+mj-ea"/>
                </a:rPr>
                <a:t> 국세청 </a:t>
              </a:r>
              <a:r>
                <a:rPr lang="ko-KR" altLang="en-US" sz="2400" b="1" dirty="0" err="1" smtClean="0">
                  <a:latin typeface="+mj-ea"/>
                  <a:ea typeface="+mj-ea"/>
                </a:rPr>
                <a:t>법인납세국</a:t>
              </a:r>
              <a:endParaRPr lang="ko-KR" altLang="en-US" sz="2400" b="1" dirty="0">
                <a:latin typeface="+mj-ea"/>
                <a:ea typeface="+mj-ea"/>
              </a:endParaRPr>
            </a:p>
          </p:txBody>
        </p:sp>
        <p:pic>
          <p:nvPicPr>
            <p:cNvPr id="15" name="Picture 4" descr="D:\준법세정팀\이미지\정부로고(가운데 흰색)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46435" y="6215689"/>
              <a:ext cx="398103" cy="4018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385049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4183</TotalTime>
  <Words>2324</Words>
  <Application>Microsoft Office PowerPoint</Application>
  <PresentationFormat>화면 슬라이드 쇼(4:3)</PresentationFormat>
  <Paragraphs>704</Paragraphs>
  <Slides>30</Slides>
  <Notes>30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30</vt:i4>
      </vt:variant>
    </vt:vector>
  </HeadingPairs>
  <TitlesOfParts>
    <vt:vector size="32" baseType="lpstr">
      <vt:lpstr>Office 테마</vt:lpstr>
      <vt:lpstr>디자인 사용자 지정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powerpt</dc:creator>
  <cp:lastModifiedBy>Administrator</cp:lastModifiedBy>
  <cp:revision>474</cp:revision>
  <dcterms:created xsi:type="dcterms:W3CDTF">2017-07-25T00:13:35Z</dcterms:created>
  <dcterms:modified xsi:type="dcterms:W3CDTF">2018-09-14T01:00:27Z</dcterms:modified>
</cp:coreProperties>
</file>