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8" r:id="rId2"/>
    <p:sldId id="296" r:id="rId3"/>
    <p:sldId id="292" r:id="rId4"/>
    <p:sldId id="293" r:id="rId5"/>
    <p:sldId id="295" r:id="rId6"/>
    <p:sldId id="284" r:id="rId7"/>
    <p:sldId id="302" r:id="rId8"/>
    <p:sldId id="258" r:id="rId9"/>
    <p:sldId id="263" r:id="rId10"/>
    <p:sldId id="304" r:id="rId11"/>
    <p:sldId id="265" r:id="rId12"/>
    <p:sldId id="267" r:id="rId13"/>
    <p:sldId id="268" r:id="rId14"/>
    <p:sldId id="297" r:id="rId15"/>
    <p:sldId id="282" r:id="rId16"/>
    <p:sldId id="303" r:id="rId1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D03F2-0B32-4B4E-8C14-0C234E6430A9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49F4D-D11D-463A-8885-FA5423BB63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F4649-D1FF-4134-95B8-9C88AD03D42A}" type="datetimeFigureOut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7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C691E-C646-457C-9117-6154F72A4B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85232-98A8-49DB-9508-457E4D9C6A21}" type="slidenum">
              <a:rPr lang="ko-KR" altLang="en-US" smtClean="0"/>
              <a:pPr/>
              <a:t>0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C691E-C646-457C-9117-6154F72A4BD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15868-8EBC-4BFC-9DAB-751B452092A3}" type="datetime1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5FE90-77DC-485A-8CD0-775D05DB2388}" type="datetime1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5E88C-EF60-425C-95D8-041F31BF733D}" type="datetime1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584EB-6421-4D8A-BF27-A37F02A7AD7F}" type="datetime1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6CEB3-8EBA-4333-BFC0-67988360F78E}" type="datetime1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D733-7775-4AB6-93D0-36CFDEEAE1C8}" type="datetime1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B557-37E5-4E29-825B-DC21FDA43911}" type="datetime1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6EE85-597D-468A-86D2-66A5376C6195}" type="datetime1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E80F3-35D3-44E4-84BC-5A5BC490CE4F}" type="datetime1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E7A7B-3EB0-4459-8EF2-CA9BB4E9F8D3}" type="datetime1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9ACB3-70B9-4C59-A00F-597C41E67194}" type="datetime1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5F39D-5C66-4BBF-8349-4DC627831F4A}" type="datetime1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F3BED-7F96-4A96-857A-26A478A9DF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249635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F09EE-2796-4541-9580-CE13F1869647}" type="datetime1">
              <a:rPr lang="ko-KR" altLang="en-US" smtClean="0"/>
              <a:pPr/>
              <a:t>2017-02-09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A3D6E-8541-4390-BB66-D144612927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439" y="2238375"/>
            <a:ext cx="2020661" cy="2020661"/>
          </a:xfrm>
          <a:prstGeom prst="rect">
            <a:avLst/>
          </a:prstGeom>
        </p:spPr>
      </p:pic>
      <p:grpSp>
        <p:nvGrpSpPr>
          <p:cNvPr id="3" name="그룹 20"/>
          <p:cNvGrpSpPr/>
          <p:nvPr/>
        </p:nvGrpSpPr>
        <p:grpSpPr>
          <a:xfrm>
            <a:off x="0" y="1"/>
            <a:ext cx="9144000" cy="723900"/>
            <a:chOff x="0" y="0"/>
            <a:chExt cx="9144000" cy="971766"/>
          </a:xfrm>
        </p:grpSpPr>
        <p:sp>
          <p:nvSpPr>
            <p:cNvPr id="19" name="자유형 18"/>
            <p:cNvSpPr/>
            <p:nvPr/>
          </p:nvSpPr>
          <p:spPr>
            <a:xfrm rot="10800000">
              <a:off x="0" y="158966"/>
              <a:ext cx="9144000" cy="8128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자유형 11"/>
            <p:cNvSpPr/>
            <p:nvPr/>
          </p:nvSpPr>
          <p:spPr>
            <a:xfrm rot="10800000">
              <a:off x="0" y="0"/>
              <a:ext cx="9144000" cy="81280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B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9926"/>
          <a:stretch/>
        </p:blipFill>
        <p:spPr bwMode="auto">
          <a:xfrm rot="16200000">
            <a:off x="3792096" y="3136927"/>
            <a:ext cx="4848771" cy="19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그룹 29"/>
          <p:cNvGrpSpPr/>
          <p:nvPr/>
        </p:nvGrpSpPr>
        <p:grpSpPr>
          <a:xfrm>
            <a:off x="0" y="5548296"/>
            <a:ext cx="9144000" cy="1309707"/>
            <a:chOff x="0" y="5413965"/>
            <a:chExt cx="9144000" cy="1444035"/>
          </a:xfrm>
        </p:grpSpPr>
        <p:sp>
          <p:nvSpPr>
            <p:cNvPr id="26" name="자유형 25"/>
            <p:cNvSpPr/>
            <p:nvPr/>
          </p:nvSpPr>
          <p:spPr>
            <a:xfrm>
              <a:off x="0" y="5543700"/>
              <a:ext cx="9144000" cy="1120035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B2D234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자유형 19"/>
            <p:cNvSpPr/>
            <p:nvPr/>
          </p:nvSpPr>
          <p:spPr>
            <a:xfrm flipH="1">
              <a:off x="0" y="5413965"/>
              <a:ext cx="9144000" cy="123176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자유형 12"/>
            <p:cNvSpPr/>
            <p:nvPr/>
          </p:nvSpPr>
          <p:spPr>
            <a:xfrm flipH="1">
              <a:off x="0" y="5626240"/>
              <a:ext cx="9144000" cy="123176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B2D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자유형 24"/>
            <p:cNvSpPr/>
            <p:nvPr/>
          </p:nvSpPr>
          <p:spPr>
            <a:xfrm flipH="1">
              <a:off x="0" y="5626240"/>
              <a:ext cx="9144000" cy="1231760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00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자유형 9"/>
            <p:cNvSpPr/>
            <p:nvPr/>
          </p:nvSpPr>
          <p:spPr>
            <a:xfrm>
              <a:off x="0" y="5737965"/>
              <a:ext cx="9144000" cy="1120035"/>
            </a:xfrm>
            <a:custGeom>
              <a:avLst/>
              <a:gdLst>
                <a:gd name="connsiteX0" fmla="*/ 9144000 w 9144000"/>
                <a:gd name="connsiteY0" fmla="*/ 0 h 1259931"/>
                <a:gd name="connsiteX1" fmla="*/ 9144000 w 9144000"/>
                <a:gd name="connsiteY1" fmla="*/ 1259931 h 1259931"/>
                <a:gd name="connsiteX2" fmla="*/ 0 w 9144000"/>
                <a:gd name="connsiteY2" fmla="*/ 1259931 h 1259931"/>
                <a:gd name="connsiteX3" fmla="*/ 0 w 9144000"/>
                <a:gd name="connsiteY3" fmla="*/ 564606 h 1259931"/>
                <a:gd name="connsiteX4" fmla="*/ 8933033 w 9144000"/>
                <a:gd name="connsiteY4" fmla="*/ 62664 h 125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259931">
                  <a:moveTo>
                    <a:pt x="9144000" y="0"/>
                  </a:moveTo>
                  <a:lnTo>
                    <a:pt x="9144000" y="1259931"/>
                  </a:lnTo>
                  <a:lnTo>
                    <a:pt x="0" y="1259931"/>
                  </a:lnTo>
                  <a:lnTo>
                    <a:pt x="0" y="564606"/>
                  </a:lnTo>
                  <a:cubicBezTo>
                    <a:pt x="4197231" y="564606"/>
                    <a:pt x="7748766" y="353464"/>
                    <a:pt x="8933033" y="62664"/>
                  </a:cubicBezTo>
                  <a:close/>
                </a:path>
              </a:pathLst>
            </a:custGeom>
            <a:solidFill>
              <a:srgbClr val="B2D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5" name="Picture 4" descr="C:\Users\권익위~1\AppData\Local\Temp\BNZ.56f47cc1f5da9\국민권익위원회_국_좌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57924" y="3616052"/>
            <a:ext cx="2033805" cy="460648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890588" y="2592548"/>
            <a:ext cx="4787870" cy="7697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ko-KR" altLang="en-US" sz="4000" b="1" spc="-3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청탁금지법 </a:t>
            </a:r>
            <a:r>
              <a:rPr lang="en-US" altLang="ko-KR" sz="4000" b="1" spc="-3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FAQ</a:t>
            </a:r>
            <a:endParaRPr lang="ko-KR" altLang="en-US" sz="4000" b="1" spc="-3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70763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8" name="직사각형 7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3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497750"/>
            <a:ext cx="7560000" cy="126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dirty="0" smtClean="0"/>
              <a:t>공무원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교사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언론사 임직원 등 공직자등이 ① 일반사인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② 직무와 관련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 </a:t>
            </a:r>
            <a:r>
              <a:rPr lang="ko-KR" altLang="en-US" sz="1600" dirty="0" smtClean="0"/>
              <a:t>없는 다른 공직자등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③ 직무와 관련이 있는 다른 공직자등에게 음식물</a:t>
            </a:r>
            <a:r>
              <a:rPr lang="en-US" altLang="ko-KR" sz="1600" dirty="0" smtClean="0"/>
              <a:t>,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 </a:t>
            </a:r>
            <a:r>
              <a:rPr lang="ko-KR" altLang="en-US" sz="1600" dirty="0" smtClean="0"/>
              <a:t>선물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경조사비의 가액기준을 초과하여 줄 수 있나요</a:t>
            </a:r>
            <a:r>
              <a:rPr lang="en-US" altLang="ko-KR" sz="1600" dirty="0" smtClean="0"/>
              <a:t>?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92000" y="3071810"/>
            <a:ext cx="7560000" cy="285752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dirty="0" smtClean="0"/>
              <a:t>청탁금지법에서는 </a:t>
            </a:r>
            <a:r>
              <a:rPr lang="ko-KR" altLang="en-US" sz="1600" b="1" dirty="0" smtClean="0"/>
              <a:t>공직자등이 아닌 일반사인</a:t>
            </a:r>
            <a:r>
              <a:rPr lang="ko-KR" altLang="en-US" sz="1600" dirty="0" smtClean="0"/>
              <a:t>이 금품등을 받는 행위는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   </a:t>
            </a:r>
            <a:r>
              <a:rPr lang="ko-KR" altLang="en-US" sz="1600" dirty="0" smtClean="0"/>
              <a:t>제한하고 있지 않으므로 가액기준을 초과하여 제공할 수 있습니다</a:t>
            </a:r>
            <a:r>
              <a:rPr lang="en-US" altLang="ko-KR" sz="1600" dirty="0" smtClean="0"/>
              <a:t>.</a:t>
            </a:r>
            <a:r>
              <a:rPr lang="ko-KR" altLang="en-US" sz="1600" dirty="0" smtClean="0"/>
              <a:t>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500" dirty="0" smtClean="0"/>
              <a:t> 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b="1" dirty="0" smtClean="0"/>
              <a:t>  </a:t>
            </a:r>
            <a:r>
              <a:rPr lang="ko-KR" altLang="en-US" sz="1600" b="1" dirty="0" smtClean="0"/>
              <a:t>    직무와 </a:t>
            </a:r>
            <a:r>
              <a:rPr lang="ko-KR" altLang="en-US" sz="1600" b="1" dirty="0" smtClean="0"/>
              <a:t>관련이 없는 </a:t>
            </a:r>
            <a:r>
              <a:rPr lang="ko-KR" altLang="en-US" sz="1600" dirty="0" smtClean="0"/>
              <a:t>공직자등에게는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회 </a:t>
            </a:r>
            <a:r>
              <a:rPr lang="en-US" altLang="ko-KR" sz="1600" dirty="0" smtClean="0"/>
              <a:t>100</a:t>
            </a:r>
            <a:r>
              <a:rPr lang="ko-KR" altLang="en-US" sz="1600" dirty="0" smtClean="0"/>
              <a:t>만원 이하의 음식물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선물</a:t>
            </a:r>
            <a:r>
              <a:rPr lang="en-US" altLang="ko-KR" sz="1600" dirty="0" smtClean="0"/>
              <a:t>,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ko-KR" altLang="en-US" sz="1600" dirty="0" smtClean="0"/>
              <a:t>    경조사비를 </a:t>
            </a:r>
            <a:r>
              <a:rPr lang="ko-KR" altLang="en-US" sz="1600" dirty="0" smtClean="0"/>
              <a:t>줄 수 있습니다</a:t>
            </a:r>
            <a:r>
              <a:rPr lang="en-US" altLang="ko-KR" sz="1600" dirty="0" smtClean="0"/>
              <a:t>. </a:t>
            </a:r>
          </a:p>
          <a:p>
            <a:pPr fontAlgn="base">
              <a:lnSpc>
                <a:spcPct val="150000"/>
              </a:lnSpc>
            </a:pPr>
            <a:r>
              <a:rPr lang="en-US" altLang="ko-KR" sz="500" dirty="0" smtClean="0"/>
              <a:t> </a:t>
            </a:r>
            <a:endParaRPr lang="ko-KR" altLang="en-US" sz="5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</a:t>
            </a:r>
            <a:r>
              <a:rPr lang="ko-KR" altLang="en-US" sz="1600" dirty="0" smtClean="0"/>
              <a:t>   다만</a:t>
            </a:r>
            <a:r>
              <a:rPr lang="en-US" altLang="ko-KR" sz="1600" dirty="0" smtClean="0"/>
              <a:t>, </a:t>
            </a:r>
            <a:r>
              <a:rPr lang="ko-KR" altLang="en-US" sz="1600" b="1" dirty="0" smtClean="0"/>
              <a:t>직무와 관련이 있는</a:t>
            </a:r>
            <a:r>
              <a:rPr lang="ko-KR" altLang="en-US" sz="1600" dirty="0" smtClean="0"/>
              <a:t> 공직자등에게는 원활한 직무수행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사교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의례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부조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</a:t>
            </a:r>
            <a:r>
              <a:rPr lang="ko-KR" altLang="en-US" sz="1600" dirty="0" smtClean="0"/>
              <a:t> </a:t>
            </a:r>
            <a:r>
              <a:rPr lang="ko-KR" altLang="en-US" sz="1600" dirty="0" smtClean="0"/>
              <a:t>목적으로 가액기준 범위 내에서 음식물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선물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경조사비를 줄 수 있습니다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적 용 대 상</a:t>
            </a:r>
            <a:endParaRPr lang="ko-KR" altLang="en-US" sz="2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16" name="직사각형 15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8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500250"/>
            <a:ext cx="7560000" cy="126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법령에 따라 법인이나 단체가 공공기관의 권한을 위임</a:t>
            </a:r>
            <a:r>
              <a:rPr lang="en-US" altLang="ko-KR" sz="1600" dirty="0" smtClean="0"/>
              <a:t>·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위탁 받은 경우 그 소속</a:t>
            </a:r>
            <a:endParaRPr lang="en-US" altLang="ko-KR" sz="1600" spc="-8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      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구성원도 공무수행사인에 해당하나요</a:t>
            </a:r>
            <a:r>
              <a:rPr lang="en-US" altLang="ko-KR" sz="1600" dirty="0" smtClean="0"/>
              <a:t>?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92000" y="3080930"/>
            <a:ext cx="7560000" cy="2991276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dirty="0" smtClean="0"/>
              <a:t>법 제</a:t>
            </a:r>
            <a:r>
              <a:rPr lang="en-US" altLang="ko-KR" sz="1600" dirty="0" smtClean="0"/>
              <a:t>11</a:t>
            </a:r>
            <a:r>
              <a:rPr lang="ko-KR" altLang="en-US" sz="1600" dirty="0" smtClean="0"/>
              <a:t>조제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항제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호에서 법령에 따라 공공기관의 권한을 위임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위탁받은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  </a:t>
            </a:r>
            <a:r>
              <a:rPr lang="en-US" altLang="ko-KR" sz="1600" b="1" dirty="0" smtClean="0"/>
              <a:t>‘</a:t>
            </a:r>
            <a:r>
              <a:rPr lang="ko-KR" altLang="en-US" sz="1600" b="1" dirty="0" smtClean="0"/>
              <a:t>법인</a:t>
            </a:r>
            <a:r>
              <a:rPr lang="en-US" altLang="ko-KR" sz="1600" b="1" dirty="0" smtClean="0"/>
              <a:t>·</a:t>
            </a:r>
            <a:r>
              <a:rPr lang="ko-KR" altLang="en-US" sz="1600" b="1" dirty="0" smtClean="0"/>
              <a:t>단체 또는 그 기관이나 개인</a:t>
            </a:r>
            <a:r>
              <a:rPr lang="en-US" altLang="ko-KR" sz="1600" b="1" dirty="0" smtClean="0"/>
              <a:t>’</a:t>
            </a:r>
            <a:r>
              <a:rPr lang="ko-KR" altLang="en-US" sz="1600" dirty="0" smtClean="0"/>
              <a:t>을 공무수행사인으로 규정하고 있습니다</a:t>
            </a:r>
            <a:r>
              <a:rPr lang="en-US" altLang="ko-KR" sz="1600" dirty="0" smtClean="0"/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5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여기서 </a:t>
            </a:r>
            <a:r>
              <a:rPr lang="ko-KR" altLang="en-US" sz="1600" dirty="0" smtClean="0"/>
              <a:t>법 해석 상 법령에 따라 공공기관의 권한을 위임</a:t>
            </a:r>
            <a:r>
              <a:rPr lang="en-US" altLang="ko-KR" sz="1600" dirty="0" smtClean="0"/>
              <a:t> ·</a:t>
            </a:r>
            <a:r>
              <a:rPr lang="ko-KR" altLang="en-US" sz="1600" dirty="0" smtClean="0"/>
              <a:t>위탁받은 법인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단체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뿐만 </a:t>
            </a:r>
            <a:r>
              <a:rPr lang="ko-KR" altLang="en-US" sz="1600" dirty="0" smtClean="0"/>
              <a:t>아니라 </a:t>
            </a:r>
            <a:r>
              <a:rPr lang="ko-KR" altLang="en-US" sz="1600" b="1" dirty="0" smtClean="0"/>
              <a:t>법인</a:t>
            </a:r>
            <a:r>
              <a:rPr lang="en-US" altLang="ko-KR" sz="1600" b="1" dirty="0" smtClean="0"/>
              <a:t>·</a:t>
            </a:r>
            <a:r>
              <a:rPr lang="ko-KR" altLang="en-US" sz="1600" b="1" dirty="0" smtClean="0"/>
              <a:t>단체를 대표하여 행위하는 대표자</a:t>
            </a:r>
            <a:r>
              <a:rPr lang="ko-KR" altLang="en-US" sz="1600" dirty="0" smtClean="0"/>
              <a:t>도 공무수행사인에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해당합니다</a:t>
            </a:r>
            <a:r>
              <a:rPr lang="en-US" altLang="ko-KR" sz="1600" dirty="0" smtClean="0"/>
              <a:t>. </a:t>
            </a:r>
          </a:p>
          <a:p>
            <a:pPr fontAlgn="base">
              <a:lnSpc>
                <a:spcPct val="150000"/>
              </a:lnSpc>
            </a:pPr>
            <a:endParaRPr lang="en-US" altLang="ko-KR" sz="5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ko-KR" altLang="en-US" sz="1600" dirty="0" smtClean="0"/>
              <a:t>    다만</a:t>
            </a:r>
            <a:r>
              <a:rPr lang="en-US" altLang="ko-KR" sz="1600" dirty="0" smtClean="0"/>
              <a:t>, </a:t>
            </a:r>
            <a:r>
              <a:rPr lang="ko-KR" altLang="en-US" sz="1600" b="1" dirty="0" smtClean="0"/>
              <a:t>법 해석 상</a:t>
            </a:r>
            <a:r>
              <a:rPr lang="en-US" altLang="ko-KR" sz="1600" b="1" dirty="0" smtClean="0"/>
              <a:t> </a:t>
            </a:r>
            <a:r>
              <a:rPr lang="ko-KR" altLang="en-US" sz="1600" b="1" dirty="0" smtClean="0"/>
              <a:t>법인</a:t>
            </a:r>
            <a:r>
              <a:rPr lang="en-US" altLang="ko-KR" sz="1600" b="1" dirty="0" smtClean="0"/>
              <a:t>·</a:t>
            </a:r>
            <a:r>
              <a:rPr lang="ko-KR" altLang="en-US" sz="1600" b="1" dirty="0" smtClean="0"/>
              <a:t>단체가 위임</a:t>
            </a:r>
            <a:r>
              <a:rPr lang="en-US" altLang="ko-KR" sz="1600" b="1" dirty="0" smtClean="0"/>
              <a:t>·</a:t>
            </a:r>
            <a:r>
              <a:rPr lang="ko-KR" altLang="en-US" sz="1600" b="1" dirty="0" smtClean="0"/>
              <a:t>위탁받은 사무를 실질적으로 수행하는 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  </a:t>
            </a:r>
            <a:r>
              <a:rPr lang="en-US" altLang="ko-KR" sz="1600" b="1" dirty="0" smtClean="0"/>
              <a:t>    </a:t>
            </a:r>
            <a:r>
              <a:rPr lang="ko-KR" altLang="en-US" sz="1600" b="1" dirty="0" smtClean="0"/>
              <a:t>소속 </a:t>
            </a:r>
            <a:r>
              <a:rPr lang="ko-KR" altLang="en-US" sz="1600" b="1" dirty="0" smtClean="0"/>
              <a:t>구성원 개인</a:t>
            </a:r>
            <a:r>
              <a:rPr lang="ko-KR" altLang="en-US" sz="1600" dirty="0" smtClean="0"/>
              <a:t>은 공무수행사인에 해당하지 않습니다</a:t>
            </a:r>
            <a:r>
              <a:rPr lang="en-US" altLang="ko-KR" sz="1600" dirty="0" smtClean="0"/>
              <a:t>.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    </a:t>
            </a:r>
            <a:endParaRPr lang="ko-KR" altLang="en-US" sz="1600" dirty="0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2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공무수행사인 범위</a:t>
            </a:r>
            <a:endParaRPr lang="ko-KR" altLang="en-US" sz="2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16" name="직사각형 15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8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499680"/>
            <a:ext cx="7560000" cy="126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Q . </a:t>
            </a:r>
            <a:r>
              <a:rPr lang="ko-KR" altLang="en-US" sz="1600" dirty="0" smtClean="0"/>
              <a:t>제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자를 통한 부정청탁이 직무를 수행하는 공직자등에게 전달되지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   않은 경우 제재를 받나요</a:t>
            </a:r>
            <a:r>
              <a:rPr lang="en-US" altLang="ko-KR" sz="1600" dirty="0" smtClean="0"/>
              <a:t>?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92000" y="3127288"/>
            <a:ext cx="7560000" cy="2016224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dirty="0" smtClean="0"/>
              <a:t>법 제</a:t>
            </a:r>
            <a:r>
              <a:rPr lang="en-US" altLang="ko-KR" sz="1600" dirty="0" smtClean="0"/>
              <a:t>5</a:t>
            </a:r>
            <a:r>
              <a:rPr lang="ko-KR" altLang="en-US" sz="1600" dirty="0" smtClean="0"/>
              <a:t>조제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항에서 누구든지 직접 또는 제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자를 통하여 </a:t>
            </a:r>
            <a:r>
              <a:rPr lang="en-US" altLang="ko-KR" sz="1600" dirty="0" smtClean="0"/>
              <a:t>‘</a:t>
            </a:r>
            <a:r>
              <a:rPr lang="ko-KR" altLang="en-US" sz="1600" b="1" dirty="0" smtClean="0"/>
              <a:t>직무를 </a:t>
            </a:r>
            <a:r>
              <a:rPr lang="ko-KR" altLang="en-US" sz="1600" b="1" dirty="0" smtClean="0"/>
              <a:t>수행하는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 </a:t>
            </a:r>
            <a:r>
              <a:rPr lang="en-US" altLang="ko-KR" sz="1600" b="1" dirty="0" smtClean="0"/>
              <a:t>    </a:t>
            </a:r>
            <a:r>
              <a:rPr lang="ko-KR" altLang="en-US" sz="1600" b="1" dirty="0" smtClean="0"/>
              <a:t> </a:t>
            </a:r>
            <a:r>
              <a:rPr lang="ko-KR" altLang="en-US" sz="1600" b="1" dirty="0" smtClean="0"/>
              <a:t>공직자등에게</a:t>
            </a:r>
            <a:r>
              <a:rPr lang="en-US" altLang="ko-KR" sz="1600" b="1" dirty="0" smtClean="0"/>
              <a:t>’</a:t>
            </a:r>
            <a:r>
              <a:rPr lang="ko-KR" altLang="en-US" sz="1600" b="1" dirty="0" smtClean="0"/>
              <a:t> </a:t>
            </a:r>
            <a:r>
              <a:rPr lang="ko-KR" altLang="en-US" sz="1600" dirty="0" smtClean="0"/>
              <a:t>부정청탁을 해서는 아니 된다고 규정하고 있습니다</a:t>
            </a:r>
            <a:r>
              <a:rPr lang="en-US" altLang="ko-KR" sz="1600" dirty="0" smtClean="0"/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5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</a:t>
            </a:r>
            <a:r>
              <a:rPr lang="ko-KR" altLang="en-US" sz="1600" dirty="0" smtClean="0"/>
              <a:t>   따라서 </a:t>
            </a:r>
            <a:r>
              <a:rPr lang="ko-KR" altLang="en-US" sz="1600" dirty="0" smtClean="0"/>
              <a:t>직무를 수행하는 공직자등에게 </a:t>
            </a:r>
            <a:r>
              <a:rPr lang="ko-KR" altLang="en-US" sz="1600" b="1" dirty="0" smtClean="0"/>
              <a:t>부정청탁이 전달되지 않은 경우</a:t>
            </a:r>
            <a:r>
              <a:rPr lang="ko-KR" altLang="en-US" sz="1600" dirty="0" smtClean="0"/>
              <a:t>에는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ko-KR" altLang="en-US" sz="1600" dirty="0" smtClean="0"/>
              <a:t> </a:t>
            </a:r>
            <a:r>
              <a:rPr lang="ko-KR" altLang="en-US" sz="1600" dirty="0" smtClean="0"/>
              <a:t>   제재대상이 </a:t>
            </a:r>
            <a:r>
              <a:rPr lang="ko-KR" altLang="en-US" sz="1600" dirty="0" smtClean="0"/>
              <a:t>아닙니다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부 정 청 탁</a:t>
            </a:r>
            <a:endParaRPr lang="ko-KR" altLang="en-US" sz="22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16" name="직사각형 15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8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500174"/>
            <a:ext cx="7560000" cy="126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대학교수가 민간 기업에 제자에 대한 취업추천을 하는 경우 청탁금지법에 </a:t>
            </a:r>
            <a:endParaRPr lang="en-US" altLang="ko-KR" sz="1600" spc="-8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      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위반되나요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?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92000" y="3143248"/>
            <a:ext cx="7560000" cy="216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dirty="0" smtClean="0"/>
              <a:t>법 제</a:t>
            </a:r>
            <a:r>
              <a:rPr lang="en-US" altLang="ko-KR" sz="1600" dirty="0" smtClean="0"/>
              <a:t>5</a:t>
            </a:r>
            <a:r>
              <a:rPr lang="ko-KR" altLang="en-US" sz="1600" dirty="0" smtClean="0"/>
              <a:t>조제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항에서는 누구든지 직접 또는 제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자를 통하여 직무를 </a:t>
            </a:r>
            <a:r>
              <a:rPr lang="ko-KR" altLang="en-US" sz="1600" dirty="0" smtClean="0"/>
              <a:t>수행하는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 </a:t>
            </a:r>
            <a:r>
              <a:rPr lang="en-US" altLang="ko-KR" sz="1600" b="1" dirty="0" smtClean="0"/>
              <a:t>“</a:t>
            </a:r>
            <a:r>
              <a:rPr lang="ko-KR" altLang="en-US" sz="1600" b="1" dirty="0" smtClean="0"/>
              <a:t>공직자등</a:t>
            </a:r>
            <a:r>
              <a:rPr lang="en-US" altLang="ko-KR" sz="1600" b="1" dirty="0" smtClean="0"/>
              <a:t>”</a:t>
            </a:r>
            <a:r>
              <a:rPr lang="ko-KR" altLang="en-US" sz="1600" b="1" dirty="0" smtClean="0"/>
              <a:t>에게 </a:t>
            </a:r>
            <a:r>
              <a:rPr lang="ko-KR" altLang="en-US" sz="1600" dirty="0" smtClean="0"/>
              <a:t>부정청탁을 해서는 아니 된다고 규정하고 있습니다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endParaRPr lang="en-US" altLang="ko-KR" sz="5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ko-KR" altLang="en-US" sz="1600" dirty="0" smtClean="0"/>
              <a:t>    그런데 </a:t>
            </a:r>
            <a:r>
              <a:rPr lang="ko-KR" altLang="en-US" sz="1600" dirty="0" smtClean="0"/>
              <a:t>민간 기업 관계자는 공직자등이 아니므로 대학교수가 </a:t>
            </a:r>
            <a:r>
              <a:rPr lang="ko-KR" altLang="en-US" sz="1600" b="1" dirty="0" smtClean="0"/>
              <a:t>민간기업에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b="1" dirty="0" smtClean="0"/>
              <a:t>  </a:t>
            </a:r>
            <a:r>
              <a:rPr lang="ko-KR" altLang="en-US" sz="1600" b="1" dirty="0" smtClean="0"/>
              <a:t>    제자에 </a:t>
            </a:r>
            <a:r>
              <a:rPr lang="ko-KR" altLang="en-US" sz="1600" b="1" dirty="0" smtClean="0"/>
              <a:t>대한 취업 추천</a:t>
            </a:r>
            <a:r>
              <a:rPr lang="ko-KR" altLang="en-US" sz="1600" dirty="0" smtClean="0"/>
              <a:t>을 하는 경우 청탁금지법에 저촉되지 않습니다</a:t>
            </a:r>
            <a:r>
              <a:rPr lang="en-US" altLang="ko-KR" sz="1600" dirty="0" smtClean="0"/>
              <a:t>. </a:t>
            </a:r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취</a:t>
            </a:r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업 추 천</a:t>
            </a:r>
            <a:endParaRPr lang="ko-KR" altLang="en-US" sz="2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16" name="직사각형 15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8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500174"/>
            <a:ext cx="7560000" cy="108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 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경찰서에 고소장을 제출한 고소인이 담당 경찰과 일정을 조율하여 조사를 받기</a:t>
            </a:r>
            <a:endParaRPr lang="en-US" altLang="ko-KR" sz="1600" spc="-8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     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로 한 후 담당 경찰에게 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4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만 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5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천원 상당의 선물을 제공한 경우 허용되나요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2000" y="2786058"/>
            <a:ext cx="7560000" cy="378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dirty="0" smtClean="0"/>
              <a:t>고소인과 담당 경찰관은 직무관련성이 있으므로 원활한 직무수행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사교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의례 </a:t>
            </a:r>
            <a:endParaRPr lang="en-US" altLang="ko-KR" sz="1600" dirty="0" smtClean="0"/>
          </a:p>
          <a:p>
            <a:pPr algn="just" fontAlgn="base">
              <a:lnSpc>
                <a:spcPct val="150000"/>
              </a:lnSpc>
            </a:pPr>
            <a:r>
              <a:rPr lang="en-US" altLang="ko-KR" sz="1600" dirty="0" smtClean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목적으로 </a:t>
            </a:r>
            <a:r>
              <a:rPr lang="ko-KR" altLang="en-US" sz="1600" dirty="0" smtClean="0"/>
              <a:t>제공되는 </a:t>
            </a:r>
            <a:r>
              <a:rPr lang="en-US" altLang="ko-KR" sz="1600" dirty="0" smtClean="0"/>
              <a:t>5</a:t>
            </a:r>
            <a:r>
              <a:rPr lang="ko-KR" altLang="en-US" sz="1600" dirty="0" smtClean="0"/>
              <a:t>만원 이하의 선물은 허용되나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위 목적을 벗어나는 </a:t>
            </a:r>
            <a:endParaRPr lang="en-US" altLang="ko-KR" sz="1600" dirty="0" smtClean="0"/>
          </a:p>
          <a:p>
            <a:pPr algn="just" fontAlgn="base">
              <a:lnSpc>
                <a:spcPct val="150000"/>
              </a:lnSpc>
            </a:pPr>
            <a:r>
              <a:rPr lang="ko-KR" altLang="en-US" sz="1600" dirty="0" smtClean="0"/>
              <a:t>      </a:t>
            </a:r>
            <a:r>
              <a:rPr lang="ko-KR" altLang="en-US" sz="1600" dirty="0" smtClean="0"/>
              <a:t>경우에는 </a:t>
            </a:r>
            <a:r>
              <a:rPr lang="en-US" altLang="ko-KR" sz="1600" dirty="0" smtClean="0"/>
              <a:t>5</a:t>
            </a:r>
            <a:r>
              <a:rPr lang="ko-KR" altLang="en-US" sz="1600" dirty="0" smtClean="0"/>
              <a:t>만원 이하의 선물도 허용되지 않습니다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목적은 공직자등과 </a:t>
            </a:r>
            <a:endParaRPr lang="en-US" altLang="ko-KR" sz="1600" dirty="0" smtClean="0"/>
          </a:p>
          <a:p>
            <a:pPr algn="just"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제공자의 </a:t>
            </a:r>
            <a:r>
              <a:rPr lang="ko-KR" altLang="en-US" sz="1600" dirty="0" smtClean="0"/>
              <a:t>관계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사적 친분관계의 존재 여부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수수 경위와 시기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직무관련성의</a:t>
            </a:r>
            <a:endParaRPr lang="en-US" altLang="ko-KR" sz="1600" dirty="0" smtClean="0"/>
          </a:p>
          <a:p>
            <a:pPr algn="just" fontAlgn="base">
              <a:lnSpc>
                <a:spcPct val="150000"/>
              </a:lnSpc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 </a:t>
            </a:r>
            <a:r>
              <a:rPr lang="ko-KR" altLang="en-US" sz="1600" dirty="0" smtClean="0"/>
              <a:t>    </a:t>
            </a:r>
            <a:r>
              <a:rPr lang="ko-KR" altLang="en-US" sz="1600" dirty="0" err="1" smtClean="0"/>
              <a:t>밀접성</a:t>
            </a:r>
            <a:r>
              <a:rPr lang="ko-KR" altLang="en-US" sz="1600" dirty="0" smtClean="0"/>
              <a:t> </a:t>
            </a:r>
            <a:r>
              <a:rPr lang="ko-KR" altLang="en-US" sz="1600" dirty="0" smtClean="0"/>
              <a:t>정도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청탁 여부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공정한 직무수행을 저해할 수 있는지 여부 등을</a:t>
            </a:r>
            <a:endParaRPr lang="en-US" altLang="ko-KR" sz="1600" dirty="0" smtClean="0"/>
          </a:p>
          <a:p>
            <a:pPr algn="just"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종합적으로 </a:t>
            </a:r>
            <a:r>
              <a:rPr lang="ko-KR" altLang="en-US" sz="1600" dirty="0" smtClean="0"/>
              <a:t>고려하여 개별 사안별로 판단합니다</a:t>
            </a:r>
            <a:r>
              <a:rPr lang="en-US" altLang="ko-KR" sz="1600" dirty="0" smtClean="0"/>
              <a:t>.  </a:t>
            </a:r>
          </a:p>
          <a:p>
            <a:pPr algn="just" fontAlgn="base">
              <a:lnSpc>
                <a:spcPct val="150000"/>
              </a:lnSpc>
            </a:pPr>
            <a:endParaRPr lang="en-US" altLang="ko-KR" sz="500" dirty="0" smtClean="0"/>
          </a:p>
          <a:p>
            <a:pPr algn="just" fontAlgn="base"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ko-KR" altLang="en-US" sz="1600" dirty="0" smtClean="0"/>
              <a:t>    사안의 </a:t>
            </a:r>
            <a:r>
              <a:rPr lang="ko-KR" altLang="en-US" sz="1600" dirty="0" smtClean="0"/>
              <a:t>경우 담당 경찰관은 고소인의 고소사건의 수사를 담당하는 등 </a:t>
            </a:r>
            <a:r>
              <a:rPr lang="ko-KR" altLang="en-US" sz="1600" b="1" dirty="0" smtClean="0"/>
              <a:t>공직자</a:t>
            </a:r>
            <a:endParaRPr lang="en-US" altLang="ko-KR" sz="1600" b="1" dirty="0" smtClean="0"/>
          </a:p>
          <a:p>
            <a:pPr algn="just" fontAlgn="base">
              <a:lnSpc>
                <a:spcPct val="150000"/>
              </a:lnSpc>
            </a:pPr>
            <a:r>
              <a:rPr lang="en-US" altLang="ko-KR" sz="1600" b="1" dirty="0" smtClean="0"/>
              <a:t>  </a:t>
            </a:r>
            <a:r>
              <a:rPr lang="en-US" altLang="ko-KR" sz="1600" b="1" dirty="0" smtClean="0"/>
              <a:t>    </a:t>
            </a:r>
            <a:r>
              <a:rPr lang="ko-KR" altLang="en-US" sz="1600" b="1" dirty="0" smtClean="0"/>
              <a:t>등의 </a:t>
            </a:r>
            <a:r>
              <a:rPr lang="ko-KR" altLang="en-US" sz="1600" b="1" dirty="0" smtClean="0"/>
              <a:t>직무의 내용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고소인과 담당 경찰관의 관계 </a:t>
            </a:r>
            <a:r>
              <a:rPr lang="ko-KR" altLang="en-US" sz="1600" dirty="0" smtClean="0"/>
              <a:t>등에 비추어 수사의 공정성</a:t>
            </a:r>
            <a:endParaRPr lang="en-US" altLang="ko-KR" sz="1600" dirty="0" smtClean="0"/>
          </a:p>
          <a:p>
            <a:pPr algn="just"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에 </a:t>
            </a:r>
            <a:r>
              <a:rPr lang="ko-KR" altLang="en-US" sz="1600" dirty="0" smtClean="0"/>
              <a:t>의심을 불러일으킬 수 있으므로 위의 목적이 인정된다고 보기 어렵습니다</a:t>
            </a:r>
            <a:r>
              <a:rPr lang="en-US" altLang="ko-KR" sz="1600" dirty="0" smtClean="0"/>
              <a:t>.</a:t>
            </a:r>
            <a:r>
              <a:rPr lang="ko-KR" altLang="en-US" sz="1600" dirty="0" smtClean="0"/>
              <a:t> </a:t>
            </a:r>
            <a:endParaRPr lang="en-US" altLang="ko-KR" sz="1600" dirty="0" smtClean="0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선   물</a:t>
            </a:r>
            <a:endParaRPr lang="ko-KR" altLang="en-US" sz="2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16" name="직사각형 15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8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500174"/>
            <a:ext cx="7560000" cy="126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. 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공</a:t>
            </a:r>
            <a:r>
              <a:rPr lang="ko-KR" altLang="en-US" sz="1600" dirty="0" smtClean="0"/>
              <a:t>직자등과 함께 식사를 하기 위해 식당에서 사용 가능한 </a:t>
            </a:r>
            <a:r>
              <a:rPr lang="en-US" altLang="ko-KR" sz="1600" dirty="0" smtClean="0"/>
              <a:t>5</a:t>
            </a:r>
            <a:r>
              <a:rPr lang="ko-KR" altLang="en-US" sz="1600" dirty="0" smtClean="0"/>
              <a:t>만원권 식권을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</a:t>
            </a:r>
            <a:r>
              <a:rPr lang="ko-KR" altLang="en-US" sz="1600" dirty="0" smtClean="0"/>
              <a:t> 제공하는 경우 청탁금지법에 저촉되나요</a:t>
            </a:r>
            <a:r>
              <a:rPr lang="en-US" altLang="ko-KR" sz="1600" dirty="0" smtClean="0"/>
              <a:t>?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92000" y="3143248"/>
            <a:ext cx="7560000" cy="2786082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dirty="0" smtClean="0"/>
              <a:t>공직자등이 직무관련자로부터 원활한 직무수행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사교</a:t>
            </a:r>
            <a:r>
              <a:rPr lang="en-US" altLang="ko-KR" sz="1600" dirty="0" smtClean="0"/>
              <a:t>․</a:t>
            </a:r>
            <a:r>
              <a:rPr lang="ko-KR" altLang="en-US" sz="1600" dirty="0" smtClean="0"/>
              <a:t>의례 목적으로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ko-KR" altLang="en-US" sz="1600" dirty="0" smtClean="0"/>
              <a:t>    제공되는 </a:t>
            </a:r>
            <a:r>
              <a:rPr lang="en-US" altLang="ko-KR" sz="1600" b="1" dirty="0" smtClean="0"/>
              <a:t>5</a:t>
            </a:r>
            <a:r>
              <a:rPr lang="ko-KR" altLang="en-US" sz="1600" b="1" dirty="0" smtClean="0"/>
              <a:t>만원권의 식권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선물</a:t>
            </a:r>
            <a:r>
              <a:rPr lang="en-US" altLang="ko-KR" sz="1600" b="1" dirty="0" smtClean="0"/>
              <a:t>)</a:t>
            </a:r>
            <a:r>
              <a:rPr lang="ko-KR" altLang="en-US" sz="1600" dirty="0" smtClean="0"/>
              <a:t>를 받는 경우 수수 금지 </a:t>
            </a:r>
            <a:r>
              <a:rPr lang="ko-KR" altLang="en-US" sz="1600" dirty="0" err="1" smtClean="0"/>
              <a:t>금품등의</a:t>
            </a:r>
            <a:r>
              <a:rPr lang="ko-KR" altLang="en-US" sz="1600" dirty="0" smtClean="0"/>
              <a:t> 예외사유에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해당합니다</a:t>
            </a:r>
            <a:r>
              <a:rPr lang="en-US" altLang="ko-KR" sz="1600" dirty="0" smtClean="0"/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500" b="1" spc="-8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</a:t>
            </a:r>
            <a:r>
              <a:rPr lang="ko-KR" altLang="en-US" sz="1600" dirty="0" smtClean="0"/>
              <a:t>다만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제공자와 공직자등이 </a:t>
            </a:r>
            <a:r>
              <a:rPr lang="ko-KR" altLang="en-US" sz="1600" b="1" dirty="0" smtClean="0"/>
              <a:t>함께 하는 음식물의 가액기준을 회피할 목적으로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 </a:t>
            </a:r>
            <a:r>
              <a:rPr lang="ko-KR" altLang="en-US" sz="1600" dirty="0" smtClean="0"/>
              <a:t>    </a:t>
            </a:r>
            <a:r>
              <a:rPr lang="en-US" altLang="ko-KR" sz="1600" dirty="0" smtClean="0"/>
              <a:t>5</a:t>
            </a:r>
            <a:r>
              <a:rPr lang="ko-KR" altLang="en-US" sz="1600" dirty="0" smtClean="0"/>
              <a:t>만원권 식권을 제공하는 경우 원활한 직무수행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사교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의례 목적을 벗어나는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 </a:t>
            </a:r>
            <a:r>
              <a:rPr lang="ko-KR" altLang="en-US" sz="1600" dirty="0" smtClean="0"/>
              <a:t>    것이므로 </a:t>
            </a:r>
            <a:r>
              <a:rPr lang="ko-KR" altLang="en-US" sz="1600" dirty="0" smtClean="0"/>
              <a:t>청탁금지법에 저촉됩니다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식 권  제 공</a:t>
            </a:r>
            <a:endParaRPr lang="ko-KR" altLang="en-US" sz="2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16" name="직사각형 15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8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500896"/>
            <a:ext cx="7560000" cy="90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Q . </a:t>
            </a:r>
            <a:r>
              <a:rPr lang="ko-KR" altLang="en-US" sz="1600" dirty="0" smtClean="0"/>
              <a:t>공공기관 내에서 공직자등 사이에 가액기준을 초과하는 식사나 선물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 </a:t>
            </a:r>
            <a:r>
              <a:rPr lang="ko-KR" altLang="en-US" sz="1600" dirty="0" smtClean="0"/>
              <a:t>제공이 가능한가요</a:t>
            </a:r>
            <a:r>
              <a:rPr lang="en-US" altLang="ko-KR" sz="1600" dirty="0" smtClean="0"/>
              <a:t>?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92000" y="2708350"/>
            <a:ext cx="7560000" cy="3863922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dirty="0" smtClean="0"/>
              <a:t>공공기관 내부의 </a:t>
            </a:r>
            <a:r>
              <a:rPr lang="ko-KR" altLang="en-US" sz="1600" b="1" dirty="0" smtClean="0"/>
              <a:t>직무관련이 없는 직원끼리</a:t>
            </a:r>
            <a:r>
              <a:rPr lang="ko-KR" altLang="en-US" sz="1600" dirty="0" smtClean="0"/>
              <a:t>는</a:t>
            </a:r>
            <a:r>
              <a:rPr lang="ko-KR" altLang="en-US" sz="1600" b="1" dirty="0" smtClean="0"/>
              <a:t> </a:t>
            </a:r>
            <a:r>
              <a:rPr lang="ko-KR" altLang="en-US" sz="1600" dirty="0" smtClean="0"/>
              <a:t>가액기준을 초과하는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식사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선물 제공이 가능합니다</a:t>
            </a:r>
            <a:r>
              <a:rPr lang="en-US" altLang="ko-KR" sz="1600" dirty="0" smtClean="0"/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5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ko-KR" altLang="en-US" sz="1600" dirty="0" smtClean="0"/>
              <a:t>    </a:t>
            </a:r>
            <a:r>
              <a:rPr lang="ko-KR" altLang="en-US" sz="1600" b="1" dirty="0" smtClean="0"/>
              <a:t>상급 </a:t>
            </a:r>
            <a:r>
              <a:rPr lang="ko-KR" altLang="en-US" sz="1600" b="1" dirty="0" smtClean="0"/>
              <a:t>공직자등이 하급 공직자등에게 </a:t>
            </a:r>
            <a:r>
              <a:rPr lang="ko-KR" altLang="en-US" sz="1600" dirty="0" smtClean="0"/>
              <a:t>위로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격려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포상 등의 목적으로 제공하는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</a:t>
            </a:r>
            <a:r>
              <a:rPr lang="ko-KR" altLang="en-US" sz="1600" dirty="0" smtClean="0"/>
              <a:t>     </a:t>
            </a:r>
            <a:r>
              <a:rPr lang="ko-KR" altLang="en-US" sz="1600" dirty="0" smtClean="0"/>
              <a:t>금품등은 예외사유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제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호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에 해당하여 가액기준을 초과해도 허용됩니다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fontAlgn="base">
              <a:lnSpc>
                <a:spcPct val="150000"/>
              </a:lnSpc>
            </a:pPr>
            <a:endParaRPr lang="en-US" altLang="ko-KR" sz="5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b="1" dirty="0" smtClean="0"/>
              <a:t>  </a:t>
            </a:r>
            <a:r>
              <a:rPr lang="ko-KR" altLang="en-US" sz="1600" b="1" dirty="0" smtClean="0"/>
              <a:t>    </a:t>
            </a:r>
            <a:r>
              <a:rPr lang="ko-KR" altLang="en-US" sz="1600" dirty="0" smtClean="0"/>
              <a:t>공공기관 </a:t>
            </a:r>
            <a:r>
              <a:rPr lang="ko-KR" altLang="en-US" sz="1600" dirty="0" smtClean="0"/>
              <a:t>내부의 </a:t>
            </a:r>
            <a:r>
              <a:rPr lang="ko-KR" altLang="en-US" sz="1600" b="1" dirty="0" smtClean="0"/>
              <a:t>하급자가 상급자에게 식사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선물을 제공</a:t>
            </a:r>
            <a:r>
              <a:rPr lang="ko-KR" altLang="en-US" sz="1600" dirty="0" smtClean="0"/>
              <a:t>하는 경우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  </a:t>
            </a:r>
            <a:r>
              <a:rPr lang="en-US" altLang="ko-KR" sz="1600" b="1" dirty="0" smtClean="0"/>
              <a:t>    </a:t>
            </a:r>
            <a:r>
              <a:rPr lang="ko-KR" altLang="en-US" sz="1600" b="1" dirty="0" smtClean="0"/>
              <a:t>직무관련성이 </a:t>
            </a:r>
            <a:r>
              <a:rPr lang="ko-KR" altLang="en-US" sz="1600" b="1" dirty="0" smtClean="0"/>
              <a:t>인정</a:t>
            </a:r>
            <a:r>
              <a:rPr lang="ko-KR" altLang="en-US" sz="1600" dirty="0" smtClean="0"/>
              <a:t>되므로 원활한 직무수행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사교･의례 목적으로 제공되는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3</a:t>
            </a:r>
            <a:r>
              <a:rPr lang="ko-KR" altLang="en-US" sz="1600" dirty="0" smtClean="0"/>
              <a:t>만원 이내의 식사</a:t>
            </a:r>
            <a:r>
              <a:rPr lang="en-US" altLang="ko-KR" sz="1600" dirty="0" smtClean="0"/>
              <a:t>,  5</a:t>
            </a:r>
            <a:r>
              <a:rPr lang="ko-KR" altLang="en-US" sz="1600" dirty="0" smtClean="0"/>
              <a:t>만원 이내의 선물은 가능하나</a:t>
            </a:r>
            <a:r>
              <a:rPr lang="en-US" altLang="ko-KR" sz="1600" dirty="0" smtClean="0"/>
              <a:t>, </a:t>
            </a:r>
          </a:p>
          <a:p>
            <a:pPr fontAlgn="base">
              <a:lnSpc>
                <a:spcPct val="150000"/>
              </a:lnSpc>
            </a:pPr>
            <a:endParaRPr lang="en-US" altLang="ko-KR" sz="500" b="1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b="1" dirty="0" smtClean="0"/>
              <a:t>  </a:t>
            </a:r>
            <a:r>
              <a:rPr lang="ko-KR" altLang="en-US" sz="1600" b="1" dirty="0" smtClean="0"/>
              <a:t>    인사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평가 등의 기간</a:t>
            </a:r>
            <a:r>
              <a:rPr lang="ko-KR" altLang="en-US" sz="1600" dirty="0" smtClean="0"/>
              <a:t> 중에는 원활한 직무수행 또는 사교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의례 등의 목적이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인정된다고 보기 어려우므로 가액기준 내라도 제공할 수 없습니다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식   사</a:t>
            </a:r>
            <a:endParaRPr lang="ko-KR" altLang="en-US" sz="2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16" name="직사각형 15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8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503670"/>
            <a:ext cx="7560000" cy="72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공공기관 내부에서의 경조사비는 어떤 기준으로 수수해야 하나요</a:t>
            </a:r>
            <a:r>
              <a:rPr lang="en-US" altLang="ko-KR" sz="1600" dirty="0" smtClean="0"/>
              <a:t>?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92000" y="2428868"/>
            <a:ext cx="7560000" cy="396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dirty="0" smtClean="0"/>
              <a:t>공공기관 내부 </a:t>
            </a:r>
            <a:r>
              <a:rPr lang="ko-KR" altLang="en-US" sz="1600" b="1" dirty="0" smtClean="0"/>
              <a:t>직무관련이 없는 직원끼리 </a:t>
            </a:r>
            <a:r>
              <a:rPr lang="ko-KR" altLang="en-US" sz="1600" dirty="0" smtClean="0"/>
              <a:t>제공하는 경조사비는 가액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기준을 </a:t>
            </a:r>
            <a:r>
              <a:rPr lang="ko-KR" altLang="en-US" sz="1600" dirty="0" smtClean="0"/>
              <a:t>초과하여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회 </a:t>
            </a:r>
            <a:r>
              <a:rPr lang="en-US" altLang="ko-KR" sz="1600" dirty="0" smtClean="0"/>
              <a:t>100</a:t>
            </a:r>
            <a:r>
              <a:rPr lang="ko-KR" altLang="en-US" sz="1600" dirty="0" smtClean="0"/>
              <a:t>만원까지 허용됩니다</a:t>
            </a:r>
            <a:r>
              <a:rPr lang="en-US" altLang="ko-KR" sz="1600" dirty="0" smtClean="0"/>
              <a:t>. </a:t>
            </a:r>
            <a:endParaRPr lang="ko-KR" altLang="en-US" sz="1600" dirty="0" smtClean="0"/>
          </a:p>
          <a:p>
            <a:pPr fontAlgn="base">
              <a:lnSpc>
                <a:spcPct val="150000"/>
              </a:lnSpc>
            </a:pPr>
            <a:endParaRPr lang="en-US" altLang="ko-KR" sz="5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ko-KR" altLang="en-US" sz="1600" dirty="0" smtClean="0"/>
              <a:t>    </a:t>
            </a:r>
            <a:r>
              <a:rPr lang="ko-KR" altLang="en-US" sz="1600" b="1" dirty="0" smtClean="0"/>
              <a:t>공공기관이 </a:t>
            </a:r>
            <a:r>
              <a:rPr lang="ko-KR" altLang="en-US" sz="1600" b="1" dirty="0" smtClean="0"/>
              <a:t>소속 공직자등에게</a:t>
            </a:r>
            <a:r>
              <a:rPr lang="ko-KR" altLang="en-US" sz="1600" dirty="0" smtClean="0"/>
              <a:t> 또는 공공기관 내부에서 위로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격려 등의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목적으로 </a:t>
            </a:r>
            <a:r>
              <a:rPr lang="ko-KR" altLang="en-US" sz="1600" b="1" dirty="0" smtClean="0"/>
              <a:t>상급자가 하급자에게</a:t>
            </a:r>
            <a:r>
              <a:rPr lang="ko-KR" altLang="en-US" sz="1600" dirty="0" smtClean="0"/>
              <a:t> 제공하는 경조사비도 가액기준을 초과하여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허용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제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호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될 수 있습니다</a:t>
            </a:r>
            <a:r>
              <a:rPr lang="en-US" altLang="ko-KR" sz="1600" dirty="0" smtClean="0"/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5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ko-KR" altLang="en-US" sz="1600" dirty="0" smtClean="0"/>
              <a:t>    공공기관 </a:t>
            </a:r>
            <a:r>
              <a:rPr lang="ko-KR" altLang="en-US" sz="1600" dirty="0" smtClean="0"/>
              <a:t>내부에 </a:t>
            </a:r>
            <a:r>
              <a:rPr lang="ko-KR" altLang="en-US" sz="1600" b="1" dirty="0" smtClean="0"/>
              <a:t>하급자가 상급자에게 </a:t>
            </a:r>
            <a:r>
              <a:rPr lang="ko-KR" altLang="en-US" sz="1600" dirty="0" smtClean="0"/>
              <a:t>제공하는 경조사비의 경우</a:t>
            </a:r>
            <a:r>
              <a:rPr lang="en-US" altLang="ko-KR" sz="1600" dirty="0" smtClean="0"/>
              <a:t>, </a:t>
            </a:r>
            <a:r>
              <a:rPr lang="ko-KR" altLang="en-US" sz="1600" b="1" dirty="0" smtClean="0"/>
              <a:t>상호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  </a:t>
            </a:r>
            <a:r>
              <a:rPr lang="en-US" altLang="ko-KR" sz="1600" b="1" dirty="0" smtClean="0"/>
              <a:t>    </a:t>
            </a:r>
            <a:r>
              <a:rPr lang="ko-KR" altLang="en-US" sz="1600" b="1" dirty="0" smtClean="0"/>
              <a:t>부조</a:t>
            </a:r>
            <a:r>
              <a:rPr lang="ko-KR" altLang="en-US" sz="1600" dirty="0" smtClean="0"/>
              <a:t>의 </a:t>
            </a:r>
            <a:r>
              <a:rPr lang="ko-KR" altLang="en-US" sz="1600" dirty="0" smtClean="0"/>
              <a:t>성격이 강하고 </a:t>
            </a:r>
            <a:r>
              <a:rPr lang="ko-KR" altLang="en-US" sz="1600" b="1" dirty="0" smtClean="0"/>
              <a:t>전통적인 미풍양속</a:t>
            </a:r>
            <a:r>
              <a:rPr lang="ko-KR" altLang="en-US" sz="1600" dirty="0" smtClean="0"/>
              <a:t>이라는 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인위적으로 </a:t>
            </a:r>
            <a:r>
              <a:rPr lang="ko-KR" altLang="en-US" sz="1600" b="1" dirty="0" smtClean="0"/>
              <a:t>경조사의 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  </a:t>
            </a:r>
            <a:r>
              <a:rPr lang="en-US" altLang="ko-KR" sz="1600" b="1" dirty="0" smtClean="0"/>
              <a:t>    </a:t>
            </a:r>
            <a:r>
              <a:rPr lang="ko-KR" altLang="en-US" sz="1600" b="1" dirty="0" smtClean="0"/>
              <a:t>시기</a:t>
            </a:r>
            <a:r>
              <a:rPr lang="ko-KR" altLang="en-US" sz="1600" dirty="0" smtClean="0"/>
              <a:t>를 </a:t>
            </a:r>
            <a:r>
              <a:rPr lang="ko-KR" altLang="en-US" sz="1600" dirty="0" smtClean="0"/>
              <a:t>통제하기 어렵다는 점 등을 고려하여 근무평정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승진심사 등 </a:t>
            </a:r>
            <a:r>
              <a:rPr lang="ko-KR" altLang="en-US" sz="1600" b="1" dirty="0" smtClean="0"/>
              <a:t>인사</a:t>
            </a:r>
            <a:r>
              <a:rPr lang="en-US" altLang="ko-KR" sz="1600" dirty="0" smtClean="0"/>
              <a:t>,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  </a:t>
            </a:r>
            <a:r>
              <a:rPr lang="en-US" altLang="ko-KR" sz="1600" b="1" dirty="0" smtClean="0"/>
              <a:t>    </a:t>
            </a:r>
            <a:r>
              <a:rPr lang="ko-KR" altLang="en-US" sz="1600" b="1" dirty="0" smtClean="0"/>
              <a:t>평가 </a:t>
            </a:r>
            <a:r>
              <a:rPr lang="ko-KR" altLang="en-US" sz="1600" b="1" dirty="0" smtClean="0"/>
              <a:t>등의 기간 중에도 가액기준 내에서 허용</a:t>
            </a:r>
            <a:r>
              <a:rPr lang="ko-KR" altLang="en-US" sz="1600" dirty="0" smtClean="0"/>
              <a:t>될 수 있습니다</a:t>
            </a:r>
            <a:r>
              <a:rPr lang="en-US" altLang="ko-KR" sz="1600" dirty="0" smtClean="0"/>
              <a:t>.</a:t>
            </a:r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경 조 사 비</a:t>
            </a:r>
            <a:endParaRPr lang="ko-KR" altLang="en-US" sz="2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16" name="직사각형 15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8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500174"/>
            <a:ext cx="7560000" cy="108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dirty="0" smtClean="0"/>
              <a:t>출판사나 서점에서 참고서나 문제집 등의 책을 교원에게 제공하는 것이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 </a:t>
            </a:r>
            <a:r>
              <a:rPr lang="ko-KR" altLang="en-US" sz="1600" dirty="0" smtClean="0"/>
              <a:t>허용되나요</a:t>
            </a:r>
            <a:r>
              <a:rPr lang="en-US" altLang="ko-KR" sz="1600" dirty="0" smtClean="0"/>
              <a:t>?</a:t>
            </a:r>
            <a:endParaRPr lang="ko-KR" altLang="en-US" sz="16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792000" y="2909264"/>
            <a:ext cx="7560000" cy="252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dirty="0" smtClean="0"/>
              <a:t>참고서나 문제집 등의 책을 교원에게 제공하면서 </a:t>
            </a:r>
            <a:r>
              <a:rPr lang="ko-KR" altLang="en-US" sz="1600" b="1" dirty="0" smtClean="0"/>
              <a:t>명시적･묵시적</a:t>
            </a:r>
            <a:r>
              <a:rPr lang="ko-KR" altLang="en-US" sz="1600" dirty="0" smtClean="0"/>
              <a:t>으로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부</a:t>
            </a:r>
            <a:r>
              <a:rPr lang="en-US" altLang="ko-KR" sz="1600" b="1" dirty="0" smtClean="0"/>
              <a:t>)</a:t>
            </a:r>
            <a:r>
              <a:rPr lang="ko-KR" altLang="en-US" sz="1600" b="1" dirty="0" smtClean="0"/>
              <a:t>교재로 채택</a:t>
            </a:r>
            <a:r>
              <a:rPr lang="ko-KR" altLang="en-US" sz="1600" dirty="0" smtClean="0"/>
              <a:t>해 주거나 학생들에게 </a:t>
            </a:r>
            <a:r>
              <a:rPr lang="ko-KR" altLang="en-US" sz="1600" b="1" dirty="0" smtClean="0"/>
              <a:t>구매 홍보</a:t>
            </a:r>
            <a:r>
              <a:rPr lang="ko-KR" altLang="en-US" sz="1600" dirty="0" smtClean="0"/>
              <a:t>를 해 줄 것을 권유하는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 </a:t>
            </a:r>
            <a:r>
              <a:rPr lang="ko-KR" altLang="en-US" sz="1600" dirty="0" smtClean="0"/>
              <a:t>등의 </a:t>
            </a:r>
            <a:r>
              <a:rPr lang="ko-KR" altLang="en-US" sz="1600" b="1" dirty="0" smtClean="0"/>
              <a:t>청탁이 결부</a:t>
            </a:r>
            <a:r>
              <a:rPr lang="ko-KR" altLang="en-US" sz="1600" dirty="0" smtClean="0"/>
              <a:t>되어 있는 경우에는 </a:t>
            </a:r>
            <a:r>
              <a:rPr lang="ko-KR" altLang="en-US" sz="1600" b="1" dirty="0" smtClean="0"/>
              <a:t>원활한 직무수행 목적을 벗어나므로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  </a:t>
            </a:r>
            <a:r>
              <a:rPr lang="en-US" altLang="ko-KR" sz="1600" b="1" dirty="0" smtClean="0"/>
              <a:t>    5</a:t>
            </a:r>
            <a:r>
              <a:rPr lang="ko-KR" altLang="en-US" sz="1600" b="1" dirty="0" smtClean="0"/>
              <a:t>만원 이내라도 허용될 수 없습니다</a:t>
            </a:r>
            <a:r>
              <a:rPr lang="en-US" altLang="ko-KR" sz="1600" b="1" dirty="0" smtClean="0"/>
              <a:t>.</a:t>
            </a:r>
          </a:p>
          <a:p>
            <a:pPr fontAlgn="base">
              <a:lnSpc>
                <a:spcPct val="150000"/>
              </a:lnSpc>
            </a:pPr>
            <a:endParaRPr lang="ko-KR" altLang="en-US" sz="5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ko-KR" altLang="en-US" sz="1600" dirty="0" smtClean="0"/>
              <a:t>    다만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출판사나 서점에서 교원에게 비매품인 교사용 지도서는 </a:t>
            </a:r>
            <a:r>
              <a:rPr lang="ko-KR" altLang="en-US" sz="1600" b="1" dirty="0" smtClean="0"/>
              <a:t>불특정 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b="1" dirty="0" smtClean="0"/>
              <a:t>  </a:t>
            </a:r>
            <a:r>
              <a:rPr lang="ko-KR" altLang="en-US" sz="1600" b="1" dirty="0" smtClean="0"/>
              <a:t>    다수인에게 </a:t>
            </a:r>
            <a:r>
              <a:rPr lang="ko-KR" altLang="en-US" sz="1600" b="1" dirty="0" smtClean="0"/>
              <a:t>제공하는 홍보용품</a:t>
            </a:r>
            <a:r>
              <a:rPr lang="ko-KR" altLang="en-US" sz="1600" dirty="0" smtClean="0"/>
              <a:t>인 경우에는 허용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제</a:t>
            </a:r>
            <a:r>
              <a:rPr lang="en-US" altLang="ko-KR" sz="1600" dirty="0" smtClean="0"/>
              <a:t>7</a:t>
            </a:r>
            <a:r>
              <a:rPr lang="ko-KR" altLang="en-US" sz="1600" dirty="0" smtClean="0"/>
              <a:t>호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될 수 있습니다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서 적 제 공</a:t>
            </a:r>
            <a:endParaRPr lang="ko-KR" altLang="en-US" sz="24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16" name="직사각형 15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8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503176"/>
            <a:ext cx="7560000" cy="90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dirty="0" smtClean="0"/>
              <a:t>공식적 행사를 취재하는 기자단이나 행사 관련 임직원에게 교통편의</a:t>
            </a:r>
            <a:r>
              <a:rPr lang="en-US" altLang="ko-KR" sz="1600" dirty="0" smtClean="0"/>
              <a:t>·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 </a:t>
            </a:r>
            <a:r>
              <a:rPr lang="ko-KR" altLang="en-US" sz="1600" dirty="0" smtClean="0"/>
              <a:t>식사를 제공해도 되나요</a:t>
            </a:r>
            <a:r>
              <a:rPr lang="en-US" altLang="ko-KR" sz="1600" dirty="0" smtClean="0"/>
              <a:t>?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92000" y="2612272"/>
            <a:ext cx="7560000" cy="396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b="1" dirty="0" smtClean="0"/>
              <a:t>공식적인 행사</a:t>
            </a:r>
            <a:r>
              <a:rPr lang="ko-KR" altLang="en-US" sz="1600" dirty="0" smtClean="0"/>
              <a:t>에서 주최자가 참석자에게 통상적인 범위에서 일률적으로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제공하는 식사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숙박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 교통비 등의 금품등은 예외사유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제</a:t>
            </a:r>
            <a:r>
              <a:rPr lang="en-US" altLang="ko-KR" sz="1600" dirty="0" smtClean="0"/>
              <a:t>6</a:t>
            </a:r>
            <a:r>
              <a:rPr lang="ko-KR" altLang="en-US" sz="1600" dirty="0" smtClean="0"/>
              <a:t>호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에 해당하므로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 </a:t>
            </a:r>
            <a:r>
              <a:rPr lang="ko-KR" altLang="en-US" sz="1600" dirty="0" smtClean="0"/>
              <a:t>허용됩니다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fontAlgn="base">
              <a:lnSpc>
                <a:spcPct val="150000"/>
              </a:lnSpc>
            </a:pPr>
            <a:endParaRPr lang="en-US" altLang="ko-KR" sz="5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ko-KR" altLang="en-US" sz="1600" dirty="0" smtClean="0"/>
              <a:t>    따라서 </a:t>
            </a:r>
            <a:r>
              <a:rPr lang="ko-KR" altLang="en-US" sz="1600" dirty="0" smtClean="0"/>
              <a:t>공식적 행사를 취재하는 기자단이나 행사 관련 임직원에게 사적인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ko-KR" altLang="en-US" sz="1600" dirty="0" smtClean="0"/>
              <a:t>    목적이 </a:t>
            </a:r>
            <a:r>
              <a:rPr lang="ko-KR" altLang="en-US" sz="1600" dirty="0" smtClean="0"/>
              <a:t>아니라</a:t>
            </a:r>
            <a:r>
              <a:rPr lang="ko-KR" altLang="en-US" sz="1600" b="1" dirty="0" smtClean="0"/>
              <a:t> 행사 홍보를 위한</a:t>
            </a:r>
            <a:r>
              <a:rPr lang="ko-KR" altLang="en-US" sz="1600" dirty="0" smtClean="0"/>
              <a:t> </a:t>
            </a:r>
            <a:r>
              <a:rPr lang="ko-KR" altLang="en-US" sz="1600" b="1" dirty="0" smtClean="0"/>
              <a:t>취재 지원과</a:t>
            </a:r>
            <a:r>
              <a:rPr lang="ko-KR" altLang="en-US" sz="1600" dirty="0" smtClean="0"/>
              <a:t> </a:t>
            </a:r>
            <a:r>
              <a:rPr lang="ko-KR" altLang="en-US" sz="1600" b="1" dirty="0" smtClean="0"/>
              <a:t>원활한 행사진행 지원</a:t>
            </a:r>
            <a:r>
              <a:rPr lang="ko-KR" altLang="en-US" sz="1600" dirty="0" smtClean="0"/>
              <a:t>을 위해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통상적인 </a:t>
            </a:r>
            <a:r>
              <a:rPr lang="ko-KR" altLang="en-US" sz="1600" dirty="0" smtClean="0"/>
              <a:t>범위에서 일률적으로 제공되는 교통편의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식사는 허용됩니다</a:t>
            </a:r>
            <a:r>
              <a:rPr lang="en-US" altLang="ko-KR" sz="1600" dirty="0" smtClean="0"/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5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ko-KR" altLang="en-US" sz="1600" dirty="0" smtClean="0"/>
              <a:t>    그런데 </a:t>
            </a:r>
            <a:r>
              <a:rPr lang="ko-KR" altLang="en-US" sz="1600" dirty="0" smtClean="0"/>
              <a:t>특정 개인이나 집단에 한정하여 제공하는 경우는 일률적 제공에 해당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되지 </a:t>
            </a:r>
            <a:r>
              <a:rPr lang="ko-KR" altLang="en-US" sz="1600" dirty="0" smtClean="0"/>
              <a:t>않으나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참석자 중 역할별로 합리적으로 차등하여 제공하는 것은 일률적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제공에 </a:t>
            </a:r>
            <a:r>
              <a:rPr lang="ko-KR" altLang="en-US" sz="1600" dirty="0" smtClean="0"/>
              <a:t>해당될 수 있습니다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공식적 행사</a:t>
            </a:r>
            <a:endParaRPr lang="ko-KR" altLang="en-US" sz="2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16" name="직사각형 15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8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496830"/>
            <a:ext cx="7560000" cy="162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dirty="0" smtClean="0"/>
              <a:t>외국정부가 우리나라 공무원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대학교수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기자 및 시민단체 대표 등을 초청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</a:t>
            </a:r>
            <a:r>
              <a:rPr lang="en-US" altLang="ko-KR" sz="1600" dirty="0" smtClean="0"/>
              <a:t>   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외국정부 비용부담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하여 문화체험 등을 통하여 자국의 홍보를 하는 경우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청탁금지법 위반인가요</a:t>
            </a:r>
            <a:r>
              <a:rPr lang="en-US" altLang="ko-KR" sz="1600" dirty="0" smtClean="0"/>
              <a:t>?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92000" y="3452074"/>
            <a:ext cx="7560000" cy="162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dirty="0" smtClean="0"/>
              <a:t>외국정부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국제기구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공익 목적의 외국기관･단체 기타 이에 준하는 외국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</a:t>
            </a:r>
            <a:r>
              <a:rPr lang="ko-KR" altLang="en-US" sz="1600" dirty="0" smtClean="0"/>
              <a:t>     </a:t>
            </a:r>
            <a:r>
              <a:rPr lang="ko-KR" altLang="en-US" sz="1600" dirty="0" smtClean="0"/>
              <a:t>기관에서 </a:t>
            </a:r>
            <a:r>
              <a:rPr lang="ko-KR" altLang="en-US" sz="1600" b="1" dirty="0" smtClean="0"/>
              <a:t>외교 및 국제교류 증진 등의 목적으로 제공</a:t>
            </a:r>
            <a:r>
              <a:rPr lang="ko-KR" altLang="en-US" sz="1600" dirty="0" smtClean="0"/>
              <a:t>하는 지원은 </a:t>
            </a:r>
            <a:r>
              <a:rPr lang="ko-KR" altLang="en-US" sz="1600" b="1" dirty="0" smtClean="0"/>
              <a:t>사회상규에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 </a:t>
            </a:r>
            <a:r>
              <a:rPr lang="ko-KR" altLang="en-US" sz="1600" b="1" dirty="0" smtClean="0"/>
              <a:t> </a:t>
            </a:r>
            <a:r>
              <a:rPr lang="ko-KR" altLang="en-US" sz="1600" b="1" dirty="0" smtClean="0"/>
              <a:t>    따라 </a:t>
            </a:r>
            <a:r>
              <a:rPr lang="ko-KR" altLang="en-US" sz="1600" b="1" dirty="0" smtClean="0"/>
              <a:t>허용</a:t>
            </a:r>
            <a:r>
              <a:rPr lang="ko-KR" altLang="en-US" sz="1600" dirty="0" smtClean="0"/>
              <a:t>됩니다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사회상규 </a:t>
            </a:r>
            <a:r>
              <a:rPr lang="en-US" altLang="ko-KR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endParaRPr lang="ko-KR" altLang="en-US" sz="2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16" name="직사각형 15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8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500820"/>
            <a:ext cx="7560000" cy="126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dirty="0" smtClean="0"/>
              <a:t>군인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공무원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교사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언론인 등 특정 직종 종사자 전체에 대한 기업 상품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 </a:t>
            </a:r>
            <a:r>
              <a:rPr lang="ko-KR" altLang="en-US" sz="1600" dirty="0" smtClean="0"/>
              <a:t>할인 프로그램은 허용되나요</a:t>
            </a:r>
            <a:r>
              <a:rPr lang="en-US" altLang="ko-KR" sz="1600" dirty="0" smtClean="0"/>
              <a:t>?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92000" y="3128428"/>
            <a:ext cx="7560000" cy="1872208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b="1" dirty="0" smtClean="0"/>
              <a:t>기업이 사회적 공헌 등의 목적</a:t>
            </a:r>
            <a:r>
              <a:rPr lang="ko-KR" altLang="en-US" sz="1600" dirty="0" smtClean="0"/>
              <a:t>에 따라 </a:t>
            </a:r>
            <a:r>
              <a:rPr lang="ko-KR" altLang="en-US" sz="1600" b="1" dirty="0" smtClean="0"/>
              <a:t>특정 직종 종사자 전체에 대한 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b="1" dirty="0" smtClean="0"/>
              <a:t>      </a:t>
            </a:r>
            <a:r>
              <a:rPr lang="ko-KR" altLang="en-US" sz="1600" b="1" dirty="0" smtClean="0"/>
              <a:t>기업</a:t>
            </a:r>
            <a:r>
              <a:rPr lang="en-US" altLang="ko-KR" sz="1600" b="1" dirty="0" smtClean="0"/>
              <a:t> </a:t>
            </a:r>
            <a:r>
              <a:rPr lang="ko-KR" altLang="en-US" sz="1600" b="1" dirty="0" smtClean="0"/>
              <a:t>상품 할인 혜택을 제공</a:t>
            </a:r>
            <a:r>
              <a:rPr lang="ko-KR" altLang="en-US" sz="1600" dirty="0" smtClean="0"/>
              <a:t>하는 것은 공직자등의 직무수행의 공정성을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저해할 </a:t>
            </a:r>
            <a:r>
              <a:rPr lang="ko-KR" altLang="en-US" sz="1600" dirty="0" smtClean="0"/>
              <a:t>우려가 없으므로 청탁금지법 제</a:t>
            </a:r>
            <a:r>
              <a:rPr lang="en-US" altLang="ko-KR" sz="1600" dirty="0" smtClean="0"/>
              <a:t>8</a:t>
            </a:r>
            <a:r>
              <a:rPr lang="ko-KR" altLang="en-US" sz="1600" dirty="0" smtClean="0"/>
              <a:t>조제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항제</a:t>
            </a:r>
            <a:r>
              <a:rPr lang="en-US" altLang="ko-KR" sz="1600" dirty="0" smtClean="0"/>
              <a:t>8</a:t>
            </a:r>
            <a:r>
              <a:rPr lang="ko-KR" altLang="en-US" sz="1600" dirty="0" smtClean="0"/>
              <a:t>호의 사회상규에 따라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허용됩니다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사회상규 </a:t>
            </a:r>
            <a:r>
              <a:rPr lang="en-US" altLang="ko-KR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endParaRPr lang="ko-KR" altLang="en-US" sz="2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16" name="직사각형 15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8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497970"/>
            <a:ext cx="7560000" cy="126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Q . </a:t>
            </a:r>
            <a:r>
              <a:rPr lang="ko-KR" altLang="en-US" sz="1600" dirty="0" smtClean="0"/>
              <a:t>공직자등이 경조사에 찾아온 손님에게 가액기준 이하의 경조사비를 받고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 </a:t>
            </a:r>
            <a:r>
              <a:rPr lang="ko-KR" altLang="en-US" sz="1600" dirty="0" smtClean="0"/>
              <a:t>가액기준을 초과하는 음식물을 제공할 수 있나요</a:t>
            </a:r>
            <a:r>
              <a:rPr lang="en-US" altLang="ko-KR" sz="1600" dirty="0" smtClean="0"/>
              <a:t>?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92000" y="3146668"/>
            <a:ext cx="7560000" cy="1639654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dirty="0" smtClean="0"/>
              <a:t>경조사에 찾아온 손님에게 제공하는 음식물은 </a:t>
            </a:r>
            <a:r>
              <a:rPr lang="ko-KR" altLang="en-US" sz="1600" b="1" dirty="0" smtClean="0"/>
              <a:t>우리 사회의 전통 풍습이고 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b="1" dirty="0" smtClean="0"/>
              <a:t>      </a:t>
            </a:r>
            <a:r>
              <a:rPr lang="ko-KR" altLang="en-US" sz="1600" b="1" dirty="0" smtClean="0"/>
              <a:t>특정 공직자등에게만 제공하는 것이 아니므로</a:t>
            </a:r>
            <a:r>
              <a:rPr lang="en-US" altLang="ko-KR" sz="1600" b="1" dirty="0" smtClean="0"/>
              <a:t>,</a:t>
            </a:r>
            <a:r>
              <a:rPr lang="ko-KR" altLang="en-US" sz="1600" dirty="0" smtClean="0"/>
              <a:t> 가액기준을 초과하여 제공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 </a:t>
            </a:r>
            <a:r>
              <a:rPr lang="ko-KR" altLang="en-US" sz="1600" dirty="0" smtClean="0"/>
              <a:t>하더라도 법 제</a:t>
            </a:r>
            <a:r>
              <a:rPr lang="en-US" altLang="ko-KR" sz="1600" dirty="0" smtClean="0"/>
              <a:t>8</a:t>
            </a:r>
            <a:r>
              <a:rPr lang="ko-KR" altLang="en-US" sz="1600" dirty="0" smtClean="0"/>
              <a:t>조제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항제</a:t>
            </a:r>
            <a:r>
              <a:rPr lang="en-US" altLang="ko-KR" sz="1600" dirty="0" smtClean="0"/>
              <a:t>8</a:t>
            </a:r>
            <a:r>
              <a:rPr lang="ko-KR" altLang="en-US" sz="1600" dirty="0" smtClean="0"/>
              <a:t>호의 </a:t>
            </a:r>
            <a:r>
              <a:rPr lang="ko-KR" altLang="en-US" sz="1600" b="1" dirty="0" smtClean="0"/>
              <a:t>사회상규에 따라 허용</a:t>
            </a:r>
            <a:r>
              <a:rPr lang="ko-KR" altLang="en-US" sz="1600" dirty="0" smtClean="0"/>
              <a:t>됩니다</a:t>
            </a:r>
            <a:r>
              <a:rPr lang="en-US" altLang="ko-KR" sz="1600" dirty="0" smtClean="0"/>
              <a:t>.</a:t>
            </a:r>
            <a:r>
              <a:rPr lang="en-US" altLang="ko-KR" sz="1600" b="1" dirty="0" smtClean="0"/>
              <a:t> </a:t>
            </a:r>
            <a:endParaRPr lang="ko-KR" altLang="en-US" sz="1600" dirty="0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사회상규 </a:t>
            </a:r>
            <a:r>
              <a:rPr lang="en-US" altLang="ko-KR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endParaRPr lang="ko-KR" altLang="en-US" sz="2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16" name="직사각형 15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8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500174"/>
            <a:ext cx="7560000" cy="126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dirty="0" smtClean="0"/>
              <a:t>공무원 및 공공기관 근무자가 대학원 진학 시 대학원 장학금 지급에 관한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</a:t>
            </a:r>
            <a:r>
              <a:rPr lang="ko-KR" altLang="en-US" sz="1600" dirty="0" smtClean="0"/>
              <a:t> 시행세칙에 따라 장학금을 지급받는 것이 청탁금지법에 저촉되나요</a:t>
            </a:r>
            <a:r>
              <a:rPr lang="en-US" altLang="ko-KR" sz="1600" dirty="0" smtClean="0"/>
              <a:t>?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92000" y="3117958"/>
            <a:ext cx="7560000" cy="324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dirty="0" smtClean="0"/>
              <a:t>청탁금지법 제</a:t>
            </a:r>
            <a:r>
              <a:rPr lang="en-US" altLang="ko-KR" sz="1600" dirty="0" smtClean="0"/>
              <a:t>8</a:t>
            </a:r>
            <a:r>
              <a:rPr lang="ko-KR" altLang="en-US" sz="1600" dirty="0" smtClean="0"/>
              <a:t>조제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항제</a:t>
            </a:r>
            <a:r>
              <a:rPr lang="en-US" altLang="ko-KR" sz="1600" dirty="0" smtClean="0"/>
              <a:t>8</a:t>
            </a:r>
            <a:r>
              <a:rPr lang="ko-KR" altLang="en-US" sz="1600" dirty="0" smtClean="0"/>
              <a:t>호의 </a:t>
            </a:r>
            <a:r>
              <a:rPr lang="ko-KR" altLang="en-US" sz="1600" b="1" dirty="0" smtClean="0"/>
              <a:t>다른 법령에 따라 허용되는 금품등</a:t>
            </a:r>
            <a:r>
              <a:rPr lang="ko-KR" altLang="en-US" sz="1600" dirty="0" smtClean="0"/>
              <a:t>은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 </a:t>
            </a:r>
            <a:r>
              <a:rPr lang="ko-KR" altLang="en-US" sz="1600" dirty="0" smtClean="0"/>
              <a:t>수수 금지 금품등의 예외사유에 해당합니다</a:t>
            </a:r>
            <a:r>
              <a:rPr lang="en-US" altLang="ko-KR" sz="1600" dirty="0" smtClean="0"/>
              <a:t>.</a:t>
            </a:r>
            <a:r>
              <a:rPr lang="ko-KR" altLang="en-US" sz="1600" dirty="0" smtClean="0"/>
              <a:t>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endParaRPr lang="en-US" altLang="ko-KR" sz="500" b="1" spc="-8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</a:t>
            </a:r>
            <a:r>
              <a:rPr lang="ko-KR" altLang="en-US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여기서</a:t>
            </a:r>
            <a:r>
              <a:rPr lang="ko-KR" altLang="en-US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1600" dirty="0" smtClean="0"/>
              <a:t>｢</a:t>
            </a:r>
            <a:r>
              <a:rPr lang="ko-KR" altLang="en-US" sz="1600" dirty="0" smtClean="0"/>
              <a:t>고등교육법</a:t>
            </a:r>
            <a:r>
              <a:rPr lang="en-US" altLang="ko-KR" sz="1600" dirty="0" smtClean="0"/>
              <a:t>｣ </a:t>
            </a:r>
            <a:r>
              <a:rPr lang="ko-KR" altLang="en-US" sz="1600" dirty="0" smtClean="0"/>
              <a:t>제</a:t>
            </a:r>
            <a:r>
              <a:rPr lang="en-US" altLang="ko-KR" sz="1600" dirty="0" smtClean="0"/>
              <a:t>6</a:t>
            </a:r>
            <a:r>
              <a:rPr lang="ko-KR" altLang="en-US" sz="1600" dirty="0" smtClean="0"/>
              <a:t>조 및 같은 법 시행령 제</a:t>
            </a:r>
            <a:r>
              <a:rPr lang="en-US" altLang="ko-KR" sz="1600" dirty="0" smtClean="0"/>
              <a:t>4</a:t>
            </a:r>
            <a:r>
              <a:rPr lang="ko-KR" altLang="en-US" sz="1600" dirty="0" smtClean="0"/>
              <a:t>조에 근거하여 </a:t>
            </a:r>
            <a:r>
              <a:rPr lang="ko-KR" altLang="en-US" sz="1600" b="1" dirty="0" smtClean="0"/>
              <a:t>제정되는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 </a:t>
            </a:r>
            <a:r>
              <a:rPr lang="ko-KR" altLang="en-US" sz="1600" b="1" dirty="0" smtClean="0"/>
              <a:t> </a:t>
            </a:r>
            <a:r>
              <a:rPr lang="ko-KR" altLang="en-US" sz="1600" b="1" dirty="0" smtClean="0"/>
              <a:t>    학칙 </a:t>
            </a:r>
            <a:r>
              <a:rPr lang="ko-KR" altLang="en-US" sz="1600" b="1" dirty="0" smtClean="0"/>
              <a:t>및 학칙의 위임을 받은 하부규정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시행세칙 등</a:t>
            </a:r>
            <a:r>
              <a:rPr lang="en-US" altLang="ko-KR" sz="1600" b="1" dirty="0" smtClean="0"/>
              <a:t>)</a:t>
            </a:r>
            <a:r>
              <a:rPr lang="ko-KR" altLang="en-US" sz="1600" dirty="0" smtClean="0"/>
              <a:t>도 위 제</a:t>
            </a:r>
            <a:r>
              <a:rPr lang="en-US" altLang="ko-KR" sz="1600" dirty="0" smtClean="0"/>
              <a:t>8</a:t>
            </a:r>
            <a:r>
              <a:rPr lang="ko-KR" altLang="en-US" sz="1600" dirty="0" smtClean="0"/>
              <a:t>호의 </a:t>
            </a:r>
            <a:r>
              <a:rPr lang="ko-KR" altLang="en-US" sz="1600" b="1" dirty="0" smtClean="0"/>
              <a:t>법령에 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  </a:t>
            </a:r>
            <a:r>
              <a:rPr lang="en-US" altLang="ko-KR" sz="1600" b="1" dirty="0" smtClean="0"/>
              <a:t>    </a:t>
            </a:r>
            <a:r>
              <a:rPr lang="ko-KR" altLang="en-US" sz="1600" b="1" dirty="0" smtClean="0"/>
              <a:t>포함</a:t>
            </a:r>
            <a:r>
              <a:rPr lang="ko-KR" altLang="en-US" sz="1600" dirty="0" smtClean="0"/>
              <a:t>됩니다</a:t>
            </a:r>
            <a:r>
              <a:rPr lang="en-US" altLang="ko-KR" sz="1600" dirty="0" smtClean="0"/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5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따라서 </a:t>
            </a:r>
            <a:r>
              <a:rPr lang="ko-KR" altLang="en-US" sz="1600" dirty="0" smtClean="0"/>
              <a:t>공직자등이 학칙 및 학칙의 위임을 받아 제정된 장학금 지급에 관한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시행세칙에 </a:t>
            </a:r>
            <a:r>
              <a:rPr lang="ko-KR" altLang="en-US" sz="1600" dirty="0" smtClean="0"/>
              <a:t>따라 받는 장학금은 위 제</a:t>
            </a:r>
            <a:r>
              <a:rPr lang="en-US" altLang="ko-KR" sz="1600" dirty="0" smtClean="0"/>
              <a:t>8</a:t>
            </a:r>
            <a:r>
              <a:rPr lang="ko-KR" altLang="en-US" sz="1600" dirty="0" smtClean="0"/>
              <a:t>호에 따라 허용됩니다</a:t>
            </a:r>
            <a:r>
              <a:rPr lang="en-US" altLang="ko-KR" sz="1600" dirty="0" smtClean="0"/>
              <a:t>.      </a:t>
            </a:r>
            <a:endParaRPr lang="ko-KR" altLang="en-US" sz="1600" dirty="0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장  학  금</a:t>
            </a:r>
            <a:endParaRPr lang="ko-KR" altLang="en-US" sz="2400" spc="-1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29"/>
          <p:cNvGrpSpPr/>
          <p:nvPr/>
        </p:nvGrpSpPr>
        <p:grpSpPr>
          <a:xfrm>
            <a:off x="0" y="0"/>
            <a:ext cx="9144000" cy="1125539"/>
            <a:chOff x="0" y="13187"/>
            <a:chExt cx="9144000" cy="1125539"/>
          </a:xfrm>
        </p:grpSpPr>
        <p:sp>
          <p:nvSpPr>
            <p:cNvPr id="16" name="직사각형 15"/>
            <p:cNvSpPr/>
            <p:nvPr/>
          </p:nvSpPr>
          <p:spPr>
            <a:xfrm>
              <a:off x="0" y="13187"/>
              <a:ext cx="9144000" cy="1125539"/>
            </a:xfrm>
            <a:prstGeom prst="rect">
              <a:avLst/>
            </a:prstGeom>
            <a:gradFill flip="none" rotWithShape="1">
              <a:gsLst>
                <a:gs pos="45000">
                  <a:srgbClr val="FCB811"/>
                </a:gs>
                <a:gs pos="0">
                  <a:srgbClr val="FCB811"/>
                </a:gs>
                <a:gs pos="100000">
                  <a:srgbClr val="D3980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68338" y="248932"/>
              <a:ext cx="2895549" cy="65404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청탁금지법 </a:t>
              </a:r>
              <a:r>
                <a:rPr lang="ko-KR" altLang="en-US" sz="2800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2800" b="1" spc="-2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5C46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FAQ</a:t>
              </a:r>
              <a:endParaRPr lang="ko-KR" altLang="en-US" sz="2800" b="1" spc="-2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C46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18" name="그룹 3"/>
            <p:cNvGrpSpPr/>
            <p:nvPr/>
          </p:nvGrpSpPr>
          <p:grpSpPr>
            <a:xfrm>
              <a:off x="611188" y="525029"/>
              <a:ext cx="0" cy="144722"/>
              <a:chOff x="516732" y="651669"/>
              <a:chExt cx="0" cy="256381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V="1">
                <a:off x="516732" y="651669"/>
                <a:ext cx="0" cy="130175"/>
              </a:xfrm>
              <a:prstGeom prst="line">
                <a:avLst/>
              </a:prstGeom>
              <a:ln w="69850">
                <a:solidFill>
                  <a:srgbClr val="7890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V="1">
                <a:off x="516732" y="777875"/>
                <a:ext cx="0" cy="130175"/>
              </a:xfrm>
              <a:prstGeom prst="line">
                <a:avLst/>
              </a:prstGeom>
              <a:ln w="69850">
                <a:solidFill>
                  <a:srgbClr val="B2D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792000" y="1500174"/>
            <a:ext cx="7560000" cy="108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Q .</a:t>
            </a: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600" dirty="0" smtClean="0"/>
              <a:t>공직자등이 겸직허가를 받고 학교 출강을 나가는 경우 청탁금지법 제</a:t>
            </a:r>
            <a:r>
              <a:rPr lang="en-US" altLang="ko-KR" sz="1600" dirty="0" smtClean="0"/>
              <a:t>10</a:t>
            </a:r>
            <a:r>
              <a:rPr lang="ko-KR" altLang="en-US" sz="1600" dirty="0" smtClean="0"/>
              <a:t>조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    </a:t>
            </a:r>
            <a:r>
              <a:rPr lang="ko-KR" altLang="en-US" sz="1600" dirty="0" smtClean="0"/>
              <a:t>제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항의 외부강의등에 해당하나요</a:t>
            </a:r>
            <a:r>
              <a:rPr lang="en-US" altLang="ko-KR" sz="1600" dirty="0" smtClean="0"/>
              <a:t>?</a:t>
            </a:r>
            <a:endParaRPr lang="ko-KR" altLang="en-US" sz="16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792000" y="2952008"/>
            <a:ext cx="7560000" cy="1620000"/>
          </a:xfrm>
          <a:prstGeom prst="rect">
            <a:avLst/>
          </a:prstGeom>
          <a:noFill/>
          <a:ln w="25400">
            <a:solidFill>
              <a:srgbClr val="CB940E"/>
            </a:solidFill>
          </a:ln>
        </p:spPr>
        <p:txBody>
          <a:bodyPr wrap="none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  </a:t>
            </a:r>
            <a:r>
              <a:rPr lang="en-US" altLang="ko-KR" sz="1600" b="1" spc="-8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 . </a:t>
            </a:r>
            <a:r>
              <a:rPr lang="ko-KR" altLang="en-US" sz="1600" dirty="0" smtClean="0"/>
              <a:t>공직자등이 </a:t>
            </a:r>
            <a:r>
              <a:rPr lang="ko-KR" altLang="en-US" sz="1600" b="1" dirty="0" smtClean="0"/>
              <a:t>소속기관장의 사전 겸직허가</a:t>
            </a:r>
            <a:r>
              <a:rPr lang="ko-KR" altLang="en-US" sz="1600" dirty="0" smtClean="0"/>
              <a:t>를 받고 학교 출강을 나가는 경우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이는 </a:t>
            </a:r>
            <a:r>
              <a:rPr lang="ko-KR" altLang="en-US" sz="1600" dirty="0" smtClean="0"/>
              <a:t>사전 허가를 받고 </a:t>
            </a:r>
            <a:r>
              <a:rPr lang="ko-KR" altLang="en-US" sz="1600" b="1" dirty="0" smtClean="0"/>
              <a:t>겸직하는 고유 직무를 수행하는 것</a:t>
            </a:r>
            <a:r>
              <a:rPr lang="ko-KR" altLang="en-US" sz="1600" dirty="0" smtClean="0"/>
              <a:t>이므로 법 제</a:t>
            </a:r>
            <a:r>
              <a:rPr lang="en-US" altLang="ko-KR" sz="1600" dirty="0" smtClean="0"/>
              <a:t>10</a:t>
            </a:r>
            <a:r>
              <a:rPr lang="ko-KR" altLang="en-US" sz="1600" dirty="0" smtClean="0"/>
              <a:t>조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제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항의 외부강의등에 해당하지 않습니다</a:t>
            </a:r>
            <a:r>
              <a:rPr lang="en-US" altLang="ko-KR" sz="1600" dirty="0" smtClean="0"/>
              <a:t>. </a:t>
            </a:r>
            <a:endParaRPr lang="ko-KR" altLang="en-US" sz="1600" dirty="0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A3D6E-8541-4390-BB66-D144612927BB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92000" y="292769"/>
            <a:ext cx="2160000" cy="540000"/>
          </a:xfrm>
          <a:prstGeom prst="rect">
            <a:avLst/>
          </a:prstGeom>
          <a:solidFill>
            <a:srgbClr val="B9850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2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겸 직 허 가</a:t>
            </a:r>
            <a:endParaRPr lang="ko-KR" altLang="en-US" sz="2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1678</TotalTime>
  <Words>1409</Words>
  <Application>Microsoft Office PowerPoint</Application>
  <PresentationFormat>화면 슬라이드 쇼(4:3)</PresentationFormat>
  <Paragraphs>186</Paragraphs>
  <Slides>16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Office 테마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177</cp:revision>
  <dcterms:created xsi:type="dcterms:W3CDTF">2016-12-07T04:22:47Z</dcterms:created>
  <dcterms:modified xsi:type="dcterms:W3CDTF">2017-02-09T02:25:46Z</dcterms:modified>
</cp:coreProperties>
</file>