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8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D03F2-0B32-4B4E-8C14-0C234E6430A9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49F4D-D11D-463A-8885-FA5423BB63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F4649-D1FF-4134-95B8-9C88AD03D42A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C691E-C646-457C-9117-6154F72A4B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522D-137C-4855-9FA9-3C54BE5EC23A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2496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44E62-E557-4FA6-B599-E603E01EE8A1}" type="datetimeFigureOut">
              <a:rPr lang="ko-KR" altLang="en-US" smtClean="0"/>
              <a:pPr/>
              <a:t>2016-12-22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3439" y="2238375"/>
            <a:ext cx="2020661" cy="2020661"/>
          </a:xfrm>
          <a:prstGeom prst="rect">
            <a:avLst/>
          </a:prstGeom>
        </p:spPr>
      </p:pic>
      <p:grpSp>
        <p:nvGrpSpPr>
          <p:cNvPr id="3" name="그룹 20"/>
          <p:cNvGrpSpPr/>
          <p:nvPr/>
        </p:nvGrpSpPr>
        <p:grpSpPr>
          <a:xfrm>
            <a:off x="0" y="1"/>
            <a:ext cx="9144000" cy="723900"/>
            <a:chOff x="0" y="0"/>
            <a:chExt cx="9144000" cy="971766"/>
          </a:xfrm>
        </p:grpSpPr>
        <p:sp>
          <p:nvSpPr>
            <p:cNvPr id="19" name="자유형 18"/>
            <p:cNvSpPr/>
            <p:nvPr/>
          </p:nvSpPr>
          <p:spPr>
            <a:xfrm rot="10800000">
              <a:off x="0" y="158966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926"/>
          <a:stretch/>
        </p:blipFill>
        <p:spPr bwMode="auto">
          <a:xfrm rot="16200000">
            <a:off x="3792096" y="3136927"/>
            <a:ext cx="4848771" cy="19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그룹 29"/>
          <p:cNvGrpSpPr/>
          <p:nvPr/>
        </p:nvGrpSpPr>
        <p:grpSpPr>
          <a:xfrm>
            <a:off x="0" y="5548296"/>
            <a:ext cx="9144000" cy="1309707"/>
            <a:chOff x="0" y="5413965"/>
            <a:chExt cx="9144000" cy="1444035"/>
          </a:xfrm>
        </p:grpSpPr>
        <p:sp>
          <p:nvSpPr>
            <p:cNvPr id="26" name="자유형 25"/>
            <p:cNvSpPr/>
            <p:nvPr/>
          </p:nvSpPr>
          <p:spPr>
            <a:xfrm>
              <a:off x="0" y="5543700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자유형 19"/>
            <p:cNvSpPr/>
            <p:nvPr/>
          </p:nvSpPr>
          <p:spPr>
            <a:xfrm flipH="1">
              <a:off x="0" y="5413965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자유형 12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자유형 24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5737965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5" name="Picture 4" descr="C:\Users\권익위~1\AppData\Local\Temp\BNZ.56f47cc1f5da9\국민권익위원회_국_좌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7924" y="3616052"/>
            <a:ext cx="2033805" cy="46064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890588" y="2592548"/>
            <a:ext cx="4787870" cy="769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ko-KR" altLang="en-US" sz="4000" b="1" spc="-3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청탁금지법 최신 </a:t>
            </a:r>
            <a:r>
              <a:rPr lang="en-US" altLang="ko-KR" sz="4000" b="1" spc="-3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FAQ</a:t>
            </a:r>
            <a:endParaRPr lang="ko-KR" altLang="en-US" sz="4000" b="1" spc="-3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7076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060848"/>
            <a:ext cx="7247809" cy="115212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smtClean="0"/>
              <a:t>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자를 통한 부정청탁이 직무를 수행하는 공직자등에게 전달되지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않은 경우 부정청탁 요청을 받은 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자는 제재를 받나요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717032"/>
            <a:ext cx="7247809" cy="201622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법 제</a:t>
            </a:r>
            <a:r>
              <a:rPr lang="en-US" altLang="ko-KR" sz="1600" smtClean="0"/>
              <a:t>5</a:t>
            </a:r>
            <a:r>
              <a:rPr lang="ko-KR" altLang="en-US" sz="1600" smtClean="0"/>
              <a:t>조제</a:t>
            </a:r>
            <a:r>
              <a:rPr lang="en-US" altLang="ko-KR" sz="1600" smtClean="0"/>
              <a:t>1</a:t>
            </a:r>
            <a:r>
              <a:rPr lang="ko-KR" altLang="en-US" sz="1600" smtClean="0"/>
              <a:t>항에서 누구든지 직접 또는 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자를 통하여 </a:t>
            </a:r>
            <a:r>
              <a:rPr lang="en-US" altLang="ko-KR" sz="1600" smtClean="0"/>
              <a:t>‘</a:t>
            </a:r>
            <a:r>
              <a:rPr lang="ko-KR" altLang="en-US" sz="1600" b="1" smtClean="0"/>
              <a:t>직무를 수행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 </a:t>
            </a:r>
            <a:r>
              <a:rPr lang="ko-KR" altLang="en-US" sz="1600" b="1" smtClean="0"/>
              <a:t>하는 공직자등에게</a:t>
            </a:r>
            <a:r>
              <a:rPr lang="en-US" altLang="ko-KR" sz="1600" b="1" smtClean="0"/>
              <a:t>’</a:t>
            </a:r>
            <a:r>
              <a:rPr lang="ko-KR" altLang="en-US" sz="1600" b="1" smtClean="0"/>
              <a:t> 부정청탁을 해서는 아니 된다</a:t>
            </a:r>
            <a:r>
              <a:rPr lang="ko-KR" altLang="en-US" sz="1600" smtClean="0"/>
              <a:t>고 규정하고 있습니다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 따라서 부정청탁의 요청을 받은 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자가 </a:t>
            </a:r>
            <a:r>
              <a:rPr lang="ko-KR" altLang="en-US" sz="1600" b="1" smtClean="0"/>
              <a:t>직무를 수행하는 공직자등에게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smtClean="0"/>
              <a:t>   부정청탁을 전달하지 않은 경우</a:t>
            </a:r>
            <a:r>
              <a:rPr lang="ko-KR" altLang="en-US" sz="1600" smtClean="0"/>
              <a:t>에는 제재대상이 아닙니다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부정청탁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060848"/>
            <a:ext cx="7247809" cy="122413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smtClean="0"/>
              <a:t>공직자등이 경조사에 찾아온 손님에게 가액기준 이하의 경조사비를 받고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가액기준을 초과하는 음식물 등을 제공할 수 있나요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861048"/>
            <a:ext cx="7247809" cy="18722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경조사에 찾아온 손님에게 식사 등을 제공하는 것은 </a:t>
            </a:r>
            <a:r>
              <a:rPr lang="ko-KR" altLang="en-US" sz="1600" b="1" smtClean="0"/>
              <a:t>우리 사회의 전통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풍습이고 특정 공직자등에게만 제공하는 것이 아니므로</a:t>
            </a:r>
            <a:r>
              <a:rPr lang="en-US" altLang="ko-KR" sz="1600" b="1" smtClean="0"/>
              <a:t>,</a:t>
            </a:r>
            <a:r>
              <a:rPr lang="ko-KR" altLang="en-US" sz="1600" smtClean="0"/>
              <a:t> 가액기준 </a:t>
            </a:r>
            <a:r>
              <a:rPr lang="en-US" altLang="ko-KR" sz="1600" smtClean="0"/>
              <a:t>3</a:t>
            </a:r>
            <a:r>
              <a:rPr lang="ko-KR" altLang="en-US" sz="1600" smtClean="0"/>
              <a:t>만원을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초과하는 식사 등을 제공하더라도 법 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조제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항제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호의 </a:t>
            </a:r>
            <a:r>
              <a:rPr lang="ko-KR" altLang="en-US" sz="1600" b="1" smtClean="0"/>
              <a:t>사회상규에 따라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허용됩니다</a:t>
            </a:r>
            <a:r>
              <a:rPr lang="en-US" altLang="ko-KR" sz="1600" b="1" smtClean="0"/>
              <a:t>. 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식사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340768"/>
            <a:ext cx="7247809" cy="10801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smtClean="0"/>
              <a:t>공공기관 내에서 공직자등 사이에 가액기준을 초과하는 식사 제공이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가능한가요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2636912"/>
            <a:ext cx="7247809" cy="410445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b="1" smtClean="0"/>
              <a:t>동료 사이에 식사를 하는 경우</a:t>
            </a:r>
            <a:r>
              <a:rPr lang="ko-KR" altLang="en-US" sz="1600" smtClean="0"/>
              <a:t> 특별한 사정이 없는 한 </a:t>
            </a:r>
            <a:r>
              <a:rPr lang="ko-KR" altLang="en-US" sz="1600" b="1" smtClean="0"/>
              <a:t>직무관련성이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없으므로</a:t>
            </a:r>
            <a:r>
              <a:rPr lang="ko-KR" altLang="en-US" sz="1600" smtClean="0"/>
              <a:t> 가액기준을 초과하는 식사 제공이 가능합니다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부서 내 </a:t>
            </a:r>
            <a:r>
              <a:rPr lang="ko-KR" altLang="en-US" sz="1600" b="1" smtClean="0"/>
              <a:t>하급자가 상급자에게 식사를 제공</a:t>
            </a:r>
            <a:r>
              <a:rPr lang="ko-KR" altLang="en-US" sz="1600" smtClean="0"/>
              <a:t>하는 경우 </a:t>
            </a:r>
            <a:r>
              <a:rPr lang="ko-KR" altLang="en-US" sz="1600" b="1" smtClean="0"/>
              <a:t>직무관련성이 인정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smtClean="0"/>
              <a:t>되므로 원활한 직무수행</a:t>
            </a:r>
            <a:r>
              <a:rPr lang="en-US" altLang="ko-KR" sz="1600" smtClean="0"/>
              <a:t>, </a:t>
            </a:r>
            <a:r>
              <a:rPr lang="ko-KR" altLang="en-US" sz="1600" smtClean="0"/>
              <a:t>사교･의례 목적으로 제공되는 </a:t>
            </a:r>
            <a:r>
              <a:rPr lang="en-US" altLang="ko-KR" sz="1600" smtClean="0"/>
              <a:t>3</a:t>
            </a:r>
            <a:r>
              <a:rPr lang="ko-KR" altLang="en-US" sz="1600" smtClean="0"/>
              <a:t>만원 이내의 식사는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가능하나</a:t>
            </a:r>
            <a:r>
              <a:rPr lang="en-US" altLang="ko-KR" sz="1600" smtClean="0"/>
              <a:t>, </a:t>
            </a:r>
          </a:p>
          <a:p>
            <a:pPr fontAlgn="base">
              <a:lnSpc>
                <a:spcPct val="150000"/>
              </a:lnSpc>
            </a:pPr>
            <a:endParaRPr lang="en-US" altLang="ko-KR" sz="500" b="1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smtClean="0"/>
              <a:t>  인사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평가 등의 기간 중에는 원활한 직무수행 또는 사교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의례 등의 목적이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성립한다고 보기 어려우므로</a:t>
            </a:r>
            <a:r>
              <a:rPr lang="ko-KR" altLang="en-US" sz="1600" smtClean="0"/>
              <a:t> 가액기준 내의 식사도 제공할 수 없습니다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</a:t>
            </a:r>
            <a:r>
              <a:rPr lang="ko-KR" altLang="en-US" sz="1600" b="1" smtClean="0"/>
              <a:t>상급 공직자등</a:t>
            </a:r>
            <a:r>
              <a:rPr lang="ko-KR" altLang="en-US" sz="1600" smtClean="0"/>
              <a:t>이 </a:t>
            </a:r>
            <a:r>
              <a:rPr lang="ko-KR" altLang="en-US" sz="1600" b="1" smtClean="0"/>
              <a:t>위로</a:t>
            </a:r>
            <a:r>
              <a:rPr lang="en-US" altLang="ko-KR" sz="1600" b="1" smtClean="0"/>
              <a:t>·</a:t>
            </a:r>
            <a:r>
              <a:rPr lang="ko-KR" altLang="en-US" sz="1600" b="1" smtClean="0"/>
              <a:t>격려</a:t>
            </a:r>
            <a:r>
              <a:rPr lang="en-US" altLang="ko-KR" sz="1600" b="1" smtClean="0"/>
              <a:t>·</a:t>
            </a:r>
            <a:r>
              <a:rPr lang="ko-KR" altLang="en-US" sz="1600" b="1" smtClean="0"/>
              <a:t>포상 등의 목적</a:t>
            </a:r>
            <a:r>
              <a:rPr lang="ko-KR" altLang="en-US" sz="1600" smtClean="0"/>
              <a:t>으로 하급 공직자등에게 제공하는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금품등은 예외사유에 해당하므로 가액기준을 초과하더라도 허용됩니다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식사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556792"/>
            <a:ext cx="7247809" cy="136815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건축심의위원회･도시계획위원회 등 법령에 따라 설치된 위원회의 위원 중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공직자등이 아닌 건축사･변호사 등의 민간 위원과 함께 통상적 회의가 끝난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후 식사를 할 수 있나요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356992"/>
            <a:ext cx="7247809" cy="309634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통상적 회의가 끝난 후 공직자등이 아닌 민간 위원</a:t>
            </a:r>
            <a:r>
              <a:rPr lang="en-US" altLang="ko-KR" sz="1600" smtClean="0"/>
              <a:t>(</a:t>
            </a:r>
            <a:r>
              <a:rPr lang="ko-KR" altLang="en-US" sz="1600" smtClean="0"/>
              <a:t>공무수행사인</a:t>
            </a:r>
            <a:r>
              <a:rPr lang="en-US" altLang="ko-KR" sz="1600" smtClean="0"/>
              <a:t>)</a:t>
            </a:r>
            <a:r>
              <a:rPr lang="ko-KR" altLang="en-US" sz="1600" smtClean="0"/>
              <a:t>에게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원활한 직무수행</a:t>
            </a:r>
            <a:r>
              <a:rPr lang="en-US" altLang="ko-KR" sz="1600" smtClean="0"/>
              <a:t>, </a:t>
            </a:r>
            <a:r>
              <a:rPr lang="ko-KR" altLang="en-US" sz="1600" smtClean="0"/>
              <a:t>사교･의례 목적으로 </a:t>
            </a:r>
            <a:r>
              <a:rPr lang="en-US" altLang="ko-KR" sz="1600" b="1" smtClean="0"/>
              <a:t>3</a:t>
            </a:r>
            <a:r>
              <a:rPr lang="ko-KR" altLang="en-US" sz="1600" b="1" smtClean="0"/>
              <a:t>만원 이내의 식사를 제공</a:t>
            </a:r>
            <a:r>
              <a:rPr lang="ko-KR" altLang="en-US" sz="1600" smtClean="0"/>
              <a:t>할 수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있습니다</a:t>
            </a:r>
            <a:r>
              <a:rPr lang="en-US" altLang="ko-KR" sz="1600" smtClean="0"/>
              <a:t>. 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다만</a:t>
            </a:r>
            <a:r>
              <a:rPr lang="en-US" altLang="ko-KR" sz="1600" smtClean="0"/>
              <a:t>, </a:t>
            </a:r>
            <a:r>
              <a:rPr lang="ko-KR" altLang="en-US" sz="1600" smtClean="0"/>
              <a:t>환영과 석별의 의미를 가지는 위원의 임기만료 등에 의한 </a:t>
            </a:r>
            <a:r>
              <a:rPr lang="ko-KR" altLang="en-US" sz="1600" b="1" smtClean="0"/>
              <a:t>이･취임</a:t>
            </a:r>
            <a:r>
              <a:rPr lang="en-US" altLang="ko-KR" sz="1600" b="1" smtClean="0"/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smtClean="0"/>
              <a:t>한 해의 업무를 시작하거나 마치는 시점의 </a:t>
            </a:r>
            <a:r>
              <a:rPr lang="ko-KR" altLang="en-US" sz="1600" b="1" smtClean="0"/>
              <a:t>시무식･종무식 등 직무수행의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공정성을 저해할 우려가 있다고 보기 어려운 특별한 사정</a:t>
            </a:r>
            <a:r>
              <a:rPr lang="ko-KR" altLang="en-US" sz="1600" smtClean="0"/>
              <a:t>이 있는 경우에는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사회상규에 따라 </a:t>
            </a:r>
            <a:r>
              <a:rPr lang="en-US" altLang="ko-KR" sz="1600" b="1" smtClean="0"/>
              <a:t>3</a:t>
            </a:r>
            <a:r>
              <a:rPr lang="ko-KR" altLang="en-US" sz="1600" b="1" smtClean="0"/>
              <a:t>만원을 초과하는 식사도 제공</a:t>
            </a:r>
            <a:r>
              <a:rPr lang="ko-KR" altLang="en-US" sz="1600" smtClean="0"/>
              <a:t>할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식사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916832"/>
            <a:ext cx="7247809" cy="10801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학교법인이나 언론사 등의 이사회가 끝난 후 이사회의 구성원인 비상임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이사에게 가액기준을 초과하여 식사를 제공할 수 있나요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573016"/>
            <a:ext cx="7247809" cy="266429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학교법인이나 언론사 이사회의 구성원인 비상임이사는 학교법인이나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언론사의 임직원으로 </a:t>
            </a:r>
            <a:r>
              <a:rPr lang="ko-KR" altLang="en-US" sz="1600" b="1" smtClean="0"/>
              <a:t>해당 기관의 소속 공직자등에 해당</a:t>
            </a:r>
            <a:r>
              <a:rPr lang="ko-KR" altLang="en-US" sz="1600" smtClean="0"/>
              <a:t>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</a:t>
            </a:r>
            <a:r>
              <a:rPr lang="ko-KR" altLang="en-US" sz="1600" b="1" smtClean="0"/>
              <a:t>법 제</a:t>
            </a:r>
            <a:r>
              <a:rPr lang="en-US" altLang="ko-KR" sz="1600" b="1" smtClean="0"/>
              <a:t>8</a:t>
            </a:r>
            <a:r>
              <a:rPr lang="ko-KR" altLang="en-US" sz="1600" b="1" smtClean="0"/>
              <a:t>조제</a:t>
            </a:r>
            <a:r>
              <a:rPr lang="en-US" altLang="ko-KR" sz="1600" b="1" smtClean="0"/>
              <a:t>3</a:t>
            </a:r>
            <a:r>
              <a:rPr lang="ko-KR" altLang="en-US" sz="1600" b="1" smtClean="0"/>
              <a:t>항제</a:t>
            </a:r>
            <a:r>
              <a:rPr lang="en-US" altLang="ko-KR" sz="1600" b="1" smtClean="0"/>
              <a:t>1</a:t>
            </a:r>
            <a:r>
              <a:rPr lang="ko-KR" altLang="en-US" sz="1600" b="1" smtClean="0"/>
              <a:t>호</a:t>
            </a:r>
            <a:r>
              <a:rPr lang="ko-KR" altLang="en-US" sz="1600" smtClean="0"/>
              <a:t>에 따라 공공기관이 소속 공직자등이나 파견 공직자등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에게 제공하는 금품등은 예외적으로 수수가 허용됩니다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sz="50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smtClean="0"/>
              <a:t>따라서 공공기관에 해당하는 학교법인이나 언론사 등의 </a:t>
            </a:r>
            <a:r>
              <a:rPr lang="ko-KR" altLang="en-US" sz="1600" b="1" smtClean="0"/>
              <a:t>내부 기준에 따라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소속 공직자등에게 제공</a:t>
            </a:r>
            <a:r>
              <a:rPr lang="ko-KR" altLang="en-US" sz="1600" smtClean="0"/>
              <a:t>하는 경우에는 </a:t>
            </a:r>
            <a:r>
              <a:rPr lang="en-US" altLang="ko-KR" sz="1600" b="1" smtClean="0"/>
              <a:t>3</a:t>
            </a:r>
            <a:r>
              <a:rPr lang="ko-KR" altLang="en-US" sz="1600" b="1" smtClean="0"/>
              <a:t>만원을 초과하는 식사도 가능</a:t>
            </a:r>
            <a:r>
              <a:rPr lang="ko-KR" altLang="en-US" sz="1600" smtClean="0"/>
              <a:t>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식사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132856"/>
            <a:ext cx="7247809" cy="93610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 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청탁금지법 상 각자내기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(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더치페이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)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로 허용되는 범위는 어디까지인가요</a:t>
            </a:r>
            <a:r>
              <a:rPr lang="en-US" altLang="ko-KR" sz="1600" smtClean="0">
                <a:latin typeface="+mn-ea"/>
              </a:rPr>
              <a:t>?</a:t>
            </a:r>
            <a:endParaRPr lang="ko-KR" altLang="en-US" sz="160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3608" y="3717032"/>
            <a:ext cx="7247809" cy="216024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직무관련자와 같이 식사를 한 후 </a:t>
            </a:r>
            <a:r>
              <a:rPr lang="ko-KR" altLang="en-US" sz="1600" b="1" smtClean="0"/>
              <a:t>각자 계산</a:t>
            </a:r>
            <a:r>
              <a:rPr lang="ko-KR" altLang="en-US" sz="1600" smtClean="0"/>
              <a:t>하는 것은 공직자등이 금품등을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수수한 경우가 아니므로 당연히 허용됩니다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또한 직무관련이 있는 어느 일방이 </a:t>
            </a:r>
            <a:r>
              <a:rPr lang="en-US" altLang="ko-KR" sz="1600" smtClean="0"/>
              <a:t>1</a:t>
            </a:r>
            <a:r>
              <a:rPr lang="ko-KR" altLang="en-US" sz="1600" smtClean="0"/>
              <a:t>차를 내고 </a:t>
            </a:r>
            <a:r>
              <a:rPr lang="ko-KR" altLang="en-US" sz="1600" b="1" smtClean="0"/>
              <a:t>바로 이어진 </a:t>
            </a:r>
            <a:r>
              <a:rPr lang="en-US" altLang="ko-KR" sz="1600" smtClean="0"/>
              <a:t>2</a:t>
            </a:r>
            <a:r>
              <a:rPr lang="ko-KR" altLang="en-US" sz="1600" smtClean="0"/>
              <a:t>차에서 다른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상대방이 </a:t>
            </a:r>
            <a:r>
              <a:rPr lang="ko-KR" altLang="en-US" sz="1600" b="1" smtClean="0"/>
              <a:t>같은 </a:t>
            </a:r>
            <a:r>
              <a:rPr lang="ko-KR" altLang="en-US" sz="1600" smtClean="0"/>
              <a:t>수준으로 낸 경우 가액기준을 초과하여 허용될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식사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844824"/>
            <a:ext cx="7247809" cy="136815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청탁금지법 상 가액기준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(5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만원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)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을 초과하여 받을 수 있는 선물에는 어떤 것들이</a:t>
            </a:r>
            <a:endParaRPr lang="en-US" altLang="ko-KR" sz="1600" spc="-8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 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있나요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645024"/>
            <a:ext cx="7247809" cy="273630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경조사 등 기념일에 </a:t>
            </a:r>
            <a:r>
              <a:rPr lang="ko-KR" altLang="en-US" sz="1600" b="1" smtClean="0"/>
              <a:t>참석한 하객</a:t>
            </a:r>
            <a:r>
              <a:rPr lang="ko-KR" altLang="en-US" sz="1600" smtClean="0"/>
              <a:t>인 공직자등에게 일률적으로 제공하는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선물 또는 주례를 한 공직자등에게 제공하는 </a:t>
            </a:r>
            <a:r>
              <a:rPr lang="en-US" altLang="ko-KR" sz="1600" smtClean="0"/>
              <a:t>100</a:t>
            </a:r>
            <a:r>
              <a:rPr lang="ko-KR" altLang="en-US" sz="1600" smtClean="0"/>
              <a:t>만원 이하의 답례품은 허용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은행</a:t>
            </a:r>
            <a:r>
              <a:rPr lang="en-US" altLang="ko-KR" sz="1600" smtClean="0"/>
              <a:t>, </a:t>
            </a:r>
            <a:r>
              <a:rPr lang="ko-KR" altLang="en-US" sz="1600" smtClean="0"/>
              <a:t>증권사 등 금융기관</a:t>
            </a:r>
            <a:r>
              <a:rPr lang="en-US" altLang="ko-KR" sz="1600" smtClean="0"/>
              <a:t>, </a:t>
            </a:r>
            <a:r>
              <a:rPr lang="ko-KR" altLang="en-US" sz="1600" smtClean="0"/>
              <a:t>백화점</a:t>
            </a:r>
            <a:r>
              <a:rPr lang="en-US" altLang="ko-KR" sz="1600" smtClean="0"/>
              <a:t>, </a:t>
            </a:r>
            <a:r>
              <a:rPr lang="ko-KR" altLang="en-US" sz="1600" smtClean="0"/>
              <a:t>마트 등에서 </a:t>
            </a:r>
            <a:r>
              <a:rPr lang="ko-KR" altLang="en-US" sz="1600" b="1" smtClean="0"/>
              <a:t>거래실적에 따라</a:t>
            </a:r>
            <a:r>
              <a:rPr lang="ko-KR" altLang="en-US" sz="1600" smtClean="0"/>
              <a:t> 고객에게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일률적으로 제공하는 선물이나 공직자등의 배우자가 </a:t>
            </a:r>
            <a:r>
              <a:rPr lang="ko-KR" altLang="en-US" sz="1600" b="1" smtClean="0"/>
              <a:t>재직 중인 회사로부터</a:t>
            </a:r>
            <a:r>
              <a:rPr lang="ko-KR" altLang="en-US" sz="1600" smtClean="0"/>
              <a:t>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소속 직원들에게 일률적으로 제공되는 선물을 받는 경우에는 허용됩니다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선물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556792"/>
            <a:ext cx="7247809" cy="64807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공공기관 내부에서의 경조사비는 어떤 기준으로 수수해야 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2564904"/>
            <a:ext cx="7247809" cy="403244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공공기관 내부 </a:t>
            </a:r>
            <a:r>
              <a:rPr lang="ko-KR" altLang="en-US" sz="1600" b="1" smtClean="0"/>
              <a:t>직무관련이 없는 직원끼리 </a:t>
            </a:r>
            <a:r>
              <a:rPr lang="ko-KR" altLang="en-US" sz="1600" smtClean="0"/>
              <a:t>제공하는 경조사비는 가액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기준을 초과하여 허용됩니다</a:t>
            </a:r>
            <a:r>
              <a:rPr lang="en-US" altLang="ko-KR" sz="1600" smtClean="0"/>
              <a:t>. 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</a:t>
            </a:r>
            <a:r>
              <a:rPr lang="ko-KR" altLang="en-US" sz="1600" b="1" smtClean="0"/>
              <a:t>공공기관이 소속 공직자등에게</a:t>
            </a:r>
            <a:r>
              <a:rPr lang="ko-KR" altLang="en-US" sz="1600" smtClean="0"/>
              <a:t> 또는 공공기관 내부에서 위로</a:t>
            </a:r>
            <a:r>
              <a:rPr lang="en-US" altLang="ko-KR" sz="1600" smtClean="0"/>
              <a:t>·</a:t>
            </a:r>
            <a:r>
              <a:rPr lang="ko-KR" altLang="en-US" sz="1600" smtClean="0"/>
              <a:t>격려 등의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목적으로 </a:t>
            </a:r>
            <a:r>
              <a:rPr lang="ko-KR" altLang="en-US" sz="1600" b="1" smtClean="0"/>
              <a:t>상급자가 하급자에게</a:t>
            </a:r>
            <a:r>
              <a:rPr lang="ko-KR" altLang="en-US" sz="1600" smtClean="0"/>
              <a:t> 제공하는 경조사비도 가액기준을 초과하여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허용될 수 있습니다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공공기관 내부에 하급자가 상급자에게 제공하는 경조사비의 경우</a:t>
            </a:r>
            <a:r>
              <a:rPr lang="en-US" altLang="ko-KR" sz="1600" smtClean="0"/>
              <a:t>, </a:t>
            </a:r>
            <a:r>
              <a:rPr lang="ko-KR" altLang="en-US" sz="1600" b="1" smtClean="0"/>
              <a:t>상호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부조</a:t>
            </a:r>
            <a:r>
              <a:rPr lang="ko-KR" altLang="en-US" sz="1600" smtClean="0"/>
              <a:t>의 성격이 강하고 </a:t>
            </a:r>
            <a:r>
              <a:rPr lang="ko-KR" altLang="en-US" sz="1600" b="1" smtClean="0"/>
              <a:t>전통적인 미풍양속</a:t>
            </a:r>
            <a:r>
              <a:rPr lang="ko-KR" altLang="en-US" sz="1600" smtClean="0"/>
              <a:t>이라는 점</a:t>
            </a:r>
            <a:r>
              <a:rPr lang="en-US" altLang="ko-KR" sz="1600" smtClean="0"/>
              <a:t>, </a:t>
            </a:r>
            <a:r>
              <a:rPr lang="ko-KR" altLang="en-US" sz="1600" smtClean="0"/>
              <a:t>인위적으로 </a:t>
            </a:r>
            <a:r>
              <a:rPr lang="ko-KR" altLang="en-US" sz="1600" b="1" smtClean="0"/>
              <a:t>경조사의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시기</a:t>
            </a:r>
            <a:r>
              <a:rPr lang="ko-KR" altLang="en-US" sz="1600" smtClean="0"/>
              <a:t>를 통제하기 어렵다는 점 등을 고려하여 근무평정</a:t>
            </a:r>
            <a:r>
              <a:rPr lang="en-US" altLang="ko-KR" sz="1600" smtClean="0"/>
              <a:t>, </a:t>
            </a:r>
            <a:r>
              <a:rPr lang="ko-KR" altLang="en-US" sz="1600" smtClean="0"/>
              <a:t>승진심사 등 인사에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직접적으로 영향력을 미칠 수 있는 </a:t>
            </a:r>
            <a:r>
              <a:rPr lang="ko-KR" altLang="en-US" sz="1600" b="1" smtClean="0"/>
              <a:t>특정시기에도</a:t>
            </a:r>
            <a:r>
              <a:rPr lang="en-US" altLang="ko-KR" sz="1600" smtClean="0"/>
              <a:t> </a:t>
            </a:r>
            <a:r>
              <a:rPr lang="ko-KR" altLang="en-US" sz="1600" b="1" smtClean="0"/>
              <a:t>가액기준 내에서 허용</a:t>
            </a:r>
            <a:r>
              <a:rPr lang="ko-KR" altLang="en-US" sz="1600" smtClean="0"/>
              <a:t>될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수 있습니다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경조사비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76872"/>
            <a:ext cx="7247809" cy="93610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/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공공기관이나 민간기업이 출입기자에게 기자실을 제공할 수 있나요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861048"/>
            <a:ext cx="7247809" cy="18722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공공기관이나 민간기업이 출입기자에게 </a:t>
            </a:r>
            <a:r>
              <a:rPr lang="ko-KR" altLang="en-US" sz="1600" b="1" smtClean="0"/>
              <a:t>합리적인 사유와 자체 기준으로</a:t>
            </a:r>
            <a:r>
              <a:rPr lang="ko-KR" altLang="en-US" sz="1600" smtClean="0"/>
              <a:t>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기자실 제공을 하였다면 법 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조제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항제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호의 사회상규에 따라 허용됩니다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출입기자단이 기자실을 제공받은 후</a:t>
            </a:r>
            <a:r>
              <a:rPr lang="en-US" altLang="ko-KR" sz="1600" smtClean="0"/>
              <a:t>,</a:t>
            </a:r>
            <a:r>
              <a:rPr lang="ko-KR" altLang="en-US" sz="1600" smtClean="0"/>
              <a:t> 자율적으로 기자실의 좌석을 고정석으로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운영하는 것은 무방합니다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편의제공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628800"/>
            <a:ext cx="7247809" cy="10801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공식적 행사를 취재하는 기자단이나 행사 관련 임직원에게 교통편의</a:t>
            </a:r>
            <a:r>
              <a:rPr lang="en-US" altLang="ko-KR" sz="1600" smtClean="0"/>
              <a:t>·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식사를 제공해도 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068960"/>
            <a:ext cx="7247809" cy="35010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b="1" smtClean="0"/>
              <a:t>공식적인 행사</a:t>
            </a:r>
            <a:r>
              <a:rPr lang="ko-KR" altLang="en-US" sz="1600" smtClean="0"/>
              <a:t>에서 주최자가 참석자에게 통상적인 범위에서 일률적으로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제공하는 금품등은 예외사유에 해당하여 허용됩니다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따라서 공식적 행사를 취재하는 기자단이나 행사 관련 임직원에게 사적인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목적이 아니라 </a:t>
            </a:r>
            <a:r>
              <a:rPr lang="ko-KR" altLang="en-US" sz="1600" b="1" smtClean="0"/>
              <a:t>원활한 행사진행 지원과 행사 홍보를 위한</a:t>
            </a:r>
            <a:r>
              <a:rPr lang="ko-KR" altLang="en-US" sz="1600" smtClean="0"/>
              <a:t> </a:t>
            </a:r>
            <a:r>
              <a:rPr lang="ko-KR" altLang="en-US" sz="1600" b="1" smtClean="0"/>
              <a:t>취재 지원</a:t>
            </a:r>
            <a:r>
              <a:rPr lang="ko-KR" altLang="en-US" sz="1600" smtClean="0"/>
              <a:t>을 위해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교통편의</a:t>
            </a:r>
            <a:r>
              <a:rPr lang="en-US" altLang="ko-KR" sz="1600" smtClean="0"/>
              <a:t>·</a:t>
            </a:r>
            <a:r>
              <a:rPr lang="ko-KR" altLang="en-US" sz="1600" smtClean="0"/>
              <a:t>식사를 제공할 수 있을 것입니다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그런데 특정 개인이나 집단에 한정하여 제공하는 경우는 일률적 제공에 해당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되지 않으나</a:t>
            </a:r>
            <a:r>
              <a:rPr lang="en-US" altLang="ko-KR" sz="1600" smtClean="0"/>
              <a:t>, </a:t>
            </a:r>
            <a:r>
              <a:rPr lang="ko-KR" altLang="en-US" sz="1600" smtClean="0"/>
              <a:t>참석자 중 </a:t>
            </a:r>
            <a:r>
              <a:rPr lang="ko-KR" altLang="en-US" sz="1600" b="1" smtClean="0"/>
              <a:t>역할별로 합리적으로 차등하여 제공하는 것은 일률적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제공에 해당</a:t>
            </a:r>
            <a:r>
              <a:rPr lang="ko-KR" altLang="en-US" sz="1600" smtClean="0"/>
              <a:t>될 수 있습니다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편의제공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1844824"/>
            <a:ext cx="7247809" cy="100811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공공기관이</a:t>
            </a:r>
            <a:r>
              <a:rPr lang="ko-KR" altLang="en-US" sz="1600" smtClean="0">
                <a:latin typeface="+mn-ea"/>
              </a:rPr>
              <a:t> 주최하는 각종 행사･축제와 관련하여 민간 기업 등이 수건</a:t>
            </a:r>
            <a:r>
              <a:rPr lang="en-US" altLang="ko-KR" sz="1600" smtClean="0">
                <a:latin typeface="+mn-ea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smtClean="0">
                <a:latin typeface="+mn-ea"/>
              </a:rPr>
              <a:t>  생수 등을 협찬할 수 있나요</a:t>
            </a:r>
            <a:r>
              <a:rPr lang="en-US" altLang="ko-KR" sz="1600" smtClean="0">
                <a:latin typeface="+mn-ea"/>
              </a:rPr>
              <a:t>?</a:t>
            </a:r>
            <a:endParaRPr lang="ko-KR" altLang="en-US" sz="1600" smtClean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3608" y="3284984"/>
            <a:ext cx="7247809" cy="309634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협찬이 </a:t>
            </a:r>
            <a:r>
              <a:rPr lang="ko-KR" altLang="en-US" sz="1600" b="1" smtClean="0"/>
              <a:t>절차적 요건과 실체적 요건을 갖추어 정당한 권원이 있는 경우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smtClean="0"/>
              <a:t>에는 법 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조제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항제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호에 따라 허용될 수 있습니다</a:t>
            </a:r>
            <a:r>
              <a:rPr lang="en-US" altLang="ko-KR" sz="1600" smtClean="0"/>
              <a:t>.</a:t>
            </a:r>
            <a:endParaRPr lang="ko-KR" altLang="en-US" sz="1600" smtClean="0"/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먼저</a:t>
            </a:r>
            <a:r>
              <a:rPr lang="en-US" altLang="ko-KR" sz="1600" smtClean="0"/>
              <a:t>, </a:t>
            </a:r>
            <a:r>
              <a:rPr lang="ko-KR" altLang="en-US" sz="1600" b="1" smtClean="0"/>
              <a:t>절차적 요건</a:t>
            </a:r>
            <a:r>
              <a:rPr lang="ko-KR" altLang="en-US" sz="1600" smtClean="0"/>
              <a:t>으로 공공기관의 내부규정과 절차에 따라 </a:t>
            </a:r>
            <a:r>
              <a:rPr lang="ko-KR" altLang="en-US" sz="1600" b="1" smtClean="0"/>
              <a:t>사업계획에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smtClean="0"/>
              <a:t>  </a:t>
            </a:r>
            <a:r>
              <a:rPr lang="ko-KR" altLang="en-US" sz="1600" b="1" smtClean="0"/>
              <a:t>반영</a:t>
            </a:r>
            <a:r>
              <a:rPr lang="ko-KR" altLang="en-US" sz="1600" smtClean="0"/>
              <a:t>되고</a:t>
            </a:r>
            <a:r>
              <a:rPr lang="en-US" altLang="ko-KR" sz="1600" smtClean="0"/>
              <a:t>, </a:t>
            </a:r>
            <a:r>
              <a:rPr lang="ko-KR" altLang="en-US" sz="1600" smtClean="0"/>
              <a:t>공공기관과 협찬자의 </a:t>
            </a:r>
            <a:r>
              <a:rPr lang="ko-KR" altLang="en-US" sz="1600" b="1" smtClean="0"/>
              <a:t>투명한 절차에 따른 계약의 체결</a:t>
            </a:r>
            <a:r>
              <a:rPr lang="ko-KR" altLang="en-US" sz="1600" smtClean="0"/>
              <a:t>이 있어야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합니다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다음</a:t>
            </a:r>
            <a:r>
              <a:rPr lang="en-US" altLang="ko-KR" sz="1600" smtClean="0"/>
              <a:t>, </a:t>
            </a:r>
            <a:r>
              <a:rPr lang="ko-KR" altLang="en-US" sz="1600" b="1" smtClean="0"/>
              <a:t>실체적 요건</a:t>
            </a:r>
            <a:r>
              <a:rPr lang="ko-KR" altLang="en-US" sz="1600" smtClean="0"/>
              <a:t>으로 체결한 계약의 내용이 일방적이지 않고 협찬의 내용과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범위에 상응하는 </a:t>
            </a:r>
            <a:r>
              <a:rPr lang="ko-KR" altLang="en-US" sz="1600" b="1" smtClean="0"/>
              <a:t>대가관계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반대급부</a:t>
            </a:r>
            <a:r>
              <a:rPr lang="en-US" altLang="ko-KR" sz="1600" b="1" smtClean="0"/>
              <a:t>)</a:t>
            </a:r>
            <a:r>
              <a:rPr lang="ko-KR" altLang="en-US" sz="1600" b="1" smtClean="0"/>
              <a:t>가 존재</a:t>
            </a:r>
            <a:r>
              <a:rPr lang="ko-KR" altLang="en-US" sz="1600" smtClean="0"/>
              <a:t>해야 합니다</a:t>
            </a:r>
            <a:r>
              <a:rPr lang="en-US" altLang="ko-KR" sz="1600" smtClean="0"/>
              <a:t>.</a:t>
            </a:r>
            <a:endParaRPr lang="ko-KR" altLang="en-US" sz="16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금품수수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060848"/>
            <a:ext cx="7247809" cy="151216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외국정부가 우리나라 공무원</a:t>
            </a:r>
            <a:r>
              <a:rPr lang="en-US" altLang="ko-KR" sz="1600" smtClean="0"/>
              <a:t>, </a:t>
            </a:r>
            <a:r>
              <a:rPr lang="ko-KR" altLang="en-US" sz="1600" smtClean="0"/>
              <a:t>대학교수</a:t>
            </a:r>
            <a:r>
              <a:rPr lang="en-US" altLang="ko-KR" sz="1600" smtClean="0"/>
              <a:t>, </a:t>
            </a:r>
            <a:r>
              <a:rPr lang="ko-KR" altLang="en-US" sz="1600" smtClean="0"/>
              <a:t>기자 및 시민단체 대표 등을 초청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(</a:t>
            </a:r>
            <a:r>
              <a:rPr lang="ko-KR" altLang="en-US" sz="1600" smtClean="0"/>
              <a:t>외국정부 비용부담</a:t>
            </a:r>
            <a:r>
              <a:rPr lang="en-US" altLang="ko-KR" sz="1600" smtClean="0"/>
              <a:t>)</a:t>
            </a:r>
            <a:r>
              <a:rPr lang="ko-KR" altLang="en-US" sz="1600" smtClean="0"/>
              <a:t>하여 문화체험 등을 통하여 자국의 홍보를 하는 경우</a:t>
            </a:r>
            <a:r>
              <a:rPr lang="en-US" altLang="ko-KR" sz="1600" smtClean="0"/>
              <a:t>,</a:t>
            </a:r>
            <a:r>
              <a:rPr lang="ko-KR" altLang="en-US" sz="1600" smtClean="0"/>
              <a:t>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청탁금지법 위반인가요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077072"/>
            <a:ext cx="7247809" cy="151216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외국정부</a:t>
            </a:r>
            <a:r>
              <a:rPr lang="en-US" altLang="ko-KR" sz="1600" smtClean="0"/>
              <a:t>, </a:t>
            </a:r>
            <a:r>
              <a:rPr lang="ko-KR" altLang="en-US" sz="1600" smtClean="0"/>
              <a:t>국제기구</a:t>
            </a:r>
            <a:r>
              <a:rPr lang="en-US" altLang="ko-KR" sz="1600" smtClean="0"/>
              <a:t>, </a:t>
            </a:r>
            <a:r>
              <a:rPr lang="ko-KR" altLang="en-US" sz="1600" smtClean="0"/>
              <a:t>공익 목적의 외국기관･단체 기타 이에 준하는 외국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기관에서 </a:t>
            </a:r>
            <a:r>
              <a:rPr lang="ko-KR" altLang="en-US" sz="1600" b="1" smtClean="0"/>
              <a:t>외교 및 국제교류 증진 등의 목적으로 제공</a:t>
            </a:r>
            <a:r>
              <a:rPr lang="ko-KR" altLang="en-US" sz="1600" smtClean="0"/>
              <a:t>하는 항공료</a:t>
            </a:r>
            <a:r>
              <a:rPr lang="en-US" altLang="ko-KR" sz="1600" smtClean="0"/>
              <a:t>, </a:t>
            </a:r>
            <a:r>
              <a:rPr lang="ko-KR" altLang="en-US" sz="1600" smtClean="0"/>
              <a:t>교통</a:t>
            </a:r>
            <a:r>
              <a:rPr lang="en-US" altLang="ko-KR" sz="1600" smtClean="0"/>
              <a:t>, </a:t>
            </a:r>
            <a:r>
              <a:rPr lang="ko-KR" altLang="en-US" sz="1600" smtClean="0"/>
              <a:t>숙박</a:t>
            </a:r>
            <a:r>
              <a:rPr lang="en-US" altLang="ko-KR" sz="1600" smtClean="0"/>
              <a:t>,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음식물</a:t>
            </a:r>
            <a:r>
              <a:rPr lang="en-US" altLang="ko-KR" sz="1600" smtClean="0"/>
              <a:t>, </a:t>
            </a:r>
            <a:r>
              <a:rPr lang="ko-KR" altLang="en-US" sz="1600" smtClean="0"/>
              <a:t>기념품 등은 </a:t>
            </a:r>
            <a:r>
              <a:rPr lang="ko-KR" altLang="en-US" sz="1600" b="1" smtClean="0"/>
              <a:t>사회상규에 따라 허용</a:t>
            </a:r>
            <a:r>
              <a:rPr lang="ko-KR" altLang="en-US" sz="1600" smtClean="0"/>
              <a:t>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금품수수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04864"/>
            <a:ext cx="7247809" cy="100811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군인</a:t>
            </a:r>
            <a:r>
              <a:rPr lang="en-US" altLang="ko-KR" sz="1600" smtClean="0"/>
              <a:t>, </a:t>
            </a:r>
            <a:r>
              <a:rPr lang="ko-KR" altLang="en-US" sz="1600" smtClean="0"/>
              <a:t>공무원</a:t>
            </a:r>
            <a:r>
              <a:rPr lang="en-US" altLang="ko-KR" sz="1600" smtClean="0"/>
              <a:t>, </a:t>
            </a:r>
            <a:r>
              <a:rPr lang="ko-KR" altLang="en-US" sz="1600" smtClean="0"/>
              <a:t>교사</a:t>
            </a:r>
            <a:r>
              <a:rPr lang="en-US" altLang="ko-KR" sz="1600" smtClean="0"/>
              <a:t>, </a:t>
            </a:r>
            <a:r>
              <a:rPr lang="ko-KR" altLang="en-US" sz="1600" smtClean="0"/>
              <a:t>언론인 등 특정 직종 종사자 전체에 대한 기업 상품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할인 프로그램은 허용되나요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933056"/>
            <a:ext cx="7247809" cy="18722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b="1" smtClean="0"/>
              <a:t>기업이 사회적 공헌 등의 목적</a:t>
            </a:r>
            <a:r>
              <a:rPr lang="ko-KR" altLang="en-US" sz="1600" smtClean="0"/>
              <a:t>에 따라 </a:t>
            </a:r>
            <a:r>
              <a:rPr lang="ko-KR" altLang="en-US" sz="1600" b="1" smtClean="0"/>
              <a:t>특정 직종 종사자 전체에 대한 </a:t>
            </a:r>
            <a:endParaRPr lang="en-US" altLang="ko-KR" sz="1600" b="1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smtClean="0"/>
              <a:t>  기업</a:t>
            </a:r>
            <a:r>
              <a:rPr lang="en-US" altLang="ko-KR" sz="1600" b="1" smtClean="0"/>
              <a:t> </a:t>
            </a:r>
            <a:r>
              <a:rPr lang="ko-KR" altLang="en-US" sz="1600" b="1" smtClean="0"/>
              <a:t>상품 할인 혜택</a:t>
            </a:r>
            <a:r>
              <a:rPr lang="ko-KR" altLang="en-US" sz="1600" smtClean="0"/>
              <a:t>을 제공하는 것은 공직자등의 직무수행의 공정성을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저해할 우려가 없으므로 청탁금지법 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조제</a:t>
            </a:r>
            <a:r>
              <a:rPr lang="en-US" altLang="ko-KR" sz="1600" smtClean="0"/>
              <a:t>3</a:t>
            </a:r>
            <a:r>
              <a:rPr lang="ko-KR" altLang="en-US" sz="1600" smtClean="0"/>
              <a:t>항제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호의 사회상규에 따라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허용됩니다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금품수수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76872"/>
            <a:ext cx="7247809" cy="10801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공직자등이 연주회 또는 전시회에서 연주･공연 또는 전시를 하는 것도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외부강의등에 포함되나요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149080"/>
            <a:ext cx="7247809" cy="151216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연주회</a:t>
            </a:r>
            <a:r>
              <a:rPr lang="en-US" altLang="ko-KR" sz="1600" smtClean="0"/>
              <a:t>, </a:t>
            </a:r>
            <a:r>
              <a:rPr lang="ko-KR" altLang="en-US" sz="1600" smtClean="0"/>
              <a:t>전시회에서의 연주･공연</a:t>
            </a:r>
            <a:r>
              <a:rPr lang="en-US" altLang="ko-KR" sz="1600" smtClean="0"/>
              <a:t>, </a:t>
            </a:r>
            <a:r>
              <a:rPr lang="ko-KR" altLang="en-US" sz="1600" smtClean="0"/>
              <a:t>전시는 문화예술행위로서</a:t>
            </a:r>
            <a:r>
              <a:rPr lang="en-US" altLang="ko-KR" sz="1600" smtClean="0"/>
              <a:t>, </a:t>
            </a:r>
            <a:r>
              <a:rPr lang="ko-KR" altLang="en-US" sz="1600" smtClean="0"/>
              <a:t>의견이나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지식을 전달한다고 보기 어려우며 회의형태도 아니므로 외부강의등에 해당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하지 않습니다</a:t>
            </a:r>
            <a:r>
              <a:rPr lang="en-US" altLang="ko-KR" sz="1600" smtClean="0"/>
              <a:t>. 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76872"/>
            <a:ext cx="7247809" cy="115212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공청회</a:t>
            </a:r>
            <a:r>
              <a:rPr lang="en-US" altLang="ko-KR" sz="1600" smtClean="0"/>
              <a:t>, </a:t>
            </a:r>
            <a:r>
              <a:rPr lang="ko-KR" altLang="en-US" sz="1600" smtClean="0"/>
              <a:t>간담회 등의 회의에서 사회자 등의 역할을 맡아 회의를 진행하는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경우에는 외부강의등에 해당하나요</a:t>
            </a:r>
            <a:r>
              <a:rPr lang="en-US" altLang="ko-KR" sz="1600" smtClean="0"/>
              <a:t>? 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149080"/>
            <a:ext cx="7247809" cy="158417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공청회</a:t>
            </a:r>
            <a:r>
              <a:rPr lang="en-US" altLang="ko-KR" sz="1600" smtClean="0"/>
              <a:t>, </a:t>
            </a:r>
            <a:r>
              <a:rPr lang="ko-KR" altLang="en-US" sz="1600" smtClean="0"/>
              <a:t>간담회 등의 회의에서 사회자 등의 역할을 맡아 회의를 진행하는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경우는 다수인을 대상으로 의견･지식을 전달하는 형태이거나 의견</a:t>
            </a:r>
            <a:r>
              <a:rPr lang="en-US" altLang="ko-KR" sz="1600" smtClean="0"/>
              <a:t>, </a:t>
            </a:r>
            <a:r>
              <a:rPr lang="ko-KR" altLang="en-US" sz="1600" smtClean="0"/>
              <a:t>정보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등을 교환하는 회의형태이므로 외부강의등에 해당합니다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76872"/>
            <a:ext cx="7247809" cy="115212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공직자등이 시험출제위원으로 위촉되어 시험출제업무를 하는 경우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출제위원으로 참석하는 행위가 외부강의등에 해당하나요</a:t>
            </a:r>
            <a:r>
              <a:rPr lang="en-US" altLang="ko-KR" sz="1600" smtClean="0"/>
              <a:t>? 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149080"/>
            <a:ext cx="7247809" cy="165618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시험출제는 응시자의 능력을 평가하기 위한 문제를 내는 행위로서</a:t>
            </a:r>
            <a:r>
              <a:rPr lang="en-US" altLang="ko-KR" sz="1600" smtClean="0"/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다수인을 대상으로 의견･지식을 전달하는 형태라거나 의견</a:t>
            </a:r>
            <a:r>
              <a:rPr lang="en-US" altLang="ko-KR" sz="1600" smtClean="0"/>
              <a:t>, </a:t>
            </a:r>
            <a:r>
              <a:rPr lang="ko-KR" altLang="en-US" sz="1600" smtClean="0"/>
              <a:t>정보 등을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교환하는 회의형태라고 보기 어려우므로 외부강의등에 해당하지 않습니다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276872"/>
            <a:ext cx="7247809" cy="122413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법령</a:t>
            </a:r>
            <a:r>
              <a:rPr lang="en-US" altLang="ko-KR" sz="1600" smtClean="0"/>
              <a:t>(</a:t>
            </a:r>
            <a:r>
              <a:rPr lang="ko-KR" altLang="en-US" sz="1600" smtClean="0"/>
              <a:t>조례･규칙을 포함</a:t>
            </a:r>
            <a:r>
              <a:rPr lang="en-US" altLang="ko-KR" sz="1600" smtClean="0"/>
              <a:t>)</a:t>
            </a:r>
            <a:r>
              <a:rPr lang="ko-KR" altLang="en-US" sz="1600" smtClean="0"/>
              <a:t>에 근거한 위원회 등에 위원으로 참석하는 경우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법 제</a:t>
            </a:r>
            <a:r>
              <a:rPr lang="en-US" altLang="ko-KR" sz="1600" smtClean="0"/>
              <a:t>10</a:t>
            </a:r>
            <a:r>
              <a:rPr lang="ko-KR" altLang="en-US" sz="1600" smtClean="0"/>
              <a:t>조의 외부강의등에 해당하나요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149080"/>
            <a:ext cx="7247809" cy="151216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각종 법령에 따라 설치된 위원회 등의 위원으로 임명･위촉되어 회의에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참석하는 것은 법령에서 정한 위원회 위원으로서의 고유 업무를 수행하는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것이므로 외부강의등에 해당하지 않습니다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420888"/>
            <a:ext cx="7247809" cy="86409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/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온라인으로 동영상 강의를 하는 경우도 외부강의등에 해당하나요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4005064"/>
            <a:ext cx="7247809" cy="151216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온라인 강의의 경우 전달매체가 온라인 형식일 뿐 다수인을 대상으로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의견･지식을 전달하는 형태이므로 외부강의등에 해당합니다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132856"/>
            <a:ext cx="7247809" cy="10801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외부강의등으로 동일기관으로부터 연간 </a:t>
            </a:r>
            <a:r>
              <a:rPr lang="en-US" altLang="ko-KR" sz="1600" smtClean="0"/>
              <a:t>300</a:t>
            </a:r>
            <a:r>
              <a:rPr lang="ko-KR" altLang="en-US" sz="1600" smtClean="0"/>
              <a:t>만원을 초과하여 수수한 경우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청탁금지법 위반인지요</a:t>
            </a:r>
            <a:r>
              <a:rPr lang="en-US" altLang="ko-KR" sz="1600" smtClean="0"/>
              <a:t>?</a:t>
            </a:r>
            <a:endParaRPr lang="ko-KR" altLang="en-US" sz="160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043608" y="3717032"/>
            <a:ext cx="7247809" cy="230425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외부강의등 사례금 수수 제한에 관한 법 제</a:t>
            </a:r>
            <a:r>
              <a:rPr lang="en-US" altLang="ko-KR" sz="1600" smtClean="0"/>
              <a:t>10</a:t>
            </a:r>
            <a:r>
              <a:rPr lang="ko-KR" altLang="en-US" sz="1600" smtClean="0"/>
              <a:t>조는 일반적인 금품등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수수 금지에 관한 법 제</a:t>
            </a:r>
            <a:r>
              <a:rPr lang="en-US" altLang="ko-KR" sz="1600" smtClean="0"/>
              <a:t>8</a:t>
            </a:r>
            <a:r>
              <a:rPr lang="ko-KR" altLang="en-US" sz="1600" smtClean="0"/>
              <a:t>조의 특별규정이며</a:t>
            </a:r>
            <a:r>
              <a:rPr lang="en-US" altLang="ko-KR" sz="1600" smtClean="0"/>
              <a:t>, </a:t>
            </a:r>
            <a:r>
              <a:rPr lang="ko-KR" altLang="en-US" sz="1600" smtClean="0"/>
              <a:t>법 제</a:t>
            </a:r>
            <a:r>
              <a:rPr lang="en-US" altLang="ko-KR" sz="1600" smtClean="0"/>
              <a:t>10</a:t>
            </a:r>
            <a:r>
              <a:rPr lang="ko-KR" altLang="en-US" sz="1600" smtClean="0"/>
              <a:t>조에서는 외부강의등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ko-KR" altLang="en-US" sz="1600" smtClean="0"/>
              <a:t>  사례금의 연간 상한액에 대한 제한을 두고 있지 않습니다</a:t>
            </a:r>
            <a:r>
              <a:rPr lang="en-US" altLang="ko-KR" sz="1600" smtClean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sz="5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다만</a:t>
            </a:r>
            <a:r>
              <a:rPr lang="en-US" altLang="ko-KR" sz="1600" smtClean="0"/>
              <a:t>, </a:t>
            </a:r>
            <a:r>
              <a:rPr lang="ko-KR" altLang="en-US" sz="1600" smtClean="0"/>
              <a:t>소속기관장은 공정한 직무수행을 저해할 수 있다고 판단되는 경우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외부강의등을 제한할 수 있습니다</a:t>
            </a:r>
            <a:r>
              <a:rPr lang="en-US" altLang="ko-KR" sz="1600" smtClean="0"/>
              <a:t>.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20688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en-US" altLang="ko-KR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13187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413239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ko-KR" altLang="en-US" sz="2800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최신 </a:t>
              </a:r>
              <a:r>
                <a:rPr lang="en-US" altLang="ko-KR" sz="2800" b="1" spc="-2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1043608" y="2132856"/>
            <a:ext cx="7247809" cy="115212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mtClean="0"/>
              <a:t>외부강의등을 한 공직자등에게 식비</a:t>
            </a:r>
            <a:r>
              <a:rPr lang="en-US" altLang="ko-KR" sz="1600" smtClean="0"/>
              <a:t>, </a:t>
            </a:r>
            <a:r>
              <a:rPr lang="ko-KR" altLang="en-US" sz="1600" smtClean="0"/>
              <a:t>숙박비</a:t>
            </a:r>
            <a:r>
              <a:rPr lang="en-US" altLang="ko-KR" sz="1600" smtClean="0"/>
              <a:t>, </a:t>
            </a:r>
            <a:r>
              <a:rPr lang="ko-KR" altLang="en-US" sz="1600" smtClean="0"/>
              <a:t>교통비를 제공하는 경우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외부강의등 사례금에 포함되나요</a:t>
            </a:r>
            <a:r>
              <a:rPr lang="en-US" altLang="ko-KR" sz="1600" smtClean="0"/>
              <a:t>?</a:t>
            </a:r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1043608" y="3861048"/>
            <a:ext cx="7247809" cy="18722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smtClean="0"/>
              <a:t>공직자등이 소속기관에서 식비</a:t>
            </a:r>
            <a:r>
              <a:rPr lang="en-US" altLang="ko-KR" sz="1600" smtClean="0"/>
              <a:t>, </a:t>
            </a:r>
            <a:r>
              <a:rPr lang="ko-KR" altLang="en-US" sz="1600" smtClean="0"/>
              <a:t>숙박비</a:t>
            </a:r>
            <a:r>
              <a:rPr lang="en-US" altLang="ko-KR" sz="1600" smtClean="0"/>
              <a:t>, </a:t>
            </a:r>
            <a:r>
              <a:rPr lang="ko-KR" altLang="en-US" sz="1600" smtClean="0"/>
              <a:t>교통비 등 여비를 지급받지 못한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경우에는 </a:t>
            </a:r>
            <a:r>
              <a:rPr lang="en-US" altLang="ko-KR" sz="1600" smtClean="0"/>
              <a:t>｢</a:t>
            </a:r>
            <a:r>
              <a:rPr lang="ko-KR" altLang="en-US" sz="1600" smtClean="0"/>
              <a:t>공무원 여비 규정</a:t>
            </a:r>
            <a:r>
              <a:rPr lang="en-US" altLang="ko-KR" sz="1600" smtClean="0"/>
              <a:t>｣ </a:t>
            </a:r>
            <a:r>
              <a:rPr lang="ko-KR" altLang="en-US" sz="1600" smtClean="0"/>
              <a:t>등 공공기관별로 적용되는 여비 규정의 기준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내에서 실비수준으로 제공되는 교통비</a:t>
            </a:r>
            <a:r>
              <a:rPr lang="en-US" altLang="ko-KR" sz="1600" smtClean="0"/>
              <a:t>, </a:t>
            </a:r>
            <a:r>
              <a:rPr lang="ko-KR" altLang="en-US" sz="1600" smtClean="0"/>
              <a:t>숙박비 및 식비는 외부강의등 </a:t>
            </a:r>
            <a:endParaRPr lang="en-US" altLang="ko-KR" sz="1600" smtClean="0"/>
          </a:p>
          <a:p>
            <a:pPr fontAlgn="base">
              <a:lnSpc>
                <a:spcPct val="150000"/>
              </a:lnSpc>
            </a:pPr>
            <a:r>
              <a:rPr lang="en-US" altLang="ko-KR" sz="1600" smtClean="0"/>
              <a:t>  </a:t>
            </a:r>
            <a:r>
              <a:rPr lang="ko-KR" altLang="en-US" sz="1600" smtClean="0"/>
              <a:t>사례금에 포함되지 않습니다</a:t>
            </a:r>
            <a:r>
              <a:rPr lang="en-US" altLang="ko-KR" sz="1600" smtClean="0"/>
              <a:t>. </a:t>
            </a:r>
            <a:endParaRPr lang="ko-KR" alt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3600573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외부강의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1506</Words>
  <Application>Microsoft Office PowerPoint</Application>
  <PresentationFormat>화면 슬라이드 쇼(4:3)</PresentationFormat>
  <Paragraphs>196</Paragraphs>
  <Slides>21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4</cp:revision>
  <dcterms:created xsi:type="dcterms:W3CDTF">2016-12-07T04:22:47Z</dcterms:created>
  <dcterms:modified xsi:type="dcterms:W3CDTF">2016-12-22T04:26:11Z</dcterms:modified>
</cp:coreProperties>
</file>