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256" r:id="rId2"/>
    <p:sldId id="985" r:id="rId3"/>
    <p:sldId id="965" r:id="rId4"/>
    <p:sldId id="966" r:id="rId5"/>
    <p:sldId id="967" r:id="rId6"/>
    <p:sldId id="981" r:id="rId7"/>
    <p:sldId id="982" r:id="rId8"/>
    <p:sldId id="968" r:id="rId9"/>
    <p:sldId id="969" r:id="rId10"/>
    <p:sldId id="983" r:id="rId11"/>
    <p:sldId id="1017" r:id="rId12"/>
    <p:sldId id="994" r:id="rId13"/>
    <p:sldId id="995" r:id="rId14"/>
    <p:sldId id="970" r:id="rId15"/>
    <p:sldId id="984" r:id="rId16"/>
    <p:sldId id="991" r:id="rId17"/>
    <p:sldId id="971" r:id="rId18"/>
    <p:sldId id="972" r:id="rId19"/>
    <p:sldId id="987" r:id="rId20"/>
    <p:sldId id="992" r:id="rId21"/>
    <p:sldId id="986" r:id="rId22"/>
    <p:sldId id="952" r:id="rId23"/>
    <p:sldId id="783" r:id="rId24"/>
    <p:sldId id="784" r:id="rId25"/>
    <p:sldId id="708" r:id="rId26"/>
    <p:sldId id="953" r:id="rId27"/>
    <p:sldId id="752" r:id="rId28"/>
    <p:sldId id="949" r:id="rId29"/>
    <p:sldId id="950" r:id="rId30"/>
    <p:sldId id="975" r:id="rId31"/>
    <p:sldId id="710" r:id="rId32"/>
    <p:sldId id="810" r:id="rId33"/>
    <p:sldId id="785" r:id="rId34"/>
    <p:sldId id="748" r:id="rId35"/>
    <p:sldId id="943" r:id="rId36"/>
    <p:sldId id="942" r:id="rId37"/>
    <p:sldId id="978" r:id="rId38"/>
    <p:sldId id="976" r:id="rId39"/>
    <p:sldId id="724" r:id="rId40"/>
    <p:sldId id="726" r:id="rId41"/>
    <p:sldId id="725" r:id="rId42"/>
    <p:sldId id="977" r:id="rId43"/>
    <p:sldId id="811" r:id="rId44"/>
    <p:sldId id="979" r:id="rId45"/>
    <p:sldId id="733" r:id="rId46"/>
    <p:sldId id="843" r:id="rId47"/>
    <p:sldId id="838" r:id="rId48"/>
    <p:sldId id="839" r:id="rId49"/>
    <p:sldId id="840" r:id="rId50"/>
    <p:sldId id="997" r:id="rId51"/>
    <p:sldId id="998" r:id="rId52"/>
    <p:sldId id="999" r:id="rId53"/>
    <p:sldId id="1000" r:id="rId54"/>
    <p:sldId id="1001" r:id="rId55"/>
    <p:sldId id="1002" r:id="rId56"/>
    <p:sldId id="1003" r:id="rId57"/>
    <p:sldId id="1004" r:id="rId58"/>
    <p:sldId id="1005" r:id="rId59"/>
    <p:sldId id="1006" r:id="rId60"/>
    <p:sldId id="1007" r:id="rId61"/>
    <p:sldId id="1008" r:id="rId62"/>
    <p:sldId id="1009" r:id="rId63"/>
    <p:sldId id="1010" r:id="rId64"/>
    <p:sldId id="1011" r:id="rId65"/>
    <p:sldId id="1012" r:id="rId66"/>
    <p:sldId id="974" r:id="rId67"/>
  </p:sldIdLst>
  <p:sldSz cx="9144000" cy="6858000" type="screen4x3"/>
  <p:notesSz cx="6807200" cy="9939338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sz="1600" b="1" kern="1200">
        <a:solidFill>
          <a:srgbClr val="212747"/>
        </a:solidFill>
        <a:latin typeface="Arial" charset="0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sz="1600" b="1" kern="1200">
        <a:solidFill>
          <a:srgbClr val="212747"/>
        </a:solidFill>
        <a:latin typeface="Arial" charset="0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sz="1600" b="1" kern="1200">
        <a:solidFill>
          <a:srgbClr val="212747"/>
        </a:solidFill>
        <a:latin typeface="Arial" charset="0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sz="1600" b="1" kern="1200">
        <a:solidFill>
          <a:srgbClr val="212747"/>
        </a:solidFill>
        <a:latin typeface="Arial" charset="0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sz="1600" b="1" kern="1200">
        <a:solidFill>
          <a:srgbClr val="212747"/>
        </a:solidFill>
        <a:latin typeface="Arial" charset="0"/>
        <a:ea typeface="굴림" charset="-127"/>
        <a:cs typeface="+mn-cs"/>
      </a:defRPr>
    </a:lvl5pPr>
    <a:lvl6pPr marL="2286000" algn="l" defTabSz="914400" rtl="0" eaLnBrk="1" latinLnBrk="1" hangingPunct="1">
      <a:defRPr sz="1600" b="1" kern="1200">
        <a:solidFill>
          <a:srgbClr val="212747"/>
        </a:solidFill>
        <a:latin typeface="Arial" charset="0"/>
        <a:ea typeface="굴림" charset="-127"/>
        <a:cs typeface="+mn-cs"/>
      </a:defRPr>
    </a:lvl6pPr>
    <a:lvl7pPr marL="2743200" algn="l" defTabSz="914400" rtl="0" eaLnBrk="1" latinLnBrk="1" hangingPunct="1">
      <a:defRPr sz="1600" b="1" kern="1200">
        <a:solidFill>
          <a:srgbClr val="212747"/>
        </a:solidFill>
        <a:latin typeface="Arial" charset="0"/>
        <a:ea typeface="굴림" charset="-127"/>
        <a:cs typeface="+mn-cs"/>
      </a:defRPr>
    </a:lvl7pPr>
    <a:lvl8pPr marL="3200400" algn="l" defTabSz="914400" rtl="0" eaLnBrk="1" latinLnBrk="1" hangingPunct="1">
      <a:defRPr sz="1600" b="1" kern="1200">
        <a:solidFill>
          <a:srgbClr val="212747"/>
        </a:solidFill>
        <a:latin typeface="Arial" charset="0"/>
        <a:ea typeface="굴림" charset="-127"/>
        <a:cs typeface="+mn-cs"/>
      </a:defRPr>
    </a:lvl8pPr>
    <a:lvl9pPr marL="3657600" algn="l" defTabSz="914400" rtl="0" eaLnBrk="1" latinLnBrk="1" hangingPunct="1">
      <a:defRPr sz="1600" b="1" kern="1200">
        <a:solidFill>
          <a:srgbClr val="212747"/>
        </a:solidFill>
        <a:latin typeface="Arial" charset="0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913D"/>
    <a:srgbClr val="0A0C14"/>
    <a:srgbClr val="000000"/>
    <a:srgbClr val="ECDFDE"/>
    <a:srgbClr val="0099FF"/>
    <a:srgbClr val="FFFF00"/>
    <a:srgbClr val="DFF8BE"/>
    <a:srgbClr val="D5F6F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91" autoAdjust="0"/>
    <p:restoredTop sz="94604" autoAdjust="0"/>
  </p:normalViewPr>
  <p:slideViewPr>
    <p:cSldViewPr>
      <p:cViewPr varScale="1">
        <p:scale>
          <a:sx n="98" d="100"/>
          <a:sy n="98" d="100"/>
        </p:scale>
        <p:origin x="-3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3E4D48-58F0-4465-A39F-65F80C6578EC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pPr latinLnBrk="1"/>
          <a:endParaRPr lang="ko-KR" altLang="en-US"/>
        </a:p>
      </dgm:t>
    </dgm:pt>
    <dgm:pt modelId="{F663D99A-312F-4C34-9DA7-671459085479}">
      <dgm:prSet phldrT="[텍스트]" custT="1"/>
      <dgm:spPr>
        <a:solidFill>
          <a:schemeClr val="accent2"/>
        </a:solidFill>
      </dgm:spPr>
      <dgm:t>
        <a:bodyPr/>
        <a:lstStyle/>
        <a:p>
          <a:pPr latinLnBrk="1"/>
          <a:r>
            <a:rPr lang="ko-KR" altLang="en-US" sz="1800" b="1" dirty="0" smtClean="0">
              <a:latin typeface="맑은 고딕" pitchFamily="50" charset="-127"/>
              <a:ea typeface="맑은 고딕" pitchFamily="50" charset="-127"/>
            </a:rPr>
            <a:t>기업에 대한 </a:t>
          </a:r>
          <a:r>
            <a:rPr lang="en-US" altLang="ko-KR" sz="1800" b="1" dirty="0" smtClean="0">
              <a:latin typeface="맑은 고딕" pitchFamily="50" charset="-127"/>
              <a:ea typeface="맑은 고딕" pitchFamily="50" charset="-127"/>
            </a:rPr>
            <a:t>IFRS </a:t>
          </a:r>
          <a:r>
            <a:rPr lang="ko-KR" altLang="en-US" sz="1800" b="1" dirty="0" smtClean="0">
              <a:latin typeface="맑은 고딕" pitchFamily="50" charset="-127"/>
              <a:ea typeface="맑은 고딕" pitchFamily="50" charset="-127"/>
            </a:rPr>
            <a:t>도입</a:t>
          </a:r>
          <a:r>
            <a:rPr lang="en-US" altLang="ko-KR" sz="1800" b="1" dirty="0" smtClean="0">
              <a:latin typeface="맑은 고딕" pitchFamily="50" charset="-127"/>
              <a:ea typeface="맑은 고딕" pitchFamily="50" charset="-127"/>
            </a:rPr>
            <a:t>·</a:t>
          </a:r>
          <a:r>
            <a:rPr lang="ko-KR" altLang="en-US" sz="1800" b="1" dirty="0" smtClean="0">
              <a:latin typeface="맑은 고딕" pitchFamily="50" charset="-127"/>
              <a:ea typeface="맑은 고딕" pitchFamily="50" charset="-127"/>
            </a:rPr>
            <a:t>정착 지원활동 강화</a:t>
          </a:r>
          <a:endParaRPr lang="ko-KR" altLang="en-US" sz="1800" b="1" dirty="0">
            <a:latin typeface="맑은 고딕" pitchFamily="50" charset="-127"/>
            <a:ea typeface="맑은 고딕" pitchFamily="50" charset="-127"/>
          </a:endParaRPr>
        </a:p>
      </dgm:t>
    </dgm:pt>
    <dgm:pt modelId="{48790029-0A05-41B5-8BE1-EBF8F6384C8B}" type="parTrans" cxnId="{BB91BA62-A224-4D2C-8B5B-B97A99F84B22}">
      <dgm:prSet/>
      <dgm:spPr/>
      <dgm:t>
        <a:bodyPr/>
        <a:lstStyle/>
        <a:p>
          <a:pPr latinLnBrk="1"/>
          <a:endParaRPr lang="ko-KR" altLang="en-US"/>
        </a:p>
      </dgm:t>
    </dgm:pt>
    <dgm:pt modelId="{C90B0BE0-5F74-465E-9BEF-00F01807D9E1}" type="sibTrans" cxnId="{BB91BA62-A224-4D2C-8B5B-B97A99F84B22}">
      <dgm:prSet/>
      <dgm:spPr/>
      <dgm:t>
        <a:bodyPr/>
        <a:lstStyle/>
        <a:p>
          <a:pPr latinLnBrk="1"/>
          <a:endParaRPr lang="ko-KR" altLang="en-US"/>
        </a:p>
      </dgm:t>
    </dgm:pt>
    <dgm:pt modelId="{A0FD2EAE-9CB1-47CF-AD56-8673F959C3AA}">
      <dgm:prSet phldrT="[텍스트]" custT="1"/>
      <dgm:spPr/>
      <dgm:t>
        <a:bodyPr/>
        <a:lstStyle/>
        <a:p>
          <a:pPr latinLnBrk="1"/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기업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감사인의 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IFRS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도입준비상황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지속 점검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9E7D8A32-1C13-45C4-97AB-467F50CB4A10}" type="parTrans" cxnId="{D3FB5637-14C7-40FA-9E6D-50763DCC2A8C}">
      <dgm:prSet/>
      <dgm:spPr/>
      <dgm:t>
        <a:bodyPr/>
        <a:lstStyle/>
        <a:p>
          <a:pPr latinLnBrk="1"/>
          <a:endParaRPr lang="ko-KR" altLang="en-US"/>
        </a:p>
      </dgm:t>
    </dgm:pt>
    <dgm:pt modelId="{70983D7C-66A2-44CC-89D4-B82602EC7BFA}" type="sibTrans" cxnId="{D3FB5637-14C7-40FA-9E6D-50763DCC2A8C}">
      <dgm:prSet/>
      <dgm:spPr/>
      <dgm:t>
        <a:bodyPr/>
        <a:lstStyle/>
        <a:p>
          <a:pPr latinLnBrk="1"/>
          <a:endParaRPr lang="ko-KR" altLang="en-US"/>
        </a:p>
      </dgm:t>
    </dgm:pt>
    <dgm:pt modelId="{3DF85D5F-22FA-4055-BC02-D7F05D5BE10F}">
      <dgm:prSet phldrT="[텍스트]" custT="1"/>
      <dgm:spPr/>
      <dgm:t>
        <a:bodyPr/>
        <a:lstStyle/>
        <a:p>
          <a:pPr latinLnBrk="1"/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IFRS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교육 및 설명회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홍보책자 발간 등 교육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·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홍보활동 강화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E7805767-8EB7-4784-88E5-3A22E78EB1EF}" type="parTrans" cxnId="{4D2F4913-8109-44D6-8D09-7D2D0645D26F}">
      <dgm:prSet/>
      <dgm:spPr/>
      <dgm:t>
        <a:bodyPr/>
        <a:lstStyle/>
        <a:p>
          <a:pPr latinLnBrk="1"/>
          <a:endParaRPr lang="ko-KR" altLang="en-US"/>
        </a:p>
      </dgm:t>
    </dgm:pt>
    <dgm:pt modelId="{CFFF3E89-7442-4A92-9C47-29B24325EEF4}" type="sibTrans" cxnId="{4D2F4913-8109-44D6-8D09-7D2D0645D26F}">
      <dgm:prSet/>
      <dgm:spPr/>
      <dgm:t>
        <a:bodyPr/>
        <a:lstStyle/>
        <a:p>
          <a:pPr latinLnBrk="1"/>
          <a:endParaRPr lang="ko-KR" altLang="en-US"/>
        </a:p>
      </dgm:t>
    </dgm:pt>
    <dgm:pt modelId="{F05D9418-E853-4BC5-91ED-62766187DAD1}">
      <dgm:prSet phldrT="[텍스트]" custT="1"/>
      <dgm:spPr>
        <a:solidFill>
          <a:schemeClr val="accent2"/>
        </a:solidFill>
      </dgm:spPr>
      <dgm:t>
        <a:bodyPr/>
        <a:lstStyle/>
        <a:p>
          <a:pPr latinLnBrk="1">
            <a:lnSpc>
              <a:spcPct val="90000"/>
            </a:lnSpc>
          </a:pPr>
          <a:r>
            <a:rPr lang="ko-KR" altLang="en-US" sz="1800" b="1" dirty="0" smtClean="0">
              <a:latin typeface="맑은 고딕" pitchFamily="50" charset="-127"/>
              <a:ea typeface="맑은 고딕" pitchFamily="50" charset="-127"/>
            </a:rPr>
            <a:t>원칙중심 회계기준에 적합한 회계감독제도 수립</a:t>
          </a:r>
          <a:endParaRPr lang="ko-KR" altLang="en-US" sz="1800" b="1" dirty="0">
            <a:latin typeface="맑은 고딕" pitchFamily="50" charset="-127"/>
            <a:ea typeface="맑은 고딕" pitchFamily="50" charset="-127"/>
          </a:endParaRPr>
        </a:p>
      </dgm:t>
    </dgm:pt>
    <dgm:pt modelId="{2FCBEACA-E1E7-475B-A708-0BB5F2414C34}" type="parTrans" cxnId="{17AA70AC-27F1-4F8D-A23E-36F5225A2665}">
      <dgm:prSet/>
      <dgm:spPr/>
      <dgm:t>
        <a:bodyPr/>
        <a:lstStyle/>
        <a:p>
          <a:pPr latinLnBrk="1"/>
          <a:endParaRPr lang="ko-KR" altLang="en-US"/>
        </a:p>
      </dgm:t>
    </dgm:pt>
    <dgm:pt modelId="{40835300-C63A-4AA4-A2DF-1205A0207B99}" type="sibTrans" cxnId="{17AA70AC-27F1-4F8D-A23E-36F5225A2665}">
      <dgm:prSet/>
      <dgm:spPr/>
      <dgm:t>
        <a:bodyPr/>
        <a:lstStyle/>
        <a:p>
          <a:pPr latinLnBrk="1"/>
          <a:endParaRPr lang="ko-KR" altLang="en-US"/>
        </a:p>
      </dgm:t>
    </dgm:pt>
    <dgm:pt modelId="{648E182D-D81D-4B2A-B850-E1D7BFCF136D}">
      <dgm:prSet phldrT="[텍스트]" custT="1"/>
      <dgm:spPr/>
      <dgm:t>
        <a:bodyPr/>
        <a:lstStyle/>
        <a:p>
          <a:pPr latinLnBrk="1"/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사전적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/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예방적 회계감독기능 강화 및 연결중심감리 실시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1A73861D-CF82-4BE4-9224-3D93E5F43C5E}" type="parTrans" cxnId="{B65310AC-D4E9-44F0-8865-48A90F27416C}">
      <dgm:prSet/>
      <dgm:spPr/>
      <dgm:t>
        <a:bodyPr/>
        <a:lstStyle/>
        <a:p>
          <a:pPr latinLnBrk="1"/>
          <a:endParaRPr lang="ko-KR" altLang="en-US"/>
        </a:p>
      </dgm:t>
    </dgm:pt>
    <dgm:pt modelId="{C1382E76-1626-4B4E-BFA8-9EB92D136716}" type="sibTrans" cxnId="{B65310AC-D4E9-44F0-8865-48A90F27416C}">
      <dgm:prSet/>
      <dgm:spPr/>
      <dgm:t>
        <a:bodyPr/>
        <a:lstStyle/>
        <a:p>
          <a:pPr latinLnBrk="1"/>
          <a:endParaRPr lang="ko-KR" altLang="en-US"/>
        </a:p>
      </dgm:t>
    </dgm:pt>
    <dgm:pt modelId="{7496A34C-036F-409D-9AFB-072763CB6ADD}">
      <dgm:prSet custT="1"/>
      <dgm:spPr>
        <a:solidFill>
          <a:schemeClr val="accent2"/>
        </a:solidFill>
      </dgm:spPr>
      <dgm:t>
        <a:bodyPr/>
        <a:lstStyle/>
        <a:p>
          <a:pPr latinLnBrk="1"/>
          <a:r>
            <a:rPr lang="en-US" altLang="ko-KR" sz="1800" b="1" dirty="0" smtClean="0">
              <a:latin typeface="맑은 고딕" pitchFamily="50" charset="-127"/>
              <a:ea typeface="맑은 고딕" pitchFamily="50" charset="-127"/>
            </a:rPr>
            <a:t>IFRS </a:t>
          </a:r>
          <a:r>
            <a:rPr lang="ko-KR" altLang="en-US" sz="1800" b="1" dirty="0" smtClean="0">
              <a:latin typeface="맑은 고딕" pitchFamily="50" charset="-127"/>
              <a:ea typeface="맑은 고딕" pitchFamily="50" charset="-127"/>
            </a:rPr>
            <a:t>개선</a:t>
          </a:r>
          <a:r>
            <a:rPr lang="en-US" altLang="ko-KR" sz="1800" b="1" dirty="0" smtClean="0"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800" b="1" dirty="0" smtClean="0">
              <a:latin typeface="맑은 고딕" pitchFamily="50" charset="-127"/>
              <a:ea typeface="맑은 고딕" pitchFamily="50" charset="-127"/>
            </a:rPr>
            <a:t>집행 등을 위한 국제적 협력 강화 </a:t>
          </a:r>
          <a:endParaRPr lang="ko-KR" altLang="en-US" sz="1800" b="1" dirty="0">
            <a:latin typeface="맑은 고딕" pitchFamily="50" charset="-127"/>
            <a:ea typeface="맑은 고딕" pitchFamily="50" charset="-127"/>
          </a:endParaRPr>
        </a:p>
      </dgm:t>
    </dgm:pt>
    <dgm:pt modelId="{DE789215-6945-46A4-AC8C-FEFBCCDCDB46}" type="parTrans" cxnId="{D3B475E0-0B53-4BF1-A36F-E267EFC51E7F}">
      <dgm:prSet/>
      <dgm:spPr/>
      <dgm:t>
        <a:bodyPr/>
        <a:lstStyle/>
        <a:p>
          <a:pPr latinLnBrk="1"/>
          <a:endParaRPr lang="ko-KR" altLang="en-US"/>
        </a:p>
      </dgm:t>
    </dgm:pt>
    <dgm:pt modelId="{3DAF9D89-B57A-4C3A-90E8-CC9518E5CA6B}" type="sibTrans" cxnId="{D3B475E0-0B53-4BF1-A36F-E267EFC51E7F}">
      <dgm:prSet/>
      <dgm:spPr/>
      <dgm:t>
        <a:bodyPr/>
        <a:lstStyle/>
        <a:p>
          <a:pPr latinLnBrk="1"/>
          <a:endParaRPr lang="ko-KR" altLang="en-US"/>
        </a:p>
      </dgm:t>
    </dgm:pt>
    <dgm:pt modelId="{B0CBBEDC-27E5-45AF-9C52-9A880D2F9F3D}">
      <dgm:prSet custT="1"/>
      <dgm:spPr/>
      <dgm:t>
        <a:bodyPr/>
        <a:lstStyle/>
        <a:p>
          <a:pPr latinLnBrk="1"/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IFRS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개선 등을 위해 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IASB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의 기준 제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·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개정과정에 적극 참여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AA014F21-F3A2-4F67-A1CE-084956661555}" type="parTrans" cxnId="{8F6F947F-C880-41B5-BE07-AA9E7223B866}">
      <dgm:prSet/>
      <dgm:spPr/>
      <dgm:t>
        <a:bodyPr/>
        <a:lstStyle/>
        <a:p>
          <a:pPr latinLnBrk="1"/>
          <a:endParaRPr lang="ko-KR" altLang="en-US"/>
        </a:p>
      </dgm:t>
    </dgm:pt>
    <dgm:pt modelId="{9E577B3F-9B9D-45F0-8CCD-14D98CB89924}" type="sibTrans" cxnId="{8F6F947F-C880-41B5-BE07-AA9E7223B866}">
      <dgm:prSet/>
      <dgm:spPr/>
      <dgm:t>
        <a:bodyPr/>
        <a:lstStyle/>
        <a:p>
          <a:pPr latinLnBrk="1"/>
          <a:endParaRPr lang="ko-KR" altLang="en-US"/>
        </a:p>
      </dgm:t>
    </dgm:pt>
    <dgm:pt modelId="{1AF6502A-6D07-4ECA-8ADD-0C6C81E9469A}">
      <dgm:prSet phldrT="[텍스트]" custT="1"/>
      <dgm:spPr/>
      <dgm:t>
        <a:bodyPr/>
        <a:lstStyle/>
        <a:p>
          <a:pPr latinLnBrk="1"/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실무적용지침 부족 해소 등을 위한 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IFRS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질의회신제도 운영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C50A7531-7545-4E6F-9F2F-4A163819A92F}" type="parTrans" cxnId="{5EE26389-1E27-4F11-AF73-6EA58D6FD4A9}">
      <dgm:prSet/>
      <dgm:spPr/>
      <dgm:t>
        <a:bodyPr/>
        <a:lstStyle/>
        <a:p>
          <a:pPr latinLnBrk="1"/>
          <a:endParaRPr lang="ko-KR" altLang="en-US"/>
        </a:p>
      </dgm:t>
    </dgm:pt>
    <dgm:pt modelId="{7A514EE5-DCFF-4272-B756-3405A4AD585A}" type="sibTrans" cxnId="{5EE26389-1E27-4F11-AF73-6EA58D6FD4A9}">
      <dgm:prSet/>
      <dgm:spPr/>
      <dgm:t>
        <a:bodyPr/>
        <a:lstStyle/>
        <a:p>
          <a:pPr latinLnBrk="1"/>
          <a:endParaRPr lang="ko-KR" altLang="en-US"/>
        </a:p>
      </dgm:t>
    </dgm:pt>
    <dgm:pt modelId="{4137791B-E806-41A9-880F-04410CE5CDBC}">
      <dgm:prSet custT="1"/>
      <dgm:spPr/>
      <dgm:t>
        <a:bodyPr/>
        <a:lstStyle/>
        <a:p>
          <a:pPr latinLnBrk="1"/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국제증권감독기구의 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IFRS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집행사례 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DB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에 적극 동참 </a:t>
          </a:r>
          <a:r>
            <a:rPr lang="en-US" altLang="ko-KR" sz="1400" dirty="0" smtClean="0">
              <a:solidFill>
                <a:srgbClr val="000000"/>
              </a:solidFill>
              <a:latin typeface="+mj-lt"/>
            </a:rPr>
            <a:t>  </a:t>
          </a:r>
          <a:endParaRPr lang="ko-KR" altLang="en-US" sz="1400" dirty="0">
            <a:solidFill>
              <a:srgbClr val="000000"/>
            </a:solidFill>
            <a:latin typeface="+mj-lt"/>
          </a:endParaRPr>
        </a:p>
      </dgm:t>
    </dgm:pt>
    <dgm:pt modelId="{1A2B645C-5766-4086-8C3A-861776E8A681}" type="parTrans" cxnId="{FA4730A0-7148-4E6D-B763-F039BCF3E6DC}">
      <dgm:prSet/>
      <dgm:spPr/>
      <dgm:t>
        <a:bodyPr/>
        <a:lstStyle/>
        <a:p>
          <a:pPr latinLnBrk="1"/>
          <a:endParaRPr lang="ko-KR" altLang="en-US"/>
        </a:p>
      </dgm:t>
    </dgm:pt>
    <dgm:pt modelId="{08E08562-7879-4D7D-9467-88DE83D023F9}" type="sibTrans" cxnId="{FA4730A0-7148-4E6D-B763-F039BCF3E6DC}">
      <dgm:prSet/>
      <dgm:spPr/>
      <dgm:t>
        <a:bodyPr/>
        <a:lstStyle/>
        <a:p>
          <a:pPr latinLnBrk="1"/>
          <a:endParaRPr lang="ko-KR" altLang="en-US"/>
        </a:p>
      </dgm:t>
    </dgm:pt>
    <dgm:pt modelId="{00766981-7AD6-4B64-8F53-A061D27E62B0}">
      <dgm:prSet phldrT="[텍스트]" custT="1"/>
      <dgm:spPr/>
      <dgm:t>
        <a:bodyPr/>
        <a:lstStyle/>
        <a:p>
          <a:pPr latinLnBrk="1"/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IFRS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도입미진기업 현장방문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400" dirty="0" err="1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멘토링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 활동 등 중점관리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2149372F-0562-4F2A-9CC3-38A805BB4828}" type="parTrans" cxnId="{1B2A47C8-4D86-4766-B5B2-B175B6393EC6}">
      <dgm:prSet/>
      <dgm:spPr/>
      <dgm:t>
        <a:bodyPr/>
        <a:lstStyle/>
        <a:p>
          <a:pPr latinLnBrk="1"/>
          <a:endParaRPr lang="ko-KR" altLang="en-US"/>
        </a:p>
      </dgm:t>
    </dgm:pt>
    <dgm:pt modelId="{797F629C-BDFF-4D63-87F5-1919B8B491E4}" type="sibTrans" cxnId="{1B2A47C8-4D86-4766-B5B2-B175B6393EC6}">
      <dgm:prSet/>
      <dgm:spPr/>
      <dgm:t>
        <a:bodyPr/>
        <a:lstStyle/>
        <a:p>
          <a:pPr latinLnBrk="1"/>
          <a:endParaRPr lang="ko-KR" altLang="en-US"/>
        </a:p>
      </dgm:t>
    </dgm:pt>
    <dgm:pt modelId="{4D7F4A99-1BD8-4B5C-A154-C2B939E8E6CA}">
      <dgm:prSet phldrT="[텍스트]" custT="1"/>
      <dgm:spPr>
        <a:solidFill>
          <a:schemeClr val="accent2"/>
        </a:solidFill>
      </dgm:spPr>
      <dgm:t>
        <a:bodyPr/>
        <a:lstStyle/>
        <a:p>
          <a:pPr latinLnBrk="1"/>
          <a:r>
            <a:rPr lang="ko-KR" altLang="en-US" sz="1800" b="1" dirty="0" smtClean="0">
              <a:latin typeface="맑은 고딕" pitchFamily="50" charset="-127"/>
              <a:ea typeface="맑은 고딕" pitchFamily="50" charset="-127"/>
            </a:rPr>
            <a:t>법령 및 제도 정비를 통한 </a:t>
          </a:r>
          <a:r>
            <a:rPr lang="en-US" altLang="ko-KR" sz="1800" b="1" dirty="0" smtClean="0">
              <a:latin typeface="맑은 고딕" pitchFamily="50" charset="-127"/>
              <a:ea typeface="맑은 고딕" pitchFamily="50" charset="-127"/>
            </a:rPr>
            <a:t>IFRS </a:t>
          </a:r>
          <a:r>
            <a:rPr lang="ko-KR" altLang="en-US" sz="1800" b="1" dirty="0" smtClean="0">
              <a:latin typeface="맑은 고딕" pitchFamily="50" charset="-127"/>
              <a:ea typeface="맑은 고딕" pitchFamily="50" charset="-127"/>
            </a:rPr>
            <a:t>불확실성 해소</a:t>
          </a:r>
          <a:endParaRPr lang="ko-KR" altLang="en-US" sz="18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7DA63512-374C-4319-B1B6-E3927E71222B}" type="parTrans" cxnId="{ABF2033A-65C1-43C2-9F92-7B404D361F76}">
      <dgm:prSet/>
      <dgm:spPr/>
      <dgm:t>
        <a:bodyPr/>
        <a:lstStyle/>
        <a:p>
          <a:pPr latinLnBrk="1"/>
          <a:endParaRPr lang="ko-KR" altLang="en-US"/>
        </a:p>
      </dgm:t>
    </dgm:pt>
    <dgm:pt modelId="{5913E290-3953-417C-A677-76293115CF37}" type="sibTrans" cxnId="{ABF2033A-65C1-43C2-9F92-7B404D361F76}">
      <dgm:prSet/>
      <dgm:spPr/>
      <dgm:t>
        <a:bodyPr/>
        <a:lstStyle/>
        <a:p>
          <a:pPr latinLnBrk="1"/>
          <a:endParaRPr lang="ko-KR" altLang="en-US"/>
        </a:p>
      </dgm:t>
    </dgm:pt>
    <dgm:pt modelId="{1590D03F-61CA-4317-929C-84140ADA2F61}">
      <dgm:prSet phldrT="[텍스트]" custT="1"/>
      <dgm:spPr/>
      <dgm:t>
        <a:bodyPr/>
        <a:lstStyle/>
        <a:p>
          <a:pPr latinLnBrk="1"/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연결중심 공시체계에 맞게 </a:t>
          </a:r>
          <a:r>
            <a:rPr lang="ko-KR" altLang="en-US" sz="1400" dirty="0" err="1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외감규정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상장</a:t>
          </a:r>
          <a:r>
            <a:rPr lang="en-US" altLang="ko-KR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/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공시규정 등 정비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3DD92585-03BF-4FE5-8A80-1F0054750B6D}" type="parTrans" cxnId="{D6C91479-7A8E-4A67-95A0-82F5843FD970}">
      <dgm:prSet/>
      <dgm:spPr/>
      <dgm:t>
        <a:bodyPr/>
        <a:lstStyle/>
        <a:p>
          <a:pPr latinLnBrk="1"/>
          <a:endParaRPr lang="ko-KR" altLang="en-US"/>
        </a:p>
      </dgm:t>
    </dgm:pt>
    <dgm:pt modelId="{F21DAEB9-CC2C-42C7-AFFE-ECAD0F167DD7}" type="sibTrans" cxnId="{D6C91479-7A8E-4A67-95A0-82F5843FD970}">
      <dgm:prSet/>
      <dgm:spPr/>
      <dgm:t>
        <a:bodyPr/>
        <a:lstStyle/>
        <a:p>
          <a:pPr latinLnBrk="1"/>
          <a:endParaRPr lang="ko-KR" altLang="en-US"/>
        </a:p>
      </dgm:t>
    </dgm:pt>
    <dgm:pt modelId="{C3C74590-988C-4F75-A17F-5047D68B6C46}">
      <dgm:prSet phldrT="[텍스트]" custT="1"/>
      <dgm:spPr/>
      <dgm:t>
        <a:bodyPr/>
        <a:lstStyle/>
        <a:p>
          <a:pPr latinLnBrk="1"/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법인세법 등 세제 개선 지원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B226D64E-D649-457C-ACB3-67892B3C7816}" type="parTrans" cxnId="{9E8A5BCE-6012-459E-9E7F-4F82292968C2}">
      <dgm:prSet/>
      <dgm:spPr/>
      <dgm:t>
        <a:bodyPr/>
        <a:lstStyle/>
        <a:p>
          <a:pPr latinLnBrk="1"/>
          <a:endParaRPr lang="ko-KR" altLang="en-US"/>
        </a:p>
      </dgm:t>
    </dgm:pt>
    <dgm:pt modelId="{B0AD095D-08AC-4246-A369-A98E8B7835E5}" type="sibTrans" cxnId="{9E8A5BCE-6012-459E-9E7F-4F82292968C2}">
      <dgm:prSet/>
      <dgm:spPr/>
      <dgm:t>
        <a:bodyPr/>
        <a:lstStyle/>
        <a:p>
          <a:pPr latinLnBrk="1"/>
          <a:endParaRPr lang="ko-KR" altLang="en-US"/>
        </a:p>
      </dgm:t>
    </dgm:pt>
    <dgm:pt modelId="{A2CF5867-E485-4A62-9BD1-841D92609E55}">
      <dgm:prSet phldrT="[텍스트]" custT="1"/>
      <dgm:spPr/>
      <dgm:t>
        <a:bodyPr/>
        <a:lstStyle/>
        <a:p>
          <a:pPr latinLnBrk="1"/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국제감사기준</a:t>
          </a:r>
          <a:r>
            <a: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(New ISA) </a:t>
          </a:r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도입 및 상장법인 감사인 등록제 추진 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F7BE9162-0F0B-4C87-8408-7AAEBF07F983}" type="parTrans" cxnId="{C476029A-13F6-42CD-8002-EDFD3FFAE30C}">
      <dgm:prSet/>
      <dgm:spPr/>
      <dgm:t>
        <a:bodyPr/>
        <a:lstStyle/>
        <a:p>
          <a:pPr latinLnBrk="1"/>
          <a:endParaRPr lang="ko-KR" altLang="en-US"/>
        </a:p>
      </dgm:t>
    </dgm:pt>
    <dgm:pt modelId="{75576E0A-6755-4A25-AE83-C1B2E6A6DDAD}" type="sibTrans" cxnId="{C476029A-13F6-42CD-8002-EDFD3FFAE30C}">
      <dgm:prSet/>
      <dgm:spPr/>
      <dgm:t>
        <a:bodyPr/>
        <a:lstStyle/>
        <a:p>
          <a:pPr latinLnBrk="1"/>
          <a:endParaRPr lang="ko-KR" altLang="en-US"/>
        </a:p>
      </dgm:t>
    </dgm:pt>
    <dgm:pt modelId="{5304AAD7-5CC1-4327-A27E-437131EB9D16}">
      <dgm:prSet phldrT="[텍스트]" custT="1"/>
      <dgm:spPr/>
      <dgm:t>
        <a:bodyPr/>
        <a:lstStyle/>
        <a:p>
          <a:pPr latinLnBrk="1"/>
          <a:r>
            <a:rPr lang="ko-KR" altLang="en-US" sz="14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건전성감독지표 보완 등 금융회사 감독규정 개정 </a:t>
          </a:r>
          <a:endParaRPr lang="ko-KR" altLang="en-US" sz="1400" dirty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E4429BAF-192E-49D5-9884-A31A88298F26}" type="parTrans" cxnId="{2D3BCE23-C023-45FC-AA55-E7C49A334C61}">
      <dgm:prSet/>
      <dgm:spPr/>
      <dgm:t>
        <a:bodyPr/>
        <a:lstStyle/>
        <a:p>
          <a:pPr latinLnBrk="1"/>
          <a:endParaRPr lang="ko-KR" altLang="en-US"/>
        </a:p>
      </dgm:t>
    </dgm:pt>
    <dgm:pt modelId="{B7867026-8AEB-4744-959D-E3BA8094F65B}" type="sibTrans" cxnId="{2D3BCE23-C023-45FC-AA55-E7C49A334C61}">
      <dgm:prSet/>
      <dgm:spPr/>
      <dgm:t>
        <a:bodyPr/>
        <a:lstStyle/>
        <a:p>
          <a:pPr latinLnBrk="1"/>
          <a:endParaRPr lang="ko-KR" altLang="en-US"/>
        </a:p>
      </dgm:t>
    </dgm:pt>
    <dgm:pt modelId="{E4B2EB4E-2255-4E53-B8A6-DAA61DD52CB6}" type="pres">
      <dgm:prSet presAssocID="{933E4D48-58F0-4465-A39F-65F80C6578E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EB3BF6D-29D4-4979-85AE-1F6A05167FAB}" type="pres">
      <dgm:prSet presAssocID="{F663D99A-312F-4C34-9DA7-671459085479}" presName="linNode" presStyleCnt="0"/>
      <dgm:spPr/>
    </dgm:pt>
    <dgm:pt modelId="{E14C9651-F27C-426A-BC72-1EB23EF12817}" type="pres">
      <dgm:prSet presAssocID="{F663D99A-312F-4C34-9DA7-671459085479}" presName="parentText" presStyleLbl="node1" presStyleIdx="0" presStyleCnt="4" custScaleX="90558" custLinFactNeighborY="151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81E33B7-1AEC-4100-A448-3AE31F4C3A00}" type="pres">
      <dgm:prSet presAssocID="{F663D99A-312F-4C34-9DA7-671459085479}" presName="descendantText" presStyleLbl="alignAccFollowNode1" presStyleIdx="0" presStyleCnt="4" custScaleY="11449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4FFF2D-3542-460F-A680-E05006B7173D}" type="pres">
      <dgm:prSet presAssocID="{C90B0BE0-5F74-465E-9BEF-00F01807D9E1}" presName="sp" presStyleCnt="0"/>
      <dgm:spPr/>
    </dgm:pt>
    <dgm:pt modelId="{C42FE050-46B7-488C-A0BF-22E3FDF2D73D}" type="pres">
      <dgm:prSet presAssocID="{4D7F4A99-1BD8-4B5C-A154-C2B939E8E6CA}" presName="linNode" presStyleCnt="0"/>
      <dgm:spPr/>
    </dgm:pt>
    <dgm:pt modelId="{43F2E278-59E7-4141-83FA-47E91E915637}" type="pres">
      <dgm:prSet presAssocID="{4D7F4A99-1BD8-4B5C-A154-C2B939E8E6CA}" presName="parentText" presStyleLbl="node1" presStyleIdx="1" presStyleCnt="4" custScaleX="90760" custLinFactNeighborY="-760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AD9B98-5639-457B-9B26-F1C26104ED39}" type="pres">
      <dgm:prSet presAssocID="{4D7F4A99-1BD8-4B5C-A154-C2B939E8E6CA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E141623-732B-48A7-B2AD-3323F81A0A5B}" type="pres">
      <dgm:prSet presAssocID="{5913E290-3953-417C-A677-76293115CF37}" presName="sp" presStyleCnt="0"/>
      <dgm:spPr/>
    </dgm:pt>
    <dgm:pt modelId="{8CA35E72-FD2C-406A-9DCF-BC409E1F38A5}" type="pres">
      <dgm:prSet presAssocID="{F05D9418-E853-4BC5-91ED-62766187DAD1}" presName="linNode" presStyleCnt="0"/>
      <dgm:spPr/>
    </dgm:pt>
    <dgm:pt modelId="{712F3137-43BD-42F5-9A41-0E21EA2DA67D}" type="pres">
      <dgm:prSet presAssocID="{F05D9418-E853-4BC5-91ED-62766187DAD1}" presName="parentText" presStyleLbl="node1" presStyleIdx="2" presStyleCnt="4" custScaleX="90558" custLinFactNeighborX="318" custLinFactNeighborY="207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EAA5E2-508D-49C7-A8D3-98462DA93982}" type="pres">
      <dgm:prSet presAssocID="{F05D9418-E853-4BC5-91ED-62766187DAD1}" presName="descendantText" presStyleLbl="alignAccFollowNode1" presStyleIdx="2" presStyleCnt="4" custScaleY="116751" custLinFactNeighborX="101" custLinFactNeighborY="626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F4F574-6BD5-4CDD-AE7E-26E078DD75ED}" type="pres">
      <dgm:prSet presAssocID="{40835300-C63A-4AA4-A2DF-1205A0207B99}" presName="sp" presStyleCnt="0"/>
      <dgm:spPr/>
    </dgm:pt>
    <dgm:pt modelId="{ADA4CB6E-E81F-4B51-A64A-DDBD6FECAD34}" type="pres">
      <dgm:prSet presAssocID="{7496A34C-036F-409D-9AFB-072763CB6ADD}" presName="linNode" presStyleCnt="0"/>
      <dgm:spPr/>
    </dgm:pt>
    <dgm:pt modelId="{89E11742-34F8-4975-AC8D-D3A0DCBD9D5F}" type="pres">
      <dgm:prSet presAssocID="{7496A34C-036F-409D-9AFB-072763CB6ADD}" presName="parentText" presStyleLbl="node1" presStyleIdx="3" presStyleCnt="4" custScaleX="88496" custScaleY="84192" custLinFactNeighborX="580" custLinFactNeighborY="1448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2E35A5D-780C-4F0C-8870-CC31996620C7}" type="pres">
      <dgm:prSet presAssocID="{7496A34C-036F-409D-9AFB-072763CB6ADD}" presName="descendantText" presStyleLbl="alignAccFollowNode1" presStyleIdx="3" presStyleCnt="4" custScaleX="101273" custScaleY="8789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688CFAA-8C32-4657-BEF2-E70EE98EAE54}" type="presOf" srcId="{A0FD2EAE-9CB1-47CF-AD56-8673F959C3AA}" destId="{181E33B7-1AEC-4100-A448-3AE31F4C3A00}" srcOrd="0" destOrd="0" presId="urn:microsoft.com/office/officeart/2005/8/layout/vList5"/>
    <dgm:cxn modelId="{B65310AC-D4E9-44F0-8865-48A90F27416C}" srcId="{F05D9418-E853-4BC5-91ED-62766187DAD1}" destId="{648E182D-D81D-4B2A-B850-E1D7BFCF136D}" srcOrd="0" destOrd="0" parTransId="{1A73861D-CF82-4BE4-9224-3D93E5F43C5E}" sibTransId="{C1382E76-1626-4B4E-BFA8-9EB92D136716}"/>
    <dgm:cxn modelId="{17AA70AC-27F1-4F8D-A23E-36F5225A2665}" srcId="{933E4D48-58F0-4465-A39F-65F80C6578EC}" destId="{F05D9418-E853-4BC5-91ED-62766187DAD1}" srcOrd="2" destOrd="0" parTransId="{2FCBEACA-E1E7-475B-A708-0BB5F2414C34}" sibTransId="{40835300-C63A-4AA4-A2DF-1205A0207B99}"/>
    <dgm:cxn modelId="{ABF2033A-65C1-43C2-9F92-7B404D361F76}" srcId="{933E4D48-58F0-4465-A39F-65F80C6578EC}" destId="{4D7F4A99-1BD8-4B5C-A154-C2B939E8E6CA}" srcOrd="1" destOrd="0" parTransId="{7DA63512-374C-4319-B1B6-E3927E71222B}" sibTransId="{5913E290-3953-417C-A677-76293115CF37}"/>
    <dgm:cxn modelId="{2D3BCE23-C023-45FC-AA55-E7C49A334C61}" srcId="{4D7F4A99-1BD8-4B5C-A154-C2B939E8E6CA}" destId="{5304AAD7-5CC1-4327-A27E-437131EB9D16}" srcOrd="1" destOrd="0" parTransId="{E4429BAF-192E-49D5-9884-A31A88298F26}" sibTransId="{B7867026-8AEB-4744-959D-E3BA8094F65B}"/>
    <dgm:cxn modelId="{4A310F3A-1B05-456B-90D1-E8D7D386B4B5}" type="presOf" srcId="{1AF6502A-6D07-4ECA-8ADD-0C6C81E9469A}" destId="{CBEAA5E2-508D-49C7-A8D3-98462DA93982}" srcOrd="0" destOrd="2" presId="urn:microsoft.com/office/officeart/2005/8/layout/vList5"/>
    <dgm:cxn modelId="{11F085E7-FF74-4BE7-80B2-3D8725B068A6}" type="presOf" srcId="{7496A34C-036F-409D-9AFB-072763CB6ADD}" destId="{89E11742-34F8-4975-AC8D-D3A0DCBD9D5F}" srcOrd="0" destOrd="0" presId="urn:microsoft.com/office/officeart/2005/8/layout/vList5"/>
    <dgm:cxn modelId="{1B2A47C8-4D86-4766-B5B2-B175B6393EC6}" srcId="{F663D99A-312F-4C34-9DA7-671459085479}" destId="{00766981-7AD6-4B64-8F53-A061D27E62B0}" srcOrd="1" destOrd="0" parTransId="{2149372F-0562-4F2A-9CC3-38A805BB4828}" sibTransId="{797F629C-BDFF-4D63-87F5-1919B8B491E4}"/>
    <dgm:cxn modelId="{A8BEDCE5-F396-42C4-9972-657AA811481B}" type="presOf" srcId="{F663D99A-312F-4C34-9DA7-671459085479}" destId="{E14C9651-F27C-426A-BC72-1EB23EF12817}" srcOrd="0" destOrd="0" presId="urn:microsoft.com/office/officeart/2005/8/layout/vList5"/>
    <dgm:cxn modelId="{2D330209-3D7E-4B7D-8BE3-B104BED6E851}" type="presOf" srcId="{1590D03F-61CA-4317-929C-84140ADA2F61}" destId="{E3AD9B98-5639-457B-9B26-F1C26104ED39}" srcOrd="0" destOrd="0" presId="urn:microsoft.com/office/officeart/2005/8/layout/vList5"/>
    <dgm:cxn modelId="{B74F4405-3F09-4D8E-A639-D2D06637B007}" type="presOf" srcId="{4D7F4A99-1BD8-4B5C-A154-C2B939E8E6CA}" destId="{43F2E278-59E7-4141-83FA-47E91E915637}" srcOrd="0" destOrd="0" presId="urn:microsoft.com/office/officeart/2005/8/layout/vList5"/>
    <dgm:cxn modelId="{4D2F4913-8109-44D6-8D09-7D2D0645D26F}" srcId="{F663D99A-312F-4C34-9DA7-671459085479}" destId="{3DF85D5F-22FA-4055-BC02-D7F05D5BE10F}" srcOrd="2" destOrd="0" parTransId="{E7805767-8EB7-4784-88E5-3A22E78EB1EF}" sibTransId="{CFFF3E89-7442-4A92-9C47-29B24325EEF4}"/>
    <dgm:cxn modelId="{8826AE43-221C-4A19-89D2-75B8FE8A9AEC}" type="presOf" srcId="{C3C74590-988C-4F75-A17F-5047D68B6C46}" destId="{E3AD9B98-5639-457B-9B26-F1C26104ED39}" srcOrd="0" destOrd="2" presId="urn:microsoft.com/office/officeart/2005/8/layout/vList5"/>
    <dgm:cxn modelId="{DBDAC61B-D81E-4ADA-BA66-5604F0077FD8}" type="presOf" srcId="{00766981-7AD6-4B64-8F53-A061D27E62B0}" destId="{181E33B7-1AEC-4100-A448-3AE31F4C3A00}" srcOrd="0" destOrd="1" presId="urn:microsoft.com/office/officeart/2005/8/layout/vList5"/>
    <dgm:cxn modelId="{206B6394-02C1-425E-AC99-0C82062DCA22}" type="presOf" srcId="{933E4D48-58F0-4465-A39F-65F80C6578EC}" destId="{E4B2EB4E-2255-4E53-B8A6-DAA61DD52CB6}" srcOrd="0" destOrd="0" presId="urn:microsoft.com/office/officeart/2005/8/layout/vList5"/>
    <dgm:cxn modelId="{E7E91016-A9E1-4A43-A3D6-CF3A543BBF7E}" type="presOf" srcId="{3DF85D5F-22FA-4055-BC02-D7F05D5BE10F}" destId="{181E33B7-1AEC-4100-A448-3AE31F4C3A00}" srcOrd="0" destOrd="2" presId="urn:microsoft.com/office/officeart/2005/8/layout/vList5"/>
    <dgm:cxn modelId="{D6C91479-7A8E-4A67-95A0-82F5843FD970}" srcId="{4D7F4A99-1BD8-4B5C-A154-C2B939E8E6CA}" destId="{1590D03F-61CA-4317-929C-84140ADA2F61}" srcOrd="0" destOrd="0" parTransId="{3DD92585-03BF-4FE5-8A80-1F0054750B6D}" sibTransId="{F21DAEB9-CC2C-42C7-AFFE-ECAD0F167DD7}"/>
    <dgm:cxn modelId="{4B5B1113-DC28-4A19-8BAD-2D74C2FCD4AB}" type="presOf" srcId="{4137791B-E806-41A9-880F-04410CE5CDBC}" destId="{C2E35A5D-780C-4F0C-8870-CC31996620C7}" srcOrd="0" destOrd="1" presId="urn:microsoft.com/office/officeart/2005/8/layout/vList5"/>
    <dgm:cxn modelId="{C476029A-13F6-42CD-8002-EDFD3FFAE30C}" srcId="{F05D9418-E853-4BC5-91ED-62766187DAD1}" destId="{A2CF5867-E485-4A62-9BD1-841D92609E55}" srcOrd="1" destOrd="0" parTransId="{F7BE9162-0F0B-4C87-8408-7AAEBF07F983}" sibTransId="{75576E0A-6755-4A25-AE83-C1B2E6A6DDAD}"/>
    <dgm:cxn modelId="{FA4730A0-7148-4E6D-B763-F039BCF3E6DC}" srcId="{7496A34C-036F-409D-9AFB-072763CB6ADD}" destId="{4137791B-E806-41A9-880F-04410CE5CDBC}" srcOrd="1" destOrd="0" parTransId="{1A2B645C-5766-4086-8C3A-861776E8A681}" sibTransId="{08E08562-7879-4D7D-9467-88DE83D023F9}"/>
    <dgm:cxn modelId="{C6D01697-0F82-4DDE-8FAA-E42B82285035}" type="presOf" srcId="{A2CF5867-E485-4A62-9BD1-841D92609E55}" destId="{CBEAA5E2-508D-49C7-A8D3-98462DA93982}" srcOrd="0" destOrd="1" presId="urn:microsoft.com/office/officeart/2005/8/layout/vList5"/>
    <dgm:cxn modelId="{9E8A5BCE-6012-459E-9E7F-4F82292968C2}" srcId="{4D7F4A99-1BD8-4B5C-A154-C2B939E8E6CA}" destId="{C3C74590-988C-4F75-A17F-5047D68B6C46}" srcOrd="2" destOrd="0" parTransId="{B226D64E-D649-457C-ACB3-67892B3C7816}" sibTransId="{B0AD095D-08AC-4246-A369-A98E8B7835E5}"/>
    <dgm:cxn modelId="{BCABD312-10DE-49F3-AADC-F7A0852EB1FD}" type="presOf" srcId="{F05D9418-E853-4BC5-91ED-62766187DAD1}" destId="{712F3137-43BD-42F5-9A41-0E21EA2DA67D}" srcOrd="0" destOrd="0" presId="urn:microsoft.com/office/officeart/2005/8/layout/vList5"/>
    <dgm:cxn modelId="{BB91BA62-A224-4D2C-8B5B-B97A99F84B22}" srcId="{933E4D48-58F0-4465-A39F-65F80C6578EC}" destId="{F663D99A-312F-4C34-9DA7-671459085479}" srcOrd="0" destOrd="0" parTransId="{48790029-0A05-41B5-8BE1-EBF8F6384C8B}" sibTransId="{C90B0BE0-5F74-465E-9BEF-00F01807D9E1}"/>
    <dgm:cxn modelId="{8F6F947F-C880-41B5-BE07-AA9E7223B866}" srcId="{7496A34C-036F-409D-9AFB-072763CB6ADD}" destId="{B0CBBEDC-27E5-45AF-9C52-9A880D2F9F3D}" srcOrd="0" destOrd="0" parTransId="{AA014F21-F3A2-4F67-A1CE-084956661555}" sibTransId="{9E577B3F-9B9D-45F0-8CCD-14D98CB89924}"/>
    <dgm:cxn modelId="{CE127A07-E366-4E3C-88D1-5896CD1C59DD}" type="presOf" srcId="{5304AAD7-5CC1-4327-A27E-437131EB9D16}" destId="{E3AD9B98-5639-457B-9B26-F1C26104ED39}" srcOrd="0" destOrd="1" presId="urn:microsoft.com/office/officeart/2005/8/layout/vList5"/>
    <dgm:cxn modelId="{5EE26389-1E27-4F11-AF73-6EA58D6FD4A9}" srcId="{F05D9418-E853-4BC5-91ED-62766187DAD1}" destId="{1AF6502A-6D07-4ECA-8ADD-0C6C81E9469A}" srcOrd="2" destOrd="0" parTransId="{C50A7531-7545-4E6F-9F2F-4A163819A92F}" sibTransId="{7A514EE5-DCFF-4272-B756-3405A4AD585A}"/>
    <dgm:cxn modelId="{2EEAF20A-ACBC-40D9-AD6E-7C1B6D17EEDA}" type="presOf" srcId="{648E182D-D81D-4B2A-B850-E1D7BFCF136D}" destId="{CBEAA5E2-508D-49C7-A8D3-98462DA93982}" srcOrd="0" destOrd="0" presId="urn:microsoft.com/office/officeart/2005/8/layout/vList5"/>
    <dgm:cxn modelId="{18D65B77-A4D5-44ED-B4FC-30A91E032A81}" type="presOf" srcId="{B0CBBEDC-27E5-45AF-9C52-9A880D2F9F3D}" destId="{C2E35A5D-780C-4F0C-8870-CC31996620C7}" srcOrd="0" destOrd="0" presId="urn:microsoft.com/office/officeart/2005/8/layout/vList5"/>
    <dgm:cxn modelId="{D3FB5637-14C7-40FA-9E6D-50763DCC2A8C}" srcId="{F663D99A-312F-4C34-9DA7-671459085479}" destId="{A0FD2EAE-9CB1-47CF-AD56-8673F959C3AA}" srcOrd="0" destOrd="0" parTransId="{9E7D8A32-1C13-45C4-97AB-467F50CB4A10}" sibTransId="{70983D7C-66A2-44CC-89D4-B82602EC7BFA}"/>
    <dgm:cxn modelId="{D3B475E0-0B53-4BF1-A36F-E267EFC51E7F}" srcId="{933E4D48-58F0-4465-A39F-65F80C6578EC}" destId="{7496A34C-036F-409D-9AFB-072763CB6ADD}" srcOrd="3" destOrd="0" parTransId="{DE789215-6945-46A4-AC8C-FEFBCCDCDB46}" sibTransId="{3DAF9D89-B57A-4C3A-90E8-CC9518E5CA6B}"/>
    <dgm:cxn modelId="{4814E920-567D-456C-BAB0-C3D2E305A9B4}" type="presParOf" srcId="{E4B2EB4E-2255-4E53-B8A6-DAA61DD52CB6}" destId="{DEB3BF6D-29D4-4979-85AE-1F6A05167FAB}" srcOrd="0" destOrd="0" presId="urn:microsoft.com/office/officeart/2005/8/layout/vList5"/>
    <dgm:cxn modelId="{7B712A86-30CE-4098-AC80-91C9F2F2F705}" type="presParOf" srcId="{DEB3BF6D-29D4-4979-85AE-1F6A05167FAB}" destId="{E14C9651-F27C-426A-BC72-1EB23EF12817}" srcOrd="0" destOrd="0" presId="urn:microsoft.com/office/officeart/2005/8/layout/vList5"/>
    <dgm:cxn modelId="{61892C14-51B6-467D-BF3C-523680E7910B}" type="presParOf" srcId="{DEB3BF6D-29D4-4979-85AE-1F6A05167FAB}" destId="{181E33B7-1AEC-4100-A448-3AE31F4C3A00}" srcOrd="1" destOrd="0" presId="urn:microsoft.com/office/officeart/2005/8/layout/vList5"/>
    <dgm:cxn modelId="{97BFAD05-2269-4220-BB20-CF8EA5D1AB4D}" type="presParOf" srcId="{E4B2EB4E-2255-4E53-B8A6-DAA61DD52CB6}" destId="{014FFF2D-3542-460F-A680-E05006B7173D}" srcOrd="1" destOrd="0" presId="urn:microsoft.com/office/officeart/2005/8/layout/vList5"/>
    <dgm:cxn modelId="{8148D623-4984-4606-83CF-BBAA18EA1B52}" type="presParOf" srcId="{E4B2EB4E-2255-4E53-B8A6-DAA61DD52CB6}" destId="{C42FE050-46B7-488C-A0BF-22E3FDF2D73D}" srcOrd="2" destOrd="0" presId="urn:microsoft.com/office/officeart/2005/8/layout/vList5"/>
    <dgm:cxn modelId="{DA1D1957-494A-42A6-ABF6-5E56B1EE5745}" type="presParOf" srcId="{C42FE050-46B7-488C-A0BF-22E3FDF2D73D}" destId="{43F2E278-59E7-4141-83FA-47E91E915637}" srcOrd="0" destOrd="0" presId="urn:microsoft.com/office/officeart/2005/8/layout/vList5"/>
    <dgm:cxn modelId="{DE5ED3CE-1941-4A4A-85F0-8B72D144FD7A}" type="presParOf" srcId="{C42FE050-46B7-488C-A0BF-22E3FDF2D73D}" destId="{E3AD9B98-5639-457B-9B26-F1C26104ED39}" srcOrd="1" destOrd="0" presId="urn:microsoft.com/office/officeart/2005/8/layout/vList5"/>
    <dgm:cxn modelId="{90597D55-7221-4E35-9482-3229E9E3B6C1}" type="presParOf" srcId="{E4B2EB4E-2255-4E53-B8A6-DAA61DD52CB6}" destId="{7E141623-732B-48A7-B2AD-3323F81A0A5B}" srcOrd="3" destOrd="0" presId="urn:microsoft.com/office/officeart/2005/8/layout/vList5"/>
    <dgm:cxn modelId="{7B152E34-07A6-45ED-908B-CBCB04557413}" type="presParOf" srcId="{E4B2EB4E-2255-4E53-B8A6-DAA61DD52CB6}" destId="{8CA35E72-FD2C-406A-9DCF-BC409E1F38A5}" srcOrd="4" destOrd="0" presId="urn:microsoft.com/office/officeart/2005/8/layout/vList5"/>
    <dgm:cxn modelId="{E0216250-A97F-4ACC-89B0-A8389D4560BC}" type="presParOf" srcId="{8CA35E72-FD2C-406A-9DCF-BC409E1F38A5}" destId="{712F3137-43BD-42F5-9A41-0E21EA2DA67D}" srcOrd="0" destOrd="0" presId="urn:microsoft.com/office/officeart/2005/8/layout/vList5"/>
    <dgm:cxn modelId="{CE36EFF6-5BF7-48A0-AE23-D684A9261D77}" type="presParOf" srcId="{8CA35E72-FD2C-406A-9DCF-BC409E1F38A5}" destId="{CBEAA5E2-508D-49C7-A8D3-98462DA93982}" srcOrd="1" destOrd="0" presId="urn:microsoft.com/office/officeart/2005/8/layout/vList5"/>
    <dgm:cxn modelId="{27726293-8349-4E77-B46E-22F0335EF314}" type="presParOf" srcId="{E4B2EB4E-2255-4E53-B8A6-DAA61DD52CB6}" destId="{E3F4F574-6BD5-4CDD-AE7E-26E078DD75ED}" srcOrd="5" destOrd="0" presId="urn:microsoft.com/office/officeart/2005/8/layout/vList5"/>
    <dgm:cxn modelId="{4ED0B76D-5FFB-4920-B9BE-57D0FA3CC27F}" type="presParOf" srcId="{E4B2EB4E-2255-4E53-B8A6-DAA61DD52CB6}" destId="{ADA4CB6E-E81F-4B51-A64A-DDBD6FECAD34}" srcOrd="6" destOrd="0" presId="urn:microsoft.com/office/officeart/2005/8/layout/vList5"/>
    <dgm:cxn modelId="{273D5DC0-1B3F-4A75-9C7C-905E3EFED4DF}" type="presParOf" srcId="{ADA4CB6E-E81F-4B51-A64A-DDBD6FECAD34}" destId="{89E11742-34F8-4975-AC8D-D3A0DCBD9D5F}" srcOrd="0" destOrd="0" presId="urn:microsoft.com/office/officeart/2005/8/layout/vList5"/>
    <dgm:cxn modelId="{D833DC03-04FF-4627-B3EA-10BBA5735CEC}" type="presParOf" srcId="{ADA4CB6E-E81F-4B51-A64A-DDBD6FECAD34}" destId="{C2E35A5D-780C-4F0C-8870-CC31996620C7}" srcOrd="1" destOrd="0" presId="urn:microsoft.com/office/officeart/2005/8/layout/vList5"/>
  </dgm:cxnLst>
  <dgm:bg>
    <a:noFill/>
  </dgm:bg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latinLnBrk="0">
              <a:defRPr sz="1200" b="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sz="1200" b="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8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latinLnBrk="0">
              <a:defRPr sz="1200" b="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8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latinLnBrk="0">
              <a:defRPr sz="1200" b="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1C3026B4-FB17-4A18-B9E8-BF988B90C54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latinLnBrk="0">
              <a:defRPr sz="1200" b="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sz="1200" b="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latinLnBrk="0">
              <a:defRPr sz="1200" b="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latinLnBrk="0">
              <a:defRPr sz="1200" b="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4E2C674C-F1BA-4526-BB34-94C88A4754D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59" tIns="45779" rIns="91559" bIns="45779" anchor="b"/>
          <a:lstStyle/>
          <a:p>
            <a:pPr algn="r" latinLnBrk="0"/>
            <a:fld id="{574C5DF3-52F2-4ECF-968A-19A591CA9D86}" type="slidenum">
              <a:rPr lang="ko-KR" altLang="en-US" sz="1200" b="0">
                <a:solidFill>
                  <a:schemeClr val="tx1"/>
                </a:solidFill>
              </a:rPr>
              <a:pPr algn="r" latinLnBrk="0"/>
              <a:t>2</a:t>
            </a:fld>
            <a:endParaRPr lang="en-US" altLang="ko-KR" sz="1200" b="0">
              <a:solidFill>
                <a:schemeClr val="tx1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59" tIns="45779" rIns="91559" bIns="45779" anchor="b"/>
          <a:lstStyle/>
          <a:p>
            <a:pPr algn="r">
              <a:spcBef>
                <a:spcPct val="50000"/>
              </a:spcBef>
            </a:pPr>
            <a:fld id="{AAA9DB03-37D3-47DD-837D-996550F48586}" type="slidenum">
              <a:rPr kumimoji="1" lang="ko-KR" altLang="en-US" sz="1200" b="0">
                <a:solidFill>
                  <a:schemeClr val="tx1"/>
                </a:solidFill>
                <a:latin typeface="굴림" charset="-127"/>
              </a:rPr>
              <a:pPr algn="r">
                <a:spcBef>
                  <a:spcPct val="50000"/>
                </a:spcBef>
              </a:pPr>
              <a:t>2</a:t>
            </a:fld>
            <a:endParaRPr kumimoji="1" lang="en-US" altLang="ko-KR" sz="1200" b="0">
              <a:solidFill>
                <a:schemeClr val="tx1"/>
              </a:solidFill>
              <a:latin typeface="굴림" charset="-127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50888"/>
            <a:ext cx="4954587" cy="3716337"/>
          </a:xfrm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22813"/>
            <a:ext cx="4991100" cy="44704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620" tIns="46310" rIns="92620" bIns="46310"/>
          <a:lstStyle/>
          <a:p>
            <a:pPr eaLnBrk="1" hangingPunct="1"/>
            <a:endParaRPr lang="ko-KR" altLang="ko-KR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59" tIns="45779" rIns="91559" bIns="45779" anchor="b"/>
          <a:lstStyle/>
          <a:p>
            <a:pPr algn="r" latinLnBrk="0"/>
            <a:fld id="{620AAB0C-F365-45F7-BB0D-342F32607AAD}" type="slidenum">
              <a:rPr lang="ko-KR" altLang="en-US" sz="1200" b="0">
                <a:solidFill>
                  <a:schemeClr val="tx1"/>
                </a:solidFill>
              </a:rPr>
              <a:pPr algn="r" latinLnBrk="0"/>
              <a:t>21</a:t>
            </a:fld>
            <a:endParaRPr lang="en-US" altLang="ko-KR" sz="1200" b="0">
              <a:solidFill>
                <a:schemeClr val="tx1"/>
              </a:solidFill>
            </a:endParaRPr>
          </a:p>
        </p:txBody>
      </p:sp>
      <p:sp>
        <p:nvSpPr>
          <p:cNvPr id="160770" name="Rectangle 7"/>
          <p:cNvSpPr txBox="1">
            <a:spLocks noGrp="1" noChangeArrowheads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59" tIns="45779" rIns="91559" bIns="45779" anchor="b"/>
          <a:lstStyle/>
          <a:p>
            <a:pPr algn="r">
              <a:spcBef>
                <a:spcPct val="50000"/>
              </a:spcBef>
            </a:pPr>
            <a:fld id="{51F86F36-389B-42D7-B366-E03D37F10941}" type="slidenum">
              <a:rPr kumimoji="1" lang="ko-KR" altLang="en-US" sz="1200" b="0">
                <a:solidFill>
                  <a:schemeClr val="tx1"/>
                </a:solidFill>
                <a:latin typeface="굴림" charset="-127"/>
              </a:rPr>
              <a:pPr algn="r">
                <a:spcBef>
                  <a:spcPct val="50000"/>
                </a:spcBef>
              </a:pPr>
              <a:t>21</a:t>
            </a:fld>
            <a:endParaRPr kumimoji="1" lang="en-US" altLang="ko-KR" sz="1200" b="0">
              <a:solidFill>
                <a:schemeClr val="tx1"/>
              </a:solidFill>
              <a:latin typeface="굴림" charset="-127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50888"/>
            <a:ext cx="4954587" cy="3716337"/>
          </a:xfrm>
          <a:solidFill>
            <a:srgbClr val="FFFFFF"/>
          </a:solidFill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22813"/>
            <a:ext cx="4991100" cy="44704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620" tIns="46310" rIns="92620" bIns="46310"/>
          <a:lstStyle/>
          <a:p>
            <a:pPr eaLnBrk="1" hangingPunct="1"/>
            <a:endParaRPr lang="ko-KR" altLang="ko-KR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0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</a:endParaRPr>
          </a:p>
        </p:txBody>
      </p:sp>
      <p:sp>
        <p:nvSpPr>
          <p:cNvPr id="191491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16B785-5DA1-4BB3-A8B1-1A4EF3CBFF9C}" type="slidenum">
              <a:rPr lang="ko-KR" altLang="en-US" smtClean="0">
                <a:latin typeface="Arial" charset="0"/>
                <a:ea typeface="굴림" charset="-127"/>
              </a:rPr>
              <a:pPr/>
              <a:t>36</a:t>
            </a:fld>
            <a:endParaRPr lang="en-US" altLang="ko-KR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7"/>
          <p:cNvSpPr txBox="1">
            <a:spLocks noGrp="1" noChangeArrowheads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latinLnBrk="0"/>
            <a:fld id="{C1791C03-092C-44DC-941D-B16320829B17}" type="slidenum">
              <a:rPr lang="ko-KR" altLang="en-US" sz="1200" b="0">
                <a:solidFill>
                  <a:schemeClr val="tx1"/>
                </a:solidFill>
              </a:rPr>
              <a:pPr algn="r" latinLnBrk="0"/>
              <a:t>50</a:t>
            </a:fld>
            <a:endParaRPr lang="en-US" altLang="ko-KR" sz="1200" b="0">
              <a:solidFill>
                <a:schemeClr val="tx1"/>
              </a:solidFill>
            </a:endParaRPr>
          </a:p>
        </p:txBody>
      </p:sp>
      <p:sp>
        <p:nvSpPr>
          <p:cNvPr id="220162" name="Rectangle 7"/>
          <p:cNvSpPr txBox="1">
            <a:spLocks noGrp="1" noChangeArrowheads="1"/>
          </p:cNvSpPr>
          <p:nvPr/>
        </p:nvSpPr>
        <p:spPr bwMode="auto">
          <a:xfrm>
            <a:off x="3857625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50000"/>
              </a:spcBef>
            </a:pPr>
            <a:fld id="{E8C1DBF3-C17E-4F25-B281-D05C3E2F63DD}" type="slidenum">
              <a:rPr kumimoji="1" lang="ko-KR" altLang="en-US" sz="1200" b="0">
                <a:solidFill>
                  <a:schemeClr val="tx1"/>
                </a:solidFill>
                <a:latin typeface="굴림" charset="-127"/>
              </a:rPr>
              <a:pPr algn="r">
                <a:spcBef>
                  <a:spcPct val="50000"/>
                </a:spcBef>
              </a:pPr>
              <a:t>50</a:t>
            </a:fld>
            <a:endParaRPr kumimoji="1" lang="en-US" altLang="ko-KR" sz="1200" b="0">
              <a:solidFill>
                <a:schemeClr val="tx1"/>
              </a:solidFill>
              <a:latin typeface="굴림" charset="-127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50888"/>
            <a:ext cx="4953000" cy="3714750"/>
          </a:xfrm>
          <a:solidFill>
            <a:srgbClr val="FFFFFF"/>
          </a:solidFill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22813"/>
            <a:ext cx="4991100" cy="44704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500" tIns="46250" rIns="92500" bIns="46250"/>
          <a:lstStyle/>
          <a:p>
            <a:pPr eaLnBrk="1" hangingPunct="1"/>
            <a:endParaRPr lang="ko-KR" altLang="ko-KR" smtClean="0">
              <a:latin typeface="Arial" charset="0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bg bwMode="lt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" descr="간지 001 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914400" y="1196975"/>
            <a:ext cx="7391400" cy="838200"/>
          </a:xfrm>
        </p:spPr>
        <p:txBody>
          <a:bodyPr/>
          <a:lstStyle>
            <a:lvl1pPr>
              <a:defRPr sz="4000"/>
            </a:lvl1pPr>
          </a:lstStyle>
          <a:p>
            <a:r>
              <a:rPr lang="ko-KR" altLang="en-US" dirty="0"/>
              <a:t>마스터 제목 스타일 편집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20" y="1000108"/>
            <a:ext cx="8458200" cy="523400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04800" y="1052513"/>
            <a:ext cx="4152900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10100" y="1052513"/>
            <a:ext cx="4152900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48450" y="0"/>
            <a:ext cx="2114550" cy="63087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191250" cy="63087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31913" y="0"/>
            <a:ext cx="7416800" cy="71913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304800" y="1052513"/>
            <a:ext cx="4152900" cy="52562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10100" y="1052513"/>
            <a:ext cx="4152900" cy="52562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357188" y="0"/>
            <a:ext cx="8572500" cy="630555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Rectangle 47"/>
          <p:cNvSpPr>
            <a:spLocks noChangeArrowheads="1"/>
          </p:cNvSpPr>
          <p:nvPr userDrawn="1"/>
        </p:nvSpPr>
        <p:spPr bwMode="ltGray">
          <a:xfrm>
            <a:off x="0" y="0"/>
            <a:ext cx="9144000" cy="785794"/>
          </a:xfrm>
          <a:prstGeom prst="rect">
            <a:avLst/>
          </a:prstGeom>
          <a:gradFill flip="none" rotWithShape="1">
            <a:gsLst>
              <a:gs pos="58000">
                <a:srgbClr val="1B43B5">
                  <a:alpha val="90000"/>
                </a:srgbClr>
              </a:gs>
              <a:gs pos="0">
                <a:srgbClr val="1D48C1">
                  <a:alpha val="73000"/>
                </a:srgbClr>
              </a:gs>
              <a:gs pos="100000">
                <a:srgbClr val="1F7EBF">
                  <a:gamma/>
                  <a:shade val="46275"/>
                  <a:invGamma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99685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1214438" y="0"/>
            <a:ext cx="77152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9968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071563"/>
            <a:ext cx="8458200" cy="523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 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77" name="Rectangle 53"/>
          <p:cNvSpPr>
            <a:spLocks noChangeArrowheads="1"/>
          </p:cNvSpPr>
          <p:nvPr userDrawn="1"/>
        </p:nvSpPr>
        <p:spPr bwMode="black">
          <a:xfrm>
            <a:off x="4000500" y="6429375"/>
            <a:ext cx="5524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latinLnBrk="0">
              <a:defRPr/>
            </a:pPr>
            <a:fld id="{9AE20962-9216-4130-B08C-0E61F36C85BA}" type="slidenum">
              <a:rPr lang="en-US" altLang="ko-KR" sz="1300" b="0">
                <a:solidFill>
                  <a:srgbClr val="1D48C1"/>
                </a:solidFill>
                <a:latin typeface="HY헤드라인M" pitchFamily="18" charset="-127"/>
                <a:ea typeface="HY헤드라인M" pitchFamily="18" charset="-127"/>
              </a:rPr>
              <a:pPr algn="ctr" latinLnBrk="0">
                <a:defRPr/>
              </a:pPr>
              <a:t>‹#›</a:t>
            </a:fld>
            <a:r>
              <a:rPr lang="en-US" altLang="ko-KR" sz="1400" b="0" dirty="0">
                <a:solidFill>
                  <a:srgbClr val="1D48C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pic>
        <p:nvPicPr>
          <p:cNvPr id="199688" name="Picture 20" descr="간지 001 copy"/>
          <p:cNvPicPr>
            <a:picLocks noChangeAspect="1" noChangeArrowheads="1"/>
          </p:cNvPicPr>
          <p:nvPr userDrawn="1"/>
        </p:nvPicPr>
        <p:blipFill>
          <a:blip r:embed="rId15"/>
          <a:srcRect t="27908" r="45161" b="21687"/>
          <a:stretch>
            <a:fillRect/>
          </a:stretch>
        </p:blipFill>
        <p:spPr bwMode="auto">
          <a:xfrm>
            <a:off x="0" y="0"/>
            <a:ext cx="12144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689" name="Picture 2"/>
          <p:cNvPicPr>
            <a:picLocks noChangeAspect="1" noChangeArrowheads="1"/>
          </p:cNvPicPr>
          <p:nvPr userDrawn="1"/>
        </p:nvPicPr>
        <p:blipFill>
          <a:blip r:embed="rId16"/>
          <a:srcRect l="3241" t="20227" r="77635" b="76143"/>
          <a:stretch>
            <a:fillRect/>
          </a:stretch>
        </p:blipFill>
        <p:spPr bwMode="auto">
          <a:xfrm>
            <a:off x="6858000" y="6500813"/>
            <a:ext cx="19288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Y헤드라인M" pitchFamily="18" charset="-127"/>
          <a:ea typeface="HY헤드라인M" pitchFamily="18" charset="-127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u"/>
        <a:defRPr sz="2400">
          <a:solidFill>
            <a:srgbClr val="000000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615950" indent="-285750" algn="l" rtl="0" eaLnBrk="0" fontAlgn="base" latinLnBrk="1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l"/>
        <a:defRPr sz="2000">
          <a:solidFill>
            <a:srgbClr val="000000"/>
          </a:solidFill>
          <a:latin typeface="맑은 고딕" pitchFamily="50" charset="-127"/>
          <a:ea typeface="맑은 고딕" pitchFamily="50" charset="-127"/>
        </a:defRPr>
      </a:lvl2pPr>
      <a:lvl3pPr marL="901700" indent="-228600" algn="l" rtl="0" eaLnBrk="0" fontAlgn="base" latinLnBrk="1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ü"/>
        <a:defRPr sz="2400">
          <a:solidFill>
            <a:srgbClr val="000000"/>
          </a:solidFill>
          <a:latin typeface="맑은 고딕" pitchFamily="50" charset="-127"/>
          <a:ea typeface="맑은 고딕" pitchFamily="50" charset="-127"/>
        </a:defRPr>
      </a:lvl3pPr>
      <a:lvl4pPr marL="1346200" indent="-228600" algn="l" rtl="0" eaLnBrk="0" fontAlgn="base" latinLnBrk="1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Ø"/>
        <a:defRPr sz="1600">
          <a:solidFill>
            <a:srgbClr val="000000"/>
          </a:solidFill>
          <a:latin typeface="맑은 고딕" pitchFamily="50" charset="-127"/>
          <a:ea typeface="맑은 고딕" pitchFamily="50" charset="-127"/>
        </a:defRPr>
      </a:lvl4pPr>
      <a:lvl5pPr marL="1790700" indent="-228600" algn="l" rtl="0" eaLnBrk="0" fontAlgn="base" latinLnBrk="1" hangingPunct="0">
        <a:spcBef>
          <a:spcPct val="20000"/>
        </a:spcBef>
        <a:spcAft>
          <a:spcPct val="0"/>
        </a:spcAft>
        <a:buClr>
          <a:srgbClr val="C00000"/>
        </a:buClr>
        <a:buFont typeface="Arial" charset="0"/>
        <a:buChar char="−"/>
        <a:defRPr sz="1400">
          <a:solidFill>
            <a:srgbClr val="000000"/>
          </a:solidFill>
          <a:latin typeface="맑은 고딕" pitchFamily="50" charset="-127"/>
          <a:ea typeface="맑은 고딕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rgbClr val="2D1FE3"/>
        </a:buClr>
        <a:buChar char="»"/>
        <a:defRPr sz="1400">
          <a:solidFill>
            <a:srgbClr val="000000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rgbClr val="2D1FE3"/>
        </a:buClr>
        <a:buChar char="»"/>
        <a:defRPr sz="1400">
          <a:solidFill>
            <a:srgbClr val="000000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rgbClr val="2D1FE3"/>
        </a:buClr>
        <a:buChar char="»"/>
        <a:defRPr sz="1400">
          <a:solidFill>
            <a:srgbClr val="000000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rgbClr val="2D1FE3"/>
        </a:buClr>
        <a:buChar char="»"/>
        <a:defRPr sz="14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sb.or.k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csc.kr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357563" y="2357438"/>
            <a:ext cx="5643562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latinLnBrk="0">
              <a:lnSpc>
                <a:spcPct val="120000"/>
              </a:lnSpc>
              <a:defRPr/>
            </a:pPr>
            <a:r>
              <a:rPr lang="en-US" altLang="ko-KR" sz="40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IFRS </a:t>
            </a:r>
            <a:r>
              <a:rPr lang="ko-KR" altLang="en-US" sz="40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도입 추진현황과 기업의 유의사항</a:t>
            </a:r>
            <a:endParaRPr lang="en-US" altLang="ko-KR" sz="4000" b="0" kern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410" name="Rectangle 7"/>
          <p:cNvSpPr>
            <a:spLocks noChangeArrowheads="1"/>
          </p:cNvSpPr>
          <p:nvPr/>
        </p:nvSpPr>
        <p:spPr bwMode="auto">
          <a:xfrm>
            <a:off x="5572125" y="5786438"/>
            <a:ext cx="338455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ko-KR" altLang="en-US" sz="2200" b="0">
                <a:solidFill>
                  <a:srgbClr val="165A88"/>
                </a:solidFill>
                <a:latin typeface="HY헤드라인M" pitchFamily="18" charset="-127"/>
                <a:ea typeface="HY헤드라인M" pitchFamily="18" charset="-127"/>
              </a:rPr>
              <a:t>금융감독원 회계제도실</a:t>
            </a:r>
            <a:endParaRPr kumimoji="1" lang="en-US" altLang="ko-KR" sz="2200" b="0">
              <a:solidFill>
                <a:srgbClr val="165A88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kumimoji="1" lang="en-US" altLang="ko-KR" sz="2200" b="0" i="1">
                <a:solidFill>
                  <a:srgbClr val="FF3300"/>
                </a:solidFill>
                <a:latin typeface="Cambria Math" pitchFamily="18" charset="0"/>
              </a:rPr>
              <a:t>http://ifrs.fss.or.kr</a:t>
            </a:r>
            <a:endParaRPr kumimoji="1" lang="ko-KR" altLang="en-US" sz="2200" b="0">
              <a:solidFill>
                <a:srgbClr val="FF33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411" name="Rectangle 2"/>
          <p:cNvSpPr txBox="1">
            <a:spLocks noChangeArrowheads="1"/>
          </p:cNvSpPr>
          <p:nvPr/>
        </p:nvSpPr>
        <p:spPr bwMode="auto">
          <a:xfrm>
            <a:off x="4786313" y="4357688"/>
            <a:ext cx="19288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latinLnBrk="0">
              <a:lnSpc>
                <a:spcPct val="120000"/>
              </a:lnSpc>
            </a:pPr>
            <a:r>
              <a:rPr lang="en-US" altLang="ko-KR" sz="22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2010. 7</a:t>
            </a:r>
            <a:endParaRPr lang="ko-KR" altLang="en-US" sz="22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그룹 18"/>
          <p:cNvGrpSpPr>
            <a:grpSpLocks/>
          </p:cNvGrpSpPr>
          <p:nvPr/>
        </p:nvGrpSpPr>
        <p:grpSpPr bwMode="auto">
          <a:xfrm>
            <a:off x="642938" y="1143000"/>
            <a:ext cx="7429500" cy="942975"/>
            <a:chOff x="900113" y="1844675"/>
            <a:chExt cx="6626225" cy="762000"/>
          </a:xfrm>
        </p:grpSpPr>
        <p:sp>
          <p:nvSpPr>
            <p:cNvPr id="11" name="AutoShape 2"/>
            <p:cNvSpPr>
              <a:spLocks noChangeArrowheads="1"/>
            </p:cNvSpPr>
            <p:nvPr/>
          </p:nvSpPr>
          <p:spPr bwMode="gray">
            <a:xfrm>
              <a:off x="1340445" y="2044796"/>
              <a:ext cx="6185893" cy="56187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" pitchFamily="34" charset="0"/>
                <a:ea typeface="굴림" pitchFamily="50" charset="-127"/>
              </a:endParaRPr>
            </a:p>
          </p:txBody>
        </p:sp>
        <p:sp>
          <p:nvSpPr>
            <p:cNvPr id="19460" name="AutoShape 7"/>
            <p:cNvSpPr>
              <a:spLocks noChangeArrowheads="1"/>
            </p:cNvSpPr>
            <p:nvPr/>
          </p:nvSpPr>
          <p:spPr bwMode="gray">
            <a:xfrm>
              <a:off x="1651000" y="2060575"/>
              <a:ext cx="5707082" cy="466725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r>
                <a:rPr kumimoji="1" lang="ko-KR" altLang="en-US" sz="3200" b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국제회계기준 도입 추진현황</a:t>
              </a:r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gray">
            <a:xfrm>
              <a:off x="900113" y="1844675"/>
              <a:ext cx="685276" cy="686314"/>
            </a:xfrm>
            <a:prstGeom prst="diamond">
              <a:avLst/>
            </a:prstGeom>
            <a:solidFill>
              <a:schemeClr val="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32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Ⅰ</a:t>
              </a:r>
            </a:p>
          </p:txBody>
        </p:sp>
      </p:grpSp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1571625" y="2357438"/>
            <a:ext cx="590550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31813" indent="-531813">
              <a:lnSpc>
                <a:spcPct val="150000"/>
              </a:lnSpc>
              <a:buFontTx/>
              <a:buAutoNum type="arabicPeriod"/>
            </a:pPr>
            <a:r>
              <a:rPr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주요 추진업무</a:t>
            </a:r>
            <a:endParaRPr lang="en-US" altLang="ko-KR" sz="280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1813" indent="-531813">
              <a:lnSpc>
                <a:spcPct val="150000"/>
              </a:lnSpc>
              <a:buFontTx/>
              <a:buAutoNum type="arabicPeriod" startAt="2"/>
            </a:pPr>
            <a:r>
              <a:rPr kumimoji="1"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도입</a:t>
            </a:r>
            <a:r>
              <a:rPr kumimoji="1" lang="en-US" altLang="ko-KR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1"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정착 지원활동 강화</a:t>
            </a:r>
            <a:endParaRPr lang="en-US" altLang="ko-KR" sz="280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1813" indent="-531813">
              <a:lnSpc>
                <a:spcPct val="150000"/>
              </a:lnSpc>
              <a:buFontTx/>
              <a:buAutoNum type="arabicPeriod" startAt="2"/>
            </a:pPr>
            <a:r>
              <a:rPr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관계법규 정비</a:t>
            </a:r>
            <a:endParaRPr lang="en-US" altLang="ko-KR" sz="280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1813" indent="-531813">
              <a:lnSpc>
                <a:spcPct val="150000"/>
              </a:lnSpc>
              <a:buFontTx/>
              <a:buAutoNum type="arabicPeriod" startAt="2"/>
            </a:pPr>
            <a:r>
              <a:rPr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회계감독제도 개선</a:t>
            </a:r>
            <a:endParaRPr lang="en-US" altLang="ko-KR" sz="280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1813" indent="-531813">
              <a:lnSpc>
                <a:spcPct val="150000"/>
              </a:lnSpc>
              <a:buFontTx/>
              <a:buAutoNum type="arabicPeriod" startAt="2"/>
            </a:pPr>
            <a:r>
              <a:rPr lang="en-US" altLang="ko-KR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관련 국제협력 강화</a:t>
            </a:r>
            <a:endParaRPr lang="en-US" altLang="ko-KR" sz="280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507" name="Text Box 27"/>
          <p:cNvSpPr txBox="1">
            <a:spLocks noChangeArrowheads="1"/>
          </p:cNvSpPr>
          <p:nvPr/>
        </p:nvSpPr>
        <p:spPr bwMode="auto">
          <a:xfrm>
            <a:off x="285750" y="1071563"/>
            <a:ext cx="7643813" cy="4826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spcAft>
                <a:spcPct val="20000"/>
              </a:spcAft>
              <a:buClr>
                <a:srgbClr val="FFFF00"/>
              </a:buClr>
              <a:buSzPct val="125000"/>
            </a:pPr>
            <a:r>
              <a:rPr lang="ko-KR" altLang="en-US" sz="1800">
                <a:solidFill>
                  <a:schemeClr val="bg1"/>
                </a:solidFill>
                <a:latin typeface="휴먼엑스포"/>
                <a:ea typeface="휴먼엑스포"/>
                <a:cs typeface="휴먼엑스포"/>
              </a:rPr>
              <a:t> </a:t>
            </a:r>
            <a:r>
              <a:rPr lang="en-US" altLang="ko-KR" sz="2000">
                <a:solidFill>
                  <a:srgbClr val="000000"/>
                </a:solidFill>
                <a:latin typeface="휴먼엑스포"/>
                <a:ea typeface="휴먼엑스포"/>
                <a:cs typeface="휴먼엑스포"/>
              </a:rPr>
              <a:t>IFRS </a:t>
            </a:r>
            <a:r>
              <a:rPr lang="ko-KR" altLang="en-US" sz="2000">
                <a:solidFill>
                  <a:srgbClr val="000000"/>
                </a:solidFill>
                <a:latin typeface="휴먼엑스포"/>
                <a:ea typeface="휴먼엑스포"/>
                <a:cs typeface="휴먼엑스포"/>
              </a:rPr>
              <a:t> 도입</a:t>
            </a:r>
            <a:r>
              <a:rPr lang="en-US" altLang="ko-KR" sz="2000">
                <a:solidFill>
                  <a:srgbClr val="000000"/>
                </a:solidFill>
                <a:latin typeface="휴먼엑스포"/>
                <a:ea typeface="휴먼엑스포"/>
                <a:cs typeface="휴먼엑스포"/>
              </a:rPr>
              <a:t>·</a:t>
            </a:r>
            <a:r>
              <a:rPr lang="ko-KR" altLang="en-US" sz="2000">
                <a:solidFill>
                  <a:srgbClr val="000000"/>
                </a:solidFill>
                <a:latin typeface="휴먼엑스포"/>
                <a:ea typeface="휴먼엑스포"/>
                <a:cs typeface="휴먼엑스포"/>
              </a:rPr>
              <a:t>정착을 위한 주요 추진 업무</a:t>
            </a:r>
            <a:endParaRPr lang="en-US" altLang="ko-KR" sz="2000" b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508" name="Rectangle 12"/>
          <p:cNvSpPr>
            <a:spLocks noChangeArrowheads="1"/>
          </p:cNvSpPr>
          <p:nvPr/>
        </p:nvSpPr>
        <p:spPr bwMode="auto">
          <a:xfrm>
            <a:off x="1285875" y="142875"/>
            <a:ext cx="7416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주요 추진업무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다이어그램 7"/>
          <p:cNvGraphicFramePr/>
          <p:nvPr/>
        </p:nvGraphicFramePr>
        <p:xfrm>
          <a:off x="268256" y="1785926"/>
          <a:ext cx="8590023" cy="4572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555" name="Rectangle 26"/>
          <p:cNvSpPr>
            <a:spLocks noChangeArrowheads="1"/>
          </p:cNvSpPr>
          <p:nvPr/>
        </p:nvSpPr>
        <p:spPr bwMode="auto">
          <a:xfrm>
            <a:off x="285750" y="1628775"/>
            <a:ext cx="8429625" cy="4443413"/>
          </a:xfrm>
          <a:prstGeom prst="rect">
            <a:avLst/>
          </a:prstGeom>
          <a:noFill/>
          <a:ln w="9525" algn="ctr">
            <a:solidFill>
              <a:schemeClr val="folHlink"/>
            </a:solidFill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정착추진단을 통해 추진상황을 지속적으로 점검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하고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도입과정에서 제기되는 각종 이슈를 해결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buClr>
                <a:srgbClr val="C00000"/>
              </a:buClr>
              <a:buFont typeface="Wingdings" pitchFamily="2" charset="2"/>
              <a:buChar char="ü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구체적인 검토 및 대응방안 마련을 위해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상장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공시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감리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교육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금융권역 등 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 분과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운영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buClr>
                <a:srgbClr val="C00000"/>
              </a:buClr>
              <a:buFont typeface="Arial" charset="0"/>
              <a:buChar char="•"/>
            </a:pPr>
            <a:endParaRPr kumimoji="1" lang="en-US" altLang="ko-KR" sz="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buClr>
                <a:srgbClr val="C00000"/>
              </a:buClr>
            </a:pP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* 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금융위</a:t>
            </a: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금감원</a:t>
            </a: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기재부</a:t>
            </a: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회계기준원</a:t>
            </a: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거래소</a:t>
            </a: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상장협</a:t>
            </a: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공인회계사회</a:t>
            </a: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회계법인</a:t>
            </a: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학계 등 </a:t>
            </a:r>
            <a:r>
              <a:rPr kumimoji="1" lang="en-US" altLang="ko-KR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17</a:t>
            </a:r>
            <a:r>
              <a:rPr kumimoji="1" lang="ko-KR" altLang="en-US" sz="12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명으로 구성 </a:t>
            </a:r>
            <a:endParaRPr kumimoji="1" lang="en-US" altLang="ko-KR" sz="12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Arial" charset="0"/>
              <a:buChar char="•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사업보고서 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사전공시사항 점검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설문조사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회계법인의 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컨설팅 수행현황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 담당자와의 접촉 등을 통해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미착수 기업을 파악하고 동 기업에 대해 중점관리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미착수기업을 분기별로 파악하고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금융회사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대기업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중소기업 및 한계기업 등 업종별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규모별로 구분관리</a:t>
            </a:r>
            <a:endParaRPr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buClr>
                <a:srgbClr val="C00000"/>
              </a:buClr>
              <a:buFont typeface="Wingdings" pitchFamily="2" charset="2"/>
              <a:buChar char="ü"/>
            </a:pPr>
            <a:endParaRPr lang="en-US" altLang="ko-KR" sz="8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257300" lvl="2" indent="-342900" algn="just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’09.12</a:t>
            </a:r>
            <a:r>
              <a:rPr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월부터 현재까지 </a:t>
            </a:r>
            <a:r>
              <a:rPr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개사 현장방문</a:t>
            </a:r>
            <a:r>
              <a:rPr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7~8</a:t>
            </a:r>
            <a:r>
              <a:rPr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중 </a:t>
            </a:r>
            <a:r>
              <a:rPr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여개사 추가 방문예정</a:t>
            </a:r>
            <a:endParaRPr lang="en-US" altLang="ko-KR" sz="1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buClr>
                <a:srgbClr val="C00000"/>
              </a:buClr>
              <a:buFont typeface="Wingdings" pitchFamily="2" charset="2"/>
              <a:buChar char="ü"/>
            </a:pPr>
            <a:endParaRPr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감독기구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상장협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코스닥협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거래소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공인회계사회 등이 상호 협력하여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별도교육 실시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기업면담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현장방문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일정 점검 등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을 통해 독려해 나갈 계획</a:t>
            </a:r>
            <a:endParaRPr kumimoji="1"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556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557" name="Rectangle 10"/>
          <p:cNvSpPr>
            <a:spLocks noChangeArrowheads="1"/>
          </p:cNvSpPr>
          <p:nvPr/>
        </p:nvSpPr>
        <p:spPr bwMode="auto">
          <a:xfrm>
            <a:off x="1141413" y="96838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도입</a:t>
            </a:r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정착 지원활동 강화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35881" name="Group 9"/>
          <p:cNvGraphicFramePr>
            <a:graphicFrameLocks noGrp="1"/>
          </p:cNvGraphicFramePr>
          <p:nvPr/>
        </p:nvGraphicFramePr>
        <p:xfrm>
          <a:off x="250825" y="981075"/>
          <a:ext cx="6107113" cy="431800"/>
        </p:xfrm>
        <a:graphic>
          <a:graphicData uri="http://schemas.openxmlformats.org/drawingml/2006/table">
            <a:tbl>
              <a:tblPr/>
              <a:tblGrid>
                <a:gridCol w="6107125"/>
              </a:tblGrid>
              <a:tr h="4318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1. IFRS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준비상황 점검 및 미착수기업 중점관리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0" y="57753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603" name="Rectangle 26"/>
          <p:cNvSpPr>
            <a:spLocks noChangeArrowheads="1"/>
          </p:cNvSpPr>
          <p:nvPr/>
        </p:nvSpPr>
        <p:spPr bwMode="auto">
          <a:xfrm>
            <a:off x="214313" y="1571625"/>
            <a:ext cx="8713787" cy="17859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>
              <a:buClr>
                <a:srgbClr val="993C2D"/>
              </a:buClr>
              <a:buFont typeface="Wingdings" pitchFamily="2" charset="2"/>
              <a:buChar char="u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의무적용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1,923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개사</a:t>
            </a:r>
            <a:r>
              <a:rPr lang="ko-KR" altLang="en-US" b="0" baseline="3000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(‘10.3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월 현재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에 대한 점검결과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80.1%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의 기업의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도입에 착수했으며 </a:t>
            </a:r>
            <a:r>
              <a:rPr lang="en-US" altLang="ko-KR">
                <a:latin typeface="맑은 고딕" pitchFamily="50" charset="-127"/>
                <a:ea typeface="맑은 고딕" pitchFamily="50" charset="-127"/>
              </a:rPr>
              <a:t>19.9%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인 </a:t>
            </a:r>
            <a:r>
              <a:rPr lang="en-US" altLang="ko-KR">
                <a:latin typeface="맑은 고딕" pitchFamily="50" charset="-127"/>
                <a:ea typeface="맑은 고딕" pitchFamily="50" charset="-127"/>
              </a:rPr>
              <a:t>383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개사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일반회사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351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개사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 금융회사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32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개사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가 미착수기업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으로 파악됨</a:t>
            </a:r>
            <a:endParaRPr lang="en-US" altLang="ko-KR" b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993C2D"/>
              </a:buClr>
              <a:buFont typeface="Wingdings" pitchFamily="2" charset="2"/>
              <a:buChar char="u"/>
            </a:pPr>
            <a:endParaRPr lang="en-US" altLang="ko-KR" b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>
              <a:buClr>
                <a:srgbClr val="993C2D"/>
              </a:buClr>
              <a:buFont typeface="Wingdings" pitchFamily="2" charset="2"/>
              <a:buChar char="l"/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대부분 중소기업으로서 이중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90%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정도가 상반기중 착수할 예정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중소기업은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도입 영향이 적고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도입 소요기간도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～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개월로 짧으므로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년말까지 준비가능</a:t>
            </a:r>
            <a:endParaRPr lang="en-US" altLang="ko-KR" b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>
              <a:buClr>
                <a:srgbClr val="993C2D"/>
              </a:buClr>
              <a:buFont typeface="Wingdings" pitchFamily="2" charset="2"/>
              <a:buChar char="l"/>
            </a:pPr>
            <a:endParaRPr lang="en-US" altLang="ko-KR" sz="800" b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>
              <a:buClr>
                <a:srgbClr val="993C2D"/>
              </a:buClr>
            </a:pP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      *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상장법인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1,730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개사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비상장 금융회사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193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개사</a:t>
            </a:r>
            <a:endParaRPr lang="en-US" altLang="ko-KR" sz="1800">
              <a:latin typeface="맑은 고딕" pitchFamily="50" charset="-127"/>
              <a:ea typeface="맑은 고딕" pitchFamily="50" charset="-127"/>
            </a:endParaRPr>
          </a:p>
          <a:p>
            <a:pPr marL="342900" indent="-342900"/>
            <a:r>
              <a:rPr lang="en-US" altLang="ko-KR">
                <a:latin typeface="맑은 고딕" pitchFamily="50" charset="-127"/>
                <a:ea typeface="맑은 고딕" pitchFamily="50" charset="-127"/>
              </a:rPr>
              <a:t>    </a:t>
            </a:r>
            <a:endParaRPr lang="ko-KR" altLang="en-US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4" name="Rectangle 7"/>
          <p:cNvSpPr>
            <a:spLocks noChangeArrowheads="1"/>
          </p:cNvSpPr>
          <p:nvPr/>
        </p:nvSpPr>
        <p:spPr bwMode="auto">
          <a:xfrm>
            <a:off x="357188" y="1000125"/>
            <a:ext cx="4786312" cy="431800"/>
          </a:xfrm>
          <a:prstGeom prst="rect">
            <a:avLst/>
          </a:prstGeom>
          <a:solidFill>
            <a:srgbClr val="9966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kumimoji="1"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IFRS </a:t>
            </a:r>
            <a:r>
              <a:rPr kumimoji="1"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의무적용기업의 도입 </a:t>
            </a:r>
            <a:r>
              <a:rPr kumimoji="1" lang="ko-KR" altLang="en-US" sz="18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착수율</a:t>
            </a:r>
            <a:r>
              <a:rPr kumimoji="1"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추이</a:t>
            </a:r>
            <a:r>
              <a:rPr kumimoji="1" lang="en-US" altLang="ko-KR" sz="20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</a:p>
        </p:txBody>
      </p:sp>
      <p:pic>
        <p:nvPicPr>
          <p:cNvPr id="25607" name="Picture 3"/>
          <p:cNvPicPr>
            <a:picLocks noChangeAspect="1" noChangeArrowheads="1"/>
          </p:cNvPicPr>
          <p:nvPr/>
        </p:nvPicPr>
        <p:blipFill>
          <a:blip r:embed="rId3"/>
          <a:srcRect l="27148" t="39688" r="26563" b="30312"/>
          <a:stretch>
            <a:fillRect/>
          </a:stretch>
        </p:blipFill>
        <p:spPr bwMode="auto">
          <a:xfrm>
            <a:off x="1143000" y="3500438"/>
            <a:ext cx="70008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Rectangle 10"/>
          <p:cNvSpPr>
            <a:spLocks noChangeArrowheads="1"/>
          </p:cNvSpPr>
          <p:nvPr/>
        </p:nvSpPr>
        <p:spPr bwMode="auto">
          <a:xfrm>
            <a:off x="1141413" y="96838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도입</a:t>
            </a:r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정착 지원활동 강화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0" y="57753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3" name="Rectangle 26"/>
          <p:cNvSpPr>
            <a:spLocks noChangeArrowheads="1"/>
          </p:cNvSpPr>
          <p:nvPr/>
        </p:nvSpPr>
        <p:spPr bwMode="auto">
          <a:xfrm>
            <a:off x="323850" y="1557338"/>
            <a:ext cx="8496300" cy="4737100"/>
          </a:xfrm>
          <a:prstGeom prst="rect">
            <a:avLst/>
          </a:prstGeom>
          <a:solidFill>
            <a:srgbClr val="BF913D">
              <a:alpha val="10000"/>
            </a:srgbClr>
          </a:solidFill>
          <a:ln w="12700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marL="273050" indent="-273050">
              <a:buFont typeface="+mj-lt"/>
              <a:buAutoNum type="arabicPeriod"/>
              <a:defRPr/>
            </a:pP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세계적인 금융위기 등의 영향으로 기업 경영에 어려움이 많음에도 불철주야 우리나라 경제 발전에 기여해주신 귀 사의 노고에 </a:t>
            </a:r>
            <a:r>
              <a:rPr lang="ko-KR" altLang="en-US" sz="1300" b="0" dirty="0" err="1">
                <a:latin typeface="맑은 고딕" pitchFamily="50" charset="-127"/>
                <a:ea typeface="맑은 고딕" pitchFamily="50" charset="-127"/>
              </a:rPr>
              <a:t>감사드립니다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  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금융감독원은 최근 사업보고서의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사전공시사항 점검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설문조사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회계법인의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컨설팅 수행현황 등을 통해 기업의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도입준비현황을 파악하였습니다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점검결과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 2010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월 현재 대부분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약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80%)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의 기업이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도입에 착수한 반면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귀 사를 비롯한 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380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여사는 아직 도입업무를 시작하지 않은 것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으로 나타났습니다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28600" indent="-228600">
              <a:buFont typeface="+mj-lt"/>
              <a:buAutoNum type="arabicPeriod"/>
              <a:defRPr/>
            </a:pPr>
            <a:endParaRPr lang="ko-KR" altLang="en-US" sz="800" b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기업 경영의 </a:t>
            </a:r>
            <a:r>
              <a:rPr lang="ko-KR" altLang="en-US" sz="1300" b="0" dirty="0" err="1">
                <a:latin typeface="맑은 고딕" pitchFamily="50" charset="-127"/>
                <a:ea typeface="맑은 고딕" pitchFamily="50" charset="-127"/>
              </a:rPr>
              <a:t>여러가지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 현안사항으로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도입업무가 지체된 줄은 아오나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 2011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의무적용 시점까지 남은 기간이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개월에 불과하다는 점에서 이제는 신속히 도입준비에 나서야 할 때입니다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28600" indent="-228600">
              <a:defRPr/>
            </a:pP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일부 기업들은 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도입영향이 크지 않아 짧은 기간 내에 도입준비가 가능할 것으로 낙관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하고 있으나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재무제표의 비교표시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예기치 못한 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관련이슈 해결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회계시스템 운영의 안정성 확보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원활한 회계감사 진행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 등을 위하여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충분한 준비기간과 검토가 필요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합니다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228600" indent="-228600">
              <a:defRPr/>
            </a:pP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또한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도입은 단순히 회계기준 변경에 그치지 않고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투자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영업</a:t>
            </a:r>
            <a:r>
              <a:rPr lang="en-US" altLang="ko-KR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성과평가 등 기업 경영 전반에 영향을 미치는 사항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으로서 경영진의 적극적인 관심과 투자가 무엇보다 중요합니다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28600" indent="-228600">
              <a:buFont typeface="+mj-lt"/>
              <a:buAutoNum type="arabicPeriod"/>
              <a:defRPr/>
            </a:pPr>
            <a:endParaRPr lang="ko-KR" altLang="en-US" sz="800" b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buFont typeface="+mj-lt"/>
              <a:buAutoNum type="arabicPeriod" startAt="4"/>
              <a:defRPr/>
            </a:pP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이에 금융감독원은 차질 없는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도입을 위하여 미착수기업을 규모별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 업종별로 구분하여 면담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현장방문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별도교육 실시 등을 통해 지원활동을 강화해 나갈 계획입니다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아울러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홈페이지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(http://ifrs.fss.or.kr)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를 통한 관련 정보 안내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00" u="sng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기업 </a:t>
            </a:r>
            <a:r>
              <a:rPr lang="ko-KR" altLang="en-US" sz="1300" u="sng" dirty="0" err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요청시</a:t>
            </a:r>
            <a:r>
              <a:rPr lang="ko-KR" altLang="en-US" sz="1300" u="sng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현장방문 및 상담</a:t>
            </a:r>
            <a:r>
              <a:rPr lang="ko-KR" altLang="en-US" sz="13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등을 실시하고 있으니 자세한 내용은 금융감독원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T/F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담당자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(promise98@fss.or.kr, 02-3145-7986)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에게 문의해주시기 바랍니다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28600" indent="-228600">
              <a:buFont typeface="+mj-lt"/>
              <a:buAutoNum type="arabicPeriod" startAt="4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buFont typeface="+mj-lt"/>
              <a:buAutoNum type="arabicPeriod" startAt="4"/>
              <a:defRPr/>
            </a:pP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덧붙여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귀 사가 금년 </a:t>
            </a:r>
            <a:r>
              <a:rPr lang="ko-KR" altLang="en-US" sz="1300" u="sng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분</a:t>
            </a:r>
            <a:r>
              <a:rPr lang="en-US" altLang="ko-KR" sz="1300" u="sng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300" u="sng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반기</a:t>
            </a:r>
            <a:r>
              <a:rPr lang="en-US" altLang="ko-KR" sz="1300" u="sng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300" u="sng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사업보고서에 구체적인 </a:t>
            </a:r>
            <a:r>
              <a:rPr lang="en-US" altLang="ko-KR" sz="1300" u="sng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u="sng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도입추진현황 및 일정 등 사전공시사항을 충실히 기재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하여주실 것을 </a:t>
            </a:r>
            <a:r>
              <a:rPr lang="ko-KR" altLang="en-US" sz="1300" b="0" dirty="0" err="1">
                <a:latin typeface="맑은 고딕" pitchFamily="50" charset="-127"/>
                <a:ea typeface="맑은 고딕" pitchFamily="50" charset="-127"/>
              </a:rPr>
              <a:t>부탁드립니다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또한 금융감독원은 </a:t>
            </a:r>
            <a:r>
              <a:rPr lang="ko-KR" altLang="en-US" sz="1300" b="0" dirty="0" err="1">
                <a:latin typeface="맑은 고딕" pitchFamily="50" charset="-127"/>
                <a:ea typeface="맑은 고딕" pitchFamily="50" charset="-127"/>
              </a:rPr>
              <a:t>외부감사인에게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00" b="0" dirty="0" err="1">
                <a:latin typeface="맑은 고딕" pitchFamily="50" charset="-127"/>
                <a:ea typeface="맑은 고딕" pitchFamily="50" charset="-127"/>
              </a:rPr>
              <a:t>피감사기업의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도입추진현황을 점검하고 그 결과를 보고해줄 것을 붙임과 같이 </a:t>
            </a:r>
            <a:r>
              <a:rPr lang="ko-KR" altLang="en-US" sz="1300" b="0" dirty="0" err="1">
                <a:latin typeface="맑은 고딕" pitchFamily="50" charset="-127"/>
                <a:ea typeface="맑은 고딕" pitchFamily="50" charset="-127"/>
              </a:rPr>
              <a:t>요청하였사오니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 귀 사의 적극적인 협조를 </a:t>
            </a:r>
            <a:r>
              <a:rPr lang="ko-KR" altLang="en-US" sz="1300" b="0" dirty="0" err="1">
                <a:latin typeface="맑은 고딕" pitchFamily="50" charset="-127"/>
                <a:ea typeface="맑은 고딕" pitchFamily="50" charset="-127"/>
              </a:rPr>
              <a:t>당부드립니다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28600" indent="-228600">
              <a:buFont typeface="+mj-lt"/>
              <a:buAutoNum type="arabicPeriod" startAt="4"/>
              <a:defRPr/>
            </a:pPr>
            <a:endParaRPr lang="ko-KR" altLang="en-US" sz="800" b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buFont typeface="+mj-lt"/>
              <a:buAutoNum type="arabicPeriod" startAt="4"/>
              <a:defRPr/>
            </a:pP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마지막으로 변함없는 금융감독업무 협조에 </a:t>
            </a:r>
            <a:r>
              <a:rPr lang="ko-KR" altLang="en-US" sz="1300" b="0" dirty="0" err="1">
                <a:latin typeface="맑은 고딕" pitchFamily="50" charset="-127"/>
                <a:ea typeface="맑은 고딕" pitchFamily="50" charset="-127"/>
              </a:rPr>
              <a:t>감사드리며</a:t>
            </a:r>
            <a:r>
              <a:rPr lang="ko-KR" altLang="en-US" sz="1300" b="0" dirty="0">
                <a:latin typeface="맑은 고딕" pitchFamily="50" charset="-127"/>
                <a:ea typeface="맑은 고딕" pitchFamily="50" charset="-127"/>
              </a:rPr>
              <a:t> 귀 사의 무궁한 발전을 기원합니다</a:t>
            </a:r>
            <a:r>
              <a:rPr lang="en-US" altLang="ko-KR" sz="1300" b="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300" b="0" dirty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>
              <a:buClr>
                <a:srgbClr val="993C2D"/>
              </a:buClr>
              <a:defRPr/>
            </a:pPr>
            <a:endParaRPr lang="en-US" altLang="ko-KR" sz="180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defRPr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   </a:t>
            </a:r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4" name="Rectangle 7"/>
          <p:cNvSpPr>
            <a:spLocks noChangeArrowheads="1"/>
          </p:cNvSpPr>
          <p:nvPr/>
        </p:nvSpPr>
        <p:spPr bwMode="auto">
          <a:xfrm>
            <a:off x="323528" y="980728"/>
            <a:ext cx="7560840" cy="431800"/>
          </a:xfrm>
          <a:prstGeom prst="rect">
            <a:avLst/>
          </a:prstGeom>
          <a:solidFill>
            <a:srgbClr val="9966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※ 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신속한 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IFRS 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도입업무 착수안내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(‘10.5) </a:t>
            </a:r>
            <a:r>
              <a:rPr kumimoji="1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– </a:t>
            </a:r>
            <a:r>
              <a:rPr kumimoji="1" lang="ko-KR" altLang="en-US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미착수기업 경영진에 대한 협조공문</a:t>
            </a:r>
            <a:endParaRPr kumimoji="1" lang="en-US" altLang="ko-KR" sz="1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7655" name="Rectangle 10"/>
          <p:cNvSpPr>
            <a:spLocks noChangeArrowheads="1"/>
          </p:cNvSpPr>
          <p:nvPr/>
        </p:nvSpPr>
        <p:spPr bwMode="auto">
          <a:xfrm>
            <a:off x="1141413" y="96838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도입</a:t>
            </a:r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정착 지원활동 강화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0" y="57753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699" name="Rectangle 26"/>
          <p:cNvSpPr>
            <a:spLocks noChangeArrowheads="1"/>
          </p:cNvSpPr>
          <p:nvPr/>
        </p:nvSpPr>
        <p:spPr bwMode="auto">
          <a:xfrm>
            <a:off x="323850" y="1628775"/>
            <a:ext cx="8496300" cy="4464050"/>
          </a:xfrm>
          <a:prstGeom prst="rect">
            <a:avLst/>
          </a:prstGeom>
          <a:solidFill>
            <a:srgbClr val="BF913D">
              <a:alpha val="10196"/>
            </a:srgbClr>
          </a:solidFill>
          <a:ln w="12700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marL="273050" indent="-273050">
              <a:buFont typeface="굴림" charset="-127"/>
              <a:buAutoNum type="arabicPeriod"/>
            </a:pP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귀 법인의 무궁한 발전을 기원합니다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73050" indent="-273050">
              <a:buFont typeface="굴림" charset="-127"/>
              <a:buAutoNum type="arabicPeriod"/>
            </a:pPr>
            <a:endParaRPr lang="en-US" altLang="ko-KR" sz="13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Font typeface="굴림" charset="-127"/>
              <a:buAutoNum type="arabicPeriod"/>
            </a:pP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금융감독원은 최근 사업보고서의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사전공시사항 점검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설문조사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회계법인의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컨설팅 수행현황 등을 통해 기업의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도입준비현황을 파악하였습니다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점검결과 기업의 적극적인 도입 노력과 공인회계사 여러분들의 활발한 자문활동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사전공시사항의 충실한 기재 유도 등에 힘입어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월 현재 약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80%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의 기업이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도입에 착수한 것으로 나타났습니다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73050" indent="-273050">
              <a:buFont typeface="굴림" charset="-127"/>
              <a:buAutoNum type="arabicPeriod"/>
            </a:pPr>
            <a:endParaRPr lang="en-US" altLang="ko-KR" sz="13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Font typeface="굴림" charset="-127"/>
              <a:buAutoNum type="arabicPeriod"/>
            </a:pP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그러나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의무적용을 약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개월 앞둔 시점에서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아직도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380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여사가 도입에 착수하지 않고 있어 대책 마련이 시급한 상황입니다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이에 금융감독원은 차질 없는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도입을 위하여 미착수기업을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규모별</a:t>
            </a:r>
            <a:r>
              <a:rPr lang="en-US" altLang="ko-KR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업종별로 구분하여 면담</a:t>
            </a:r>
            <a:r>
              <a:rPr lang="en-US" altLang="ko-KR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현장방문</a:t>
            </a:r>
            <a:r>
              <a:rPr lang="en-US" altLang="ko-KR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별도교육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 등을 통해 중점관리해 나가고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상장협</a:t>
            </a:r>
            <a:r>
              <a:rPr lang="en-US" altLang="ko-KR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코스닥협</a:t>
            </a:r>
            <a:r>
              <a:rPr lang="en-US" altLang="ko-KR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한국거래소</a:t>
            </a:r>
            <a:r>
              <a:rPr lang="en-US" altLang="ko-KR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공인회계사회 등 유관기관과의 협력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도 강화키로 하였습니다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73050" indent="-273050">
              <a:buFont typeface="굴림" charset="-127"/>
              <a:buAutoNum type="arabicPeriod"/>
            </a:pPr>
            <a:endParaRPr lang="en-US" altLang="ko-KR" sz="13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Font typeface="굴림" charset="-127"/>
              <a:buAutoNum type="arabicPeriod"/>
            </a:pP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아울러 외부감사인의 입장에서도 기업의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도입준비가 미흡한 경우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00" u="sng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적정한 </a:t>
            </a:r>
            <a:r>
              <a:rPr lang="en-US" altLang="ko-KR" sz="1300" u="sng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u="sng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재무정보 산출이 곤란하여 감사자료 확보 및 감사의견 형성에 지장을 초래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할 수 있고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극단적인 경우 감사의견 제한에 따른 피감사회사의 상장폐지 위험에 직면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할 수 있습니다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따라서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외부감사인 차원에서의 심층적인 </a:t>
            </a:r>
            <a:r>
              <a:rPr lang="en-US" altLang="ko-KR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관련 감사위험 평가 및 위험감소 방안 마련이 필요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합니다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73050" indent="-273050">
              <a:buFont typeface="굴림" charset="-127"/>
              <a:buAutoNum type="arabicPeriod"/>
            </a:pPr>
            <a:endParaRPr lang="en-US" altLang="ko-KR" sz="13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Font typeface="굴림" charset="-127"/>
              <a:buAutoNum type="arabicPeriod"/>
            </a:pP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이에 금융감독원이 파악한 귀 감사인의 피감사회사별 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도입추진현황을 붙임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과 같이 송부하오니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u="sng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미착수기업에 대한 면담 또는 현장방문 실시</a:t>
            </a:r>
            <a:r>
              <a:rPr lang="en-US" altLang="ko-KR" sz="1300" u="sng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300" u="sng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도입추진계획 징구 확인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 등을 통하여 추진상황을 모니터링해 주시기 바라며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 u="sng">
                <a:latin typeface="맑은 고딕" pitchFamily="50" charset="-127"/>
                <a:ea typeface="맑은 고딕" pitchFamily="50" charset="-127"/>
              </a:rPr>
              <a:t>중간점검 결과를 붙임</a:t>
            </a:r>
            <a:r>
              <a:rPr lang="en-US" altLang="ko-KR" sz="1300" b="0" u="sng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300" b="0" u="sng">
                <a:latin typeface="맑은 고딕" pitchFamily="50" charset="-127"/>
                <a:ea typeface="맑은 고딕" pitchFamily="50" charset="-127"/>
              </a:rPr>
              <a:t>의 양식에 따라 </a:t>
            </a:r>
            <a:r>
              <a:rPr lang="en-US" altLang="ko-KR" sz="1300" b="0" u="sng">
                <a:latin typeface="맑은 고딕" pitchFamily="50" charset="-127"/>
                <a:ea typeface="맑은 고딕" pitchFamily="50" charset="-127"/>
              </a:rPr>
              <a:t>2010.6.30</a:t>
            </a:r>
            <a:r>
              <a:rPr lang="ko-KR" altLang="en-US" sz="1300" b="0" u="sng">
                <a:latin typeface="맑은 고딕" pitchFamily="50" charset="-127"/>
                <a:ea typeface="맑은 고딕" pitchFamily="50" charset="-127"/>
              </a:rPr>
              <a:t>까지 금융감독원 </a:t>
            </a:r>
            <a:r>
              <a:rPr lang="en-US" altLang="ko-KR" sz="1300" b="0" u="sng">
                <a:latin typeface="맑은 고딕" pitchFamily="50" charset="-127"/>
                <a:ea typeface="맑은 고딕" pitchFamily="50" charset="-127"/>
              </a:rPr>
              <a:t>IFRS T/F </a:t>
            </a:r>
            <a:r>
              <a:rPr lang="ko-KR" altLang="en-US" sz="1300" b="0" u="sng">
                <a:latin typeface="맑은 고딕" pitchFamily="50" charset="-127"/>
                <a:ea typeface="맑은 고딕" pitchFamily="50" charset="-127"/>
              </a:rPr>
              <a:t>담당자 이메일</a:t>
            </a:r>
            <a:r>
              <a:rPr lang="en-US" altLang="ko-KR" sz="1300" b="0" u="sng">
                <a:latin typeface="맑은 고딕" pitchFamily="50" charset="-127"/>
                <a:ea typeface="맑은 고딕" pitchFamily="50" charset="-127"/>
              </a:rPr>
              <a:t>(promise98@fss.or.kr)</a:t>
            </a:r>
            <a:r>
              <a:rPr lang="ko-KR" altLang="en-US" sz="1300" b="0" u="sng">
                <a:latin typeface="맑은 고딕" pitchFamily="50" charset="-127"/>
                <a:ea typeface="맑은 고딕" pitchFamily="50" charset="-127"/>
              </a:rPr>
              <a:t>로 송부</a:t>
            </a:r>
            <a:r>
              <a:rPr lang="ko-KR" altLang="en-US" sz="1300" b="0">
                <a:latin typeface="맑은 고딕" pitchFamily="50" charset="-127"/>
                <a:ea typeface="맑은 고딕" pitchFamily="50" charset="-127"/>
              </a:rPr>
              <a:t>해주시기 바랍니다</a:t>
            </a:r>
            <a:r>
              <a:rPr lang="en-US" altLang="ko-KR" sz="1300" b="0"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4" name="Rectangle 7"/>
          <p:cNvSpPr>
            <a:spLocks noChangeArrowheads="1"/>
          </p:cNvSpPr>
          <p:nvPr/>
        </p:nvSpPr>
        <p:spPr bwMode="auto">
          <a:xfrm>
            <a:off x="323528" y="980728"/>
            <a:ext cx="8280920" cy="431800"/>
          </a:xfrm>
          <a:prstGeom prst="rect">
            <a:avLst/>
          </a:prstGeom>
          <a:solidFill>
            <a:srgbClr val="9966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※ 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감사대상기업의 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IFRS 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도입 추진현황 모니터링 협조요청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(‘10.5) </a:t>
            </a:r>
            <a:r>
              <a:rPr kumimoji="1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– </a:t>
            </a:r>
            <a:r>
              <a:rPr kumimoji="1" lang="ko-KR" altLang="en-US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회계법인 발송</a:t>
            </a:r>
            <a:endParaRPr kumimoji="1" lang="en-US" altLang="ko-KR" sz="1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9703" name="Rectangle 10"/>
          <p:cNvSpPr>
            <a:spLocks noChangeArrowheads="1"/>
          </p:cNvSpPr>
          <p:nvPr/>
        </p:nvSpPr>
        <p:spPr bwMode="auto">
          <a:xfrm>
            <a:off x="1141413" y="96838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도입</a:t>
            </a:r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정착 지원활동 강화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74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748" name="Rectangle 10"/>
          <p:cNvSpPr>
            <a:spLocks noChangeArrowheads="1"/>
          </p:cNvSpPr>
          <p:nvPr/>
        </p:nvSpPr>
        <p:spPr bwMode="auto">
          <a:xfrm>
            <a:off x="1141413" y="96838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도입</a:t>
            </a:r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정착 지원활동 강화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35881" name="Group 9"/>
          <p:cNvGraphicFramePr>
            <a:graphicFrameLocks noGrp="1"/>
          </p:cNvGraphicFramePr>
          <p:nvPr/>
        </p:nvGraphicFramePr>
        <p:xfrm>
          <a:off x="250825" y="981075"/>
          <a:ext cx="6249988" cy="431800"/>
        </p:xfrm>
        <a:graphic>
          <a:graphicData uri="http://schemas.openxmlformats.org/drawingml/2006/table">
            <a:tbl>
              <a:tblPr/>
              <a:tblGrid>
                <a:gridCol w="6250001"/>
              </a:tblGrid>
              <a:tr h="4318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2. IFRS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교육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/>
                          <a:ea typeface="HY헤드라인M" pitchFamily="18" charset="-127"/>
                          <a:cs typeface="Arial" pitchFamily="34" charset="0"/>
                        </a:rPr>
                        <a:t>·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pitchFamily="34" charset="0"/>
                        </a:rPr>
                        <a:t>홍보 강화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285750" y="1628775"/>
            <a:ext cx="8429625" cy="4586288"/>
          </a:xfrm>
          <a:prstGeom prst="rect">
            <a:avLst/>
          </a:prstGeom>
          <a:noFill/>
          <a:ln w="9525" algn="ctr">
            <a:solidFill>
              <a:schemeClr val="folHlink"/>
            </a:solidFill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  <a:defRPr/>
            </a:pP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기업의 업무능력향상 등을 위해 </a:t>
            </a:r>
            <a:r>
              <a:rPr kumimoji="1" lang="ko-KR" altLang="en-US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상장협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등과 유관기관 협력하여 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설명회 실시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교육</a:t>
            </a:r>
            <a:r>
              <a:rPr kumimoji="1" lang="en-US" altLang="ko-KR" b="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</a:rPr>
              <a:t>·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홍보물 발간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홈페이지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(ifrs.fss.or.kr)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통한 </a:t>
            </a:r>
            <a:r>
              <a:rPr kumimoji="1" lang="ko-KR" altLang="en-US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시의성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있는 정보 지속 제공</a:t>
            </a:r>
            <a:endParaRPr kumimoji="1"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defRPr/>
            </a:pPr>
            <a:endParaRPr kumimoji="1" lang="en-US" altLang="ko-KR" sz="7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특히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도입미진기업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지방소재 중소기업 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등에 대한 교육을 강화하고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 등 교육 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수요자의 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Needs</a:t>
            </a:r>
            <a:r>
              <a:rPr kumimoji="1" lang="en-US" altLang="ko-KR" baseline="30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*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맞는 프로그램이 제공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될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 있도록 유관기관과 협력</a:t>
            </a:r>
            <a:endParaRPr kumimoji="1" lang="en-US" altLang="ko-KR" sz="7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defRPr/>
            </a:pPr>
            <a:endParaRPr kumimoji="1" lang="ko-KR" altLang="en-US" sz="8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defRPr/>
            </a:pPr>
            <a:r>
              <a:rPr kumimoji="1" lang="en-US" altLang="ko-KR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  * </a:t>
            </a:r>
            <a:r>
              <a:rPr kumimoji="1" lang="ko-KR" altLang="en-US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업종별 회계 이슈</a:t>
            </a:r>
            <a:r>
              <a:rPr kumimoji="1" lang="en-US" altLang="ko-KR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IFRS </a:t>
            </a:r>
            <a:r>
              <a:rPr kumimoji="1" lang="ko-KR" altLang="en-US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조기도입경험</a:t>
            </a:r>
            <a:r>
              <a:rPr kumimoji="1" lang="en-US" altLang="ko-KR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연결재무제표 작성</a:t>
            </a:r>
            <a:r>
              <a:rPr kumimoji="1" lang="en-US" altLang="ko-KR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최근 제</a:t>
            </a:r>
            <a:r>
              <a:rPr kumimoji="1" lang="en-US" altLang="ko-KR" sz="1300" b="0" dirty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</a:rPr>
              <a:t>·</a:t>
            </a:r>
            <a:r>
              <a:rPr kumimoji="1" lang="ko-KR" altLang="en-US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개정 </a:t>
            </a:r>
            <a:r>
              <a:rPr kumimoji="1" lang="en-US" altLang="ko-KR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sz="13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기준서 내용 등 </a:t>
            </a:r>
            <a:endParaRPr kumimoji="1" lang="en-US" altLang="ko-KR" sz="13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defRPr/>
            </a:pPr>
            <a:endParaRPr kumimoji="1" lang="en-US" altLang="ko-KR" sz="12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ko-KR" altLang="en-US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한국회계기준원</a:t>
            </a:r>
            <a:r>
              <a:rPr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(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  <a:hlinkClick r:id="rId3"/>
              </a:rPr>
              <a:t>www.kasb.or.kr</a:t>
            </a:r>
            <a:r>
              <a:rPr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)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를 통해 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IFRS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국문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/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영문 다운로드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기준 제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/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개정 내용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기준 적용 등 상담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공인회계사회의 </a:t>
            </a:r>
            <a:r>
              <a:rPr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IFRS </a:t>
            </a: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지원센터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운영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ko-KR" altLang="en-US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상장협</a:t>
            </a:r>
            <a:r>
              <a:rPr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코스닥협</a:t>
            </a: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등 홈페이지 및 관련부서를 통해 교육 참가 신청 및 상담</a:t>
            </a:r>
            <a:endParaRPr kumimoji="1"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kumimoji="1"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  <a:defRPr/>
            </a:pP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각 유관기관별로 실시하는 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교육과정을 홈페이지에 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통합하여 안내</a:t>
            </a:r>
            <a:endParaRPr kumimoji="1"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  <a:defRPr/>
            </a:pPr>
            <a:endParaRPr kumimoji="1"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  <a:defRPr/>
            </a:pP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기업의 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 편의 및 실무지침 부족 해소를 위해 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해외의 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적용사례를 지속적으로 발굴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전파</a:t>
            </a: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  <a:defRPr/>
            </a:pPr>
            <a:endParaRPr kumimoji="1"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  <a:defRPr/>
            </a:pP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재무정보이용자들이 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정보를 보다 쉽게 이해하고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분석할 수 있도록 교육 및 홍보를 강화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이를 위해 </a:t>
            </a: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재무정보이용자 대상의 설명회 및 교육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을 실시하고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안내책자를 발간</a:t>
            </a:r>
            <a:endParaRPr kumimoji="1" lang="ko-KR" altLang="en-US" b="0" dirty="0">
              <a:solidFill>
                <a:srgbClr val="000000"/>
              </a:solidFill>
              <a:latin typeface="가는각진제목체" pitchFamily="18" charset="-127"/>
              <a:ea typeface="가는각진제목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795" name="Rectangle 26"/>
          <p:cNvSpPr>
            <a:spLocks noChangeArrowheads="1"/>
          </p:cNvSpPr>
          <p:nvPr/>
        </p:nvSpPr>
        <p:spPr bwMode="auto">
          <a:xfrm>
            <a:off x="285750" y="1714500"/>
            <a:ext cx="8607425" cy="4667250"/>
          </a:xfrm>
          <a:prstGeom prst="rect">
            <a:avLst/>
          </a:prstGeom>
          <a:noFill/>
          <a:ln w="12700" algn="ctr">
            <a:solidFill>
              <a:schemeClr val="folHlink"/>
            </a:solidFill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l"/>
            </a:pP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조기적용기업의 경우에도 연결공시체계로 전환되기 전까지 당분간 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개별재무제표를 중심으로 진입</a:t>
            </a: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․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퇴출 등을 심사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하도록 상장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공시규정을 정비</a:t>
            </a:r>
            <a:r>
              <a:rPr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(’10.4</a:t>
            </a:r>
            <a:r>
              <a:rPr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적용하지 않는 기업들과의 형평성을 감안하여 개별재무제표로 판단하되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자본잠식 등에 대한 심사시 지분법 손익이 반영되도록 조정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연결재무제표의 총자본에서 비지배지분을 제외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ü"/>
            </a:pPr>
            <a:endParaRPr lang="ko-KR" altLang="en-US" sz="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l"/>
            </a:pP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전면도입에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대비한 상장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1"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공시 규정 정비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(’10</a:t>
            </a:r>
            <a:r>
              <a:rPr kumimoji="1"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 재무제표 기준의 진입요건 적용 및 제출서류 정비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관리종목지정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상장폐지 요건 정비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 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맞게 상장제도 개선</a:t>
            </a:r>
            <a:endParaRPr kumimoji="1"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재무비율 등 수시공시항목을 연결기준으로 공시하고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지배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종속회사간 수시공시 등을 신설함으로써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연결중심의 재무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비재무사항 등 공시체계 마련</a:t>
            </a:r>
            <a:endParaRPr kumimoji="1"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ü"/>
            </a:pPr>
            <a:endParaRPr kumimoji="1" lang="en-US" altLang="ko-KR" sz="4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l"/>
            </a:pP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도입에 따른 재무제표 표시 및 공시 변화에 맞춰서 </a:t>
            </a: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Taxonomy(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표준 계정과목체계</a:t>
            </a: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와 </a:t>
            </a: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XBRL(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확장성 기업보고언어</a:t>
            </a: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개발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하여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년말부터 적용 예정</a:t>
            </a:r>
            <a:endParaRPr kumimoji="1" lang="ko-KR" altLang="en-US" sz="1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endParaRPr kumimoji="1"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796" name="Rectangle 46"/>
          <p:cNvSpPr>
            <a:spLocks noChangeArrowheads="1"/>
          </p:cNvSpPr>
          <p:nvPr/>
        </p:nvSpPr>
        <p:spPr bwMode="auto">
          <a:xfrm>
            <a:off x="1214438" y="142875"/>
            <a:ext cx="7416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관계법규 정비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82984" name="Group 8"/>
          <p:cNvGraphicFramePr>
            <a:graphicFrameLocks noGrp="1"/>
          </p:cNvGraphicFramePr>
          <p:nvPr/>
        </p:nvGraphicFramePr>
        <p:xfrm>
          <a:off x="250825" y="1125538"/>
          <a:ext cx="6121400" cy="431800"/>
        </p:xfrm>
        <a:graphic>
          <a:graphicData uri="http://schemas.openxmlformats.org/drawingml/2006/table">
            <a:tbl>
              <a:tblPr/>
              <a:tblGrid>
                <a:gridCol w="6121400"/>
              </a:tblGrid>
              <a:tr h="4318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1.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상장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/>
                          <a:ea typeface="HY헤드라인M" pitchFamily="18" charset="-127"/>
                          <a:cs typeface="Arial" pitchFamily="34" charset="0"/>
                        </a:rPr>
                        <a:t>·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pitchFamily="34" charset="0"/>
                        </a:rPr>
                        <a:t>공시규정 등 개정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0" y="57753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3" name="Rectangle 26"/>
          <p:cNvSpPr>
            <a:spLocks noChangeArrowheads="1"/>
          </p:cNvSpPr>
          <p:nvPr/>
        </p:nvSpPr>
        <p:spPr bwMode="auto">
          <a:xfrm>
            <a:off x="323850" y="1484313"/>
            <a:ext cx="8496300" cy="2305050"/>
          </a:xfrm>
          <a:prstGeom prst="rect">
            <a:avLst/>
          </a:prstGeom>
          <a:solidFill>
            <a:srgbClr val="FFC000">
              <a:alpha val="20000"/>
            </a:srgbClr>
          </a:solidFill>
          <a:ln w="12700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marL="273050" indent="-273050">
              <a:buClr>
                <a:srgbClr val="0070C0"/>
              </a:buClr>
              <a:buFont typeface="Wingdings" pitchFamily="2" charset="2"/>
              <a:buChar char="u"/>
              <a:defRPr/>
            </a:pP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IASB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에서 공표한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“IFRS Taxonomy 2010”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을 기초로 하여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조기적용기업의 계정과목 사용빈도 분석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우리나라 재무제표 공시현황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 등을 고려하여 공시용 표준 계정과목 선정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Clr>
                <a:srgbClr val="0070C0"/>
              </a:buClr>
              <a:buFont typeface="Wingdings" pitchFamily="2" charset="2"/>
              <a:buChar char="u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10.7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월 의견수렴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’10.9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월 파일럿 테스트를 거쳐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‘11.1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월 공시시스템 오픈 예정 </a:t>
            </a:r>
            <a:endParaRPr lang="en-US" altLang="ko-KR" sz="1400" b="0" dirty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Clr>
                <a:srgbClr val="0070C0"/>
              </a:buClr>
              <a:buFont typeface="Wingdings" pitchFamily="2" charset="2"/>
              <a:buChar char="u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Clr>
                <a:srgbClr val="0070C0"/>
              </a:buClr>
              <a:buFont typeface="Wingdings" pitchFamily="2" charset="2"/>
              <a:buChar char="u"/>
              <a:defRPr/>
            </a:pP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IASB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의 텍사노미에서 제시한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251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개 항목 이외에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우리나라 공시에 필요한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540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개 항목을 추가하여 총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791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계정과목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739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주석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52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의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공시용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DART </a:t>
            </a:r>
            <a:r>
              <a:rPr lang="ko-KR" altLang="en-US" b="0" dirty="0" err="1">
                <a:latin typeface="맑은 고딕" pitchFamily="50" charset="-127"/>
                <a:ea typeface="맑은 고딕" pitchFamily="50" charset="-127"/>
              </a:rPr>
              <a:t>텍사노미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를 개발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Clr>
                <a:srgbClr val="0070C0"/>
              </a:buClr>
              <a:buFont typeface="Wingdings" pitchFamily="2" charset="2"/>
              <a:buChar char="u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K-GAAP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에서 다수의 상장법인이 사용하고 있는 계정과목을 분석하여 추가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재무제표 비교가능성 저하에 대한 우려로 사회적 이슈가 되었던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영업이익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판매비와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관리비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매출채권 및 기타유동채권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차입금 등을 모두 반영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>
              <a:buClr>
                <a:srgbClr val="993C2D"/>
              </a:buClr>
              <a:defRPr/>
            </a:pPr>
            <a:endParaRPr lang="en-US" altLang="ko-KR" sz="180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defRPr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   </a:t>
            </a:r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4" name="Rectangle 7"/>
          <p:cNvSpPr>
            <a:spLocks noChangeArrowheads="1"/>
          </p:cNvSpPr>
          <p:nvPr/>
        </p:nvSpPr>
        <p:spPr bwMode="auto">
          <a:xfrm>
            <a:off x="323528" y="980728"/>
            <a:ext cx="7450608" cy="431800"/>
          </a:xfrm>
          <a:prstGeom prst="rect">
            <a:avLst/>
          </a:prstGeom>
          <a:solidFill>
            <a:srgbClr val="9966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※ 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공시용 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DART </a:t>
            </a:r>
            <a:r>
              <a:rPr kumimoji="1" lang="ko-KR" altLang="en-US" sz="1800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텍사노미</a:t>
            </a:r>
            <a:r>
              <a:rPr kumimoji="1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</a:t>
            </a:r>
            <a:r>
              <a:rPr kumimoji="1" lang="ko-KR" altLang="en-US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표준계정과목체계</a:t>
            </a:r>
            <a:r>
              <a:rPr kumimoji="1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개발현황</a:t>
            </a:r>
            <a:endParaRPr kumimoji="1" lang="en-US" altLang="ko-KR" sz="1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35847" name="Rectangle 46"/>
          <p:cNvSpPr>
            <a:spLocks noChangeArrowheads="1"/>
          </p:cNvSpPr>
          <p:nvPr/>
        </p:nvSpPr>
        <p:spPr bwMode="auto">
          <a:xfrm>
            <a:off x="1214438" y="142875"/>
            <a:ext cx="7416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관계법규 정비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5848" name="Picture 2"/>
          <p:cNvPicPr>
            <a:picLocks noChangeAspect="1" noChangeArrowheads="1"/>
          </p:cNvPicPr>
          <p:nvPr/>
        </p:nvPicPr>
        <p:blipFill>
          <a:blip r:embed="rId3"/>
          <a:srcRect l="24013" t="28265" r="24013" b="28265"/>
          <a:stretch>
            <a:fillRect/>
          </a:stretch>
        </p:blipFill>
        <p:spPr bwMode="auto">
          <a:xfrm>
            <a:off x="1476375" y="3933825"/>
            <a:ext cx="561657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25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1326" name="Rectangle 4"/>
          <p:cNvSpPr>
            <a:spLocks noChangeArrowheads="1"/>
          </p:cNvSpPr>
          <p:nvPr/>
        </p:nvSpPr>
        <p:spPr bwMode="auto">
          <a:xfrm>
            <a:off x="0" y="57753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4" name="Rectangle 7"/>
          <p:cNvSpPr>
            <a:spLocks noChangeArrowheads="1"/>
          </p:cNvSpPr>
          <p:nvPr/>
        </p:nvSpPr>
        <p:spPr bwMode="auto">
          <a:xfrm>
            <a:off x="342578" y="1067166"/>
            <a:ext cx="7450608" cy="338318"/>
          </a:xfrm>
          <a:prstGeom prst="rect">
            <a:avLst/>
          </a:prstGeom>
          <a:solidFill>
            <a:srgbClr val="9966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kumimoji="1" lang="en-US" altLang="ko-KR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※ K-GAAP Taxonomy vs. IFRS Taxonomy</a:t>
            </a:r>
            <a:endParaRPr kumimoji="1" lang="en-US" altLang="ko-KR" sz="140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141330" name="Rectangle 46"/>
          <p:cNvSpPr>
            <a:spLocks noChangeArrowheads="1"/>
          </p:cNvSpPr>
          <p:nvPr/>
        </p:nvSpPr>
        <p:spPr bwMode="auto">
          <a:xfrm>
            <a:off x="1214438" y="142875"/>
            <a:ext cx="7416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관계법규 정비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41320" name="Object 8"/>
          <p:cNvGraphicFramePr>
            <a:graphicFrameLocks noChangeAspect="1"/>
          </p:cNvGraphicFramePr>
          <p:nvPr/>
        </p:nvGraphicFramePr>
        <p:xfrm>
          <a:off x="323850" y="1557338"/>
          <a:ext cx="7416800" cy="1584325"/>
        </p:xfrm>
        <a:graphic>
          <a:graphicData uri="http://schemas.openxmlformats.org/presentationml/2006/ole">
            <p:oleObj spid="_x0000_s141320" name="비트맵 이미지" r:id="rId4" imgW="6304762" imgH="1933333" progId="PBrush">
              <p:embed/>
            </p:oleObj>
          </a:graphicData>
        </a:graphic>
      </p:graphicFrame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42578" y="3443589"/>
            <a:ext cx="7450608" cy="336834"/>
          </a:xfrm>
          <a:prstGeom prst="rect">
            <a:avLst/>
          </a:prstGeom>
          <a:solidFill>
            <a:srgbClr val="9966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kumimoji="1" lang="en-US" altLang="ko-KR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※ </a:t>
            </a:r>
            <a:r>
              <a:rPr kumimoji="1" lang="ko-KR" altLang="en-US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공시용 표준계정과목 체계 구성</a:t>
            </a:r>
            <a:endParaRPr kumimoji="1" lang="ko-KR" altLang="en-US" sz="140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graphicFrame>
        <p:nvGraphicFramePr>
          <p:cNvPr id="141336" name="Object 24"/>
          <p:cNvGraphicFramePr>
            <a:graphicFrameLocks noChangeAspect="1"/>
          </p:cNvGraphicFramePr>
          <p:nvPr/>
        </p:nvGraphicFramePr>
        <p:xfrm>
          <a:off x="395288" y="3933825"/>
          <a:ext cx="5905500" cy="2524125"/>
        </p:xfrm>
        <a:graphic>
          <a:graphicData uri="http://schemas.openxmlformats.org/presentationml/2006/ole">
            <p:oleObj spid="_x0000_s141336" name="비트맵 이미지" r:id="rId5" imgW="4742857" imgH="2523810" progId="Paint.Picture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362" name="Rectangle 4"/>
          <p:cNvSpPr>
            <a:spLocks noChangeArrowheads="1"/>
          </p:cNvSpPr>
          <p:nvPr/>
        </p:nvSpPr>
        <p:spPr bwMode="auto">
          <a:xfrm>
            <a:off x="0" y="57753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363" name="Rectangle 26"/>
          <p:cNvSpPr>
            <a:spLocks noChangeArrowheads="1"/>
          </p:cNvSpPr>
          <p:nvPr/>
        </p:nvSpPr>
        <p:spPr bwMode="auto">
          <a:xfrm>
            <a:off x="250825" y="1844675"/>
            <a:ext cx="8642350" cy="4392613"/>
          </a:xfrm>
          <a:prstGeom prst="rect">
            <a:avLst/>
          </a:prstGeom>
          <a:solidFill>
            <a:srgbClr val="FFC000">
              <a:alpha val="2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tIns="90000" bIns="90000"/>
          <a:lstStyle/>
          <a:p>
            <a:pPr marL="273050" indent="-273050">
              <a:buClr>
                <a:srgbClr val="993C2D"/>
              </a:buClr>
              <a:buFont typeface="Wingdings" pitchFamily="2" charset="2"/>
              <a:buChar char="u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IASB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에서 제시한 표준 택사노미는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에서 예시하는 최소한의 계정과목으로 구성되어 있기 때문에 상장법인이 재무제표를 작성하기 위하여 많은 계정을  신설해야 하는 등 불편함을 해소하기 위하여 다음과 같이 계정과목을 추가하여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DART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공시용 택사노미를 개발</a:t>
            </a:r>
          </a:p>
          <a:p>
            <a:pPr marL="273050" indent="-273050">
              <a:buClr>
                <a:srgbClr val="993C2D"/>
              </a:buClr>
              <a:buFont typeface="Wingdings" pitchFamily="2" charset="2"/>
              <a:buNone/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273050" indent="-273050">
              <a:buClr>
                <a:srgbClr val="993C2D"/>
              </a:buClr>
              <a:buFont typeface="Wingdings" pitchFamily="2" charset="2"/>
              <a:buChar char="u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DART Taxonomy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계정과목 추가원칙</a:t>
            </a:r>
          </a:p>
          <a:p>
            <a:pPr marL="273050" indent="-273050">
              <a:buClr>
                <a:srgbClr val="993C2D"/>
              </a:buClr>
              <a:buFont typeface="Wingdings" pitchFamily="2" charset="2"/>
              <a:buChar char="u"/>
            </a:pPr>
            <a:endParaRPr lang="ko-KR" altLang="en-US" b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Font typeface="Wingdings" pitchFamily="2" charset="2"/>
              <a:buChar char="ü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조기적용 기업의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40%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이상이 사용한 계정과목 및 주석에 사용한 세부항목 </a:t>
            </a:r>
          </a:p>
          <a:p>
            <a:pPr marL="730250" lvl="1" indent="-273050">
              <a:buFont typeface="Wingdings" pitchFamily="2" charset="2"/>
              <a:buChar char="ü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국제표준 택사노미의 주석에서 제공하는 세부계정과목 </a:t>
            </a:r>
          </a:p>
          <a:p>
            <a:pPr marL="730250" lvl="1" indent="-273050">
              <a:buFont typeface="Wingdings" pitchFamily="2" charset="2"/>
              <a:buChar char="ü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국제표준 택사노미에서 제공하지 않는 감가상각누계액 등 평가계정 </a:t>
            </a:r>
          </a:p>
          <a:p>
            <a:pPr marL="730250" lvl="1" indent="-273050">
              <a:buFont typeface="Wingdings" pitchFamily="2" charset="2"/>
              <a:buChar char="ü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b="0">
                <a:latin typeface="맑은 고딕" pitchFamily="50" charset="-127"/>
                <a:ea typeface="맑은 고딕" pitchFamily="50" charset="-127"/>
              </a:rPr>
              <a:t>상장법인의 </a:t>
            </a:r>
            <a:r>
              <a:rPr lang="en-US" altLang="ko-KR" sz="1500" b="0">
                <a:latin typeface="맑은 고딕" pitchFamily="50" charset="-127"/>
                <a:ea typeface="맑은 고딕" pitchFamily="50" charset="-127"/>
              </a:rPr>
              <a:t>40% </a:t>
            </a:r>
            <a:r>
              <a:rPr lang="ko-KR" altLang="en-US" sz="1500" b="0">
                <a:latin typeface="맑은 고딕" pitchFamily="50" charset="-127"/>
                <a:ea typeface="맑은 고딕" pitchFamily="50" charset="-127"/>
              </a:rPr>
              <a:t>이상이 사용한 </a:t>
            </a:r>
            <a:r>
              <a:rPr lang="en-US" altLang="ko-KR" sz="1500" b="0">
                <a:latin typeface="맑은 고딕" pitchFamily="50" charset="-127"/>
                <a:ea typeface="맑은 고딕" pitchFamily="50" charset="-127"/>
              </a:rPr>
              <a:t>K-GAAP </a:t>
            </a:r>
            <a:r>
              <a:rPr lang="ko-KR" altLang="en-US" sz="1500" b="0">
                <a:latin typeface="맑은 고딕" pitchFamily="50" charset="-127"/>
                <a:ea typeface="맑은 고딕" pitchFamily="50" charset="-127"/>
              </a:rPr>
              <a:t>계정 중 </a:t>
            </a:r>
            <a:r>
              <a:rPr lang="en-US" altLang="ko-KR" sz="1500" b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500" b="0">
                <a:latin typeface="맑은 고딕" pitchFamily="50" charset="-127"/>
                <a:ea typeface="맑은 고딕" pitchFamily="50" charset="-127"/>
              </a:rPr>
              <a:t>택사노미에는 제공되지 않은 계정  과목</a:t>
            </a:r>
          </a:p>
          <a:p>
            <a:pPr marL="1143000" lvl="2" indent="-228600"/>
            <a:endParaRPr lang="ko-KR" altLang="en-US" sz="15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Font typeface="Wingdings" pitchFamily="2" charset="2"/>
              <a:buChar char="u"/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 주석 추가원칙</a:t>
            </a:r>
          </a:p>
          <a:p>
            <a:pPr marL="1143000" lvl="2" indent="-228600">
              <a:buFont typeface="Wingdings" pitchFamily="2" charset="2"/>
              <a:buNone/>
            </a:pPr>
            <a:endParaRPr lang="ko-KR" altLang="en-US" b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Font typeface="Wingdings" pitchFamily="2" charset="2"/>
              <a:buChar char="ü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IASB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표준주석 등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42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개에 차입금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우발상황 등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40%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이상의 조기적용 회사가 사용한 주석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개를 추가하여 총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52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개의 주석 양식을 제공 </a:t>
            </a:r>
            <a:endParaRPr lang="ko-KR" altLang="en-US" sz="18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/>
            <a:r>
              <a:rPr lang="en-US" altLang="ko-KR">
                <a:latin typeface="맑은 고딕" pitchFamily="50" charset="-127"/>
                <a:ea typeface="맑은 고딕" pitchFamily="50" charset="-127"/>
              </a:rPr>
              <a:t>    </a:t>
            </a: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4" name="Rectangle 7"/>
          <p:cNvSpPr>
            <a:spLocks noChangeArrowheads="1"/>
          </p:cNvSpPr>
          <p:nvPr/>
        </p:nvSpPr>
        <p:spPr bwMode="auto">
          <a:xfrm>
            <a:off x="342578" y="1214090"/>
            <a:ext cx="7450608" cy="431800"/>
          </a:xfrm>
          <a:prstGeom prst="rect">
            <a:avLst/>
          </a:prstGeom>
          <a:solidFill>
            <a:srgbClr val="9966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kumimoji="1" lang="en-US" altLang="ko-KR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※ IFRS-DART Taxonomy</a:t>
            </a:r>
            <a:endParaRPr kumimoji="1" lang="ko-KR" altLang="en-US" sz="140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143367" name="Rectangle 46"/>
          <p:cNvSpPr>
            <a:spLocks noChangeArrowheads="1"/>
          </p:cNvSpPr>
          <p:nvPr/>
        </p:nvSpPr>
        <p:spPr bwMode="auto">
          <a:xfrm>
            <a:off x="1214438" y="142875"/>
            <a:ext cx="7416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관계법규 정비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410" name="Rectangle 4"/>
          <p:cNvSpPr>
            <a:spLocks noChangeArrowheads="1"/>
          </p:cNvSpPr>
          <p:nvPr/>
        </p:nvSpPr>
        <p:spPr bwMode="auto">
          <a:xfrm>
            <a:off x="0" y="57753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411" name="Rectangle 26"/>
          <p:cNvSpPr>
            <a:spLocks noChangeArrowheads="1"/>
          </p:cNvSpPr>
          <p:nvPr/>
        </p:nvSpPr>
        <p:spPr bwMode="auto">
          <a:xfrm>
            <a:off x="179388" y="1484313"/>
            <a:ext cx="8640762" cy="4752975"/>
          </a:xfrm>
          <a:prstGeom prst="rect">
            <a:avLst/>
          </a:prstGeom>
          <a:solidFill>
            <a:srgbClr val="FFC000">
              <a:alpha val="20000"/>
            </a:srgbClr>
          </a:solidFill>
          <a:ln w="12700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marL="273050" indent="-273050">
              <a:buFont typeface="Wingdings" pitchFamily="2" charset="2"/>
              <a:buChar char="u"/>
            </a:pPr>
            <a:r>
              <a:rPr lang="en-US" altLang="ko-KR"/>
              <a:t> </a:t>
            </a:r>
            <a:r>
              <a:rPr lang="ko-KR" altLang="en-US" sz="1500" b="0">
                <a:latin typeface="맑은 고딕" pitchFamily="50" charset="-127"/>
                <a:ea typeface="맑은 고딕" pitchFamily="50" charset="-127"/>
              </a:rPr>
              <a:t>계정과목 및 주석은 회사의 상황에 맞게 추가</a:t>
            </a:r>
            <a:r>
              <a:rPr lang="en-US" altLang="ko-KR" sz="15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b="0">
                <a:latin typeface="맑은 고딕" pitchFamily="50" charset="-127"/>
                <a:ea typeface="맑은 고딕" pitchFamily="50" charset="-127"/>
              </a:rPr>
              <a:t>삭제 및 명칭변경</a:t>
            </a:r>
            <a:r>
              <a:rPr lang="en-US" altLang="ko-KR" sz="15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b="0">
                <a:latin typeface="맑은 고딕" pitchFamily="50" charset="-127"/>
                <a:ea typeface="맑은 고딕" pitchFamily="50" charset="-127"/>
              </a:rPr>
              <a:t>위치이동 등 사용자 확장 가능</a:t>
            </a:r>
          </a:p>
          <a:p>
            <a:pPr marL="273050" indent="-273050">
              <a:buFont typeface="Wingdings" pitchFamily="2" charset="2"/>
              <a:buNone/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273050" indent="-273050">
              <a:buFont typeface="Wingdings" pitchFamily="2" charset="2"/>
              <a:buChar char="u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표준계정을 다른 의미의 계정과목으로의 명칭변경은 금지 </a:t>
            </a:r>
          </a:p>
          <a:p>
            <a:pPr marL="273050" indent="-273050">
              <a:buFont typeface="Wingdings" pitchFamily="2" charset="2"/>
              <a:buNone/>
            </a:pPr>
            <a:endParaRPr lang="ko-KR" altLang="en-US" sz="10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/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  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장기매출채권 및 기타비유동채권 계정을 성격이 다른 유형자산으로 단순히 명칭만 변경해서 사용하게 되면 동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XBRL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재무제표가 유통되었을 때 평가기관이나 외국투자자들에게 잘못된 정보를 제공하게 되어 회사에 불이익이 있을 수 있으므로 주의할 필요</a:t>
            </a:r>
            <a:endParaRPr lang="en-US" altLang="ko-KR" sz="14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/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273050" indent="-273050">
              <a:buFont typeface="Wingdings" pitchFamily="2" charset="2"/>
              <a:buChar char="u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IASB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택사노미의 번역에 따라 계정과목명이 상당히 길거나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계정의 성격은 유사하지만 지금까지 회사가 사용하던 명칭과 다른 경우에는 계정과목을 신설하기 보다는 계정과목명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한글 레이블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만 변경하여 사용</a:t>
            </a:r>
          </a:p>
          <a:p>
            <a:pPr marL="273050" indent="-273050">
              <a:buFont typeface="Wingdings" pitchFamily="2" charset="2"/>
              <a:buNone/>
            </a:pPr>
            <a:endParaRPr lang="ko-KR" altLang="en-US" sz="10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/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) ‘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매각예정 또는 소유주에 대한 분배예정으로 분류된 비유동자산이나 처분자산집단’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⇒ ‘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매각예정 비유동자산’ 등 회사의 실질을 잘 반영할 수 있는 계정명으로 변경하여 사용 </a:t>
            </a:r>
          </a:p>
          <a:p>
            <a:pPr marL="273050" indent="-273050"/>
            <a:endParaRPr lang="ko-KR" altLang="en-US" sz="1400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Font typeface="Wingdings" pitchFamily="2" charset="2"/>
              <a:buChar char="u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표준택사노미는 제출인이 편리하게 재무제표를 작성할 수 있도록 많은 계정으로 구성되어 있기 때문에 회사가 사용하지 않는 계정은 반드시 삭제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미사용 계정과목을 삭제하지 않는 경우 그대로 공시되어 투자자에게 혼란을 줄 수 있으므로 주의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273050" indent="-273050">
              <a:buFont typeface="Wingdings" pitchFamily="2" charset="2"/>
              <a:buNone/>
            </a:pPr>
            <a:endParaRPr lang="en-US" altLang="ko-KR" b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Font typeface="Wingdings" pitchFamily="2" charset="2"/>
              <a:buChar char="u"/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주석의 경우에도 계정과목과 동일한 작성원칙 적용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    </a:t>
            </a:r>
            <a:endParaRPr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4" name="Rectangle 7"/>
          <p:cNvSpPr>
            <a:spLocks noChangeArrowheads="1"/>
          </p:cNvSpPr>
          <p:nvPr/>
        </p:nvSpPr>
        <p:spPr bwMode="auto">
          <a:xfrm>
            <a:off x="323528" y="980728"/>
            <a:ext cx="7450608" cy="431800"/>
          </a:xfrm>
          <a:prstGeom prst="rect">
            <a:avLst/>
          </a:prstGeom>
          <a:solidFill>
            <a:srgbClr val="9966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kumimoji="1" lang="en-US" altLang="ko-KR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※ XBRL </a:t>
            </a:r>
            <a:r>
              <a:rPr kumimoji="1" lang="ko-KR" altLang="en-US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재무제표 작성원칙</a:t>
            </a:r>
            <a:r>
              <a:rPr kumimoji="1" lang="en-US" altLang="ko-KR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</a:t>
            </a:r>
            <a:r>
              <a:rPr kumimoji="1" lang="ko-KR" altLang="en-US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기존 </a:t>
            </a:r>
            <a:r>
              <a:rPr kumimoji="1" lang="en-US" altLang="ko-KR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K-GAAP</a:t>
            </a:r>
            <a:r>
              <a:rPr kumimoji="1" lang="ko-KR" altLang="en-US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과 동일</a:t>
            </a:r>
            <a:r>
              <a:rPr kumimoji="1" lang="en-US" altLang="ko-KR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</a:t>
            </a:r>
            <a:endParaRPr kumimoji="1" lang="en-US" altLang="ko-KR" sz="140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145415" name="Rectangle 46"/>
          <p:cNvSpPr>
            <a:spLocks noChangeArrowheads="1"/>
          </p:cNvSpPr>
          <p:nvPr/>
        </p:nvSpPr>
        <p:spPr bwMode="auto">
          <a:xfrm>
            <a:off x="1214438" y="142875"/>
            <a:ext cx="7416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관계법규 정비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7775" name="Group 15"/>
          <p:cNvGraphicFramePr>
            <a:graphicFrameLocks noGrp="1"/>
          </p:cNvGraphicFramePr>
          <p:nvPr/>
        </p:nvGraphicFramePr>
        <p:xfrm>
          <a:off x="179388" y="1484313"/>
          <a:ext cx="8640762" cy="4752975"/>
        </p:xfrm>
        <a:graphic>
          <a:graphicData uri="http://schemas.openxmlformats.org/drawingml/2006/table">
            <a:tbl>
              <a:tblPr/>
              <a:tblGrid>
                <a:gridCol w="8640762"/>
              </a:tblGrid>
              <a:tr h="4752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459" name="Rectangle 46"/>
          <p:cNvSpPr>
            <a:spLocks noChangeArrowheads="1"/>
          </p:cNvSpPr>
          <p:nvPr/>
        </p:nvSpPr>
        <p:spPr bwMode="auto">
          <a:xfrm>
            <a:off x="1214438" y="142875"/>
            <a:ext cx="7416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관계법규 정비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82990" name="Group 14"/>
          <p:cNvGraphicFramePr>
            <a:graphicFrameLocks noGrp="1"/>
          </p:cNvGraphicFramePr>
          <p:nvPr/>
        </p:nvGraphicFramePr>
        <p:xfrm>
          <a:off x="285750" y="1071563"/>
          <a:ext cx="6121400" cy="431800"/>
        </p:xfrm>
        <a:graphic>
          <a:graphicData uri="http://schemas.openxmlformats.org/drawingml/2006/table">
            <a:tbl>
              <a:tblPr/>
              <a:tblGrid>
                <a:gridCol w="6121400"/>
              </a:tblGrid>
              <a:tr h="4318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2.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금융회사 감독규정 개정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7466" name="Rectangle 26"/>
          <p:cNvSpPr>
            <a:spLocks noChangeArrowheads="1"/>
          </p:cNvSpPr>
          <p:nvPr/>
        </p:nvSpPr>
        <p:spPr bwMode="auto">
          <a:xfrm>
            <a:off x="285750" y="1714500"/>
            <a:ext cx="8569325" cy="4143375"/>
          </a:xfrm>
          <a:prstGeom prst="rect">
            <a:avLst/>
          </a:prstGeom>
          <a:noFill/>
          <a:ln w="12700" algn="ctr">
            <a:solidFill>
              <a:schemeClr val="folHlink"/>
            </a:solidFill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/>
            <a:endParaRPr kumimoji="1" lang="ko-KR" altLang="en-US" sz="800" b="0">
              <a:solidFill>
                <a:srgbClr val="000000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l"/>
            </a:pP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도입에 맞춰 관련 제도 개선 및 진행상황 모니터링을 위해 은행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금융투자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보험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중소서민 등 각 금융권역별 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T/F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운영 중이며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kumimoji="1"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중 감독규정 정비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완료할 계획</a:t>
            </a:r>
            <a:endParaRPr kumimoji="1" lang="en-US" altLang="ko-KR" sz="1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ü"/>
            </a:pPr>
            <a:endParaRPr kumimoji="1" lang="en-US" altLang="ko-KR" sz="1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9750" lvl="1" indent="-215900">
              <a:buClr>
                <a:srgbClr val="C00000"/>
              </a:buClr>
              <a:buFont typeface="Wingdings" pitchFamily="2" charset="2"/>
              <a:buChar char="ü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재무제표 등 회계정보를 기초로 운용되는 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BIS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비율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영업용순자본비율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지급여력비율 등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각종 건전성 감독지표 산정방식 개선</a:t>
            </a:r>
            <a:endParaRPr kumimoji="1"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9750" lvl="1" indent="-215900">
              <a:buClr>
                <a:srgbClr val="C00000"/>
              </a:buClr>
              <a:buFont typeface="Wingdings" pitchFamily="2" charset="2"/>
              <a:buChar char="ü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9750" lvl="1" indent="-215900">
              <a:buClr>
                <a:srgbClr val="C00000"/>
              </a:buClr>
              <a:buFont typeface="Wingdings" pitchFamily="2" charset="2"/>
              <a:buChar char="ü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감독기구에 제출하는 재무제표 및 각종 재무정보가 포함된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업무보고서 보완</a:t>
            </a:r>
            <a:endParaRPr kumimoji="1"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9750" lvl="1" indent="-215900">
              <a:buClr>
                <a:srgbClr val="C00000"/>
              </a:buClr>
              <a:buFont typeface="Wingdings" pitchFamily="2" charset="2"/>
              <a:buChar char="ü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9750" lvl="1" indent="-215900">
              <a:buClr>
                <a:srgbClr val="C00000"/>
              </a:buClr>
              <a:buFont typeface="Wingdings" pitchFamily="2" charset="2"/>
              <a:buChar char="ü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금융회사별 일관성 유지 등을 위해 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선택적 회계처리 중 일부 사항을 제한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하는 등 대응방안 수립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9750" lvl="1" indent="-215900">
              <a:buClr>
                <a:srgbClr val="C00000"/>
              </a:buClr>
              <a:buFont typeface="Wingdings" pitchFamily="2" charset="2"/>
              <a:buChar char="ü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9750" lvl="1" indent="-215900">
              <a:buClr>
                <a:srgbClr val="C00000"/>
              </a:buClr>
              <a:buFont typeface="Wingdings" pitchFamily="2" charset="2"/>
              <a:buChar char="ü"/>
            </a:pP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도입에 따른 건전성 악화 방지를 위해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와 감독규정에 의한 계상금액 차이를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자본항목내 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대손준비금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’, ‘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비상위험준비금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등으로 추가 적립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하는 방안 추진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9750" lvl="1" indent="-215900">
              <a:buClr>
                <a:srgbClr val="C00000"/>
              </a:buClr>
              <a:buFont typeface="Wingdings" pitchFamily="2" charset="2"/>
              <a:buChar char="l"/>
            </a:pPr>
            <a:endParaRPr kumimoji="1" lang="ko-KR" altLang="en-US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507" name="Rectangle 46"/>
          <p:cNvSpPr>
            <a:spLocks noChangeArrowheads="1"/>
          </p:cNvSpPr>
          <p:nvPr/>
        </p:nvSpPr>
        <p:spPr bwMode="auto">
          <a:xfrm>
            <a:off x="1214438" y="142875"/>
            <a:ext cx="7416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관계법규 정비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82990" name="Group 14"/>
          <p:cNvGraphicFramePr>
            <a:graphicFrameLocks noGrp="1"/>
          </p:cNvGraphicFramePr>
          <p:nvPr/>
        </p:nvGraphicFramePr>
        <p:xfrm>
          <a:off x="285750" y="1071563"/>
          <a:ext cx="6121400" cy="431800"/>
        </p:xfrm>
        <a:graphic>
          <a:graphicData uri="http://schemas.openxmlformats.org/drawingml/2006/table">
            <a:tbl>
              <a:tblPr/>
              <a:tblGrid>
                <a:gridCol w="6121400"/>
              </a:tblGrid>
              <a:tr h="4318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3. IFRS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관련 세법 개정 지원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9514" name="Rectangle 26"/>
          <p:cNvSpPr>
            <a:spLocks noChangeArrowheads="1"/>
          </p:cNvSpPr>
          <p:nvPr/>
        </p:nvSpPr>
        <p:spPr bwMode="auto">
          <a:xfrm>
            <a:off x="285750" y="1714500"/>
            <a:ext cx="8569325" cy="4594225"/>
          </a:xfrm>
          <a:prstGeom prst="rect">
            <a:avLst/>
          </a:prstGeom>
          <a:noFill/>
          <a:ln w="12700" algn="ctr">
            <a:solidFill>
              <a:schemeClr val="folHlink"/>
            </a:solidFill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>
              <a:buClr>
                <a:srgbClr val="C00000"/>
              </a:buClr>
              <a:buFont typeface="Wingdings" pitchFamily="2" charset="2"/>
              <a:buChar char="l"/>
            </a:pP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기획재정부는 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도입에 따른 세제 개선을 위해 세무사회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공인회계사회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금융감독기구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등으로 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재무회계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세무회계 조화 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T/F’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구성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운영</a:t>
            </a:r>
            <a:endParaRPr kumimoji="1" lang="en-US" altLang="ko-KR" sz="1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l"/>
            </a:pPr>
            <a:endParaRPr kumimoji="1" lang="en-US" altLang="ko-KR" sz="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C00000"/>
              </a:buClr>
            </a:pPr>
            <a:r>
              <a:rPr kumimoji="1" lang="en-US" altLang="ko-KR" sz="2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kumimoji="1"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의한 재무제표의 세무조정 최소화</a:t>
            </a:r>
            <a:r>
              <a:rPr kumimoji="1"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신고조정 확대</a:t>
            </a:r>
            <a:r>
              <a:rPr kumimoji="1"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IFRS </a:t>
            </a:r>
            <a:r>
              <a:rPr kumimoji="1"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적용기업과 일반기업회계기준 적용기업간의 과세형평성</a:t>
            </a:r>
            <a:r>
              <a:rPr kumimoji="1"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IFRS </a:t>
            </a:r>
            <a:r>
              <a:rPr kumimoji="1"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조기적용기업의 세법상 이슈 등에 대해 논의</a:t>
            </a:r>
            <a:endParaRPr kumimoji="1" lang="en-US" altLang="ko-KR" sz="1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l"/>
            </a:pPr>
            <a:endParaRPr kumimoji="1" lang="en-US" altLang="ko-KR" sz="1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l"/>
            </a:pP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기재부는 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‘10.6.30 </a:t>
            </a:r>
            <a:r>
              <a:rPr kumimoji="1"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공청회를 통해 다음과 같이 법인세법 개정방안을 발표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하고 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‘10.8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월까지 의견수렴를 거쳐 연내 법률 개정을 완료할 예정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아울러 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조기적용기업이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적용할 수 있도록 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kumimoji="1"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년부터 개정세법을 시행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할 예정 </a:t>
            </a:r>
            <a:endParaRPr kumimoji="1" lang="en-US" altLang="ko-KR" sz="1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C00000"/>
              </a:buClr>
            </a:pPr>
            <a:r>
              <a:rPr kumimoji="1" lang="en-US" altLang="ko-KR" sz="1800" b="0" u="sng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342900" indent="-342900">
              <a:buClr>
                <a:srgbClr val="C00000"/>
              </a:buClr>
            </a:pP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kumimoji="1"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기재부의 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관련 법인세법 개정방향 </a:t>
            </a:r>
            <a:r>
              <a:rPr kumimoji="1"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  <a:endParaRPr kumimoji="1" lang="ko-KR" altLang="en-US" sz="1800">
              <a:solidFill>
                <a:srgbClr val="000000"/>
              </a:solidFill>
              <a:latin typeface="굴림" charset="-127"/>
            </a:endParaRP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ü"/>
            </a:pPr>
            <a:endParaRPr kumimoji="1" lang="en-US" altLang="ko-KR" sz="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666750" lvl="1" indent="-342900">
              <a:buClr>
                <a:srgbClr val="C00000"/>
              </a:buClr>
              <a:buFont typeface="굴림" charset="-127"/>
              <a:buAutoNum type="circleNumDbPlain"/>
            </a:pP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동일 경제행위 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동일 세부담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원칙에 따라 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도입이 법인세 부담에 미치는 영향 최소화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666750" lvl="1" indent="-342900">
              <a:buClr>
                <a:srgbClr val="C00000"/>
              </a:buClr>
              <a:buFont typeface="굴림" charset="-127"/>
              <a:buAutoNum type="circleNumDbPlain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세부담 차이가 미미한 항목은 회계기준 차이를 세법에 적극 수용하여 기업들의 세무조정 부담을 완화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666750" lvl="1" indent="-342900">
              <a:buClr>
                <a:srgbClr val="C00000"/>
              </a:buClr>
              <a:buFont typeface="굴림" charset="-127"/>
              <a:buAutoNum type="circleNumDbPlain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세부담이 증가하더라도 세법목적상 합당한 회계처리는 수용하되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도입초기 세부담 완화를 위한 보완방안을 마련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666750" lvl="1" indent="-342900">
              <a:buClr>
                <a:srgbClr val="C00000"/>
              </a:buClr>
              <a:buFont typeface="굴림" charset="-127"/>
              <a:buAutoNum type="circleNumDbPlain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666750" lvl="1" indent="-342900">
              <a:buClr>
                <a:srgbClr val="C00000"/>
              </a:buClr>
              <a:buFont typeface="굴림" charset="-127"/>
              <a:buAutoNum type="circleNumDbPlain"/>
            </a:pPr>
            <a:endParaRPr kumimoji="1" lang="ko-KR" altLang="en-US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554" name="Rectangle 4"/>
          <p:cNvSpPr>
            <a:spLocks noChangeArrowheads="1"/>
          </p:cNvSpPr>
          <p:nvPr/>
        </p:nvSpPr>
        <p:spPr bwMode="auto">
          <a:xfrm>
            <a:off x="0" y="57753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3" name="Rectangle 26"/>
          <p:cNvSpPr>
            <a:spLocks noChangeArrowheads="1"/>
          </p:cNvSpPr>
          <p:nvPr/>
        </p:nvSpPr>
        <p:spPr bwMode="auto">
          <a:xfrm>
            <a:off x="323850" y="1557338"/>
            <a:ext cx="8496300" cy="4751387"/>
          </a:xfrm>
          <a:prstGeom prst="rect">
            <a:avLst/>
          </a:prstGeom>
          <a:solidFill>
            <a:srgbClr val="FFC000">
              <a:alpha val="20000"/>
            </a:srgbClr>
          </a:solidFill>
          <a:ln w="12700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>
              <a:buClr>
                <a:srgbClr val="0070C0"/>
              </a:buClr>
              <a:buFont typeface="+mj-ea"/>
              <a:buAutoNum type="circleNumDbPlain"/>
              <a:defRPr/>
            </a:pP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동일한 경제행위에 대해여 동일한 세부담 유지를 위해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세법상 별도규정을 유지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신설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자산평가방법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평가손익 등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미실현손익을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현행과 같이 원칙적으로 불인정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자산유동화를 매각거래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로 분류하고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상환우선주를 자본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으로 분류</a:t>
            </a:r>
            <a:endParaRPr lang="en-US" altLang="ko-KR" sz="1400" b="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아파트 분양 등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예약매출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의 수익인식을 현행과 같이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진행기준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으로 인식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0070C0"/>
              </a:buClr>
              <a:buFont typeface="+mj-ea"/>
              <a:buAutoNum type="circleNumDbPlain"/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0070C0"/>
              </a:buClr>
              <a:buFont typeface="+mj-ea"/>
              <a:buAutoNum type="circleNumDbPlain" startAt="2"/>
              <a:defRPr/>
            </a:pP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세부담 차이가 미미한 경우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기업의 회계처리를 최대한 수용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하여 세무조정 부담 완화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Clr>
                <a:srgbClr val="0070C0"/>
              </a:buClr>
              <a:buFont typeface="Wingdings" pitchFamily="2" charset="2"/>
              <a:buChar char="u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기능통화 개념을 세법상 도입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하여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(1)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기능통화 재무제표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(2)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원화로 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재작성한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 재무제표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(3)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표시통화 재무제표 등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가지 방법을 인정하되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선택한 방법 계속 적용</a:t>
            </a:r>
            <a:endParaRPr lang="en-US" altLang="ko-KR" sz="1400" b="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은행 이외의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일반기업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에 대해서도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화폐성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외화자산에 대한 환산손익 인식을 세법상 허용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와 일반기업회계기준의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금융리스와 운용리스의 분류기준이 다르나 세법상 이를 모두 인정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0070C0"/>
              </a:buClr>
              <a:buFont typeface="+mj-ea"/>
              <a:buAutoNum type="circleNumDbPlain"/>
              <a:defRPr/>
            </a:pP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0070C0"/>
              </a:buClr>
              <a:buFont typeface="+mj-ea"/>
              <a:buAutoNum type="circleNumDbPlain" startAt="3"/>
              <a:defRPr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유형자산 감가상각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에 대해 결산조정을 유지하되 감가상각비 감소에 따른 특례 마련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Clr>
                <a:srgbClr val="0070C0"/>
              </a:buClr>
              <a:buFont typeface="Wingdings" pitchFamily="2" charset="2"/>
              <a:buChar char="u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(’13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년말까지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취득분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기존 감가상각방법 및 내용연수를 적용한 감가상각비로 신고조정 허용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(’14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년 이후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취득분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세법상 기준내용연수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회계상 내용연수와 차이가 큰 일부 업종 연장 예정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를 한도로 신고조정 허용</a:t>
            </a:r>
            <a:endParaRPr lang="en-US" altLang="ko-KR" sz="1400" b="0" dirty="0">
              <a:latin typeface="맑은 고딕" pitchFamily="50" charset="-127"/>
              <a:ea typeface="맑은 고딕" pitchFamily="50" charset="-127"/>
            </a:endParaRPr>
          </a:p>
          <a:p>
            <a:pPr marL="273050" indent="-273050">
              <a:buClr>
                <a:srgbClr val="0070C0"/>
              </a:buClr>
              <a:buFont typeface="Wingdings" pitchFamily="2" charset="2"/>
              <a:buChar char="u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0070C0"/>
              </a:buClr>
              <a:buFont typeface="+mj-ea"/>
              <a:buAutoNum type="circleNumDbPlain" startAt="4"/>
              <a:defRPr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적용 첫해의 대손충당금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환입액을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익금불산입</a:t>
            </a:r>
            <a:r>
              <a:rPr lang="ko-KR" altLang="en-US" b="0" dirty="0" err="1">
                <a:latin typeface="맑은 고딕" pitchFamily="50" charset="-127"/>
                <a:ea typeface="맑은 고딕" pitchFamily="50" charset="-127"/>
              </a:rPr>
              <a:t>하여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 일시적 세부담 증가 방지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Clr>
                <a:srgbClr val="0070C0"/>
              </a:buClr>
              <a:buFont typeface="+mj-ea"/>
              <a:buAutoNum type="circleNumDbPlain" startAt="4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US-GAAP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과의 합치 등에 따라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추가개정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(’13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년 이후 현행의 발생손실모형에서 기대손실모형으로 개정 예정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시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대손충당금 증가액과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익금불산입된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일시환입액을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상계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>
              <a:buClr>
                <a:srgbClr val="0070C0"/>
              </a:buClr>
              <a:buFont typeface="Wingdings" pitchFamily="2" charset="2"/>
              <a:buChar char="ü"/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marL="730250" lvl="1" indent="-273050">
              <a:buClr>
                <a:srgbClr val="0070C0"/>
              </a:buClr>
              <a:buFont typeface="Wingdings" pitchFamily="2" charset="2"/>
              <a:buChar char="ü"/>
              <a:defRPr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>
              <a:buClr>
                <a:srgbClr val="993C2D"/>
              </a:buClr>
              <a:defRPr/>
            </a:pPr>
            <a:endParaRPr lang="en-US" altLang="ko-KR" sz="180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defRPr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   </a:t>
            </a:r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284" name="Rectangle 7"/>
          <p:cNvSpPr>
            <a:spLocks noChangeArrowheads="1"/>
          </p:cNvSpPr>
          <p:nvPr/>
        </p:nvSpPr>
        <p:spPr bwMode="auto">
          <a:xfrm>
            <a:off x="323528" y="980728"/>
            <a:ext cx="7450608" cy="431800"/>
          </a:xfrm>
          <a:prstGeom prst="rect">
            <a:avLst/>
          </a:prstGeom>
          <a:solidFill>
            <a:srgbClr val="9966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※ IFRS 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관련 세법 개정 주요 내용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(‘10.6.30)</a:t>
            </a:r>
            <a:endParaRPr kumimoji="1" lang="en-US" altLang="ko-KR" sz="1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151559" name="Rectangle 46"/>
          <p:cNvSpPr>
            <a:spLocks noChangeArrowheads="1"/>
          </p:cNvSpPr>
          <p:nvPr/>
        </p:nvSpPr>
        <p:spPr bwMode="auto">
          <a:xfrm>
            <a:off x="1214438" y="142875"/>
            <a:ext cx="7416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관계법규 정비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829" name="Rectangle 26"/>
          <p:cNvSpPr>
            <a:spLocks noChangeArrowheads="1"/>
          </p:cNvSpPr>
          <p:nvPr/>
        </p:nvSpPr>
        <p:spPr bwMode="auto">
          <a:xfrm>
            <a:off x="285750" y="1571625"/>
            <a:ext cx="8429625" cy="4643438"/>
          </a:xfrm>
          <a:prstGeom prst="rect">
            <a:avLst/>
          </a:prstGeom>
          <a:noFill/>
          <a:ln w="12700" algn="ctr">
            <a:solidFill>
              <a:schemeClr val="folHlink"/>
            </a:solidFill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>
              <a:lnSpc>
                <a:spcPct val="70000"/>
              </a:lnSpc>
              <a:defRPr/>
            </a:pPr>
            <a:endParaRPr kumimoji="1" lang="en-US" altLang="ko-KR" sz="100" b="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just">
              <a:defRPr/>
            </a:pPr>
            <a:endParaRPr kumimoji="1" lang="en-US" altLang="ko-KR" sz="700" b="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  <a:defRPr/>
            </a:pP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감독기구는 기본적으로 </a:t>
            </a: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회사의 판단을 존중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해 줌으로써 원칙중심의 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IFRS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기준적용이 정착될 수 있도록 지원할 계획이며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전문가의 </a:t>
            </a: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판단차이로 논란 있는 과실사항은 지도위주로 감리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할 계획</a:t>
            </a:r>
            <a:endParaRPr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  <a:defRPr/>
            </a:pPr>
            <a:endParaRPr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위반 여부에 대해 논란이 있는 경우 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전문회계사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교수 등으로 구성된 </a:t>
            </a: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패널을 통해 회계기준 위반여부를 판단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토록 하는 방안 추진</a:t>
            </a:r>
            <a:endParaRPr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  <a:defRPr/>
            </a:pPr>
            <a:endParaRPr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l"/>
              <a:defRPr/>
            </a:pP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연결재무제표 감리비율을 점차 확대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하고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연결감리대상 선정방법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감리방법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조치양정방법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매뉴얼 등을 연구하여 새로운 감리운영방안을 마련</a:t>
            </a:r>
            <a:endParaRPr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l"/>
              <a:defRPr/>
            </a:pPr>
            <a:endParaRPr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l"/>
              <a:defRPr/>
            </a:pP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상장회사를 감사하고자 하는 </a:t>
            </a:r>
            <a:r>
              <a:rPr lang="ko-KR" altLang="en-US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감사인은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증선위에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등록하도록 하고 금융당국이 품질관리감리를 통해 </a:t>
            </a:r>
            <a:r>
              <a:rPr lang="ko-KR" altLang="en-US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적격성을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주기적으로 감독하는 </a:t>
            </a: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감사인 등록제도 추진</a:t>
            </a:r>
            <a:endParaRPr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l"/>
              <a:defRPr/>
            </a:pPr>
            <a:endParaRPr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l"/>
              <a:defRPr/>
            </a:pP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제회계사연맹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(IFAC)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 제정한 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국제감사기준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(New ISA)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번역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1"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채택</a:t>
            </a:r>
            <a:r>
              <a:rPr kumimoji="1" lang="en-US" altLang="ko-KR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현행 회계감사기준 개정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하고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이를</a:t>
            </a:r>
            <a:r>
              <a:rPr kumimoji="1"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2011</a:t>
            </a:r>
            <a:r>
              <a:rPr kumimoji="1"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년부터 적용할 예정</a:t>
            </a:r>
            <a:endParaRPr kumimoji="1"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lvl="1" indent="-342900">
              <a:buClr>
                <a:srgbClr val="C00000"/>
              </a:buClr>
              <a:buFont typeface="Wingdings" pitchFamily="2" charset="2"/>
              <a:buChar char="ü"/>
              <a:defRPr/>
            </a:pPr>
            <a:endParaRPr kumimoji="1" lang="en-US" altLang="ko-KR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2" indent="-342900">
              <a:buClr>
                <a:srgbClr val="C00000"/>
              </a:buClr>
              <a:buFont typeface="맑은 고딕" pitchFamily="50" charset="-127"/>
              <a:buChar char="※"/>
              <a:defRPr/>
            </a:pPr>
            <a:r>
              <a:rPr kumimoji="1"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주요 개정내용 </a:t>
            </a:r>
            <a:r>
              <a:rPr kumimoji="1"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감사기준 내용의 명료화</a:t>
            </a:r>
            <a:r>
              <a:rPr kumimoji="1"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그룹 재무제표에 대한 감사절차 강화</a:t>
            </a:r>
            <a:r>
              <a:rPr kumimoji="1"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시스템기반 감사접근법에서 위험기반 감사접근법으로 전환 등</a:t>
            </a:r>
            <a:endParaRPr kumimoji="1" lang="en-US" altLang="ko-KR" sz="14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604" name="Rectangle 15"/>
          <p:cNvSpPr>
            <a:spLocks noChangeArrowheads="1"/>
          </p:cNvSpPr>
          <p:nvPr/>
        </p:nvSpPr>
        <p:spPr bwMode="auto">
          <a:xfrm>
            <a:off x="1116013" y="9366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회계감독제도 개선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38954" name="Group 10"/>
          <p:cNvGraphicFramePr>
            <a:graphicFrameLocks noGrp="1"/>
          </p:cNvGraphicFramePr>
          <p:nvPr/>
        </p:nvGraphicFramePr>
        <p:xfrm>
          <a:off x="250825" y="981075"/>
          <a:ext cx="6121400" cy="431800"/>
        </p:xfrm>
        <a:graphic>
          <a:graphicData uri="http://schemas.openxmlformats.org/drawingml/2006/table">
            <a:tbl>
              <a:tblPr/>
              <a:tblGrid>
                <a:gridCol w="6121400"/>
              </a:tblGrid>
              <a:tr h="4318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1.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회계감리제도 및 회계감사기준 개선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HY헤드라인M" pitchFamily="18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651" name="Rectangle 26"/>
          <p:cNvSpPr>
            <a:spLocks noChangeArrowheads="1"/>
          </p:cNvSpPr>
          <p:nvPr/>
        </p:nvSpPr>
        <p:spPr bwMode="auto">
          <a:xfrm>
            <a:off x="285750" y="1643063"/>
            <a:ext cx="8501063" cy="4500562"/>
          </a:xfrm>
          <a:prstGeom prst="rect">
            <a:avLst/>
          </a:prstGeom>
          <a:noFill/>
          <a:ln w="12700" algn="ctr">
            <a:solidFill>
              <a:schemeClr val="folHlink"/>
            </a:solidFill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>
              <a:lnSpc>
                <a:spcPct val="70000"/>
              </a:lnSpc>
            </a:pPr>
            <a:endParaRPr kumimoji="1" lang="en-US" altLang="ko-KR" sz="700" b="0">
              <a:solidFill>
                <a:schemeClr val="tx1"/>
              </a:solidFill>
              <a:latin typeface="굴림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기도입한 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EU,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호주 등 주요 선진국의 질의회신 운영시스템을 연구하여 원칙중심의 국제회계기준이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일관성 있게 적용될 수 있도록 새로운 질의회신제도 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‘09.12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마련</a:t>
            </a:r>
            <a:endParaRPr kumimoji="1"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확대연석회의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신설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하여 질의회신과정에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감사인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등을 참여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시키는 등 원칙중심의 회계기준 운용에 적합하도록 관련 절차를 개선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0100" lvl="2" indent="-3429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일관된 기준집행을 위해 질의회신연석회의를 금융감독원과 한국회계기준원이 공동으로 운영하고 있음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회신결과는 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비공개를 원칙으로 하되 반복</a:t>
            </a:r>
            <a:r>
              <a:rPr kumimoji="1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1"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중요질의는 공개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하되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국제재무보고해석위원회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(IFRIC)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관련 내용을 통보할 예정</a:t>
            </a: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endParaRPr kumimoji="1"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질의 접수절차는 기존의 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K-GAAP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하에서의 질의회신제도와 동일함</a:t>
            </a:r>
            <a:endParaRPr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l"/>
            </a:pPr>
            <a:endParaRPr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marL="800100" lvl="1" indent="-3429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즉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질의자 인적정보와 질의내용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구체적 증빙자료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주장 및 주장의 근거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관련규정 등을 서면으로 기재하여 금융감독원에 접수하거나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‘e-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금융민원센터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(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  <a:hlinkClick r:id="rId3"/>
              </a:rPr>
              <a:t>www.fcsc.kr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)</a:t>
            </a:r>
            <a:r>
              <a:rPr lang="en-US" altLang="ko-KR" b="0">
                <a:solidFill>
                  <a:srgbClr val="005DA2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’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에 접속하여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‘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민원신청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’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을 클릭 후 화면의 안내에 따라 민원을 접수할 수 있음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kumimoji="1"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652" name="Rectangle 15"/>
          <p:cNvSpPr>
            <a:spLocks noChangeArrowheads="1"/>
          </p:cNvSpPr>
          <p:nvPr/>
        </p:nvSpPr>
        <p:spPr bwMode="auto">
          <a:xfrm>
            <a:off x="1116013" y="9366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회계감독제도 개선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38960" name="Group 16"/>
          <p:cNvGraphicFramePr>
            <a:graphicFrameLocks noGrp="1"/>
          </p:cNvGraphicFramePr>
          <p:nvPr/>
        </p:nvGraphicFramePr>
        <p:xfrm>
          <a:off x="214313" y="1071563"/>
          <a:ext cx="6121400" cy="431800"/>
        </p:xfrm>
        <a:graphic>
          <a:graphicData uri="http://schemas.openxmlformats.org/drawingml/2006/table">
            <a:tbl>
              <a:tblPr/>
              <a:tblGrid>
                <a:gridCol w="6121400"/>
              </a:tblGrid>
              <a:tr h="4318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2.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사전적 질의회신제도 마련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  <a:cs typeface="Arial" pitchFamily="34" charset="0"/>
                        </a:rPr>
                        <a:t>·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  <a:cs typeface="Arial" pitchFamily="34" charset="0"/>
                        </a:rPr>
                        <a:t>시행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3"/>
          <p:cNvSpPr>
            <a:spLocks noGrp="1"/>
          </p:cNvSpPr>
          <p:nvPr>
            <p:ph type="body" idx="4294967295"/>
          </p:nvPr>
        </p:nvSpPr>
        <p:spPr>
          <a:xfrm>
            <a:off x="357188" y="1571625"/>
            <a:ext cx="8501062" cy="1643063"/>
          </a:xfrm>
          <a:ln>
            <a:solidFill>
              <a:srgbClr val="C00000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ko-KR" sz="100" smtClean="0">
              <a:sym typeface="Wingdings" pitchFamily="2" charset="2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l"/>
            </a:pPr>
            <a:r>
              <a:rPr lang="ko-KR" altLang="en-US" sz="1600" smtClean="0">
                <a:sym typeface="Wingdings" pitchFamily="2" charset="2"/>
              </a:rPr>
              <a:t>국제회계기준위원회</a:t>
            </a:r>
            <a:r>
              <a:rPr lang="en-US" altLang="ko-KR" sz="1600" smtClean="0">
                <a:sym typeface="Wingdings" pitchFamily="2" charset="2"/>
              </a:rPr>
              <a:t>(IASB)</a:t>
            </a:r>
            <a:r>
              <a:rPr lang="ko-KR" altLang="en-US" sz="1600" smtClean="0">
                <a:sym typeface="Wingdings" pitchFamily="2" charset="2"/>
              </a:rPr>
              <a:t>는 </a:t>
            </a:r>
            <a:r>
              <a:rPr lang="en-US" altLang="ko-KR" sz="1600" smtClean="0">
                <a:sym typeface="Wingdings" pitchFamily="2" charset="2"/>
              </a:rPr>
              <a:t>IFRS</a:t>
            </a:r>
            <a:r>
              <a:rPr lang="ko-KR" altLang="en-US" sz="1600" smtClean="0">
                <a:sym typeface="Wingdings" pitchFamily="2" charset="2"/>
              </a:rPr>
              <a:t>의 질적 향상</a:t>
            </a:r>
            <a:r>
              <a:rPr lang="en-US" altLang="ko-KR" sz="1600" smtClean="0">
                <a:sym typeface="Wingdings" pitchFamily="2" charset="2"/>
              </a:rPr>
              <a:t>, US GAAP</a:t>
            </a:r>
            <a:r>
              <a:rPr lang="ko-KR" altLang="en-US" sz="1600" smtClean="0">
                <a:sym typeface="Wingdings" pitchFamily="2" charset="2"/>
              </a:rPr>
              <a:t>과의 합치 등을 위해 </a:t>
            </a:r>
            <a:r>
              <a:rPr lang="en-US" altLang="ko-KR" sz="1600" smtClean="0">
                <a:sym typeface="Wingdings" pitchFamily="2" charset="2"/>
              </a:rPr>
              <a:t>IFRS</a:t>
            </a:r>
            <a:r>
              <a:rPr lang="ko-KR" altLang="en-US" sz="1600" smtClean="0">
                <a:sym typeface="Wingdings" pitchFamily="2" charset="2"/>
              </a:rPr>
              <a:t>를 제</a:t>
            </a:r>
            <a:r>
              <a:rPr lang="en-US" altLang="ko-KR" sz="1600" smtClean="0">
                <a:sym typeface="Wingdings" pitchFamily="2" charset="2"/>
              </a:rPr>
              <a:t>·</a:t>
            </a:r>
            <a:r>
              <a:rPr lang="ko-KR" altLang="en-US" sz="1600" smtClean="0">
                <a:sym typeface="Wingdings" pitchFamily="2" charset="2"/>
              </a:rPr>
              <a:t>개정중인 바</a:t>
            </a:r>
            <a:r>
              <a:rPr lang="en-US" altLang="ko-KR" sz="1600" smtClean="0">
                <a:sym typeface="Wingdings" pitchFamily="2" charset="2"/>
              </a:rPr>
              <a:t>, </a:t>
            </a:r>
            <a:r>
              <a:rPr lang="ko-KR" altLang="en-US" sz="1600" smtClean="0">
                <a:sym typeface="Wingdings" pitchFamily="2" charset="2"/>
              </a:rPr>
              <a:t>기준서 개정안에 대한 적극적인 </a:t>
            </a:r>
            <a:r>
              <a:rPr lang="ko-KR" altLang="en-US" sz="1600" b="1" smtClean="0">
                <a:sym typeface="Wingdings" pitchFamily="2" charset="2"/>
              </a:rPr>
              <a:t>의견개진을 통해 우리나라의 입장을 반영</a:t>
            </a:r>
            <a:r>
              <a:rPr lang="ko-KR" altLang="en-US" sz="1600" smtClean="0">
                <a:sym typeface="Wingdings" pitchFamily="2" charset="2"/>
              </a:rPr>
              <a:t>시키는 한편</a:t>
            </a:r>
            <a:r>
              <a:rPr lang="en-US" altLang="ko-KR" sz="1600" smtClean="0">
                <a:sym typeface="Wingdings" pitchFamily="2" charset="2"/>
              </a:rPr>
              <a:t>, </a:t>
            </a:r>
            <a:r>
              <a:rPr lang="ko-KR" altLang="en-US" sz="1600" smtClean="0">
                <a:sym typeface="Wingdings" pitchFamily="2" charset="2"/>
              </a:rPr>
              <a:t>기업 등에 </a:t>
            </a:r>
            <a:r>
              <a:rPr lang="ko-KR" altLang="en-US" sz="1600" b="1" smtClean="0">
                <a:sym typeface="Wingdings" pitchFamily="2" charset="2"/>
              </a:rPr>
              <a:t>회계기준 변경내용을 사전에 안내함으로써 불편해소에 노력</a:t>
            </a:r>
            <a:endParaRPr lang="en-US" altLang="ko-KR" sz="1600" b="1" smtClean="0">
              <a:sym typeface="Wingdings" pitchFamily="2" charset="2"/>
            </a:endParaRPr>
          </a:p>
          <a:p>
            <a:pPr>
              <a:buClr>
                <a:srgbClr val="990000"/>
              </a:buClr>
            </a:pPr>
            <a:endParaRPr lang="en-US" altLang="ko-KR" sz="800" b="1" smtClean="0">
              <a:sym typeface="Wingdings" pitchFamily="2" charset="2"/>
            </a:endParaRPr>
          </a:p>
          <a:p>
            <a:pPr lvl="1"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ko-KR" sz="1600" smtClean="0">
                <a:sym typeface="Wingdings" pitchFamily="2" charset="2"/>
              </a:rPr>
              <a:t>IASB</a:t>
            </a:r>
            <a:r>
              <a:rPr lang="ko-KR" altLang="en-US" sz="1600" smtClean="0">
                <a:sym typeface="Wingdings" pitchFamily="2" charset="2"/>
              </a:rPr>
              <a:t>는 금융위기 관련 과제</a:t>
            </a:r>
            <a:r>
              <a:rPr lang="en-US" altLang="ko-KR" sz="1600" smtClean="0">
                <a:sym typeface="Wingdings" pitchFamily="2" charset="2"/>
              </a:rPr>
              <a:t>, MOU</a:t>
            </a:r>
            <a:r>
              <a:rPr lang="ko-KR" altLang="en-US" sz="1600" smtClean="0">
                <a:sym typeface="Wingdings" pitchFamily="2" charset="2"/>
              </a:rPr>
              <a:t> 관련 과제</a:t>
            </a:r>
            <a:r>
              <a:rPr lang="en-US" altLang="ko-KR" sz="1600" smtClean="0">
                <a:sym typeface="Wingdings" pitchFamily="2" charset="2"/>
              </a:rPr>
              <a:t>, </a:t>
            </a:r>
            <a:r>
              <a:rPr lang="ko-KR" altLang="en-US" sz="1600" smtClean="0">
                <a:sym typeface="Wingdings" pitchFamily="2" charset="2"/>
              </a:rPr>
              <a:t>기타과제 등으로 구분하여 </a:t>
            </a:r>
            <a:r>
              <a:rPr lang="en-US" altLang="ko-KR" sz="1600" b="1" smtClean="0">
                <a:sym typeface="Wingdings" pitchFamily="2" charset="2"/>
              </a:rPr>
              <a:t>19</a:t>
            </a:r>
            <a:r>
              <a:rPr lang="ko-KR" altLang="en-US" sz="1600" b="1" smtClean="0">
                <a:sym typeface="Wingdings" pitchFamily="2" charset="2"/>
              </a:rPr>
              <a:t>개의  제</a:t>
            </a:r>
            <a:r>
              <a:rPr lang="en-US" altLang="ko-KR" sz="1600" b="1" smtClean="0">
                <a:sym typeface="Wingdings" pitchFamily="2" charset="2"/>
              </a:rPr>
              <a:t>·</a:t>
            </a:r>
            <a:r>
              <a:rPr lang="ko-KR" altLang="en-US" sz="1600" b="1" smtClean="0">
                <a:sym typeface="Wingdings" pitchFamily="2" charset="2"/>
              </a:rPr>
              <a:t>개정 프로젝트를 진행 중</a:t>
            </a:r>
            <a:r>
              <a:rPr lang="ko-KR" altLang="en-US" sz="1600" smtClean="0">
                <a:sym typeface="Wingdings" pitchFamily="2" charset="2"/>
              </a:rPr>
              <a:t>이며 </a:t>
            </a:r>
            <a:r>
              <a:rPr lang="en-US" altLang="ko-KR" sz="1600" smtClean="0">
                <a:sym typeface="Wingdings" pitchFamily="2" charset="2"/>
              </a:rPr>
              <a:t>2011</a:t>
            </a:r>
            <a:r>
              <a:rPr lang="ko-KR" altLang="en-US" sz="1600" smtClean="0">
                <a:sym typeface="Wingdings" pitchFamily="2" charset="2"/>
              </a:rPr>
              <a:t>년까지 </a:t>
            </a:r>
            <a:r>
              <a:rPr lang="en-US" altLang="ko-KR" sz="1600" smtClean="0">
                <a:sym typeface="Wingdings" pitchFamily="2" charset="2"/>
              </a:rPr>
              <a:t>18</a:t>
            </a:r>
            <a:r>
              <a:rPr lang="ko-KR" altLang="en-US" sz="1600" smtClean="0">
                <a:sym typeface="Wingdings" pitchFamily="2" charset="2"/>
              </a:rPr>
              <a:t>개를 완료할 예정</a:t>
            </a:r>
          </a:p>
        </p:txBody>
      </p:sp>
      <p:sp>
        <p:nvSpPr>
          <p:cNvPr id="304134" name="Rectangle 6"/>
          <p:cNvSpPr>
            <a:spLocks noChangeArrowheads="1"/>
          </p:cNvSpPr>
          <p:nvPr/>
        </p:nvSpPr>
        <p:spPr bwMode="auto">
          <a:xfrm>
            <a:off x="0" y="3130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04145" name="Rectangle 17"/>
          <p:cNvSpPr>
            <a:spLocks noChangeArrowheads="1"/>
          </p:cNvSpPr>
          <p:nvPr/>
        </p:nvSpPr>
        <p:spPr bwMode="auto">
          <a:xfrm>
            <a:off x="0" y="3725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157700" name="Picture 1"/>
          <p:cNvPicPr>
            <a:picLocks noChangeAspect="1" noChangeArrowheads="1"/>
          </p:cNvPicPr>
          <p:nvPr/>
        </p:nvPicPr>
        <p:blipFill>
          <a:blip r:embed="rId2"/>
          <a:srcRect l="21680" t="30000" r="36133" b="32500"/>
          <a:stretch>
            <a:fillRect/>
          </a:stretch>
        </p:blipFill>
        <p:spPr bwMode="auto">
          <a:xfrm>
            <a:off x="1143000" y="3500438"/>
            <a:ext cx="6786563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7701" name="Rectangle 10"/>
          <p:cNvSpPr>
            <a:spLocks noChangeArrowheads="1"/>
          </p:cNvSpPr>
          <p:nvPr/>
        </p:nvSpPr>
        <p:spPr bwMode="auto">
          <a:xfrm>
            <a:off x="1141413" y="96838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5. IFRS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관련 국제협력 강화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Group 10"/>
          <p:cNvGraphicFramePr>
            <a:graphicFrameLocks noGrp="1"/>
          </p:cNvGraphicFramePr>
          <p:nvPr/>
        </p:nvGraphicFramePr>
        <p:xfrm>
          <a:off x="250825" y="981075"/>
          <a:ext cx="6121400" cy="431800"/>
        </p:xfrm>
        <a:graphic>
          <a:graphicData uri="http://schemas.openxmlformats.org/drawingml/2006/table">
            <a:tbl>
              <a:tblPr/>
              <a:tblGrid>
                <a:gridCol w="6121400"/>
              </a:tblGrid>
              <a:tr h="4318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1. IASB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의 기준 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개정과정에 적극 참여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571625"/>
            <a:ext cx="8534400" cy="4594225"/>
          </a:xfrm>
          <a:ln>
            <a:solidFill>
              <a:srgbClr val="C00000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ko-KR" sz="100" smtClean="0">
              <a:sym typeface="Wingdings" pitchFamily="2" charset="2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l"/>
            </a:pPr>
            <a:r>
              <a:rPr kumimoji="1" lang="ko-KR" altLang="en-US" sz="1600" b="1" smtClean="0"/>
              <a:t>국제증권감독기구</a:t>
            </a:r>
            <a:r>
              <a:rPr kumimoji="1" lang="en-US" altLang="ko-KR" sz="1600" b="1" smtClean="0"/>
              <a:t>(IOSCO)</a:t>
            </a:r>
            <a:r>
              <a:rPr kumimoji="1" lang="ko-KR" altLang="en-US" sz="1600" smtClean="0"/>
              <a:t>는 국가간 일관성 있는 </a:t>
            </a:r>
            <a:r>
              <a:rPr kumimoji="1" lang="en-US" altLang="ko-KR" sz="1600" smtClean="0"/>
              <a:t>IFRS </a:t>
            </a:r>
            <a:r>
              <a:rPr kumimoji="1" lang="ko-KR" altLang="en-US" sz="1600" smtClean="0"/>
              <a:t>적용을 위해 </a:t>
            </a:r>
            <a:r>
              <a:rPr kumimoji="1" lang="en-US" altLang="ko-KR" sz="1600" smtClean="0"/>
              <a:t>IFRS-Database</a:t>
            </a:r>
            <a:r>
              <a:rPr kumimoji="1" lang="ko-KR" altLang="en-US" sz="1600" smtClean="0"/>
              <a:t>를 운영함으로써 </a:t>
            </a:r>
            <a:r>
              <a:rPr kumimoji="1" lang="en-US" altLang="ko-KR" sz="1600" smtClean="0"/>
              <a:t>IFRS </a:t>
            </a:r>
            <a:r>
              <a:rPr kumimoji="1" lang="ko-KR" altLang="en-US" sz="1600" smtClean="0"/>
              <a:t>집행사례</a:t>
            </a:r>
            <a:r>
              <a:rPr kumimoji="1" lang="en-US" altLang="ko-KR" sz="1600" smtClean="0"/>
              <a:t>(</a:t>
            </a:r>
            <a:r>
              <a:rPr kumimoji="1" lang="ko-KR" altLang="en-US" sz="1600" smtClean="0"/>
              <a:t>현재 </a:t>
            </a:r>
            <a:r>
              <a:rPr kumimoji="1" lang="en-US" altLang="ko-KR" sz="1600" smtClean="0"/>
              <a:t>92</a:t>
            </a:r>
            <a:r>
              <a:rPr kumimoji="1" lang="ko-KR" altLang="en-US" sz="1600" smtClean="0"/>
              <a:t>건 등록</a:t>
            </a:r>
            <a:r>
              <a:rPr kumimoji="1" lang="en-US" altLang="ko-KR" sz="1600" smtClean="0"/>
              <a:t>)</a:t>
            </a:r>
            <a:r>
              <a:rPr kumimoji="1" lang="ko-KR" altLang="en-US" sz="1600" smtClean="0"/>
              <a:t>를 공유하고 있음 </a:t>
            </a:r>
            <a:endParaRPr kumimoji="1" lang="en-US" altLang="ko-KR" sz="1600" smtClean="0"/>
          </a:p>
          <a:p>
            <a:pPr>
              <a:buClr>
                <a:srgbClr val="990000"/>
              </a:buClr>
            </a:pPr>
            <a:endParaRPr lang="en-US" altLang="ko-KR" sz="800" b="1" smtClean="0">
              <a:sym typeface="Wingdings" pitchFamily="2" charset="2"/>
            </a:endParaRPr>
          </a:p>
          <a:p>
            <a:pPr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600" smtClean="0">
                <a:sym typeface="Wingdings" pitchFamily="2" charset="2"/>
              </a:rPr>
              <a:t>우리나라도 </a:t>
            </a:r>
            <a:r>
              <a:rPr lang="en-US" altLang="ko-KR" sz="1600" smtClean="0">
                <a:sym typeface="Wingdings" pitchFamily="2" charset="2"/>
              </a:rPr>
              <a:t>IFRS DB</a:t>
            </a:r>
            <a:r>
              <a:rPr lang="ko-KR" altLang="en-US" sz="1600" smtClean="0">
                <a:sym typeface="Wingdings" pitchFamily="2" charset="2"/>
              </a:rPr>
              <a:t>에 참여하고 있으며</a:t>
            </a:r>
            <a:r>
              <a:rPr lang="en-US" altLang="ko-KR" sz="1600" smtClean="0">
                <a:sym typeface="Wingdings" pitchFamily="2" charset="2"/>
              </a:rPr>
              <a:t>, </a:t>
            </a:r>
            <a:r>
              <a:rPr lang="ko-KR" altLang="en-US" sz="1600" smtClean="0">
                <a:sym typeface="Wingdings" pitchFamily="2" charset="2"/>
              </a:rPr>
              <a:t>동 </a:t>
            </a:r>
            <a:r>
              <a:rPr lang="en-US" altLang="ko-KR" sz="1600" smtClean="0">
                <a:sym typeface="Wingdings" pitchFamily="2" charset="2"/>
              </a:rPr>
              <a:t>DB</a:t>
            </a:r>
            <a:r>
              <a:rPr lang="ko-KR" altLang="en-US" sz="1600" smtClean="0">
                <a:sym typeface="Wingdings" pitchFamily="2" charset="2"/>
              </a:rPr>
              <a:t> 운영의 활성화 및 회원국간 정보공유를 위해 주기적으로 실시하고 있는 </a:t>
            </a:r>
            <a:r>
              <a:rPr lang="en-US" altLang="ko-KR" sz="1600" smtClean="0">
                <a:sym typeface="Wingdings" pitchFamily="2" charset="2"/>
              </a:rPr>
              <a:t>Tele-conference</a:t>
            </a:r>
            <a:r>
              <a:rPr lang="ko-KR" altLang="en-US" sz="1600" smtClean="0">
                <a:sym typeface="Wingdings" pitchFamily="2" charset="2"/>
              </a:rPr>
              <a:t>에도 동참</a:t>
            </a:r>
            <a:endParaRPr lang="en-US" altLang="ko-KR" sz="1600" smtClean="0">
              <a:sym typeface="Wingdings" pitchFamily="2" charset="2"/>
            </a:endParaRPr>
          </a:p>
          <a:p>
            <a:pPr lvl="1">
              <a:buClr>
                <a:srgbClr val="990000"/>
              </a:buClr>
              <a:buFont typeface="Wingdings" pitchFamily="2" charset="2"/>
              <a:buChar char="ü"/>
            </a:pPr>
            <a:endParaRPr lang="en-US" altLang="ko-KR" sz="1600" smtClean="0">
              <a:sym typeface="Wingdings" pitchFamily="2" charset="2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l"/>
            </a:pPr>
            <a:r>
              <a:rPr kumimoji="1" lang="ko-KR" altLang="en-US" sz="1600" b="1" smtClean="0"/>
              <a:t>유럽증권감독위원회</a:t>
            </a:r>
            <a:r>
              <a:rPr kumimoji="1" lang="en-US" altLang="ko-KR" sz="1600" b="1" smtClean="0"/>
              <a:t>(CESR)</a:t>
            </a:r>
            <a:r>
              <a:rPr kumimoji="1" lang="ko-KR" altLang="en-US" sz="1600" smtClean="0"/>
              <a:t>는 </a:t>
            </a:r>
            <a:r>
              <a:rPr kumimoji="1" lang="en-US" altLang="ko-KR" sz="1600" smtClean="0"/>
              <a:t>IFRS</a:t>
            </a:r>
            <a:r>
              <a:rPr kumimoji="1" lang="ko-KR" altLang="en-US" sz="1600" smtClean="0"/>
              <a:t>의 일관성 있는 집행을 위해 </a:t>
            </a:r>
            <a:r>
              <a:rPr kumimoji="1" lang="en-US" altLang="ko-KR" sz="1600" smtClean="0"/>
              <a:t>EU </a:t>
            </a:r>
            <a:r>
              <a:rPr kumimoji="1" lang="ko-KR" altLang="en-US" sz="1600" smtClean="0"/>
              <a:t>각 회원국의 감독당국이 참여하는 협의채널</a:t>
            </a:r>
            <a:r>
              <a:rPr kumimoji="1" lang="en-US" altLang="ko-KR" sz="1600" smtClean="0"/>
              <a:t>(EECS)</a:t>
            </a:r>
            <a:r>
              <a:rPr kumimoji="1" lang="ko-KR" altLang="en-US" sz="1600" smtClean="0"/>
              <a:t>을 구성하고 협의채널의 협의과정에서 논의된 주제 등을 모아 </a:t>
            </a:r>
            <a:r>
              <a:rPr kumimoji="1" lang="en-US" altLang="ko-KR" sz="1600" smtClean="0"/>
              <a:t>IFRS-Database</a:t>
            </a:r>
            <a:r>
              <a:rPr kumimoji="1" lang="ko-KR" altLang="en-US" sz="1600" smtClean="0"/>
              <a:t>를 구축</a:t>
            </a:r>
            <a:r>
              <a:rPr kumimoji="1" lang="en-US" altLang="ko-KR" sz="1600" smtClean="0"/>
              <a:t>·</a:t>
            </a:r>
            <a:r>
              <a:rPr kumimoji="1" lang="ko-KR" altLang="en-US" sz="1600" smtClean="0"/>
              <a:t>운영 중에 있음</a:t>
            </a:r>
            <a:endParaRPr kumimoji="1" lang="en-US" altLang="ko-KR" sz="1600" smtClean="0"/>
          </a:p>
          <a:p>
            <a:pPr>
              <a:buClr>
                <a:srgbClr val="990000"/>
              </a:buClr>
              <a:buFont typeface="Wingdings" pitchFamily="2" charset="2"/>
              <a:buChar char="l"/>
            </a:pPr>
            <a:endParaRPr kumimoji="1" lang="en-US" altLang="ko-KR" sz="800" smtClean="0"/>
          </a:p>
          <a:p>
            <a:pPr lvl="1">
              <a:buFont typeface="Wingdings" pitchFamily="2" charset="2"/>
              <a:buChar char="ü"/>
            </a:pPr>
            <a:r>
              <a:rPr kumimoji="1" lang="en-US" altLang="ko-KR" sz="1600" smtClean="0"/>
              <a:t>IFRS-Database</a:t>
            </a:r>
            <a:r>
              <a:rPr kumimoji="1" lang="ko-KR" altLang="en-US" sz="1600" smtClean="0"/>
              <a:t>에는 사전적 및 사후적 의사결정을 모두 포함하고 있으며</a:t>
            </a:r>
            <a:r>
              <a:rPr kumimoji="1" lang="en-US" altLang="ko-KR" sz="1600" smtClean="0"/>
              <a:t>, CESR</a:t>
            </a:r>
            <a:r>
              <a:rPr kumimoji="1" lang="ko-KR" altLang="en-US" sz="1600" smtClean="0"/>
              <a:t>은 주기적으로 일부 사례를 일반에 공개하고 있음</a:t>
            </a:r>
            <a:r>
              <a:rPr kumimoji="1" lang="en-US" altLang="ko-KR" sz="1600" smtClean="0"/>
              <a:t>. </a:t>
            </a:r>
            <a:r>
              <a:rPr kumimoji="1" lang="ko-KR" altLang="en-US" sz="1600" smtClean="0"/>
              <a:t>금감원은 현재까지 공개된 </a:t>
            </a:r>
            <a:r>
              <a:rPr kumimoji="1" lang="ko-KR" altLang="en-US" sz="1600" b="1" smtClean="0"/>
              <a:t>총 </a:t>
            </a:r>
            <a:r>
              <a:rPr kumimoji="1" lang="en-US" altLang="ko-KR" sz="1600" b="1" smtClean="0"/>
              <a:t>88</a:t>
            </a:r>
            <a:r>
              <a:rPr kumimoji="1" lang="ko-KR" altLang="en-US" sz="1600" b="1" smtClean="0"/>
              <a:t>개 집행사례를 번역하여 우리나라 기업이 참고토록 </a:t>
            </a:r>
            <a:r>
              <a:rPr kumimoji="1" lang="en-US" altLang="ko-KR" sz="1600" b="1" smtClean="0"/>
              <a:t>IFRS </a:t>
            </a:r>
            <a:r>
              <a:rPr kumimoji="1" lang="ko-KR" altLang="en-US" sz="1600" b="1" smtClean="0"/>
              <a:t>홈페이지에 게시</a:t>
            </a:r>
            <a:endParaRPr kumimoji="1" lang="en-US" altLang="ko-KR" sz="1600" b="1" smtClean="0"/>
          </a:p>
        </p:txBody>
      </p:sp>
      <p:sp>
        <p:nvSpPr>
          <p:cNvPr id="304134" name="Rectangle 6"/>
          <p:cNvSpPr>
            <a:spLocks noChangeArrowheads="1"/>
          </p:cNvSpPr>
          <p:nvPr/>
        </p:nvSpPr>
        <p:spPr bwMode="auto">
          <a:xfrm>
            <a:off x="0" y="3130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04145" name="Rectangle 17"/>
          <p:cNvSpPr>
            <a:spLocks noChangeArrowheads="1"/>
          </p:cNvSpPr>
          <p:nvPr/>
        </p:nvSpPr>
        <p:spPr bwMode="auto">
          <a:xfrm>
            <a:off x="0" y="3725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58724" name="Rectangle 10"/>
          <p:cNvSpPr>
            <a:spLocks noChangeArrowheads="1"/>
          </p:cNvSpPr>
          <p:nvPr/>
        </p:nvSpPr>
        <p:spPr bwMode="auto">
          <a:xfrm>
            <a:off x="1141413" y="96838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5. IFRS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관련 국제협력 강화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Group 10"/>
          <p:cNvGraphicFramePr>
            <a:graphicFrameLocks noGrp="1"/>
          </p:cNvGraphicFramePr>
          <p:nvPr/>
        </p:nvGraphicFramePr>
        <p:xfrm>
          <a:off x="250825" y="981075"/>
          <a:ext cx="6121400" cy="431800"/>
        </p:xfrm>
        <a:graphic>
          <a:graphicData uri="http://schemas.openxmlformats.org/drawingml/2006/table">
            <a:tbl>
              <a:tblPr/>
              <a:tblGrid>
                <a:gridCol w="6121400"/>
              </a:tblGrid>
              <a:tr h="4318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2.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국제증권감독기구의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IFRS DB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적극 참여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156"/>
          <p:cNvGraphicFramePr>
            <a:graphicFrameLocks noGrp="1"/>
          </p:cNvGraphicFramePr>
          <p:nvPr/>
        </p:nvGraphicFramePr>
        <p:xfrm>
          <a:off x="900113" y="5013325"/>
          <a:ext cx="7358062" cy="928688"/>
        </p:xfrm>
        <a:graphic>
          <a:graphicData uri="http://schemas.openxmlformats.org/drawingml/2006/table">
            <a:tbl>
              <a:tblPr/>
              <a:tblGrid>
                <a:gridCol w="1365250"/>
                <a:gridCol w="985837"/>
                <a:gridCol w="606425"/>
                <a:gridCol w="608013"/>
                <a:gridCol w="682625"/>
                <a:gridCol w="758825"/>
                <a:gridCol w="682625"/>
                <a:gridCol w="833437"/>
                <a:gridCol w="835025"/>
              </a:tblGrid>
              <a:tr h="309563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금융상품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사업결합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연결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지분법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무형자산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기타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</a:tr>
              <a:tr h="3095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인식측정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분류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95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사례 수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88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71625" y="2357438"/>
            <a:ext cx="5905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31813" indent="-531813">
              <a:lnSpc>
                <a:spcPct val="150000"/>
              </a:lnSpc>
              <a:buFontTx/>
              <a:buAutoNum type="arabicPeriod"/>
              <a:defRPr/>
            </a:pPr>
            <a:r>
              <a:rPr lang="en-US" altLang="ko-KR" sz="2800" dirty="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2800" dirty="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적용대상 및 시기</a:t>
            </a:r>
            <a:endParaRPr lang="en-US" altLang="ko-KR" sz="2800" dirty="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 startAt="2"/>
              <a:defRPr/>
            </a:pPr>
            <a:r>
              <a:rPr lang="en-US" altLang="ko-KR" sz="2800" dirty="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K-IFRS </a:t>
            </a:r>
            <a:r>
              <a:rPr lang="ko-KR" altLang="en-US" sz="2800" dirty="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최초채택</a:t>
            </a:r>
            <a:endParaRPr lang="en-US" altLang="ko-KR" sz="2800" dirty="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 startAt="2"/>
              <a:defRPr/>
            </a:pPr>
            <a:r>
              <a:rPr lang="ko-KR" altLang="en-US" sz="2800" dirty="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재무제표 작성</a:t>
            </a:r>
            <a:r>
              <a:rPr lang="en-US" altLang="ko-KR" sz="2800" dirty="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800" dirty="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공시 및 외부감사</a:t>
            </a:r>
            <a:endParaRPr lang="en-US" altLang="ko-KR" sz="2800" dirty="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 startAt="2"/>
              <a:defRPr/>
            </a:pPr>
            <a:r>
              <a:rPr lang="ko-KR" altLang="en-US" sz="2800" dirty="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기업공시서식 작성기준 관련</a:t>
            </a:r>
            <a:endParaRPr lang="en-US" altLang="ko-KR" sz="2800" dirty="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 startAt="2"/>
              <a:defRPr/>
            </a:pPr>
            <a:r>
              <a:rPr lang="ko-KR" altLang="en-US" sz="2800" dirty="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재무제표 표시관련 유의사항</a:t>
            </a:r>
            <a:endParaRPr lang="en-US" altLang="ko-KR" sz="2800" dirty="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59746" name="그룹 18"/>
          <p:cNvGrpSpPr>
            <a:grpSpLocks/>
          </p:cNvGrpSpPr>
          <p:nvPr/>
        </p:nvGrpSpPr>
        <p:grpSpPr bwMode="auto">
          <a:xfrm>
            <a:off x="642938" y="1143000"/>
            <a:ext cx="7429500" cy="942975"/>
            <a:chOff x="900113" y="1844675"/>
            <a:chExt cx="6626225" cy="762000"/>
          </a:xfrm>
        </p:grpSpPr>
        <p:sp>
          <p:nvSpPr>
            <p:cNvPr id="11" name="AutoShape 2"/>
            <p:cNvSpPr>
              <a:spLocks noChangeArrowheads="1"/>
            </p:cNvSpPr>
            <p:nvPr/>
          </p:nvSpPr>
          <p:spPr bwMode="gray">
            <a:xfrm>
              <a:off x="1340445" y="2044796"/>
              <a:ext cx="6185893" cy="56187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" pitchFamily="34" charset="0"/>
                <a:ea typeface="굴림" pitchFamily="50" charset="-127"/>
              </a:endParaRPr>
            </a:p>
          </p:txBody>
        </p:sp>
        <p:sp>
          <p:nvSpPr>
            <p:cNvPr id="159748" name="AutoShape 7"/>
            <p:cNvSpPr>
              <a:spLocks noChangeArrowheads="1"/>
            </p:cNvSpPr>
            <p:nvPr/>
          </p:nvSpPr>
          <p:spPr bwMode="gray">
            <a:xfrm>
              <a:off x="1651000" y="2060575"/>
              <a:ext cx="5707082" cy="466725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r>
                <a:rPr kumimoji="1" lang="en-US" altLang="ko-KR" sz="3200" b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D-1 Year </a:t>
              </a:r>
              <a:r>
                <a:rPr kumimoji="1" lang="ko-KR" altLang="en-US" sz="3200" b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체크사항</a:t>
              </a:r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gray">
            <a:xfrm>
              <a:off x="900113" y="1844675"/>
              <a:ext cx="685276" cy="686314"/>
            </a:xfrm>
            <a:prstGeom prst="diamond">
              <a:avLst/>
            </a:prstGeom>
            <a:solidFill>
              <a:schemeClr val="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32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Ⅱ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/>
          </p:cNvSpPr>
          <p:nvPr>
            <p:ph type="title" idx="4294967295"/>
          </p:nvPr>
        </p:nvSpPr>
        <p:spPr>
          <a:xfrm>
            <a:off x="1071563" y="115888"/>
            <a:ext cx="7113587" cy="561975"/>
          </a:xfrm>
        </p:spPr>
        <p:txBody>
          <a:bodyPr/>
          <a:lstStyle/>
          <a:p>
            <a:r>
              <a:rPr lang="en-US" altLang="ko-KR" b="1" smtClean="0"/>
              <a:t> </a:t>
            </a:r>
            <a:r>
              <a:rPr lang="en-US" altLang="ko-KR" smtClean="0"/>
              <a:t>1. IFRS </a:t>
            </a:r>
            <a:r>
              <a:rPr lang="ko-KR" altLang="en-US" smtClean="0"/>
              <a:t>적용대상 및 시기</a:t>
            </a:r>
            <a:endParaRPr lang="ko-KR" altLang="en-US" sz="2400" smtClean="0"/>
          </a:p>
        </p:txBody>
      </p:sp>
      <p:sp>
        <p:nvSpPr>
          <p:cNvPr id="161794" name="Rectangle 3"/>
          <p:cNvSpPr>
            <a:spLocks noGrp="1"/>
          </p:cNvSpPr>
          <p:nvPr>
            <p:ph type="body" idx="4294967295"/>
          </p:nvPr>
        </p:nvSpPr>
        <p:spPr>
          <a:xfrm>
            <a:off x="571500" y="1785938"/>
            <a:ext cx="8175625" cy="45005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ko-KR" sz="100" smtClean="0">
              <a:sym typeface="Wingdings" pitchFamily="2" charset="2"/>
            </a:endParaRPr>
          </a:p>
          <a:p>
            <a:pPr>
              <a:buClr>
                <a:srgbClr val="990000"/>
              </a:buClr>
            </a:pPr>
            <a:r>
              <a:rPr lang="en-US" altLang="ko-KR" sz="1800" smtClean="0">
                <a:sym typeface="Wingdings" pitchFamily="2" charset="2"/>
              </a:rPr>
              <a:t>IFRS</a:t>
            </a:r>
            <a:r>
              <a:rPr lang="ko-KR" altLang="en-US" sz="1800" smtClean="0">
                <a:sym typeface="Wingdings" pitchFamily="2" charset="2"/>
              </a:rPr>
              <a:t> 의무적용 대상회사는 주권상장법인</a:t>
            </a:r>
            <a:r>
              <a:rPr lang="en-US" altLang="ko-KR" sz="1800" smtClean="0">
                <a:sym typeface="Wingdings" pitchFamily="2" charset="2"/>
              </a:rPr>
              <a:t>(</a:t>
            </a:r>
            <a:r>
              <a:rPr lang="ko-KR" altLang="en-US" sz="1800" smtClean="0">
                <a:sym typeface="Wingdings" pitchFamily="2" charset="2"/>
              </a:rPr>
              <a:t>코스닥 포함</a:t>
            </a:r>
            <a:r>
              <a:rPr lang="en-US" altLang="ko-KR" sz="1800" smtClean="0">
                <a:sym typeface="Wingdings" pitchFamily="2" charset="2"/>
              </a:rPr>
              <a:t>), </a:t>
            </a:r>
            <a:r>
              <a:rPr lang="ko-KR" altLang="en-US" sz="1800" smtClean="0">
                <a:sym typeface="Wingdings" pitchFamily="2" charset="2"/>
              </a:rPr>
              <a:t>주권상장예정법인</a:t>
            </a:r>
            <a:r>
              <a:rPr lang="en-US" altLang="ko-KR" sz="1800" smtClean="0">
                <a:sym typeface="Wingdings" pitchFamily="2" charset="2"/>
              </a:rPr>
              <a:t>, </a:t>
            </a:r>
            <a:r>
              <a:rPr lang="ko-KR" altLang="en-US" sz="1800" smtClean="0">
                <a:sym typeface="Wingdings" pitchFamily="2" charset="2"/>
              </a:rPr>
              <a:t>금융회사 등 총 </a:t>
            </a:r>
            <a:r>
              <a:rPr lang="en-US" altLang="ko-KR" sz="1800" smtClean="0">
                <a:sym typeface="Wingdings" pitchFamily="2" charset="2"/>
              </a:rPr>
              <a:t>1,923</a:t>
            </a:r>
            <a:r>
              <a:rPr lang="ko-KR" altLang="en-US" sz="1800" smtClean="0">
                <a:sym typeface="Wingdings" pitchFamily="2" charset="2"/>
              </a:rPr>
              <a:t>개사임 </a:t>
            </a:r>
            <a:r>
              <a:rPr lang="en-US" altLang="ko-KR" sz="1600" smtClean="0">
                <a:sym typeface="Wingdings" pitchFamily="2" charset="2"/>
              </a:rPr>
              <a:t>(</a:t>
            </a:r>
            <a:r>
              <a:rPr lang="ko-KR" altLang="en-US" sz="1600" smtClean="0">
                <a:sym typeface="Wingdings" pitchFamily="2" charset="2"/>
              </a:rPr>
              <a:t>외감법 시행령 제</a:t>
            </a:r>
            <a:r>
              <a:rPr lang="en-US" altLang="ko-KR" sz="1600" smtClean="0">
                <a:sym typeface="Wingdings" pitchFamily="2" charset="2"/>
              </a:rPr>
              <a:t>7</a:t>
            </a:r>
            <a:r>
              <a:rPr lang="ko-KR" altLang="en-US" sz="1600" smtClean="0">
                <a:sym typeface="Wingdings" pitchFamily="2" charset="2"/>
              </a:rPr>
              <a:t>조의</a:t>
            </a:r>
            <a:r>
              <a:rPr lang="en-US" altLang="ko-KR" sz="1600" smtClean="0">
                <a:sym typeface="Wingdings" pitchFamily="2" charset="2"/>
              </a:rPr>
              <a:t>2</a:t>
            </a:r>
            <a:r>
              <a:rPr lang="ko-KR" altLang="en-US" sz="1600" smtClean="0">
                <a:sym typeface="Wingdings" pitchFamily="2" charset="2"/>
              </a:rPr>
              <a:t>제</a:t>
            </a:r>
            <a:r>
              <a:rPr lang="en-US" altLang="ko-KR" sz="1600" smtClean="0">
                <a:sym typeface="Wingdings" pitchFamily="2" charset="2"/>
              </a:rPr>
              <a:t>1</a:t>
            </a:r>
            <a:r>
              <a:rPr lang="ko-KR" altLang="en-US" sz="1600" smtClean="0">
                <a:sym typeface="Wingdings" pitchFamily="2" charset="2"/>
              </a:rPr>
              <a:t>항</a:t>
            </a:r>
            <a:r>
              <a:rPr lang="en-US" altLang="ko-KR" sz="1600" smtClean="0">
                <a:sym typeface="Wingdings" pitchFamily="2" charset="2"/>
              </a:rPr>
              <a:t>)</a:t>
            </a:r>
          </a:p>
          <a:p>
            <a:pPr>
              <a:buClr>
                <a:srgbClr val="990000"/>
              </a:buClr>
            </a:pPr>
            <a:endParaRPr lang="en-US" altLang="ko-KR" sz="1200" smtClean="0">
              <a:sym typeface="Wingdings" pitchFamily="2" charset="2"/>
            </a:endParaRP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600" b="1" smtClean="0">
                <a:sym typeface="Wingdings" pitchFamily="2" charset="2"/>
              </a:rPr>
              <a:t>주권상장법인</a:t>
            </a:r>
            <a:r>
              <a:rPr lang="ko-KR" altLang="en-US" sz="1600" smtClean="0">
                <a:sym typeface="Wingdings" pitchFamily="2" charset="2"/>
              </a:rPr>
              <a:t> </a:t>
            </a:r>
            <a:r>
              <a:rPr lang="en-US" altLang="ko-KR" sz="1600" smtClean="0">
                <a:sym typeface="Wingdings" pitchFamily="2" charset="2"/>
              </a:rPr>
              <a:t>(</a:t>
            </a:r>
            <a:r>
              <a:rPr lang="en-US" altLang="ko-KR" sz="1600" smtClean="0">
                <a:latin typeface="Arial" charset="0"/>
                <a:sym typeface="Wingdings" pitchFamily="2" charset="2"/>
              </a:rPr>
              <a:t>’</a:t>
            </a:r>
            <a:r>
              <a:rPr lang="en-US" altLang="ko-KR" sz="1600" smtClean="0">
                <a:sym typeface="Wingdings" pitchFamily="2" charset="2"/>
              </a:rPr>
              <a:t>10.3</a:t>
            </a:r>
            <a:r>
              <a:rPr lang="ko-KR" altLang="en-US" sz="1600" smtClean="0">
                <a:sym typeface="Wingdings" pitchFamily="2" charset="2"/>
              </a:rPr>
              <a:t>월말 기준</a:t>
            </a:r>
            <a:r>
              <a:rPr lang="en-US" altLang="ko-KR" sz="1600" smtClean="0">
                <a:sym typeface="Wingdings" pitchFamily="2" charset="2"/>
              </a:rPr>
              <a:t>) : </a:t>
            </a:r>
            <a:r>
              <a:rPr lang="en-US" altLang="ko-KR" sz="1600" b="1" smtClean="0">
                <a:sym typeface="Wingdings" pitchFamily="2" charset="2"/>
              </a:rPr>
              <a:t>1,730</a:t>
            </a:r>
            <a:r>
              <a:rPr lang="ko-KR" altLang="en-US" sz="1600" b="1" smtClean="0">
                <a:sym typeface="Wingdings" pitchFamily="2" charset="2"/>
              </a:rPr>
              <a:t>개사</a:t>
            </a:r>
            <a:r>
              <a:rPr lang="en-US" altLang="ko-KR" sz="1600" smtClean="0">
                <a:sym typeface="Wingdings" pitchFamily="2" charset="2"/>
              </a:rPr>
              <a:t>(</a:t>
            </a:r>
            <a:r>
              <a:rPr lang="ko-KR" altLang="en-US" sz="1600" smtClean="0">
                <a:sym typeface="Wingdings" pitchFamily="2" charset="2"/>
              </a:rPr>
              <a:t>상장금융회사 </a:t>
            </a:r>
            <a:r>
              <a:rPr lang="en-US" altLang="ko-KR" sz="1600" smtClean="0">
                <a:sym typeface="Wingdings" pitchFamily="2" charset="2"/>
              </a:rPr>
              <a:t>63</a:t>
            </a:r>
            <a:r>
              <a:rPr lang="ko-KR" altLang="en-US" sz="1600" smtClean="0">
                <a:sym typeface="Wingdings" pitchFamily="2" charset="2"/>
              </a:rPr>
              <a:t>개사 포함</a:t>
            </a:r>
            <a:r>
              <a:rPr lang="en-US" altLang="ko-KR" sz="1600" smtClean="0">
                <a:sym typeface="Wingdings" pitchFamily="2" charset="2"/>
              </a:rPr>
              <a:t>)</a:t>
            </a:r>
          </a:p>
          <a:p>
            <a:pPr marL="742950" lvl="1">
              <a:buFont typeface="Wingdings" pitchFamily="2" charset="2"/>
              <a:buNone/>
            </a:pPr>
            <a:r>
              <a:rPr lang="ko-KR" altLang="en-US" sz="1600" smtClean="0">
                <a:sym typeface="Wingdings" pitchFamily="2" charset="2"/>
              </a:rPr>
              <a:t>    </a:t>
            </a:r>
            <a:r>
              <a:rPr lang="ko-KR" altLang="en-US" sz="1400" smtClean="0">
                <a:sym typeface="Wingdings" pitchFamily="2" charset="2"/>
              </a:rPr>
              <a:t>* 유가증권시장 </a:t>
            </a:r>
            <a:r>
              <a:rPr lang="en-US" altLang="ko-KR" sz="1400" smtClean="0">
                <a:sym typeface="Wingdings" pitchFamily="2" charset="2"/>
              </a:rPr>
              <a:t>702</a:t>
            </a:r>
            <a:r>
              <a:rPr lang="ko-KR" altLang="en-US" sz="1400" smtClean="0">
                <a:sym typeface="Wingdings" pitchFamily="2" charset="2"/>
              </a:rPr>
              <a:t>개</a:t>
            </a:r>
            <a:r>
              <a:rPr lang="en-US" altLang="ko-KR" sz="1400" smtClean="0">
                <a:sym typeface="Wingdings" pitchFamily="2" charset="2"/>
              </a:rPr>
              <a:t>, </a:t>
            </a:r>
            <a:r>
              <a:rPr lang="ko-KR" altLang="en-US" sz="1400" smtClean="0">
                <a:sym typeface="Wingdings" pitchFamily="2" charset="2"/>
              </a:rPr>
              <a:t>코스닥 시장 </a:t>
            </a:r>
            <a:r>
              <a:rPr lang="en-US" altLang="ko-KR" sz="1400" smtClean="0">
                <a:sym typeface="Wingdings" pitchFamily="2" charset="2"/>
              </a:rPr>
              <a:t>1,028</a:t>
            </a:r>
            <a:r>
              <a:rPr lang="ko-KR" altLang="en-US" sz="1400" smtClean="0">
                <a:sym typeface="Wingdings" pitchFamily="2" charset="2"/>
              </a:rPr>
              <a:t>개</a:t>
            </a:r>
          </a:p>
          <a:p>
            <a:pPr marL="742950" lvl="1">
              <a:buFont typeface="Wingdings" pitchFamily="2" charset="2"/>
              <a:buNone/>
            </a:pPr>
            <a:endParaRPr lang="ko-KR" altLang="en-US" sz="800" smtClean="0">
              <a:sym typeface="Wingdings" pitchFamily="2" charset="2"/>
            </a:endParaRP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600" b="1" smtClean="0">
                <a:sym typeface="Wingdings" pitchFamily="2" charset="2"/>
              </a:rPr>
              <a:t>비상장금융회사</a:t>
            </a:r>
            <a:r>
              <a:rPr lang="en-US" altLang="ko-KR" sz="1600" smtClean="0">
                <a:sym typeface="Wingdings" pitchFamily="2" charset="2"/>
              </a:rPr>
              <a:t>(</a:t>
            </a:r>
            <a:r>
              <a:rPr lang="ko-KR" altLang="en-US" sz="1600" smtClean="0">
                <a:sym typeface="Wingdings" pitchFamily="2" charset="2"/>
              </a:rPr>
              <a:t>금융감독 권역별로 결정</a:t>
            </a:r>
            <a:r>
              <a:rPr lang="en-US" altLang="ko-KR" sz="1600" smtClean="0">
                <a:sym typeface="Wingdings" pitchFamily="2" charset="2"/>
              </a:rPr>
              <a:t>) : </a:t>
            </a:r>
            <a:r>
              <a:rPr lang="en-US" altLang="ko-KR" sz="1600" b="1" smtClean="0">
                <a:sym typeface="Wingdings" pitchFamily="2" charset="2"/>
              </a:rPr>
              <a:t>193</a:t>
            </a:r>
            <a:r>
              <a:rPr lang="ko-KR" altLang="en-US" sz="1600" b="1" smtClean="0">
                <a:sym typeface="Wingdings" pitchFamily="2" charset="2"/>
              </a:rPr>
              <a:t>개사</a:t>
            </a:r>
            <a:r>
              <a:rPr lang="ko-KR" altLang="en-US" sz="1600" smtClean="0">
                <a:sym typeface="Wingdings" pitchFamily="2" charset="2"/>
              </a:rPr>
              <a:t> </a:t>
            </a:r>
            <a:r>
              <a:rPr lang="en-US" altLang="ko-KR" sz="1600" smtClean="0">
                <a:sym typeface="Wingdings" pitchFamily="2" charset="2"/>
              </a:rPr>
              <a:t>(</a:t>
            </a:r>
            <a:r>
              <a:rPr lang="en-US" altLang="ko-KR" sz="1600" smtClean="0">
                <a:latin typeface="Arial" charset="0"/>
                <a:sym typeface="Wingdings" pitchFamily="2" charset="2"/>
              </a:rPr>
              <a:t>’</a:t>
            </a:r>
            <a:r>
              <a:rPr lang="en-US" altLang="ko-KR" sz="1600" smtClean="0">
                <a:sym typeface="Wingdings" pitchFamily="2" charset="2"/>
              </a:rPr>
              <a:t>10.3</a:t>
            </a:r>
            <a:r>
              <a:rPr lang="ko-KR" altLang="en-US" sz="1600" smtClean="0">
                <a:sym typeface="Wingdings" pitchFamily="2" charset="2"/>
              </a:rPr>
              <a:t>월말 기준</a:t>
            </a:r>
            <a:r>
              <a:rPr lang="en-US" altLang="ko-KR" sz="1600" smtClean="0">
                <a:sym typeface="Wingdings" pitchFamily="2" charset="2"/>
              </a:rPr>
              <a:t>)</a:t>
            </a:r>
          </a:p>
          <a:p>
            <a:pPr marL="801688" lvl="2">
              <a:buClr>
                <a:srgbClr val="990000"/>
              </a:buClr>
              <a:buFontTx/>
              <a:buChar char="•"/>
            </a:pPr>
            <a:r>
              <a:rPr lang="ko-KR" altLang="en-US" sz="1600" smtClean="0">
                <a:sym typeface="Wingdings" pitchFamily="2" charset="2"/>
              </a:rPr>
              <a:t>은행</a:t>
            </a:r>
            <a:r>
              <a:rPr lang="en-US" altLang="ko-KR" sz="1600" smtClean="0">
                <a:sym typeface="Wingdings" pitchFamily="2" charset="2"/>
              </a:rPr>
              <a:t>(12), </a:t>
            </a:r>
            <a:r>
              <a:rPr lang="ko-KR" altLang="en-US" sz="1600" smtClean="0">
                <a:sym typeface="Wingdings" pitchFamily="2" charset="2"/>
              </a:rPr>
              <a:t>금융지주</a:t>
            </a:r>
            <a:r>
              <a:rPr lang="en-US" altLang="ko-KR" sz="1600" smtClean="0">
                <a:sym typeface="Wingdings" pitchFamily="2" charset="2"/>
              </a:rPr>
              <a:t>(3), </a:t>
            </a:r>
            <a:r>
              <a:rPr lang="ko-KR" altLang="en-US" sz="1600" smtClean="0">
                <a:sym typeface="Wingdings" pitchFamily="2" charset="2"/>
              </a:rPr>
              <a:t>증권</a:t>
            </a:r>
            <a:r>
              <a:rPr lang="en-US" altLang="ko-KR" sz="1600" smtClean="0">
                <a:latin typeface="Arial" charset="0"/>
                <a:sym typeface="Wingdings" pitchFamily="2" charset="2"/>
              </a:rPr>
              <a:t>·</a:t>
            </a:r>
            <a:r>
              <a:rPr lang="ko-KR" altLang="en-US" sz="1600" smtClean="0">
                <a:sym typeface="Wingdings" pitchFamily="2" charset="2"/>
              </a:rPr>
              <a:t>선물</a:t>
            </a:r>
            <a:r>
              <a:rPr lang="en-US" altLang="ko-KR" sz="1600" smtClean="0">
                <a:sym typeface="Wingdings" pitchFamily="2" charset="2"/>
              </a:rPr>
              <a:t>(50), </a:t>
            </a:r>
            <a:r>
              <a:rPr lang="ko-KR" altLang="en-US" sz="1600" smtClean="0">
                <a:sym typeface="Wingdings" pitchFamily="2" charset="2"/>
              </a:rPr>
              <a:t>자산운용</a:t>
            </a:r>
            <a:r>
              <a:rPr lang="en-US" altLang="ko-KR" sz="1600" smtClean="0">
                <a:sym typeface="Wingdings" pitchFamily="2" charset="2"/>
              </a:rPr>
              <a:t>(71), </a:t>
            </a:r>
            <a:r>
              <a:rPr lang="ko-KR" altLang="en-US" sz="1600" smtClean="0">
                <a:sym typeface="Wingdings" pitchFamily="2" charset="2"/>
              </a:rPr>
              <a:t>신탁</a:t>
            </a:r>
            <a:r>
              <a:rPr lang="en-US" altLang="ko-KR" sz="1600" smtClean="0">
                <a:sym typeface="Wingdings" pitchFamily="2" charset="2"/>
              </a:rPr>
              <a:t>(11), </a:t>
            </a:r>
            <a:r>
              <a:rPr lang="ko-KR" altLang="en-US" sz="1600" smtClean="0">
                <a:sym typeface="Wingdings" pitchFamily="2" charset="2"/>
              </a:rPr>
              <a:t>보험</a:t>
            </a:r>
            <a:r>
              <a:rPr lang="en-US" altLang="ko-KR" sz="1600" smtClean="0">
                <a:sym typeface="Wingdings" pitchFamily="2" charset="2"/>
              </a:rPr>
              <a:t>(41), </a:t>
            </a:r>
            <a:r>
              <a:rPr lang="ko-KR" altLang="en-US" sz="1600" smtClean="0">
                <a:sym typeface="Wingdings" pitchFamily="2" charset="2"/>
              </a:rPr>
              <a:t>카드</a:t>
            </a:r>
            <a:r>
              <a:rPr lang="en-US" altLang="ko-KR" sz="1600" smtClean="0">
                <a:sym typeface="Wingdings" pitchFamily="2" charset="2"/>
              </a:rPr>
              <a:t>(5)</a:t>
            </a:r>
          </a:p>
          <a:p>
            <a:pPr marL="742950" lvl="1">
              <a:buFont typeface="Wingdings" pitchFamily="2" charset="2"/>
              <a:buNone/>
            </a:pPr>
            <a:endParaRPr lang="en-US" altLang="ko-KR" sz="800" smtClean="0">
              <a:sym typeface="Wingdings" pitchFamily="2" charset="2"/>
            </a:endParaRPr>
          </a:p>
          <a:p>
            <a:pPr marL="742950" lvl="1">
              <a:buFont typeface="Wingdings" pitchFamily="2" charset="2"/>
              <a:buNone/>
            </a:pPr>
            <a:r>
              <a:rPr lang="en-US" altLang="ko-KR" sz="1600" smtClean="0">
                <a:sym typeface="Wingdings" pitchFamily="2" charset="2"/>
              </a:rPr>
              <a:t> 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(IFRS 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의무적용 금융회사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) </a:t>
            </a:r>
            <a:r>
              <a:rPr lang="ko-KR" altLang="en-US" sz="1400" smtClean="0">
                <a:solidFill>
                  <a:srgbClr val="0070C0"/>
                </a:solidFill>
                <a:sym typeface="Wingdings" pitchFamily="2" charset="2"/>
              </a:rPr>
              <a:t>은행</a:t>
            </a:r>
            <a:r>
              <a:rPr lang="en-US" altLang="ko-KR" sz="1400" smtClean="0">
                <a:solidFill>
                  <a:srgbClr val="0070C0"/>
                </a:solidFill>
                <a:sym typeface="Wingdings" pitchFamily="2" charset="2"/>
              </a:rPr>
              <a:t>, </a:t>
            </a:r>
            <a:r>
              <a:rPr lang="ko-KR" altLang="en-US" sz="1400" smtClean="0">
                <a:solidFill>
                  <a:srgbClr val="0070C0"/>
                </a:solidFill>
                <a:sym typeface="Wingdings" pitchFamily="2" charset="2"/>
              </a:rPr>
              <a:t>금융지주회사</a:t>
            </a:r>
            <a:r>
              <a:rPr lang="en-US" altLang="ko-KR" sz="1400" smtClean="0">
                <a:solidFill>
                  <a:srgbClr val="0070C0"/>
                </a:solidFill>
                <a:sym typeface="Wingdings" pitchFamily="2" charset="2"/>
              </a:rPr>
              <a:t>, </a:t>
            </a:r>
            <a:r>
              <a:rPr lang="ko-KR" altLang="en-US" sz="1400" smtClean="0">
                <a:solidFill>
                  <a:srgbClr val="0070C0"/>
                </a:solidFill>
                <a:sym typeface="Wingdings" pitchFamily="2" charset="2"/>
              </a:rPr>
              <a:t>신용카드업자</a:t>
            </a:r>
            <a:r>
              <a:rPr lang="en-US" altLang="ko-KR" sz="1400" smtClean="0">
                <a:solidFill>
                  <a:srgbClr val="0070C0"/>
                </a:solidFill>
                <a:sym typeface="Wingdings" pitchFamily="2" charset="2"/>
              </a:rPr>
              <a:t>, </a:t>
            </a:r>
            <a:r>
              <a:rPr lang="ko-KR" altLang="en-US" sz="1400" smtClean="0">
                <a:solidFill>
                  <a:srgbClr val="0070C0"/>
                </a:solidFill>
                <a:sym typeface="Wingdings" pitchFamily="2" charset="2"/>
              </a:rPr>
              <a:t>보험회사</a:t>
            </a:r>
            <a:endParaRPr lang="en-US" altLang="ko-KR" sz="1400" smtClean="0">
              <a:solidFill>
                <a:srgbClr val="0070C0"/>
              </a:solidFill>
              <a:sym typeface="Wingdings" pitchFamily="2" charset="2"/>
            </a:endParaRPr>
          </a:p>
          <a:p>
            <a:pPr marL="742950" lvl="1">
              <a:buFont typeface="Wingdings" pitchFamily="2" charset="2"/>
              <a:buNone/>
            </a:pPr>
            <a:r>
              <a:rPr lang="en-US" altLang="ko-KR" sz="1400" smtClean="0">
                <a:solidFill>
                  <a:srgbClr val="0070C0"/>
                </a:solidFill>
                <a:sym typeface="Wingdings" pitchFamily="2" charset="2"/>
              </a:rPr>
              <a:t>     </a:t>
            </a:r>
            <a:r>
              <a:rPr lang="ko-KR" altLang="en-US" sz="1400" smtClean="0">
                <a:solidFill>
                  <a:srgbClr val="0070C0"/>
                </a:solidFill>
                <a:sym typeface="Wingdings" pitchFamily="2" charset="2"/>
              </a:rPr>
              <a:t>자본시장법에 의한 </a:t>
            </a:r>
            <a:r>
              <a:rPr lang="ko-KR" altLang="en-US" sz="1400" smtClean="0">
                <a:solidFill>
                  <a:srgbClr val="0070C0"/>
                </a:solidFill>
              </a:rPr>
              <a:t>투자매매업자</a:t>
            </a:r>
            <a:r>
              <a:rPr lang="en-US" altLang="ko-KR" sz="1400" smtClean="0">
                <a:solidFill>
                  <a:srgbClr val="0070C0"/>
                </a:solidFill>
              </a:rPr>
              <a:t>, </a:t>
            </a:r>
            <a:r>
              <a:rPr lang="ko-KR" altLang="en-US" sz="1400" smtClean="0">
                <a:solidFill>
                  <a:srgbClr val="0070C0"/>
                </a:solidFill>
              </a:rPr>
              <a:t>투자중개업자</a:t>
            </a:r>
            <a:r>
              <a:rPr lang="en-US" altLang="ko-KR" sz="1400" smtClean="0">
                <a:solidFill>
                  <a:srgbClr val="0070C0"/>
                </a:solidFill>
              </a:rPr>
              <a:t>, </a:t>
            </a:r>
            <a:r>
              <a:rPr lang="ko-KR" altLang="en-US" sz="1400" smtClean="0">
                <a:solidFill>
                  <a:srgbClr val="0070C0"/>
                </a:solidFill>
              </a:rPr>
              <a:t>집합투자업자</a:t>
            </a:r>
            <a:r>
              <a:rPr lang="en-US" altLang="ko-KR" sz="1400" smtClean="0">
                <a:solidFill>
                  <a:srgbClr val="0070C0"/>
                </a:solidFill>
              </a:rPr>
              <a:t>, </a:t>
            </a:r>
            <a:r>
              <a:rPr lang="ko-KR" altLang="en-US" sz="1400" smtClean="0">
                <a:solidFill>
                  <a:srgbClr val="0070C0"/>
                </a:solidFill>
              </a:rPr>
              <a:t>신탁업자 및 종합금융회사</a:t>
            </a:r>
            <a:endParaRPr lang="ko-KR" altLang="en-US" sz="1400" smtClean="0">
              <a:solidFill>
                <a:srgbClr val="0070C0"/>
              </a:solidFill>
              <a:sym typeface="Wingdings" pitchFamily="2" charset="2"/>
            </a:endParaRPr>
          </a:p>
          <a:p>
            <a:pPr marL="742950" lvl="1">
              <a:buFont typeface="Wingdings" pitchFamily="2" charset="2"/>
              <a:buNone/>
            </a:pPr>
            <a:endParaRPr lang="en-US" altLang="ko-KR" sz="1000" smtClean="0">
              <a:sym typeface="Wingdings" pitchFamily="2" charset="2"/>
            </a:endParaRPr>
          </a:p>
          <a:p>
            <a:pPr>
              <a:buClr>
                <a:srgbClr val="990000"/>
              </a:buClr>
            </a:pPr>
            <a:r>
              <a:rPr lang="ko-KR" altLang="en-US" sz="1800" smtClean="0">
                <a:sym typeface="Wingdings" pitchFamily="2" charset="2"/>
              </a:rPr>
              <a:t>의무적용 시기는 </a:t>
            </a:r>
            <a:r>
              <a:rPr lang="en-US" altLang="ko-KR" sz="1800" smtClean="0">
                <a:sym typeface="Wingdings" pitchFamily="2" charset="2"/>
              </a:rPr>
              <a:t>2011</a:t>
            </a:r>
            <a:r>
              <a:rPr lang="ko-KR" altLang="en-US" sz="1800" smtClean="0">
                <a:sym typeface="Wingdings" pitchFamily="2" charset="2"/>
              </a:rPr>
              <a:t>년 이후 개시하는 사업연도부터임</a:t>
            </a:r>
            <a:endParaRPr lang="en-US" altLang="ko-KR" sz="1800" smtClean="0">
              <a:sym typeface="Wingdings" pitchFamily="2" charset="2"/>
            </a:endParaRPr>
          </a:p>
          <a:p>
            <a:pPr>
              <a:buClr>
                <a:srgbClr val="990000"/>
              </a:buClr>
            </a:pPr>
            <a:endParaRPr lang="en-US" altLang="ko-KR" sz="800" smtClean="0">
              <a:sym typeface="Wingdings" pitchFamily="2" charset="2"/>
            </a:endParaRPr>
          </a:p>
          <a:p>
            <a:pPr>
              <a:buClr>
                <a:srgbClr val="990000"/>
              </a:buClr>
              <a:buFont typeface="맑은 고딕" pitchFamily="50" charset="-127"/>
              <a:buChar char="※"/>
            </a:pP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외감법 제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13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조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(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회계처리기준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)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 제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3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항에서 동법 제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13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조 제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1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항에 따른 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IFRS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에 따라 재무제표를 작성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(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시행일 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‘09.2.3)</a:t>
            </a:r>
            <a:r>
              <a:rPr lang="ko-KR" altLang="en-US" sz="1600" smtClean="0">
                <a:solidFill>
                  <a:srgbClr val="0070C0"/>
                </a:solidFill>
                <a:sym typeface="Wingdings" pitchFamily="2" charset="2"/>
              </a:rPr>
              <a:t>하도록 하고 있으므로 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IFRS 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조기적용 가능</a:t>
            </a:r>
            <a:r>
              <a:rPr lang="en-US" altLang="ko-KR" sz="1600" smtClean="0">
                <a:solidFill>
                  <a:srgbClr val="0070C0"/>
                </a:solidFill>
                <a:sym typeface="Wingdings" pitchFamily="2" charset="2"/>
              </a:rPr>
              <a:t>. </a:t>
            </a:r>
            <a:r>
              <a:rPr lang="ko-KR" altLang="en-US" sz="1600" smtClean="0">
                <a:solidFill>
                  <a:srgbClr val="0070C0"/>
                </a:solidFill>
                <a:sym typeface="Wingdings" pitchFamily="2" charset="2"/>
              </a:rPr>
              <a:t>다만 </a:t>
            </a:r>
            <a:r>
              <a:rPr lang="en-US" altLang="ko-KR" sz="1600" smtClean="0">
                <a:solidFill>
                  <a:srgbClr val="0070C0"/>
                </a:solidFill>
                <a:sym typeface="Wingdings" pitchFamily="2" charset="2"/>
              </a:rPr>
              <a:t>IFRS </a:t>
            </a:r>
            <a:r>
              <a:rPr lang="ko-KR" altLang="en-US" sz="1600" smtClean="0">
                <a:solidFill>
                  <a:srgbClr val="0070C0"/>
                </a:solidFill>
                <a:sym typeface="Wingdings" pitchFamily="2" charset="2"/>
              </a:rPr>
              <a:t>의무적용대상을 규정한 동법 제</a:t>
            </a:r>
            <a:r>
              <a:rPr lang="en-US" altLang="ko-KR" sz="1600" smtClean="0">
                <a:solidFill>
                  <a:srgbClr val="0070C0"/>
                </a:solidFill>
                <a:sym typeface="Wingdings" pitchFamily="2" charset="2"/>
              </a:rPr>
              <a:t>13</a:t>
            </a:r>
            <a:r>
              <a:rPr lang="ko-KR" altLang="en-US" sz="1600" smtClean="0">
                <a:solidFill>
                  <a:srgbClr val="0070C0"/>
                </a:solidFill>
                <a:sym typeface="Wingdings" pitchFamily="2" charset="2"/>
              </a:rPr>
              <a:t>조 제</a:t>
            </a:r>
            <a:r>
              <a:rPr lang="en-US" altLang="ko-KR" sz="1600" smtClean="0">
                <a:solidFill>
                  <a:srgbClr val="0070C0"/>
                </a:solidFill>
                <a:sym typeface="Wingdings" pitchFamily="2" charset="2"/>
              </a:rPr>
              <a:t>1</a:t>
            </a:r>
            <a:r>
              <a:rPr lang="ko-KR" altLang="en-US" sz="1600" smtClean="0">
                <a:solidFill>
                  <a:srgbClr val="0070C0"/>
                </a:solidFill>
                <a:sym typeface="Wingdings" pitchFamily="2" charset="2"/>
              </a:rPr>
              <a:t>항 후단은 </a:t>
            </a:r>
            <a:r>
              <a:rPr lang="en-US" altLang="ko-KR" sz="1600" smtClean="0">
                <a:solidFill>
                  <a:srgbClr val="0070C0"/>
                </a:solidFill>
                <a:sym typeface="Wingdings" pitchFamily="2" charset="2"/>
              </a:rPr>
              <a:t>2011</a:t>
            </a:r>
            <a:r>
              <a:rPr lang="ko-KR" altLang="en-US" sz="1600" smtClean="0">
                <a:solidFill>
                  <a:srgbClr val="0070C0"/>
                </a:solidFill>
                <a:sym typeface="Wingdings" pitchFamily="2" charset="2"/>
              </a:rPr>
              <a:t>년부터 적용</a:t>
            </a:r>
            <a:endParaRPr lang="en-US" altLang="ko-KR" sz="1800" smtClean="0">
              <a:sym typeface="Wingdings" pitchFamily="2" charset="2"/>
            </a:endParaRP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endParaRPr lang="ko-KR" altLang="en-US" sz="1400" smtClean="0">
              <a:sym typeface="Wingdings" pitchFamily="2" charset="2"/>
            </a:endParaRPr>
          </a:p>
          <a:p>
            <a:pPr marL="742950" lvl="1">
              <a:buFont typeface="Wingdings" pitchFamily="2" charset="2"/>
              <a:buNone/>
            </a:pPr>
            <a:endParaRPr lang="en-US" altLang="ko-KR" sz="1400" smtClean="0">
              <a:sym typeface="Wingdings" pitchFamily="2" charset="2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00063" y="1000125"/>
            <a:ext cx="7993062" cy="6477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7675" indent="-447675">
              <a:defRPr/>
            </a:pP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Q1.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 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IFRS 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의무적용 대상 및 적용 시기는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/>
          <p:cNvSpPr>
            <a:spLocks noGrp="1"/>
          </p:cNvSpPr>
          <p:nvPr>
            <p:ph type="title" idx="4294967295"/>
          </p:nvPr>
        </p:nvSpPr>
        <p:spPr>
          <a:xfrm>
            <a:off x="1187450" y="115888"/>
            <a:ext cx="6826250" cy="561975"/>
          </a:xfrm>
        </p:spPr>
        <p:txBody>
          <a:bodyPr/>
          <a:lstStyle/>
          <a:p>
            <a:r>
              <a:rPr lang="en-US" altLang="ko-KR" smtClean="0"/>
              <a:t>1. IFRS </a:t>
            </a:r>
            <a:r>
              <a:rPr lang="ko-KR" altLang="en-US" smtClean="0"/>
              <a:t>적용대상 및 시기</a:t>
            </a:r>
            <a:endParaRPr lang="ko-KR" altLang="en-US" sz="2400" smtClean="0"/>
          </a:p>
        </p:txBody>
      </p:sp>
      <p:sp>
        <p:nvSpPr>
          <p:cNvPr id="163842" name="Rectangle 3"/>
          <p:cNvSpPr>
            <a:spLocks noGrp="1"/>
          </p:cNvSpPr>
          <p:nvPr>
            <p:ph type="body" idx="4294967295"/>
          </p:nvPr>
        </p:nvSpPr>
        <p:spPr>
          <a:xfrm>
            <a:off x="539750" y="2205038"/>
            <a:ext cx="8229600" cy="3024187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z="1400" smtClean="0">
              <a:sym typeface="Wingdings" pitchFamily="2" charset="2"/>
            </a:endParaRPr>
          </a:p>
          <a:p>
            <a:pPr>
              <a:buClr>
                <a:srgbClr val="990000"/>
              </a:buClr>
            </a:pPr>
            <a:r>
              <a:rPr lang="en-US" altLang="ko-KR" sz="1800" smtClean="0">
                <a:sym typeface="Wingdings" pitchFamily="2" charset="2"/>
              </a:rPr>
              <a:t>’09.2</a:t>
            </a:r>
            <a:r>
              <a:rPr lang="ko-KR" altLang="en-US" sz="1800" smtClean="0">
                <a:sym typeface="Wingdings" pitchFamily="2" charset="2"/>
              </a:rPr>
              <a:t>월 개정된 외감법에 의하면</a:t>
            </a:r>
            <a:r>
              <a:rPr lang="en-US" altLang="ko-KR" sz="1800" smtClean="0">
                <a:sym typeface="Wingdings" pitchFamily="2" charset="2"/>
              </a:rPr>
              <a:t>, </a:t>
            </a:r>
            <a:r>
              <a:rPr lang="ko-KR" altLang="en-US" sz="1800" smtClean="0">
                <a:sym typeface="Wingdings" pitchFamily="2" charset="2"/>
              </a:rPr>
              <a:t>회계처리기준이 </a:t>
            </a:r>
            <a:r>
              <a:rPr lang="en-US" altLang="ko-KR" sz="1800" smtClean="0">
                <a:sym typeface="Wingdings" pitchFamily="2" charset="2"/>
              </a:rPr>
              <a:t>‘</a:t>
            </a:r>
            <a:r>
              <a:rPr lang="ko-KR" altLang="en-US" sz="1800" smtClean="0">
                <a:sym typeface="Wingdings" pitchFamily="2" charset="2"/>
              </a:rPr>
              <a:t>한국채택국제회계기준</a:t>
            </a:r>
            <a:r>
              <a:rPr lang="en-US" altLang="ko-KR" sz="1800" smtClean="0">
                <a:sym typeface="Wingdings" pitchFamily="2" charset="2"/>
              </a:rPr>
              <a:t>’</a:t>
            </a:r>
            <a:r>
              <a:rPr lang="ko-KR" altLang="en-US" sz="1800" smtClean="0">
                <a:sym typeface="Wingdings" pitchFamily="2" charset="2"/>
              </a:rPr>
              <a:t>과 </a:t>
            </a:r>
            <a:r>
              <a:rPr lang="en-US" altLang="ko-KR" sz="1800" smtClean="0">
                <a:sym typeface="Wingdings" pitchFamily="2" charset="2"/>
              </a:rPr>
              <a:t>‘</a:t>
            </a:r>
            <a:r>
              <a:rPr lang="ko-KR" altLang="en-US" sz="1800" smtClean="0">
                <a:sym typeface="Wingdings" pitchFamily="2" charset="2"/>
              </a:rPr>
              <a:t>그 밖의 회계처리기준</a:t>
            </a:r>
            <a:r>
              <a:rPr lang="en-US" altLang="ko-KR" sz="1800" smtClean="0">
                <a:sym typeface="Wingdings" pitchFamily="2" charset="2"/>
              </a:rPr>
              <a:t>(</a:t>
            </a:r>
            <a:r>
              <a:rPr lang="ko-KR" altLang="en-US" sz="1800" smtClean="0">
                <a:sym typeface="Wingdings" pitchFamily="2" charset="2"/>
              </a:rPr>
              <a:t>일반기업회계기준</a:t>
            </a:r>
            <a:r>
              <a:rPr lang="en-US" altLang="ko-KR" sz="1800" smtClean="0">
                <a:sym typeface="Wingdings" pitchFamily="2" charset="2"/>
              </a:rPr>
              <a:t>)’</a:t>
            </a:r>
            <a:r>
              <a:rPr lang="ko-KR" altLang="en-US" sz="1800" smtClean="0">
                <a:sym typeface="Wingdings" pitchFamily="2" charset="2"/>
              </a:rPr>
              <a:t>으로 이원화되며</a:t>
            </a:r>
            <a:r>
              <a:rPr lang="en-US" altLang="ko-KR" sz="1800" smtClean="0">
                <a:sym typeface="Wingdings" pitchFamily="2" charset="2"/>
              </a:rPr>
              <a:t>,</a:t>
            </a:r>
          </a:p>
          <a:p>
            <a:pPr>
              <a:buFont typeface="Wingdings" pitchFamily="2" charset="2"/>
              <a:buChar char="ü"/>
            </a:pPr>
            <a:endParaRPr lang="en-US" altLang="ko-KR" sz="1800" smtClean="0">
              <a:sym typeface="Wingdings" pitchFamily="2" charset="2"/>
            </a:endParaRP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ko-KR" sz="1800" smtClean="0">
                <a:sym typeface="Wingdings" pitchFamily="2" charset="2"/>
              </a:rPr>
              <a:t>’09.12.31 </a:t>
            </a:r>
            <a:r>
              <a:rPr lang="ko-KR" altLang="en-US" sz="1800" smtClean="0">
                <a:sym typeface="Wingdings" pitchFamily="2" charset="2"/>
              </a:rPr>
              <a:t>개정된 외감법 시행령에 의하면</a:t>
            </a:r>
            <a:r>
              <a:rPr lang="en-US" altLang="ko-KR" sz="1800" smtClean="0">
                <a:sym typeface="Wingdings" pitchFamily="2" charset="2"/>
              </a:rPr>
              <a:t>, </a:t>
            </a:r>
            <a:r>
              <a:rPr lang="ko-KR" altLang="en-US" sz="1800" smtClean="0">
                <a:sym typeface="Wingdings" pitchFamily="2" charset="2"/>
              </a:rPr>
              <a:t>주권상장법인 등에 대하여 </a:t>
            </a:r>
            <a:r>
              <a:rPr lang="en-US" altLang="ko-KR" sz="1800" smtClean="0">
                <a:sym typeface="Wingdings" pitchFamily="2" charset="2"/>
              </a:rPr>
              <a:t>IFRS</a:t>
            </a:r>
            <a:r>
              <a:rPr lang="ko-KR" altLang="en-US" sz="1800" smtClean="0">
                <a:sym typeface="Wingdings" pitchFamily="2" charset="2"/>
              </a:rPr>
              <a:t>를 의무적용하는 시점은 </a:t>
            </a:r>
            <a:r>
              <a:rPr lang="en-US" altLang="ko-KR" sz="1800" smtClean="0">
                <a:sym typeface="Wingdings" pitchFamily="2" charset="2"/>
              </a:rPr>
              <a:t>’11.1.1 </a:t>
            </a:r>
            <a:r>
              <a:rPr lang="ko-KR" altLang="en-US" sz="1800" smtClean="0">
                <a:sym typeface="Wingdings" pitchFamily="2" charset="2"/>
              </a:rPr>
              <a:t>이후 최초로 시작하는 사업연도부터임</a:t>
            </a:r>
            <a:r>
              <a:rPr lang="en-US" altLang="ko-KR" sz="1800" smtClean="0">
                <a:sym typeface="Wingdings" pitchFamily="2" charset="2"/>
              </a:rPr>
              <a:t>(</a:t>
            </a:r>
            <a:r>
              <a:rPr lang="ko-KR" altLang="en-US" sz="1800" smtClean="0">
                <a:sym typeface="Wingdings" pitchFamily="2" charset="2"/>
              </a:rPr>
              <a:t>외감법 시행령 부칙 제</a:t>
            </a:r>
            <a:r>
              <a:rPr lang="en-US" altLang="ko-KR" sz="1800" smtClean="0">
                <a:sym typeface="Wingdings" pitchFamily="2" charset="2"/>
              </a:rPr>
              <a:t>6</a:t>
            </a:r>
            <a:r>
              <a:rPr lang="ko-KR" altLang="en-US" sz="1800" smtClean="0">
                <a:sym typeface="Wingdings" pitchFamily="2" charset="2"/>
              </a:rPr>
              <a:t>조</a:t>
            </a:r>
            <a:r>
              <a:rPr lang="en-US" altLang="ko-KR" sz="1800" smtClean="0">
                <a:sym typeface="Wingdings" pitchFamily="2" charset="2"/>
              </a:rPr>
              <a:t>)</a:t>
            </a:r>
          </a:p>
          <a:p>
            <a:pPr>
              <a:buFont typeface="Wingdings" pitchFamily="2" charset="2"/>
              <a:buChar char="ü"/>
            </a:pPr>
            <a:endParaRPr lang="ko-KR" altLang="en-US" sz="1800" smtClean="0">
              <a:sym typeface="Wingdings" pitchFamily="2" charset="2"/>
            </a:endParaRP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800" smtClean="0">
                <a:sym typeface="Wingdings" pitchFamily="2" charset="2"/>
              </a:rPr>
              <a:t>따라서</a:t>
            </a:r>
            <a:r>
              <a:rPr lang="en-US" altLang="ko-KR" sz="1800" smtClean="0">
                <a:sym typeface="Wingdings" pitchFamily="2" charset="2"/>
              </a:rPr>
              <a:t>, 9</a:t>
            </a:r>
            <a:r>
              <a:rPr lang="ko-KR" altLang="en-US" sz="1800" smtClean="0">
                <a:sym typeface="Wingdings" pitchFamily="2" charset="2"/>
              </a:rPr>
              <a:t>월말 결산법인의 경우 </a:t>
            </a:r>
            <a:r>
              <a:rPr lang="en-US" altLang="ko-KR" sz="1800" smtClean="0">
                <a:sym typeface="Wingdings" pitchFamily="2" charset="2"/>
              </a:rPr>
              <a:t>’11.1.1 </a:t>
            </a:r>
            <a:r>
              <a:rPr lang="ko-KR" altLang="en-US" sz="1800" smtClean="0">
                <a:sym typeface="Wingdings" pitchFamily="2" charset="2"/>
              </a:rPr>
              <a:t>이후 시작하는 사업연도인 </a:t>
            </a:r>
            <a:r>
              <a:rPr lang="en-US" altLang="ko-KR" sz="1800" smtClean="0">
                <a:sym typeface="Wingdings" pitchFamily="2" charset="2"/>
              </a:rPr>
              <a:t>’11.10.1 </a:t>
            </a:r>
            <a:r>
              <a:rPr lang="ko-KR" altLang="en-US" sz="1800" smtClean="0">
                <a:sym typeface="Wingdings" pitchFamily="2" charset="2"/>
              </a:rPr>
              <a:t>부터 국제회계기준을 의무 적용해야 함</a:t>
            </a: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268413"/>
            <a:ext cx="7993063" cy="719137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7675" indent="-447675">
              <a:defRPr/>
            </a:pP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Q2.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사업연도 종료일이 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9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월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30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일인 상장법인의 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IFRS 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도입시기는 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/>
          </p:cNvSpPr>
          <p:nvPr>
            <p:ph type="title" idx="4294967295"/>
          </p:nvPr>
        </p:nvSpPr>
        <p:spPr>
          <a:xfrm>
            <a:off x="1187450" y="115888"/>
            <a:ext cx="6769100" cy="561975"/>
          </a:xfrm>
        </p:spPr>
        <p:txBody>
          <a:bodyPr/>
          <a:lstStyle/>
          <a:p>
            <a:r>
              <a:rPr lang="en-US" altLang="ko-KR" smtClean="0"/>
              <a:t>1. IFRS </a:t>
            </a:r>
            <a:r>
              <a:rPr lang="ko-KR" altLang="en-US" smtClean="0"/>
              <a:t>적용대상 및 시기</a:t>
            </a:r>
            <a:endParaRPr lang="ko-KR" altLang="en-US" sz="2400" smtClean="0"/>
          </a:p>
        </p:txBody>
      </p:sp>
      <p:sp>
        <p:nvSpPr>
          <p:cNvPr id="165890" name="Rectangle 3"/>
          <p:cNvSpPr>
            <a:spLocks noGrp="1"/>
          </p:cNvSpPr>
          <p:nvPr>
            <p:ph type="body" idx="4294967295"/>
          </p:nvPr>
        </p:nvSpPr>
        <p:spPr>
          <a:xfrm>
            <a:off x="539750" y="2133600"/>
            <a:ext cx="8229600" cy="4103688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990000"/>
              </a:buClr>
            </a:pPr>
            <a:r>
              <a:rPr lang="ko-KR" altLang="en-US" sz="1800" smtClean="0">
                <a:sym typeface="Wingdings" pitchFamily="2" charset="2"/>
              </a:rPr>
              <a:t>외감법에서는 </a:t>
            </a:r>
            <a:r>
              <a:rPr lang="en-US" altLang="ko-KR" sz="1800" smtClean="0"/>
              <a:t>‘</a:t>
            </a:r>
            <a:r>
              <a:rPr lang="ko-KR" altLang="en-US" sz="1800" smtClean="0"/>
              <a:t>상장 지배회사의 비상장 종속회사</a:t>
            </a:r>
            <a:r>
              <a:rPr lang="en-US" altLang="ko-KR" sz="1800" smtClean="0"/>
              <a:t>’ </a:t>
            </a:r>
            <a:r>
              <a:rPr lang="ko-KR" altLang="en-US" sz="1800" smtClean="0"/>
              <a:t>또는 </a:t>
            </a:r>
            <a:r>
              <a:rPr lang="en-US" altLang="ko-KR" sz="1800" smtClean="0"/>
              <a:t>‘</a:t>
            </a:r>
            <a:r>
              <a:rPr lang="ko-KR" altLang="en-US" sz="1800" smtClean="0"/>
              <a:t>상장 종속회사를 지배하는 비상장 지배회사</a:t>
            </a:r>
            <a:r>
              <a:rPr lang="en-US" altLang="ko-KR" sz="1800" smtClean="0"/>
              <a:t>’</a:t>
            </a:r>
            <a:r>
              <a:rPr lang="ko-KR" altLang="en-US" sz="1800" smtClean="0"/>
              <a:t>에 대하여 </a:t>
            </a:r>
            <a:r>
              <a:rPr lang="en-US" altLang="ko-KR" sz="1800" smtClean="0"/>
              <a:t>IFRS </a:t>
            </a:r>
            <a:r>
              <a:rPr lang="ko-KR" altLang="en-US" sz="1800" smtClean="0"/>
              <a:t>적용을 의무화하지 않았음</a:t>
            </a:r>
          </a:p>
          <a:p>
            <a:pPr>
              <a:lnSpc>
                <a:spcPct val="90000"/>
              </a:lnSpc>
            </a:pPr>
            <a:endParaRPr lang="en-US" altLang="ko-KR" sz="1200" smtClean="0"/>
          </a:p>
          <a:p>
            <a:pPr marL="742950" lvl="1">
              <a:lnSpc>
                <a:spcPct val="90000"/>
              </a:lnSpc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800" smtClean="0"/>
              <a:t>다만</a:t>
            </a:r>
            <a:r>
              <a:rPr lang="en-US" altLang="ko-KR" sz="1800" smtClean="0"/>
              <a:t>, </a:t>
            </a:r>
            <a:r>
              <a:rPr lang="ko-KR" altLang="en-US" sz="1800" smtClean="0"/>
              <a:t>비상장기업도 필요에 따라 연결실체간 회계정책</a:t>
            </a:r>
            <a:r>
              <a:rPr lang="ko-KR" altLang="en-US" sz="1800" baseline="30000" smtClean="0"/>
              <a:t>*</a:t>
            </a:r>
            <a:r>
              <a:rPr lang="ko-KR" altLang="en-US" sz="1800" smtClean="0"/>
              <a:t> 통일을 위해 </a:t>
            </a:r>
            <a:r>
              <a:rPr lang="en-US" altLang="ko-KR" sz="1800" smtClean="0"/>
              <a:t>IFRS </a:t>
            </a:r>
            <a:r>
              <a:rPr lang="ko-KR" altLang="en-US" sz="1800" smtClean="0"/>
              <a:t>적용을 선택할 수 있음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endParaRPr lang="ko-KR" altLang="en-US" sz="120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 smtClean="0"/>
              <a:t>   </a:t>
            </a:r>
            <a:r>
              <a:rPr lang="ko-KR" altLang="en-US" sz="1600" smtClean="0"/>
              <a:t>* 유사한 상황에서 발생한 동일한 거래와 사건에 대하여 지배</a:t>
            </a:r>
            <a:r>
              <a:rPr lang="en-US" altLang="ko-KR" sz="1600" smtClean="0">
                <a:latin typeface="Arial" charset="0"/>
              </a:rPr>
              <a:t>·</a:t>
            </a:r>
            <a:r>
              <a:rPr lang="ko-KR" altLang="en-US" sz="1600" smtClean="0"/>
              <a:t>종속회사간 동일한 회계정책을 적용하도록 명시</a:t>
            </a:r>
            <a:r>
              <a:rPr lang="en-US" altLang="ko-KR" sz="1600" smtClean="0"/>
              <a:t>(K-IFRS </a:t>
            </a:r>
            <a:r>
              <a:rPr lang="ko-KR" altLang="en-US" sz="1600" smtClean="0"/>
              <a:t>제</a:t>
            </a:r>
            <a:r>
              <a:rPr lang="en-US" altLang="ko-KR" sz="1600" smtClean="0"/>
              <a:t>1027</a:t>
            </a:r>
            <a:r>
              <a:rPr lang="ko-KR" altLang="en-US" sz="1600" smtClean="0"/>
              <a:t>호</a:t>
            </a:r>
            <a:r>
              <a:rPr lang="en-US" altLang="ko-KR" sz="1600" smtClean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ko-KR" sz="1600" smtClean="0"/>
          </a:p>
          <a:p>
            <a:pPr>
              <a:lnSpc>
                <a:spcPct val="90000"/>
              </a:lnSpc>
              <a:buClr>
                <a:srgbClr val="990000"/>
              </a:buClr>
            </a:pPr>
            <a:r>
              <a:rPr lang="en-US" altLang="ko-KR" sz="1800" smtClean="0">
                <a:latin typeface="Arial" charset="0"/>
              </a:rPr>
              <a:t>’</a:t>
            </a:r>
            <a:r>
              <a:rPr lang="en-US" altLang="ko-KR" sz="1800" smtClean="0"/>
              <a:t>09.11</a:t>
            </a:r>
            <a:r>
              <a:rPr lang="ko-KR" altLang="en-US" sz="1800" smtClean="0"/>
              <a:t>월 개정된 </a:t>
            </a:r>
            <a:r>
              <a:rPr lang="ko-KR" altLang="en-US" sz="1800" b="1" smtClean="0"/>
              <a:t>기업회계기준서 제</a:t>
            </a:r>
            <a:r>
              <a:rPr lang="en-US" altLang="ko-KR" sz="1800" b="1" smtClean="0"/>
              <a:t>25</a:t>
            </a:r>
            <a:r>
              <a:rPr lang="ko-KR" altLang="en-US" sz="1800" b="1" smtClean="0"/>
              <a:t>호</a:t>
            </a:r>
            <a:r>
              <a:rPr lang="en-US" altLang="ko-KR" sz="1800" b="1" smtClean="0"/>
              <a:t>(</a:t>
            </a:r>
            <a:r>
              <a:rPr lang="ko-KR" altLang="en-US" sz="1800" b="1" smtClean="0"/>
              <a:t>연결재무제표</a:t>
            </a:r>
            <a:r>
              <a:rPr lang="en-US" altLang="ko-KR" sz="1800" b="1" smtClean="0"/>
              <a:t>) </a:t>
            </a:r>
            <a:r>
              <a:rPr lang="ko-KR" altLang="en-US" sz="1800" b="1" smtClean="0"/>
              <a:t>및 </a:t>
            </a:r>
            <a:r>
              <a:rPr lang="en-US" altLang="ko-KR" sz="1800" smtClean="0">
                <a:latin typeface="Arial" charset="0"/>
              </a:rPr>
              <a:t>’</a:t>
            </a:r>
            <a:r>
              <a:rPr lang="en-US" altLang="ko-KR" sz="1800" smtClean="0"/>
              <a:t>09.12</a:t>
            </a:r>
            <a:r>
              <a:rPr lang="ko-KR" altLang="en-US" sz="1800" smtClean="0"/>
              <a:t>월 제정된</a:t>
            </a:r>
            <a:r>
              <a:rPr lang="ko-KR" altLang="en-US" sz="1800" b="1" smtClean="0"/>
              <a:t> 일반기업회계기준</a:t>
            </a:r>
            <a:r>
              <a:rPr lang="ko-KR" altLang="en-US" sz="1800" smtClean="0"/>
              <a:t>에서는 지배회사가 현행 기업회계기준을 적용하고</a:t>
            </a:r>
            <a:r>
              <a:rPr lang="en-US" altLang="ko-KR" sz="1800" smtClean="0"/>
              <a:t>, </a:t>
            </a:r>
            <a:r>
              <a:rPr lang="ko-KR" altLang="en-US" sz="1800" smtClean="0"/>
              <a:t>종속회사가 </a:t>
            </a:r>
            <a:r>
              <a:rPr lang="en-US" altLang="ko-KR" sz="1800" smtClean="0"/>
              <a:t>K-IFRS</a:t>
            </a:r>
            <a:r>
              <a:rPr lang="ko-KR" altLang="en-US" sz="1800" smtClean="0"/>
              <a:t>를 적용한 경우 </a:t>
            </a:r>
            <a:r>
              <a:rPr lang="ko-KR" altLang="en-US" sz="1800" b="1" smtClean="0"/>
              <a:t>회계정책 일치에 대한 예외를</a:t>
            </a:r>
            <a:r>
              <a:rPr lang="ko-KR" altLang="en-US" sz="1800" smtClean="0"/>
              <a:t> </a:t>
            </a:r>
            <a:r>
              <a:rPr lang="ko-KR" altLang="en-US" sz="1800" b="1" smtClean="0"/>
              <a:t>인정</a:t>
            </a:r>
            <a:r>
              <a:rPr lang="ko-KR" altLang="en-US" sz="1800" smtClean="0"/>
              <a:t>하여 별도의 수정 없이 연결재무제표를 작성할 수 있도록 규정함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ko-KR" altLang="en-US" sz="1000" smtClean="0"/>
          </a:p>
          <a:p>
            <a:pPr>
              <a:lnSpc>
                <a:spcPct val="9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 sz="1800" smtClean="0"/>
              <a:t>   </a:t>
            </a:r>
            <a:r>
              <a:rPr lang="ko-KR" altLang="en-US" sz="1600" smtClean="0"/>
              <a:t>* </a:t>
            </a:r>
            <a:r>
              <a:rPr lang="en-US" altLang="ko-KR" sz="1600" smtClean="0">
                <a:latin typeface="Arial" charset="0"/>
              </a:rPr>
              <a:t>’</a:t>
            </a:r>
            <a:r>
              <a:rPr lang="en-US" altLang="ko-KR" sz="1600" smtClean="0"/>
              <a:t>08</a:t>
            </a:r>
            <a:r>
              <a:rPr lang="ko-KR" altLang="en-US" sz="1600" smtClean="0"/>
              <a:t>년말 현재 전체 상장법인의 연결재무제표 작성비율은 </a:t>
            </a:r>
            <a:r>
              <a:rPr lang="en-US" altLang="ko-KR" sz="1600" smtClean="0"/>
              <a:t>46.8%</a:t>
            </a:r>
            <a:r>
              <a:rPr lang="ko-KR" altLang="en-US" sz="1600" smtClean="0"/>
              <a:t>이며</a:t>
            </a:r>
            <a:r>
              <a:rPr lang="en-US" altLang="ko-KR" sz="1600" smtClean="0"/>
              <a:t>, </a:t>
            </a:r>
            <a:r>
              <a:rPr lang="ko-KR" altLang="en-US" sz="1600" smtClean="0"/>
              <a:t>전체 종속회사 수는 </a:t>
            </a:r>
            <a:r>
              <a:rPr lang="en-US" altLang="ko-KR" sz="1600" smtClean="0"/>
              <a:t>4,029</a:t>
            </a:r>
            <a:r>
              <a:rPr lang="ko-KR" altLang="en-US" sz="1600" smtClean="0"/>
              <a:t>사</a:t>
            </a:r>
            <a:r>
              <a:rPr lang="en-US" altLang="ko-KR" sz="1600" smtClean="0"/>
              <a:t>, 1</a:t>
            </a:r>
            <a:r>
              <a:rPr lang="ko-KR" altLang="en-US" sz="1600" smtClean="0"/>
              <a:t>사당 평균 연결대상 종속회사는 </a:t>
            </a:r>
            <a:r>
              <a:rPr lang="en-US" altLang="ko-KR" sz="1600" smtClean="0"/>
              <a:t>4.9</a:t>
            </a:r>
            <a:r>
              <a:rPr lang="ko-KR" altLang="en-US" sz="1600" smtClean="0"/>
              <a:t>사임</a:t>
            </a: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052513"/>
            <a:ext cx="7993063" cy="8636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7675" indent="-447675">
              <a:defRPr/>
            </a:pP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Q3. ‘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상장 지배회사의 비상장 종속회사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’ 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또는 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‘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상장 종속회사를 지배하는 비상장 지배회사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’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가 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IFRS</a:t>
            </a:r>
            <a:r>
              <a:rPr lang="ko-KR" altLang="en-US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를 의무 적용해야 되는지</a:t>
            </a:r>
            <a:r>
              <a:rPr lang="en-US" altLang="ko-KR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2"/>
          <p:cNvSpPr>
            <a:spLocks noGrp="1"/>
          </p:cNvSpPr>
          <p:nvPr>
            <p:ph type="title" idx="4294967295"/>
          </p:nvPr>
        </p:nvSpPr>
        <p:spPr>
          <a:xfrm>
            <a:off x="1187450" y="115888"/>
            <a:ext cx="6753225" cy="561975"/>
          </a:xfrm>
        </p:spPr>
        <p:txBody>
          <a:bodyPr/>
          <a:lstStyle/>
          <a:p>
            <a:r>
              <a:rPr lang="en-US" altLang="ko-KR" smtClean="0"/>
              <a:t>2. K-IFRS </a:t>
            </a:r>
            <a:r>
              <a:rPr lang="ko-KR" altLang="en-US" smtClean="0"/>
              <a:t>최초채택</a:t>
            </a:r>
            <a:endParaRPr lang="ko-KR" altLang="en-US" sz="2400" smtClean="0"/>
          </a:p>
        </p:txBody>
      </p:sp>
      <p:sp>
        <p:nvSpPr>
          <p:cNvPr id="167938" name="Rectangle 3"/>
          <p:cNvSpPr>
            <a:spLocks noGrp="1"/>
          </p:cNvSpPr>
          <p:nvPr>
            <p:ph type="body" idx="4294967295"/>
          </p:nvPr>
        </p:nvSpPr>
        <p:spPr>
          <a:xfrm>
            <a:off x="539750" y="1773238"/>
            <a:ext cx="8229600" cy="21605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ko-KR" altLang="en-US" sz="300" smtClean="0"/>
          </a:p>
          <a:p>
            <a:pPr>
              <a:lnSpc>
                <a:spcPct val="80000"/>
              </a:lnSpc>
              <a:buClr>
                <a:srgbClr val="990000"/>
              </a:buClr>
            </a:pPr>
            <a:r>
              <a:rPr lang="en-US" altLang="ko-KR" sz="1600" smtClean="0">
                <a:sym typeface="Wingdings" pitchFamily="2" charset="2"/>
              </a:rPr>
              <a:t> 3</a:t>
            </a:r>
            <a:r>
              <a:rPr lang="ko-KR" altLang="en-US" sz="1600" smtClean="0">
                <a:sym typeface="Wingdings" pitchFamily="2" charset="2"/>
              </a:rPr>
              <a:t>개의 재무상태표</a:t>
            </a:r>
            <a:endParaRPr lang="en-US" altLang="ko-KR" sz="1600" smtClean="0">
              <a:sym typeface="Wingdings" pitchFamily="2" charset="2"/>
            </a:endParaRPr>
          </a:p>
          <a:p>
            <a:pPr marL="742950" lvl="1">
              <a:lnSpc>
                <a:spcPct val="80000"/>
              </a:lnSpc>
              <a:buFont typeface="Wingdings" pitchFamily="2" charset="2"/>
              <a:buChar char="ü"/>
            </a:pPr>
            <a:r>
              <a:rPr lang="ko-KR" altLang="en-US" sz="1600" smtClean="0">
                <a:sym typeface="Wingdings" pitchFamily="2" charset="2"/>
              </a:rPr>
              <a:t> </a:t>
            </a:r>
            <a:r>
              <a:rPr lang="en-US" altLang="ko-KR" sz="1600" smtClean="0">
                <a:sym typeface="Wingdings" pitchFamily="2" charset="2"/>
              </a:rPr>
              <a:t>2010.1.1(</a:t>
            </a:r>
            <a:r>
              <a:rPr lang="ko-KR" altLang="en-US" sz="1600" smtClean="0">
                <a:sym typeface="Wingdings" pitchFamily="2" charset="2"/>
              </a:rPr>
              <a:t>전환일</a:t>
            </a:r>
            <a:r>
              <a:rPr lang="en-US" altLang="ko-KR" sz="1600" smtClean="0">
                <a:sym typeface="Wingdings" pitchFamily="2" charset="2"/>
              </a:rPr>
              <a:t>), 2010.12.31, 2011.12.31(</a:t>
            </a:r>
            <a:r>
              <a:rPr lang="ko-KR" altLang="en-US" sz="1600" smtClean="0">
                <a:sym typeface="Wingdings" pitchFamily="2" charset="2"/>
              </a:rPr>
              <a:t>보고일</a:t>
            </a:r>
            <a:r>
              <a:rPr lang="en-US" altLang="ko-KR" sz="1600" smtClean="0">
                <a:sym typeface="Wingdings" pitchFamily="2" charset="2"/>
              </a:rPr>
              <a:t>)</a:t>
            </a:r>
          </a:p>
          <a:p>
            <a:pPr marL="742950" lvl="1">
              <a:lnSpc>
                <a:spcPct val="80000"/>
              </a:lnSpc>
              <a:buFont typeface="Wingdings" pitchFamily="2" charset="2"/>
              <a:buChar char="ü"/>
            </a:pPr>
            <a:endParaRPr lang="en-US" altLang="ko-KR" sz="800" smtClean="0">
              <a:sym typeface="Wingdings" pitchFamily="2" charset="2"/>
            </a:endParaRPr>
          </a:p>
          <a:p>
            <a:pPr>
              <a:lnSpc>
                <a:spcPct val="80000"/>
              </a:lnSpc>
              <a:buClr>
                <a:srgbClr val="990000"/>
              </a:buClr>
            </a:pPr>
            <a:r>
              <a:rPr lang="en-US" altLang="ko-KR" sz="1600" smtClean="0">
                <a:sym typeface="Wingdings" pitchFamily="2" charset="2"/>
              </a:rPr>
              <a:t> 2</a:t>
            </a:r>
            <a:r>
              <a:rPr lang="ko-KR" altLang="en-US" sz="1600" smtClean="0">
                <a:sym typeface="Wingdings" pitchFamily="2" charset="2"/>
              </a:rPr>
              <a:t>개의 포괄손익계산서</a:t>
            </a:r>
            <a:r>
              <a:rPr lang="en-US" altLang="ko-KR" sz="1600" smtClean="0">
                <a:sym typeface="Wingdings" pitchFamily="2" charset="2"/>
              </a:rPr>
              <a:t>, </a:t>
            </a:r>
            <a:r>
              <a:rPr lang="ko-KR" altLang="en-US" sz="1600" smtClean="0">
                <a:sym typeface="Wingdings" pitchFamily="2" charset="2"/>
              </a:rPr>
              <a:t>현금흐름표</a:t>
            </a:r>
            <a:r>
              <a:rPr lang="en-US" altLang="ko-KR" sz="1600" smtClean="0">
                <a:sym typeface="Wingdings" pitchFamily="2" charset="2"/>
              </a:rPr>
              <a:t>, </a:t>
            </a:r>
            <a:r>
              <a:rPr lang="ko-KR" altLang="en-US" sz="1600" smtClean="0">
                <a:sym typeface="Wingdings" pitchFamily="2" charset="2"/>
              </a:rPr>
              <a:t>자본변동표</a:t>
            </a:r>
          </a:p>
          <a:p>
            <a:pPr marL="742950" lvl="1">
              <a:lnSpc>
                <a:spcPct val="80000"/>
              </a:lnSpc>
              <a:buFont typeface="Wingdings" pitchFamily="2" charset="2"/>
              <a:buChar char="ü"/>
            </a:pPr>
            <a:r>
              <a:rPr lang="en-US" altLang="ko-KR" sz="1600" smtClean="0">
                <a:sym typeface="Wingdings" pitchFamily="2" charset="2"/>
              </a:rPr>
              <a:t>2010.1.1~12.31, 2011.1.1~12.31</a:t>
            </a:r>
          </a:p>
          <a:p>
            <a:pPr marL="742950" lvl="1">
              <a:lnSpc>
                <a:spcPct val="80000"/>
              </a:lnSpc>
              <a:buFont typeface="Wingdings" pitchFamily="2" charset="2"/>
              <a:buChar char="ü"/>
            </a:pPr>
            <a:endParaRPr lang="en-US" altLang="ko-KR" sz="900" smtClean="0">
              <a:sym typeface="Wingdings" pitchFamily="2" charset="2"/>
            </a:endParaRPr>
          </a:p>
          <a:p>
            <a:pPr>
              <a:lnSpc>
                <a:spcPct val="80000"/>
              </a:lnSpc>
              <a:buClr>
                <a:srgbClr val="990000"/>
              </a:buClr>
            </a:pPr>
            <a:r>
              <a:rPr lang="en-US" altLang="ko-KR" sz="1600" smtClean="0">
                <a:sym typeface="Wingdings" pitchFamily="2" charset="2"/>
              </a:rPr>
              <a:t>K-IFRS</a:t>
            </a:r>
            <a:r>
              <a:rPr lang="ko-KR" altLang="en-US" sz="1600" smtClean="0">
                <a:sym typeface="Wingdings" pitchFamily="2" charset="2"/>
              </a:rPr>
              <a:t>로의 전환에 대한 설명</a:t>
            </a:r>
            <a:r>
              <a:rPr lang="en-US" altLang="ko-KR" sz="1600" smtClean="0">
                <a:sym typeface="Wingdings" pitchFamily="2" charset="2"/>
              </a:rPr>
              <a:t>(</a:t>
            </a:r>
            <a:r>
              <a:rPr lang="ko-KR" altLang="en-US" sz="1600" smtClean="0">
                <a:sym typeface="Wingdings" pitchFamily="2" charset="2"/>
              </a:rPr>
              <a:t>조정내역</a:t>
            </a:r>
            <a:r>
              <a:rPr lang="en-US" altLang="ko-KR" sz="1600" smtClean="0">
                <a:sym typeface="Wingdings" pitchFamily="2" charset="2"/>
              </a:rPr>
              <a:t>)</a:t>
            </a:r>
          </a:p>
          <a:p>
            <a:pPr marL="742950" lvl="1">
              <a:lnSpc>
                <a:spcPct val="80000"/>
              </a:lnSpc>
              <a:buFont typeface="Wingdings" pitchFamily="2" charset="2"/>
              <a:buChar char="ü"/>
            </a:pPr>
            <a:r>
              <a:rPr lang="ko-KR" altLang="en-US" sz="1600" smtClean="0">
                <a:sym typeface="Wingdings" pitchFamily="2" charset="2"/>
              </a:rPr>
              <a:t>자본에 대한 조정 </a:t>
            </a:r>
            <a:r>
              <a:rPr lang="en-US" altLang="ko-KR" sz="1600" smtClean="0">
                <a:sym typeface="Wingdings" pitchFamily="2" charset="2"/>
              </a:rPr>
              <a:t>: 2010.1.1(</a:t>
            </a:r>
            <a:r>
              <a:rPr lang="ko-KR" altLang="en-US" sz="1600" smtClean="0">
                <a:sym typeface="Wingdings" pitchFamily="2" charset="2"/>
              </a:rPr>
              <a:t>전환일</a:t>
            </a:r>
            <a:r>
              <a:rPr lang="en-US" altLang="ko-KR" sz="1600" smtClean="0">
                <a:sym typeface="Wingdings" pitchFamily="2" charset="2"/>
              </a:rPr>
              <a:t>), 2010.12.31</a:t>
            </a:r>
          </a:p>
          <a:p>
            <a:pPr marL="742950" lvl="1">
              <a:lnSpc>
                <a:spcPct val="80000"/>
              </a:lnSpc>
              <a:buFont typeface="Wingdings" pitchFamily="2" charset="2"/>
              <a:buChar char="ü"/>
            </a:pPr>
            <a:r>
              <a:rPr lang="ko-KR" altLang="en-US" sz="1600" smtClean="0">
                <a:sym typeface="Wingdings" pitchFamily="2" charset="2"/>
              </a:rPr>
              <a:t>손익에 대한 조정 </a:t>
            </a:r>
            <a:r>
              <a:rPr lang="en-US" altLang="ko-KR" sz="1600" smtClean="0">
                <a:sym typeface="Wingdings" pitchFamily="2" charset="2"/>
              </a:rPr>
              <a:t>: 2010.1.1~2010.12.31</a:t>
            </a:r>
          </a:p>
          <a:p>
            <a:pPr marL="742950" lvl="1">
              <a:lnSpc>
                <a:spcPct val="80000"/>
              </a:lnSpc>
              <a:buFont typeface="Wingdings" pitchFamily="2" charset="2"/>
              <a:buChar char="ü"/>
            </a:pPr>
            <a:r>
              <a:rPr lang="ko-KR" altLang="en-US" sz="1600" smtClean="0">
                <a:sym typeface="Wingdings" pitchFamily="2" charset="2"/>
              </a:rPr>
              <a:t>현금흐름표의 중요한 조정내역</a:t>
            </a:r>
            <a:endParaRPr lang="en-US" altLang="ko-KR" sz="1600" smtClean="0">
              <a:sym typeface="Wingdings" pitchFamily="2" charset="2"/>
            </a:endParaRPr>
          </a:p>
          <a:p>
            <a:pPr marL="742950" lvl="1">
              <a:lnSpc>
                <a:spcPct val="80000"/>
              </a:lnSpc>
              <a:buFont typeface="Wingdings" pitchFamily="2" charset="2"/>
              <a:buNone/>
            </a:pPr>
            <a:endParaRPr lang="en-US" altLang="ko-KR" sz="800" smtClean="0">
              <a:sym typeface="Wingdings" pitchFamily="2" charset="2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ko-KR" altLang="en-US" sz="1200" smtClean="0">
              <a:sym typeface="Wingdings" pitchFamily="2" charset="2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981075"/>
            <a:ext cx="7993063" cy="6477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Q1.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최초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IFRS (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연차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)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재무제표에 포함하여야 할 사항은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</a:p>
        </p:txBody>
      </p:sp>
      <p:pic>
        <p:nvPicPr>
          <p:cNvPr id="16794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4221163"/>
            <a:ext cx="6840537" cy="2087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3"/>
          <p:cNvSpPr>
            <a:spLocks noGrp="1"/>
          </p:cNvSpPr>
          <p:nvPr>
            <p:ph type="body" idx="4294967295"/>
          </p:nvPr>
        </p:nvSpPr>
        <p:spPr>
          <a:xfrm>
            <a:off x="520700" y="1844675"/>
            <a:ext cx="8229600" cy="4513263"/>
          </a:xfrm>
        </p:spPr>
        <p:txBody>
          <a:bodyPr/>
          <a:lstStyle/>
          <a:p>
            <a:pPr>
              <a:buClr>
                <a:srgbClr val="990000"/>
              </a:buClr>
            </a:pPr>
            <a:r>
              <a:rPr lang="ko-KR" altLang="en-US" sz="1800" smtClean="0">
                <a:sym typeface="Wingdings" pitchFamily="2" charset="2"/>
              </a:rPr>
              <a:t>재무상태표</a:t>
            </a: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ko-KR" sz="1600" b="1" smtClean="0">
                <a:solidFill>
                  <a:srgbClr val="0066FF"/>
                </a:solidFill>
                <a:sym typeface="Wingdings" pitchFamily="2" charset="2"/>
              </a:rPr>
              <a:t>2010.1.1(</a:t>
            </a:r>
            <a:r>
              <a:rPr lang="ko-KR" altLang="en-US" sz="1600" b="1" smtClean="0">
                <a:solidFill>
                  <a:srgbClr val="0066FF"/>
                </a:solidFill>
                <a:sym typeface="Wingdings" pitchFamily="2" charset="2"/>
              </a:rPr>
              <a:t>전환일</a:t>
            </a:r>
            <a:r>
              <a:rPr lang="en-US" altLang="ko-KR" sz="1600" b="1" smtClean="0">
                <a:solidFill>
                  <a:srgbClr val="0066FF"/>
                </a:solidFill>
                <a:sym typeface="Wingdings" pitchFamily="2" charset="2"/>
              </a:rPr>
              <a:t>)</a:t>
            </a:r>
            <a:r>
              <a:rPr lang="en-US" altLang="ko-KR" sz="1600" smtClean="0">
                <a:solidFill>
                  <a:srgbClr val="0066FF"/>
                </a:solidFill>
                <a:sym typeface="Wingdings" pitchFamily="2" charset="2"/>
              </a:rPr>
              <a:t>,</a:t>
            </a:r>
            <a:r>
              <a:rPr lang="en-US" altLang="ko-KR" sz="1600" smtClean="0">
                <a:sym typeface="Wingdings" pitchFamily="2" charset="2"/>
              </a:rPr>
              <a:t> 2010.12.31, 2011.3.31(</a:t>
            </a:r>
            <a:r>
              <a:rPr lang="ko-KR" altLang="en-US" sz="1600" smtClean="0">
                <a:sym typeface="Wingdings" pitchFamily="2" charset="2"/>
              </a:rPr>
              <a:t>보고일</a:t>
            </a:r>
            <a:r>
              <a:rPr lang="en-US" altLang="ko-KR" sz="1600" smtClean="0">
                <a:sym typeface="Wingdings" pitchFamily="2" charset="2"/>
              </a:rPr>
              <a:t>)</a:t>
            </a: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endParaRPr lang="en-US" altLang="ko-KR" sz="800" smtClean="0">
              <a:sym typeface="Wingdings" pitchFamily="2" charset="2"/>
            </a:endParaRPr>
          </a:p>
          <a:p>
            <a:pPr marL="742950" lvl="1">
              <a:buClr>
                <a:srgbClr val="990000"/>
              </a:buClr>
              <a:buFont typeface="맑은 고딕" pitchFamily="50" charset="-127"/>
              <a:buChar char="※"/>
            </a:pPr>
            <a:r>
              <a:rPr lang="en-US" altLang="ko-KR" sz="1600" smtClean="0">
                <a:solidFill>
                  <a:srgbClr val="0070C0"/>
                </a:solidFill>
              </a:rPr>
              <a:t>IFRS </a:t>
            </a:r>
            <a:r>
              <a:rPr lang="ko-KR" altLang="en-US" sz="1600" smtClean="0">
                <a:solidFill>
                  <a:srgbClr val="0070C0"/>
                </a:solidFill>
              </a:rPr>
              <a:t>조기적용기업의 경우</a:t>
            </a:r>
            <a:r>
              <a:rPr lang="en-US" altLang="ko-KR" sz="1600" smtClean="0">
                <a:solidFill>
                  <a:srgbClr val="0070C0"/>
                </a:solidFill>
              </a:rPr>
              <a:t>, </a:t>
            </a:r>
            <a:r>
              <a:rPr lang="ko-KR" altLang="en-US" sz="1600" b="1" smtClean="0">
                <a:solidFill>
                  <a:srgbClr val="0070C0"/>
                </a:solidFill>
              </a:rPr>
              <a:t>분</a:t>
            </a:r>
            <a:r>
              <a:rPr lang="en-US" altLang="ko-KR" sz="1600" b="1" smtClean="0">
                <a:solidFill>
                  <a:srgbClr val="0070C0"/>
                </a:solidFill>
              </a:rPr>
              <a:t>·</a:t>
            </a:r>
            <a:r>
              <a:rPr lang="ko-KR" altLang="en-US" sz="1600" b="1" smtClean="0">
                <a:solidFill>
                  <a:srgbClr val="0070C0"/>
                </a:solidFill>
              </a:rPr>
              <a:t>반기보고서 공시시 전환일 시점의 재무상태표의 비교표시를 의무화하지 않았음</a:t>
            </a:r>
            <a:r>
              <a:rPr lang="en-US" altLang="ko-KR" sz="1600" smtClean="0">
                <a:solidFill>
                  <a:srgbClr val="0070C0"/>
                </a:solidFill>
              </a:rPr>
              <a:t>. </a:t>
            </a:r>
            <a:r>
              <a:rPr lang="ko-KR" altLang="en-US" sz="1600" smtClean="0">
                <a:solidFill>
                  <a:srgbClr val="0070C0"/>
                </a:solidFill>
              </a:rPr>
              <a:t>다만 비교표시를 하지 않은 경우 </a:t>
            </a:r>
            <a:r>
              <a:rPr lang="ko-KR" altLang="en-US" sz="1600" b="1" smtClean="0">
                <a:solidFill>
                  <a:srgbClr val="0070C0"/>
                </a:solidFill>
              </a:rPr>
              <a:t>전환일 시점의 </a:t>
            </a:r>
            <a:r>
              <a:rPr lang="en-US" altLang="ko-KR" sz="1600" b="1" smtClean="0">
                <a:solidFill>
                  <a:srgbClr val="0070C0"/>
                </a:solidFill>
              </a:rPr>
              <a:t>IFRS </a:t>
            </a:r>
            <a:r>
              <a:rPr lang="ko-KR" altLang="en-US" sz="1600" b="1" smtClean="0">
                <a:solidFill>
                  <a:srgbClr val="0070C0"/>
                </a:solidFill>
              </a:rPr>
              <a:t>전환에 따른 자본에 대한 조정내역을 주석으로 기재</a:t>
            </a:r>
            <a:r>
              <a:rPr lang="ko-KR" altLang="en-US" sz="1600" smtClean="0">
                <a:solidFill>
                  <a:srgbClr val="0070C0"/>
                </a:solidFill>
              </a:rPr>
              <a:t>토록 안내</a:t>
            </a:r>
          </a:p>
          <a:p>
            <a:pPr marL="742950" lvl="1">
              <a:buFont typeface="Wingdings" pitchFamily="2" charset="2"/>
              <a:buChar char="ü"/>
            </a:pPr>
            <a:endParaRPr lang="en-US" altLang="ko-KR" sz="1200" smtClean="0">
              <a:sym typeface="Wingdings" pitchFamily="2" charset="2"/>
            </a:endParaRPr>
          </a:p>
          <a:p>
            <a:pPr>
              <a:buClr>
                <a:srgbClr val="990000"/>
              </a:buClr>
            </a:pPr>
            <a:r>
              <a:rPr lang="ko-KR" altLang="en-US" sz="1800" smtClean="0">
                <a:sym typeface="Wingdings" pitchFamily="2" charset="2"/>
              </a:rPr>
              <a:t>포괄손익계산서</a:t>
            </a:r>
            <a:r>
              <a:rPr lang="en-US" altLang="ko-KR" sz="1800" smtClean="0">
                <a:sym typeface="Wingdings" pitchFamily="2" charset="2"/>
              </a:rPr>
              <a:t>, </a:t>
            </a:r>
            <a:r>
              <a:rPr lang="ko-KR" altLang="en-US" sz="1800" smtClean="0">
                <a:sym typeface="Wingdings" pitchFamily="2" charset="2"/>
              </a:rPr>
              <a:t>현금흐름표</a:t>
            </a:r>
            <a:r>
              <a:rPr lang="en-US" altLang="ko-KR" sz="1800" smtClean="0">
                <a:sym typeface="Wingdings" pitchFamily="2" charset="2"/>
              </a:rPr>
              <a:t>, </a:t>
            </a:r>
            <a:r>
              <a:rPr lang="ko-KR" altLang="en-US" sz="1800" smtClean="0">
                <a:sym typeface="Wingdings" pitchFamily="2" charset="2"/>
              </a:rPr>
              <a:t>자본변동표</a:t>
            </a: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ko-KR" sz="1600" smtClean="0">
                <a:sym typeface="Wingdings" pitchFamily="2" charset="2"/>
              </a:rPr>
              <a:t>2010.1.1~3.31, 2011.1.1~3.31</a:t>
            </a:r>
          </a:p>
          <a:p>
            <a:pPr marL="742950" lvl="1">
              <a:buFont typeface="Wingdings" pitchFamily="2" charset="2"/>
              <a:buNone/>
            </a:pPr>
            <a:endParaRPr lang="en-US" altLang="ko-KR" sz="1200" smtClean="0">
              <a:sym typeface="Wingdings" pitchFamily="2" charset="2"/>
            </a:endParaRPr>
          </a:p>
          <a:p>
            <a:pPr>
              <a:buClr>
                <a:srgbClr val="990000"/>
              </a:buClr>
            </a:pPr>
            <a:r>
              <a:rPr lang="en-US" altLang="ko-KR" sz="1800" smtClean="0">
                <a:sym typeface="Wingdings" pitchFamily="2" charset="2"/>
              </a:rPr>
              <a:t>K-IFRS </a:t>
            </a:r>
            <a:r>
              <a:rPr lang="ko-KR" altLang="en-US" sz="1800" smtClean="0">
                <a:sym typeface="Wingdings" pitchFamily="2" charset="2"/>
              </a:rPr>
              <a:t>전환에 대한 설명</a:t>
            </a:r>
            <a:r>
              <a:rPr lang="en-US" altLang="ko-KR" sz="1800" smtClean="0">
                <a:sym typeface="Wingdings" pitchFamily="2" charset="2"/>
              </a:rPr>
              <a:t>(</a:t>
            </a:r>
            <a:r>
              <a:rPr lang="ko-KR" altLang="en-US" sz="1800" smtClean="0">
                <a:sym typeface="Wingdings" pitchFamily="2" charset="2"/>
              </a:rPr>
              <a:t>조정내역</a:t>
            </a:r>
            <a:r>
              <a:rPr lang="en-US" altLang="ko-KR" sz="1800" smtClean="0">
                <a:sym typeface="Wingdings" pitchFamily="2" charset="2"/>
              </a:rPr>
              <a:t>)</a:t>
            </a: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600" smtClean="0">
                <a:sym typeface="Wingdings" pitchFamily="2" charset="2"/>
              </a:rPr>
              <a:t>자본에 대한 조정 </a:t>
            </a:r>
            <a:r>
              <a:rPr lang="en-US" altLang="ko-KR" sz="1600" smtClean="0">
                <a:solidFill>
                  <a:srgbClr val="0070C0"/>
                </a:solidFill>
                <a:sym typeface="Wingdings" pitchFamily="2" charset="2"/>
              </a:rPr>
              <a:t>: 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2010.1.1(</a:t>
            </a:r>
            <a:r>
              <a:rPr lang="ko-KR" altLang="en-US" sz="1600" b="1" smtClean="0">
                <a:solidFill>
                  <a:srgbClr val="0070C0"/>
                </a:solidFill>
                <a:sym typeface="Wingdings" pitchFamily="2" charset="2"/>
              </a:rPr>
              <a:t>전환일</a:t>
            </a:r>
            <a:r>
              <a:rPr lang="en-US" altLang="ko-KR" sz="1600" b="1" smtClean="0">
                <a:solidFill>
                  <a:srgbClr val="0070C0"/>
                </a:solidFill>
                <a:sym typeface="Wingdings" pitchFamily="2" charset="2"/>
              </a:rPr>
              <a:t>)</a:t>
            </a:r>
            <a:r>
              <a:rPr lang="en-US" altLang="ko-KR" sz="1600" smtClean="0">
                <a:sym typeface="Wingdings" pitchFamily="2" charset="2"/>
              </a:rPr>
              <a:t>, 2010.12.31</a:t>
            </a: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600" smtClean="0">
                <a:sym typeface="Wingdings" pitchFamily="2" charset="2"/>
              </a:rPr>
              <a:t>손익에 대한 조정 </a:t>
            </a:r>
            <a:r>
              <a:rPr lang="en-US" altLang="ko-KR" sz="1600" smtClean="0">
                <a:sym typeface="Wingdings" pitchFamily="2" charset="2"/>
              </a:rPr>
              <a:t>: 2010.1.1~3.31, 2010.1.1~12.31</a:t>
            </a: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600" smtClean="0">
                <a:sym typeface="Wingdings" pitchFamily="2" charset="2"/>
              </a:rPr>
              <a:t>현금흐름표의 중요한 조정내역</a:t>
            </a:r>
            <a:endParaRPr lang="en-US" altLang="ko-KR" sz="1600" smtClean="0">
              <a:sym typeface="Wingdings" pitchFamily="2" charset="2"/>
            </a:endParaRP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endParaRPr lang="en-US" altLang="ko-KR" sz="1600" smtClean="0">
              <a:sym typeface="Wingdings" pitchFamily="2" charset="2"/>
            </a:endParaRP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endParaRPr lang="ko-KR" altLang="en-US" sz="1600" smtClean="0">
              <a:sym typeface="Wingdings" pitchFamily="2" charset="2"/>
            </a:endParaRPr>
          </a:p>
          <a:p>
            <a:pPr marL="742950" lvl="1">
              <a:buFont typeface="Wingdings" pitchFamily="2" charset="2"/>
              <a:buChar char="ü"/>
            </a:pPr>
            <a:endParaRPr lang="en-US" altLang="ko-KR" sz="800" smtClean="0">
              <a:sym typeface="Wingdings" pitchFamily="2" charset="2"/>
            </a:endParaRPr>
          </a:p>
          <a:p>
            <a:pPr marL="742950" lvl="1">
              <a:buFontTx/>
              <a:buNone/>
            </a:pPr>
            <a:r>
              <a:rPr lang="ko-KR" altLang="en-US" sz="1400" smtClean="0">
                <a:sym typeface="Wingdings" pitchFamily="2" charset="2"/>
              </a:rPr>
              <a:t>  </a:t>
            </a: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052513"/>
            <a:ext cx="7993063" cy="6477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Q2.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최초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IFRS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중간보고</a:t>
            </a:r>
            <a:r>
              <a:rPr lang="en-US" altLang="ko-KR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보고일 </a:t>
            </a:r>
            <a:r>
              <a:rPr lang="en-US" altLang="ko-KR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3.31, 12</a:t>
            </a:r>
            <a:r>
              <a: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월 결산법인</a:t>
            </a:r>
            <a:r>
              <a:rPr lang="en-US" altLang="ko-KR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)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공시사항은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 bwMode="black">
          <a:xfrm>
            <a:off x="1187450" y="115888"/>
            <a:ext cx="67532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>
              <a:defRPr/>
            </a:pP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2. K-IFRS 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최초채택</a:t>
            </a:r>
            <a:endParaRPr lang="ko-KR" altLang="en-US" sz="2400" b="0" kern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2708275"/>
            <a:ext cx="8351837" cy="3457575"/>
          </a:xfrm>
        </p:spPr>
        <p:txBody>
          <a:bodyPr/>
          <a:lstStyle/>
          <a:p>
            <a:pPr>
              <a:buClr>
                <a:srgbClr val="990000"/>
              </a:buClr>
            </a:pPr>
            <a:r>
              <a:rPr kumimoji="1" lang="en-US" altLang="ko-KR" sz="1800" smtClean="0"/>
              <a:t>K-IFRS </a:t>
            </a:r>
            <a:r>
              <a:rPr kumimoji="1" lang="ko-KR" altLang="en-US" sz="1800" smtClean="0"/>
              <a:t>제</a:t>
            </a:r>
            <a:r>
              <a:rPr kumimoji="1" lang="en-US" altLang="ko-KR" sz="1800" smtClean="0"/>
              <a:t>1101</a:t>
            </a:r>
            <a:r>
              <a:rPr kumimoji="1" lang="ko-KR" altLang="en-US" sz="1800" smtClean="0"/>
              <a:t>호 </a:t>
            </a:r>
            <a:r>
              <a:rPr kumimoji="1" lang="en-US" altLang="ko-KR" sz="1800" smtClean="0"/>
              <a:t>‘</a:t>
            </a:r>
            <a:r>
              <a:rPr kumimoji="1" lang="ko-KR" altLang="en-US" sz="1800" smtClean="0"/>
              <a:t>한국채택국제회계기준의 최초채택</a:t>
            </a:r>
            <a:r>
              <a:rPr kumimoji="1" lang="en-US" altLang="ko-KR" sz="1800" smtClean="0"/>
              <a:t>’</a:t>
            </a:r>
            <a:r>
              <a:rPr kumimoji="1" lang="ko-KR" altLang="en-US" sz="1800" smtClean="0"/>
              <a:t>의 문단 </a:t>
            </a:r>
            <a:r>
              <a:rPr kumimoji="1" lang="en-US" altLang="ko-KR" sz="1800" smtClean="0"/>
              <a:t>24</a:t>
            </a:r>
            <a:r>
              <a:rPr kumimoji="1" lang="ko-KR" altLang="en-US" sz="1800" smtClean="0"/>
              <a:t>에서는 </a:t>
            </a:r>
            <a:r>
              <a:rPr kumimoji="1" lang="en-US" altLang="ko-KR" sz="1800" smtClean="0"/>
              <a:t>“</a:t>
            </a:r>
            <a:r>
              <a:rPr kumimoji="1" lang="ko-KR" altLang="en-US" sz="1800" smtClean="0"/>
              <a:t>과거회계기준에 따라 </a:t>
            </a:r>
            <a:r>
              <a:rPr kumimoji="1" lang="ko-KR" altLang="en-US" sz="1800" b="1" smtClean="0">
                <a:solidFill>
                  <a:srgbClr val="CC00FF"/>
                </a:solidFill>
              </a:rPr>
              <a:t>보고된</a:t>
            </a:r>
            <a:r>
              <a:rPr kumimoji="1" lang="ko-KR" altLang="en-US" sz="1800" smtClean="0"/>
              <a:t> 자본에서</a:t>
            </a:r>
            <a:r>
              <a:rPr kumimoji="1" lang="en-US" altLang="ko-KR" sz="1800" smtClean="0"/>
              <a:t>”</a:t>
            </a:r>
            <a:r>
              <a:rPr kumimoji="1" lang="ko-KR" altLang="en-US" sz="1800" smtClean="0"/>
              <a:t>라고 표현하고 있어 </a:t>
            </a:r>
            <a:r>
              <a:rPr kumimoji="1" lang="en-US" altLang="ko-KR" sz="1800" smtClean="0"/>
              <a:t>K-GAAP</a:t>
            </a:r>
            <a:r>
              <a:rPr kumimoji="1" lang="ko-KR" altLang="en-US" sz="1800" smtClean="0"/>
              <a:t>에 따라 연결재무제표를 작성</a:t>
            </a:r>
            <a:r>
              <a:rPr kumimoji="1" lang="en-US" altLang="ko-KR" sz="1800" smtClean="0"/>
              <a:t>· </a:t>
            </a:r>
            <a:r>
              <a:rPr kumimoji="1" lang="ko-KR" altLang="en-US" sz="1800" smtClean="0"/>
              <a:t>보고한 경우에만 차이조정 공시의무가 있다고 할 수 있음</a:t>
            </a:r>
          </a:p>
          <a:p>
            <a:pPr>
              <a:buFont typeface="Wingdings" pitchFamily="2" charset="2"/>
              <a:buNone/>
            </a:pPr>
            <a:endParaRPr kumimoji="1" lang="ko-KR" altLang="en-US" sz="1200" smtClean="0"/>
          </a:p>
          <a:p>
            <a:pPr>
              <a:buClr>
                <a:srgbClr val="990000"/>
              </a:buClr>
            </a:pPr>
            <a:r>
              <a:rPr kumimoji="1" lang="ko-KR" altLang="en-US" sz="1800" smtClean="0"/>
              <a:t>따라서</a:t>
            </a:r>
            <a:r>
              <a:rPr kumimoji="1" lang="en-US" altLang="ko-KR" sz="1800" smtClean="0"/>
              <a:t>, </a:t>
            </a:r>
            <a:r>
              <a:rPr kumimoji="1" lang="ko-KR" altLang="en-US" sz="1800" smtClean="0"/>
              <a:t>과거회계기준인 </a:t>
            </a:r>
            <a:r>
              <a:rPr kumimoji="1" lang="en-US" altLang="ko-KR" sz="1800" smtClean="0"/>
              <a:t>K-GAAP</a:t>
            </a:r>
            <a:r>
              <a:rPr kumimoji="1" lang="ko-KR" altLang="en-US" sz="1800" smtClean="0"/>
              <a:t>에 따라 보고한 적이 없는 연결재무제표상 자본 또는 총포괄손익</a:t>
            </a:r>
            <a:r>
              <a:rPr kumimoji="1" lang="en-US" altLang="ko-KR" sz="1800" smtClean="0"/>
              <a:t>(</a:t>
            </a:r>
            <a:r>
              <a:rPr kumimoji="1" lang="ko-KR" altLang="en-US" sz="1800" smtClean="0"/>
              <a:t>당기손익</a:t>
            </a:r>
            <a:r>
              <a:rPr kumimoji="1" lang="en-US" altLang="ko-KR" sz="1800" smtClean="0"/>
              <a:t>)</a:t>
            </a:r>
            <a:r>
              <a:rPr kumimoji="1" lang="ko-KR" altLang="en-US" sz="1800" smtClean="0"/>
              <a:t>에서 </a:t>
            </a:r>
            <a:r>
              <a:rPr kumimoji="1" lang="en-US" altLang="ko-KR" sz="1800" b="1" smtClean="0"/>
              <a:t>K-IFRS</a:t>
            </a:r>
            <a:r>
              <a:rPr kumimoji="1" lang="ko-KR" altLang="en-US" sz="1800" b="1" smtClean="0"/>
              <a:t>에 따른 자본 또는 총포괄손익  </a:t>
            </a:r>
            <a:r>
              <a:rPr kumimoji="1" lang="en-US" altLang="ko-KR" sz="1800" b="1" smtClean="0"/>
              <a:t>(</a:t>
            </a:r>
            <a:r>
              <a:rPr kumimoji="1" lang="ko-KR" altLang="en-US" sz="1800" b="1" smtClean="0"/>
              <a:t>당기손익</a:t>
            </a:r>
            <a:r>
              <a:rPr kumimoji="1" lang="en-US" altLang="ko-KR" sz="1800" b="1" smtClean="0"/>
              <a:t>)</a:t>
            </a:r>
            <a:r>
              <a:rPr kumimoji="1" lang="ko-KR" altLang="en-US" sz="1800" b="1" smtClean="0"/>
              <a:t>으로의 조정은 의무사항이 아님</a:t>
            </a:r>
            <a:endParaRPr kumimoji="1" lang="en-US" altLang="ko-KR" sz="1800" b="1" smtClean="0"/>
          </a:p>
          <a:p>
            <a:pPr>
              <a:buClr>
                <a:srgbClr val="990000"/>
              </a:buClr>
            </a:pPr>
            <a:endParaRPr kumimoji="1" lang="en-US" altLang="ko-KR" sz="1200" smtClean="0"/>
          </a:p>
          <a:p>
            <a:pPr>
              <a:buClr>
                <a:srgbClr val="990000"/>
              </a:buClr>
            </a:pPr>
            <a:r>
              <a:rPr kumimoji="1" lang="ko-KR" altLang="en-US" sz="1800" smtClean="0"/>
              <a:t>이와 마찬가지로</a:t>
            </a:r>
            <a:r>
              <a:rPr kumimoji="1" lang="en-US" altLang="ko-KR" sz="1800" smtClean="0"/>
              <a:t>, </a:t>
            </a:r>
            <a:r>
              <a:rPr kumimoji="1" lang="ko-KR" altLang="en-US" sz="1800" b="1" smtClean="0"/>
              <a:t>분</a:t>
            </a:r>
            <a:r>
              <a:rPr kumimoji="1" lang="en-US" altLang="ko-KR" sz="1800" b="1" smtClean="0"/>
              <a:t>·</a:t>
            </a:r>
            <a:r>
              <a:rPr kumimoji="1" lang="ko-KR" altLang="en-US" sz="1800" b="1" smtClean="0"/>
              <a:t>반기 연결재무제표도 </a:t>
            </a:r>
            <a:r>
              <a:rPr kumimoji="1" lang="ko-KR" altLang="en-US" sz="1800" smtClean="0"/>
              <a:t>과거회계기준에 의해 보고한</a:t>
            </a:r>
            <a:r>
              <a:rPr kumimoji="1" lang="en-US" altLang="ko-KR" sz="1800" smtClean="0"/>
              <a:t> </a:t>
            </a:r>
            <a:r>
              <a:rPr kumimoji="1" lang="ko-KR" altLang="en-US" sz="1800" smtClean="0"/>
              <a:t>적이 없으므로 </a:t>
            </a:r>
            <a:r>
              <a:rPr kumimoji="1" lang="en-US" altLang="ko-KR" sz="1800" smtClean="0"/>
              <a:t>K-IFRS</a:t>
            </a:r>
            <a:r>
              <a:rPr kumimoji="1" lang="ko-KR" altLang="en-US" sz="1800" smtClean="0"/>
              <a:t>에 따른 자본 또는 총포괄손익</a:t>
            </a:r>
            <a:r>
              <a:rPr kumimoji="1" lang="en-US" altLang="ko-KR" sz="1800" smtClean="0"/>
              <a:t>(</a:t>
            </a:r>
            <a:r>
              <a:rPr kumimoji="1" lang="ko-KR" altLang="en-US" sz="1800" smtClean="0"/>
              <a:t>당기손익</a:t>
            </a:r>
            <a:r>
              <a:rPr kumimoji="1" lang="en-US" altLang="ko-KR" sz="1800" smtClean="0"/>
              <a:t>)</a:t>
            </a:r>
            <a:r>
              <a:rPr kumimoji="1" lang="ko-KR" altLang="en-US" sz="1800" smtClean="0"/>
              <a:t>으로의 조정은 </a:t>
            </a:r>
            <a:r>
              <a:rPr kumimoji="1" lang="ko-KR" altLang="en-US" sz="1800" b="1" smtClean="0"/>
              <a:t>의무사항이 아님</a:t>
            </a:r>
            <a:endParaRPr kumimoji="1" lang="ko-KR" altLang="en-US" smtClean="0">
              <a:sym typeface="Wingdings" pitchFamily="2" charset="2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468313" y="1196975"/>
            <a:ext cx="8207375" cy="12954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Q3.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연결재무제표 작성의무가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K-GAAP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에서는 없었으나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 IFRS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 적용으로  새로 발생한 경우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,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 연결재무제표에 대한 과거기준과의 차이조정을 반드시 해야 하는지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또한  분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·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반기 연결작성의무가 새로 발생한 경우의 차이조정 의무는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sp>
        <p:nvSpPr>
          <p:cNvPr id="172035" name="Rectangle 2"/>
          <p:cNvSpPr>
            <a:spLocks/>
          </p:cNvSpPr>
          <p:nvPr/>
        </p:nvSpPr>
        <p:spPr bwMode="black">
          <a:xfrm>
            <a:off x="1187450" y="115888"/>
            <a:ext cx="603408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K-IFRS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최초채택</a:t>
            </a:r>
            <a:endParaRPr lang="ko-KR" altLang="en-US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2349500"/>
            <a:ext cx="8351837" cy="33845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ko-KR" sz="1600" smtClean="0"/>
          </a:p>
          <a:p>
            <a:pPr>
              <a:buClr>
                <a:srgbClr val="990000"/>
              </a:buClr>
            </a:pPr>
            <a:r>
              <a:rPr lang="ko-KR" altLang="en-US" sz="1800" smtClean="0"/>
              <a:t>아님</a:t>
            </a:r>
            <a:r>
              <a:rPr lang="en-US" altLang="ko-KR" sz="1800" smtClean="0"/>
              <a:t>. </a:t>
            </a:r>
            <a:r>
              <a:rPr lang="ko-KR" altLang="en-US" sz="1800" smtClean="0"/>
              <a:t>전환일의 재무제표 작성은 의무 도입시기가 도래하는 </a:t>
            </a:r>
            <a:r>
              <a:rPr lang="en-US" altLang="ko-KR" sz="1800" smtClean="0"/>
              <a:t>2011</a:t>
            </a:r>
            <a:r>
              <a:rPr lang="ko-KR" altLang="en-US" sz="1800" smtClean="0"/>
              <a:t>년까지 미룰 수 있음</a:t>
            </a:r>
          </a:p>
          <a:p>
            <a:endParaRPr lang="ko-KR" altLang="en-US" sz="1800" smtClean="0"/>
          </a:p>
          <a:p>
            <a:pPr marL="742950" lvl="1">
              <a:buFont typeface="Wingdings" pitchFamily="2" charset="2"/>
              <a:buChar char="ü"/>
            </a:pPr>
            <a:r>
              <a:rPr lang="ko-KR" altLang="en-US" sz="1800" smtClean="0"/>
              <a:t>단</a:t>
            </a:r>
            <a:r>
              <a:rPr lang="en-US" altLang="ko-KR" sz="1800" smtClean="0"/>
              <a:t>, 2011</a:t>
            </a:r>
            <a:r>
              <a:rPr lang="ko-KR" altLang="en-US" sz="1800" smtClean="0"/>
              <a:t>년까지 미룬다면</a:t>
            </a:r>
            <a:r>
              <a:rPr lang="en-US" altLang="ko-KR" sz="1800" smtClean="0"/>
              <a:t> </a:t>
            </a:r>
            <a:r>
              <a:rPr lang="ko-KR" altLang="en-US" sz="1800" smtClean="0"/>
              <a:t>효율성이 감소하고 중대한 오류가 발생할 경우 이에 대처하기 어려움</a:t>
            </a:r>
            <a:endParaRPr lang="en-US" altLang="ko-KR" sz="1800" smtClean="0"/>
          </a:p>
          <a:p>
            <a:pPr>
              <a:buFont typeface="Wingdings" pitchFamily="2" charset="2"/>
              <a:buNone/>
            </a:pPr>
            <a:endParaRPr lang="en-US" altLang="ko-KR" sz="1800" smtClean="0"/>
          </a:p>
          <a:p>
            <a:pPr marL="742950" lvl="1">
              <a:buFont typeface="Wingdings" pitchFamily="2" charset="2"/>
              <a:buChar char="ü"/>
            </a:pPr>
            <a:r>
              <a:rPr lang="en-US" altLang="ko-KR" sz="1800" smtClean="0"/>
              <a:t>IFRS </a:t>
            </a:r>
            <a:r>
              <a:rPr lang="ko-KR" altLang="en-US" sz="1800" smtClean="0"/>
              <a:t>전환에 따른 영향을 미리 파악하고 준비하기 위해서는 </a:t>
            </a:r>
            <a:r>
              <a:rPr lang="en-US" altLang="ko-KR" sz="1800" smtClean="0"/>
              <a:t>K-GAAP</a:t>
            </a:r>
            <a:r>
              <a:rPr lang="ko-KR" altLang="en-US" sz="1800" smtClean="0"/>
              <a:t>에 따른 </a:t>
            </a:r>
            <a:r>
              <a:rPr lang="en-US" altLang="ko-KR" sz="1800" smtClean="0"/>
              <a:t>2009</a:t>
            </a:r>
            <a:r>
              <a:rPr lang="ko-KR" altLang="en-US" sz="1800" smtClean="0"/>
              <a:t>년 재무제표를 작성하면서 또는 작성 직후에 </a:t>
            </a:r>
            <a:r>
              <a:rPr lang="en-US" altLang="ko-KR" sz="1800" smtClean="0"/>
              <a:t>IFRS</a:t>
            </a:r>
            <a:r>
              <a:rPr lang="ko-KR" altLang="en-US" sz="1800" smtClean="0"/>
              <a:t>에 따른 전환일 재무제표의 초안을 작성해 보는 것이 바람직함</a:t>
            </a:r>
          </a:p>
          <a:p>
            <a:pPr>
              <a:buFont typeface="Wingdings" pitchFamily="2" charset="2"/>
              <a:buNone/>
            </a:pPr>
            <a:endParaRPr lang="ko-KR" altLang="en-US" sz="1800" smtClean="0"/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268413"/>
            <a:ext cx="8064500" cy="935037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268288" indent="-268288">
              <a:tabLst>
                <a:tab pos="534988" algn="l"/>
              </a:tabLst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Q4.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기업은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2009</a:t>
            </a:r>
            <a:r>
              <a:rPr lang="ko-KR" altLang="en-US" sz="2000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년말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K-GAAP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재무제표를 작성하는 동일한 시점에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IFRS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에 따른 전환일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(2010.1.1)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의 재무제표를 작성하여야 하는가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?</a:t>
            </a:r>
          </a:p>
        </p:txBody>
      </p:sp>
      <p:sp>
        <p:nvSpPr>
          <p:cNvPr id="174083" name="Rectangle 2"/>
          <p:cNvSpPr>
            <a:spLocks/>
          </p:cNvSpPr>
          <p:nvPr/>
        </p:nvSpPr>
        <p:spPr bwMode="black">
          <a:xfrm>
            <a:off x="1187450" y="115888"/>
            <a:ext cx="560228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K-IFRS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최초채택</a:t>
            </a:r>
            <a:endParaRPr lang="ko-KR" altLang="en-US" sz="32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3"/>
          <p:cNvSpPr>
            <a:spLocks noGrp="1"/>
          </p:cNvSpPr>
          <p:nvPr>
            <p:ph type="body" idx="4294967295"/>
          </p:nvPr>
        </p:nvSpPr>
        <p:spPr>
          <a:xfrm>
            <a:off x="520700" y="2005013"/>
            <a:ext cx="8229600" cy="11461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ko-KR" sz="400" smtClean="0"/>
          </a:p>
          <a:p>
            <a:pPr>
              <a:buClr>
                <a:srgbClr val="990000"/>
              </a:buClr>
            </a:pPr>
            <a:r>
              <a:rPr lang="ko-KR" altLang="en-US" sz="1800" smtClean="0"/>
              <a:t>아님</a:t>
            </a:r>
            <a:r>
              <a:rPr lang="en-US" altLang="ko-KR" sz="1800" smtClean="0"/>
              <a:t>. 2010.1.1 </a:t>
            </a:r>
            <a:r>
              <a:rPr lang="ko-KR" altLang="en-US" sz="1800" smtClean="0"/>
              <a:t>시점의 재무상태표 작성시에는 </a:t>
            </a:r>
            <a:r>
              <a:rPr lang="en-US" altLang="ko-KR" sz="1800" smtClean="0"/>
              <a:t>2011.12.31 </a:t>
            </a:r>
            <a:r>
              <a:rPr lang="ko-KR" altLang="en-US" sz="1800" smtClean="0"/>
              <a:t>재무제표 작성에 적용되는 회계처리방법과 동일하게 적용하여야 함</a:t>
            </a:r>
            <a:r>
              <a:rPr lang="en-US" altLang="ko-KR" sz="1800" smtClean="0"/>
              <a:t>. </a:t>
            </a:r>
            <a:r>
              <a:rPr lang="ko-KR" altLang="en-US" sz="1800" smtClean="0"/>
              <a:t>전환일의 </a:t>
            </a:r>
            <a:r>
              <a:rPr lang="en-US" altLang="ko-KR" sz="1800" smtClean="0"/>
              <a:t>IFRS </a:t>
            </a:r>
            <a:r>
              <a:rPr lang="ko-KR" altLang="en-US" sz="1800" smtClean="0"/>
              <a:t>재무상태표는 단지 비교표시 목적으로 작성되는 것이기 때문임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ko-KR" altLang="en-US" sz="1200" smtClean="0"/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125538"/>
            <a:ext cx="7920038" cy="719137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Q5.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기업은 전환일인 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</a:rPr>
              <a:t>2010.1.1 </a:t>
            </a:r>
            <a:r>
              <a:rPr lang="ko-KR" altLang="en-US" sz="2000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재무상태표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 작성시 그 시점에 유효한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IFRS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를 적용하여야 하는지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  <a:r>
              <a:rPr lang="en-US" altLang="ko-KR" sz="2000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 </a:t>
            </a: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539750" y="3141663"/>
            <a:ext cx="7920038" cy="1368425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Q6.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최초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IFRS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분기재무제표를 발행한 이후에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IFRS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가 개정되었고 그러한 개정사항을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2011.12.31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연간재무제표에 적용해야 하는 경우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,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기업은 동 개정사항이 반영되도록 </a:t>
            </a:r>
            <a:r>
              <a:rPr lang="ko-KR" altLang="en-US" sz="2000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전환일의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 재무제표를 </a:t>
            </a:r>
            <a:r>
              <a:rPr lang="ko-KR" altLang="en-US" sz="2000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재작성하여야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 하는지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</a:p>
        </p:txBody>
      </p:sp>
      <p:sp>
        <p:nvSpPr>
          <p:cNvPr id="176132" name="Rectangle 3"/>
          <p:cNvSpPr>
            <a:spLocks/>
          </p:cNvSpPr>
          <p:nvPr/>
        </p:nvSpPr>
        <p:spPr bwMode="auto">
          <a:xfrm>
            <a:off x="468313" y="4652963"/>
            <a:ext cx="82296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2D1FE3"/>
              </a:buClr>
              <a:buFont typeface="Wingdings" pitchFamily="2" charset="2"/>
              <a:buNone/>
            </a:pPr>
            <a:endParaRPr lang="en-US" altLang="ko-KR" sz="900" b="0">
              <a:solidFill>
                <a:srgbClr val="000000"/>
              </a:solidFill>
              <a:latin typeface="굴림" charset="-127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u"/>
            </a:pP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개정이 최초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보고시 전진적용을 허용하거나 요구하지 않는다면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개정에 따라 전환일의 재무제표를 재작성하여야 함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u"/>
            </a:pPr>
            <a:endParaRPr lang="en-US" altLang="ko-KR" sz="1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즉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최초채택기업은 해당 기준서나 제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1101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호에서 다르게 규정하지 않는다면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소급적용해야 함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2D1FE3"/>
              </a:buClr>
              <a:buFont typeface="Wingdings" pitchFamily="2" charset="2"/>
              <a:buNone/>
            </a:pPr>
            <a:r>
              <a:rPr lang="en-US" altLang="ko-KR" sz="1200" b="0">
                <a:solidFill>
                  <a:srgbClr val="000000"/>
                </a:solidFill>
                <a:latin typeface="굴림" charset="-127"/>
              </a:rPr>
              <a:t> </a:t>
            </a:r>
            <a:endParaRPr lang="ko-KR" altLang="en-US" sz="1200" b="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176133" name="Rectangle 2"/>
          <p:cNvSpPr>
            <a:spLocks/>
          </p:cNvSpPr>
          <p:nvPr/>
        </p:nvSpPr>
        <p:spPr bwMode="black">
          <a:xfrm>
            <a:off x="1187450" y="115888"/>
            <a:ext cx="560228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K-IFRS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최초채택</a:t>
            </a:r>
            <a:endParaRPr lang="ko-KR" altLang="en-US" sz="32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3"/>
          <p:cNvSpPr>
            <a:spLocks noGrp="1"/>
          </p:cNvSpPr>
          <p:nvPr>
            <p:ph type="body" idx="4294967295"/>
          </p:nvPr>
        </p:nvSpPr>
        <p:spPr>
          <a:xfrm>
            <a:off x="500063" y="1714500"/>
            <a:ext cx="8229600" cy="4500563"/>
          </a:xfrm>
        </p:spPr>
        <p:txBody>
          <a:bodyPr/>
          <a:lstStyle/>
          <a:p>
            <a:r>
              <a:rPr lang="en-US" altLang="ko-KR" sz="1800" smtClean="0"/>
              <a:t>K-IFRS </a:t>
            </a:r>
            <a:r>
              <a:rPr lang="ko-KR" altLang="en-US" sz="1800" smtClean="0"/>
              <a:t>제</a:t>
            </a:r>
            <a:r>
              <a:rPr lang="en-US" altLang="ko-KR" sz="1800" smtClean="0"/>
              <a:t>1034</a:t>
            </a:r>
            <a:r>
              <a:rPr lang="ko-KR" altLang="en-US" sz="1800" smtClean="0"/>
              <a:t>호에서는 중간재무보고시 요약재무제표 작성을 허용하고 있으나</a:t>
            </a:r>
            <a:r>
              <a:rPr lang="en-US" altLang="ko-KR" sz="1800" smtClean="0"/>
              <a:t>, </a:t>
            </a:r>
            <a:r>
              <a:rPr lang="ko-KR" altLang="en-US" sz="1800" b="1" smtClean="0"/>
              <a:t>공시규정</a:t>
            </a:r>
            <a:r>
              <a:rPr lang="en-US" altLang="ko-KR" sz="1800" smtClean="0"/>
              <a:t>(</a:t>
            </a:r>
            <a:r>
              <a:rPr lang="ko-KR" altLang="en-US" sz="1800" smtClean="0"/>
              <a:t>기업공시서식 작성지침</a:t>
            </a:r>
            <a:r>
              <a:rPr lang="en-US" altLang="ko-KR" sz="1800" smtClean="0"/>
              <a:t>*)</a:t>
            </a:r>
            <a:r>
              <a:rPr lang="ko-KR" altLang="en-US" sz="1800" smtClean="0"/>
              <a:t>에서는 </a:t>
            </a:r>
            <a:r>
              <a:rPr lang="ko-KR" altLang="en-US" sz="1800" b="1" smtClean="0"/>
              <a:t>연차재무제표의 형식과 내용에 부합</a:t>
            </a:r>
            <a:r>
              <a:rPr lang="ko-KR" altLang="en-US" sz="1800" smtClean="0"/>
              <a:t>하여 작성토록 요구</a:t>
            </a:r>
            <a:endParaRPr lang="en-US" altLang="ko-KR" sz="1800" smtClean="0"/>
          </a:p>
          <a:p>
            <a:endParaRPr lang="en-US" altLang="ko-KR" sz="1200" smtClean="0"/>
          </a:p>
          <a:p>
            <a:pPr lvl="1">
              <a:buFont typeface="Wingdings" pitchFamily="2" charset="2"/>
              <a:buChar char="v"/>
            </a:pPr>
            <a:r>
              <a:rPr lang="ko-KR" altLang="en-US" sz="1400" b="1" smtClean="0">
                <a:solidFill>
                  <a:srgbClr val="0070C0"/>
                </a:solidFill>
              </a:rPr>
              <a:t>제</a:t>
            </a:r>
            <a:r>
              <a:rPr lang="en-US" altLang="ko-KR" sz="1400" b="1" smtClean="0">
                <a:solidFill>
                  <a:srgbClr val="0070C0"/>
                </a:solidFill>
              </a:rPr>
              <a:t>5-4-1</a:t>
            </a:r>
            <a:r>
              <a:rPr lang="ko-KR" altLang="en-US" sz="1400" b="1" smtClean="0">
                <a:solidFill>
                  <a:srgbClr val="0070C0"/>
                </a:solidFill>
              </a:rPr>
              <a:t>조</a:t>
            </a:r>
            <a:r>
              <a:rPr lang="en-US" altLang="ko-KR" sz="1400" b="1" smtClean="0">
                <a:solidFill>
                  <a:srgbClr val="0070C0"/>
                </a:solidFill>
              </a:rPr>
              <a:t>(</a:t>
            </a:r>
            <a:r>
              <a:rPr lang="ko-KR" altLang="en-US" sz="1400" b="1" smtClean="0">
                <a:solidFill>
                  <a:srgbClr val="0070C0"/>
                </a:solidFill>
              </a:rPr>
              <a:t>재무제표</a:t>
            </a:r>
            <a:r>
              <a:rPr lang="en-US" altLang="ko-KR" sz="1400" b="1" smtClean="0">
                <a:solidFill>
                  <a:srgbClr val="0070C0"/>
                </a:solidFill>
              </a:rPr>
              <a:t>) </a:t>
            </a:r>
            <a:r>
              <a:rPr lang="ko-KR" altLang="en-US" sz="1400" b="1" smtClean="0">
                <a:solidFill>
                  <a:srgbClr val="0070C0"/>
                </a:solidFill>
              </a:rPr>
              <a:t>작성지침 </a:t>
            </a:r>
            <a:r>
              <a:rPr lang="en-US" altLang="ko-KR" sz="1400" b="1" smtClean="0">
                <a:solidFill>
                  <a:srgbClr val="0070C0"/>
                </a:solidFill>
              </a:rPr>
              <a:t>ⅳ. </a:t>
            </a:r>
            <a:r>
              <a:rPr lang="ko-KR" altLang="en-US" sz="1300" smtClean="0">
                <a:solidFill>
                  <a:srgbClr val="0070C0"/>
                </a:solidFill>
              </a:rPr>
              <a:t>중간재무제표와 이에 대한 주석은 기업회계기준서 제</a:t>
            </a:r>
            <a:r>
              <a:rPr lang="en-US" altLang="ko-KR" sz="1300" smtClean="0">
                <a:solidFill>
                  <a:srgbClr val="0070C0"/>
                </a:solidFill>
              </a:rPr>
              <a:t>2</a:t>
            </a:r>
            <a:r>
              <a:rPr lang="ko-KR" altLang="en-US" sz="1300" smtClean="0">
                <a:solidFill>
                  <a:srgbClr val="0070C0"/>
                </a:solidFill>
              </a:rPr>
              <a:t>호 “중간재무제표” 또는 기업회계기준서 제</a:t>
            </a:r>
            <a:r>
              <a:rPr lang="en-US" altLang="ko-KR" sz="1300" smtClean="0">
                <a:solidFill>
                  <a:srgbClr val="0070C0"/>
                </a:solidFill>
              </a:rPr>
              <a:t>1034</a:t>
            </a:r>
            <a:r>
              <a:rPr lang="ko-KR" altLang="en-US" sz="1300" smtClean="0">
                <a:solidFill>
                  <a:srgbClr val="0070C0"/>
                </a:solidFill>
              </a:rPr>
              <a:t>호 “중간재무보고”에 따라 작성하되</a:t>
            </a:r>
            <a:r>
              <a:rPr lang="en-US" altLang="ko-KR" sz="1300" smtClean="0">
                <a:solidFill>
                  <a:srgbClr val="0070C0"/>
                </a:solidFill>
              </a:rPr>
              <a:t>, </a:t>
            </a:r>
            <a:r>
              <a:rPr lang="ko-KR" altLang="en-US" sz="1300" u="sng" smtClean="0">
                <a:solidFill>
                  <a:srgbClr val="0070C0"/>
                </a:solidFill>
              </a:rPr>
              <a:t>기업회계기준서 제</a:t>
            </a:r>
            <a:r>
              <a:rPr lang="en-US" altLang="ko-KR" sz="1300" u="sng" smtClean="0">
                <a:solidFill>
                  <a:srgbClr val="0070C0"/>
                </a:solidFill>
              </a:rPr>
              <a:t>1034</a:t>
            </a:r>
            <a:r>
              <a:rPr lang="ko-KR" altLang="en-US" sz="1300" u="sng" smtClean="0">
                <a:solidFill>
                  <a:srgbClr val="0070C0"/>
                </a:solidFill>
              </a:rPr>
              <a:t>호 “중간재무보고”에 따라 작성하는 경우에는 기업회계기준서 제</a:t>
            </a:r>
            <a:r>
              <a:rPr lang="en-US" altLang="ko-KR" sz="1300" u="sng" smtClean="0">
                <a:solidFill>
                  <a:srgbClr val="0070C0"/>
                </a:solidFill>
              </a:rPr>
              <a:t>1001</a:t>
            </a:r>
            <a:r>
              <a:rPr lang="ko-KR" altLang="en-US" sz="1300" u="sng" smtClean="0">
                <a:solidFill>
                  <a:srgbClr val="0070C0"/>
                </a:solidFill>
              </a:rPr>
              <a:t>호에서 정한 전체 재무제표의 형식 및 내용이 부합하여야 한다</a:t>
            </a:r>
            <a:r>
              <a:rPr lang="en-US" altLang="ko-KR" sz="1300" u="sng" smtClean="0">
                <a:solidFill>
                  <a:srgbClr val="0070C0"/>
                </a:solidFill>
              </a:rPr>
              <a:t>.</a:t>
            </a:r>
            <a:endParaRPr lang="ko-KR" altLang="en-US" sz="130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None/>
            </a:pPr>
            <a:endParaRPr lang="en-US" altLang="ko-KR" sz="1200" smtClean="0"/>
          </a:p>
          <a:p>
            <a:r>
              <a:rPr lang="en-US" altLang="ko-KR" sz="1800" smtClean="0"/>
              <a:t> </a:t>
            </a:r>
            <a:r>
              <a:rPr lang="en-US" altLang="ko-KR" sz="1800" b="1" smtClean="0"/>
              <a:t>IFRS </a:t>
            </a:r>
            <a:r>
              <a:rPr lang="ko-KR" altLang="en-US" sz="1800" b="1" smtClean="0"/>
              <a:t>조기적용기업에게 안내한 사항</a:t>
            </a:r>
            <a:endParaRPr lang="en-US" altLang="ko-KR" sz="1800" b="1" smtClean="0"/>
          </a:p>
          <a:p>
            <a:pPr lvl="1">
              <a:buFont typeface="Wingdings" pitchFamily="2" charset="2"/>
              <a:buChar char="ü"/>
            </a:pPr>
            <a:endParaRPr lang="en-US" altLang="ko-KR" sz="1000" b="1" smtClean="0"/>
          </a:p>
          <a:p>
            <a:pPr lvl="1">
              <a:buFont typeface="Wingdings" pitchFamily="2" charset="2"/>
              <a:buChar char="ü"/>
            </a:pPr>
            <a:r>
              <a:rPr lang="en-US" altLang="ko-KR" sz="1600" b="1" smtClean="0"/>
              <a:t>(</a:t>
            </a:r>
            <a:r>
              <a:rPr lang="ko-KR" altLang="en-US" sz="1600" b="1" smtClean="0"/>
              <a:t>재무제표 양식</a:t>
            </a:r>
            <a:r>
              <a:rPr lang="en-US" altLang="ko-KR" sz="1600" b="1" smtClean="0"/>
              <a:t>)</a:t>
            </a:r>
            <a:r>
              <a:rPr lang="ko-KR" altLang="en-US" sz="1600" smtClean="0"/>
              <a:t> 중간재무보고시 요약재무제표 작성은 곤란하며</a:t>
            </a:r>
            <a:r>
              <a:rPr lang="en-US" altLang="ko-KR" sz="1600" smtClean="0"/>
              <a:t>, </a:t>
            </a:r>
            <a:r>
              <a:rPr lang="ko-KR" altLang="en-US" sz="1600" smtClean="0"/>
              <a:t>비교가능성 및 투자자 보호 등의 목적을 위해 </a:t>
            </a:r>
            <a:r>
              <a:rPr lang="ko-KR" altLang="en-US" sz="1600" b="1" smtClean="0"/>
              <a:t>연차재무제표와 일관성</a:t>
            </a:r>
            <a:r>
              <a:rPr lang="ko-KR" altLang="en-US" sz="1600" smtClean="0"/>
              <a:t>을 유지할 필요</a:t>
            </a:r>
            <a:endParaRPr lang="en-US" altLang="ko-KR" sz="1600" smtClean="0"/>
          </a:p>
          <a:p>
            <a:pPr lvl="1">
              <a:buFont typeface="Wingdings" pitchFamily="2" charset="2"/>
              <a:buChar char="ü"/>
            </a:pPr>
            <a:endParaRPr lang="en-US" altLang="ko-KR" sz="800" smtClean="0"/>
          </a:p>
          <a:p>
            <a:pPr lvl="1">
              <a:buFont typeface="Wingdings" pitchFamily="2" charset="2"/>
              <a:buChar char="ü"/>
            </a:pPr>
            <a:r>
              <a:rPr lang="en-US" altLang="ko-KR" sz="1600" b="1" smtClean="0"/>
              <a:t>(</a:t>
            </a:r>
            <a:r>
              <a:rPr lang="ko-KR" altLang="en-US" sz="1600" b="1" smtClean="0"/>
              <a:t>주석내용</a:t>
            </a:r>
            <a:r>
              <a:rPr lang="en-US" altLang="ko-KR" sz="1600" b="1" smtClean="0"/>
              <a:t>) </a:t>
            </a:r>
            <a:r>
              <a:rPr lang="ko-KR" altLang="en-US" sz="1600" b="1" smtClean="0"/>
              <a:t>현행 중간재무보고에 포함되는 주석수준</a:t>
            </a:r>
            <a:r>
              <a:rPr lang="ko-KR" altLang="en-US" sz="1600" baseline="30000" smtClean="0"/>
              <a:t>*</a:t>
            </a:r>
            <a:r>
              <a:rPr lang="ko-KR" altLang="en-US" sz="1600" b="1" smtClean="0"/>
              <a:t>을 유지</a:t>
            </a:r>
            <a:r>
              <a:rPr lang="ko-KR" altLang="en-US" sz="1600" smtClean="0"/>
              <a:t>하되</a:t>
            </a:r>
            <a:r>
              <a:rPr lang="en-US" altLang="ko-KR" sz="1600" smtClean="0"/>
              <a:t>, </a:t>
            </a:r>
            <a:r>
              <a:rPr lang="ko-KR" altLang="en-US" sz="1600" b="1" smtClean="0"/>
              <a:t>최초 </a:t>
            </a:r>
            <a:r>
              <a:rPr lang="en-US" altLang="ko-KR" sz="1600" b="1" smtClean="0"/>
              <a:t>IFRS </a:t>
            </a:r>
            <a:r>
              <a:rPr lang="ko-KR" altLang="en-US" sz="1600" b="1" smtClean="0"/>
              <a:t>재무제표 공시인 점을 감안해서 가능한 한 상세하게 공시</a:t>
            </a:r>
            <a:r>
              <a:rPr lang="ko-KR" altLang="en-US" sz="1600" smtClean="0"/>
              <a:t>하는 것이 바람직</a:t>
            </a:r>
            <a:r>
              <a:rPr lang="en-US" altLang="ko-KR" sz="1600" smtClean="0"/>
              <a:t>. </a:t>
            </a:r>
            <a:r>
              <a:rPr lang="ko-KR" altLang="en-US" sz="1600" smtClean="0"/>
              <a:t>다만</a:t>
            </a:r>
            <a:r>
              <a:rPr lang="en-US" altLang="ko-KR" sz="1600" smtClean="0"/>
              <a:t>, </a:t>
            </a:r>
            <a:r>
              <a:rPr lang="ko-KR" altLang="en-US" sz="1600" smtClean="0"/>
              <a:t>분반기 보고인 점을 감안 연차재무제표와 동일한 수준의 공시를 요구하지는 않음 </a:t>
            </a:r>
            <a:endParaRPr lang="en-US" altLang="ko-KR" sz="1600" smtClean="0"/>
          </a:p>
          <a:p>
            <a:pPr>
              <a:buFont typeface="Wingdings" pitchFamily="2" charset="2"/>
              <a:buNone/>
            </a:pPr>
            <a:r>
              <a:rPr lang="ko-KR" altLang="en-US" sz="1800" smtClean="0"/>
              <a:t>       </a:t>
            </a:r>
            <a:r>
              <a:rPr lang="ko-KR" altLang="en-US" sz="1400" smtClean="0"/>
              <a:t>* </a:t>
            </a:r>
            <a:r>
              <a:rPr lang="en-US" altLang="ko-KR" sz="1400" smtClean="0"/>
              <a:t>(K-IFRS </a:t>
            </a:r>
            <a:r>
              <a:rPr lang="ko-KR" altLang="en-US" sz="1400" smtClean="0"/>
              <a:t>제</a:t>
            </a:r>
            <a:r>
              <a:rPr lang="en-US" altLang="ko-KR" sz="1400" smtClean="0"/>
              <a:t>1034</a:t>
            </a:r>
            <a:r>
              <a:rPr lang="ko-KR" altLang="en-US" sz="1400" smtClean="0"/>
              <a:t>호의 선별적 주석</a:t>
            </a:r>
            <a:r>
              <a:rPr lang="en-US" altLang="ko-KR" sz="1400" smtClean="0"/>
              <a:t>) + (</a:t>
            </a:r>
            <a:r>
              <a:rPr lang="ko-KR" altLang="en-US" sz="1400" smtClean="0"/>
              <a:t>중간재무제표의 이해를 위해 필요한 사항</a:t>
            </a:r>
            <a:r>
              <a:rPr lang="en-US" altLang="ko-KR" sz="1400" smtClean="0"/>
              <a:t>)</a:t>
            </a: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00063" y="928688"/>
            <a:ext cx="7993062" cy="6477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Q1.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분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·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반기 </a:t>
            </a:r>
            <a:r>
              <a:rPr lang="ko-KR" altLang="en-US" sz="2000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보고시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 요약재무제표 및 선별적 주석사용 여부는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</a:p>
        </p:txBody>
      </p:sp>
      <p:sp>
        <p:nvSpPr>
          <p:cNvPr id="6" name="Rectangle 2"/>
          <p:cNvSpPr txBox="1">
            <a:spLocks/>
          </p:cNvSpPr>
          <p:nvPr/>
        </p:nvSpPr>
        <p:spPr bwMode="black">
          <a:xfrm>
            <a:off x="1116013" y="115888"/>
            <a:ext cx="7027862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>
              <a:defRPr/>
            </a:pP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3. 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재무제표 작성</a:t>
            </a: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·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공시  및 외부감사 </a:t>
            </a:r>
            <a:endParaRPr lang="ko-KR" altLang="en-US" sz="2400" b="0" kern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3"/>
          <p:cNvSpPr>
            <a:spLocks noGrp="1"/>
          </p:cNvSpPr>
          <p:nvPr>
            <p:ph type="body" idx="4294967295"/>
          </p:nvPr>
        </p:nvSpPr>
        <p:spPr>
          <a:xfrm>
            <a:off x="539750" y="2133600"/>
            <a:ext cx="8229600" cy="4175125"/>
          </a:xfrm>
        </p:spPr>
        <p:txBody>
          <a:bodyPr/>
          <a:lstStyle/>
          <a:p>
            <a:pPr>
              <a:buClr>
                <a:srgbClr val="990000"/>
              </a:buClr>
            </a:pPr>
            <a:r>
              <a:rPr lang="ko-KR" altLang="en-US" sz="1800" smtClean="0"/>
              <a:t>연결재무제표 중심의 국제회계기준이 적용되더라도 기업의 법적실체</a:t>
            </a:r>
            <a:r>
              <a:rPr lang="en-US" altLang="ko-KR" sz="1800" smtClean="0"/>
              <a:t>(legal entity)</a:t>
            </a:r>
            <a:r>
              <a:rPr lang="ko-KR" altLang="en-US" sz="1800" smtClean="0"/>
              <a:t>에 대한 개별재무제표는 배당</a:t>
            </a:r>
            <a:r>
              <a:rPr lang="en-US" altLang="ko-KR" sz="1800" smtClean="0"/>
              <a:t>, </a:t>
            </a:r>
            <a:r>
              <a:rPr lang="ko-KR" altLang="en-US" sz="1800" smtClean="0"/>
              <a:t>세금계산</a:t>
            </a:r>
            <a:r>
              <a:rPr lang="en-US" altLang="ko-KR" sz="1800" smtClean="0"/>
              <a:t>, </a:t>
            </a:r>
            <a:r>
              <a:rPr lang="ko-KR" altLang="en-US" sz="1800" smtClean="0"/>
              <a:t>연결재무제표 작성 및 기타 정보 수요 등의 목적으로 계속 필요할 것임</a:t>
            </a:r>
          </a:p>
          <a:p>
            <a:pPr>
              <a:buClr>
                <a:srgbClr val="990000"/>
              </a:buClr>
            </a:pPr>
            <a:endParaRPr lang="ko-KR" altLang="en-US" sz="1000" smtClean="0"/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600" smtClean="0"/>
              <a:t>따라서</a:t>
            </a:r>
            <a:r>
              <a:rPr lang="en-US" altLang="ko-KR" sz="1600" smtClean="0"/>
              <a:t>, </a:t>
            </a:r>
            <a:r>
              <a:rPr lang="ko-KR" altLang="en-US" sz="1600" smtClean="0"/>
              <a:t>연결대상 종속회사가 있는 지배회사는 연결재무제표와 개별재무제표를 모두 작성하며</a:t>
            </a:r>
            <a:r>
              <a:rPr lang="en-US" altLang="ko-KR" sz="1600" smtClean="0"/>
              <a:t>, </a:t>
            </a:r>
            <a:r>
              <a:rPr lang="ko-KR" altLang="en-US" sz="1600" smtClean="0"/>
              <a:t>연결대상 종속회사가 없는 지배회사는 개별재무제표만 작성</a:t>
            </a:r>
            <a:endParaRPr lang="en-US" altLang="ko-KR" sz="1600" smtClean="0"/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endParaRPr lang="en-US" altLang="ko-KR" sz="800" smtClean="0"/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600" smtClean="0">
                <a:solidFill>
                  <a:srgbClr val="0070C0"/>
                </a:solidFill>
              </a:rPr>
              <a:t>또한 외감법상 </a:t>
            </a:r>
            <a:r>
              <a:rPr lang="en-US" altLang="ko-KR" sz="1600" smtClean="0">
                <a:solidFill>
                  <a:srgbClr val="0070C0"/>
                </a:solidFill>
              </a:rPr>
              <a:t>(</a:t>
            </a:r>
            <a:r>
              <a:rPr lang="ko-KR" altLang="en-US" sz="1600" smtClean="0">
                <a:solidFill>
                  <a:srgbClr val="0070C0"/>
                </a:solidFill>
              </a:rPr>
              <a:t>개별</a:t>
            </a:r>
            <a:r>
              <a:rPr lang="en-US" altLang="ko-KR" sz="1600" smtClean="0">
                <a:solidFill>
                  <a:srgbClr val="0070C0"/>
                </a:solidFill>
              </a:rPr>
              <a:t>)</a:t>
            </a:r>
            <a:r>
              <a:rPr lang="ko-KR" altLang="en-US" sz="1600" smtClean="0">
                <a:solidFill>
                  <a:srgbClr val="0070C0"/>
                </a:solidFill>
              </a:rPr>
              <a:t>재무제표의 명칭은 </a:t>
            </a:r>
            <a:r>
              <a:rPr lang="en-US" altLang="ko-KR" sz="1600" smtClean="0">
                <a:solidFill>
                  <a:srgbClr val="0070C0"/>
                </a:solidFill>
              </a:rPr>
              <a:t>“</a:t>
            </a:r>
            <a:r>
              <a:rPr lang="ko-KR" altLang="en-US" sz="1600" smtClean="0">
                <a:solidFill>
                  <a:srgbClr val="0070C0"/>
                </a:solidFill>
              </a:rPr>
              <a:t>재무제표</a:t>
            </a:r>
            <a:r>
              <a:rPr lang="en-US" altLang="ko-KR" sz="1600" smtClean="0">
                <a:solidFill>
                  <a:srgbClr val="0070C0"/>
                </a:solidFill>
              </a:rPr>
              <a:t>”</a:t>
            </a:r>
            <a:r>
              <a:rPr lang="ko-KR" altLang="en-US" sz="1600" smtClean="0">
                <a:solidFill>
                  <a:srgbClr val="0070C0"/>
                </a:solidFill>
              </a:rPr>
              <a:t>이므로 </a:t>
            </a:r>
            <a:r>
              <a:rPr lang="en-US" altLang="ko-KR" sz="1600" smtClean="0">
                <a:solidFill>
                  <a:srgbClr val="0070C0"/>
                </a:solidFill>
              </a:rPr>
              <a:t>“</a:t>
            </a:r>
            <a:r>
              <a:rPr lang="ko-KR" altLang="en-US" sz="1600" smtClean="0">
                <a:solidFill>
                  <a:srgbClr val="0070C0"/>
                </a:solidFill>
              </a:rPr>
              <a:t>별도재무제표</a:t>
            </a:r>
            <a:r>
              <a:rPr lang="en-US" altLang="ko-KR" sz="1600" smtClean="0">
                <a:solidFill>
                  <a:srgbClr val="0070C0"/>
                </a:solidFill>
              </a:rPr>
              <a:t>”</a:t>
            </a:r>
            <a:r>
              <a:rPr lang="ko-KR" altLang="en-US" sz="1600" smtClean="0">
                <a:solidFill>
                  <a:srgbClr val="0070C0"/>
                </a:solidFill>
              </a:rPr>
              <a:t>라는 명칭을 사용하지 않아야 함</a:t>
            </a:r>
          </a:p>
          <a:p>
            <a:pPr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 sz="1600" smtClean="0"/>
              <a:t> </a:t>
            </a:r>
          </a:p>
          <a:p>
            <a:pPr>
              <a:buClr>
                <a:srgbClr val="990000"/>
              </a:buClr>
            </a:pPr>
            <a:r>
              <a:rPr lang="ko-KR" altLang="en-US" sz="1800" smtClean="0"/>
              <a:t>연결재무제표를 작성하는 지배기업은 개별재무제표를 </a:t>
            </a:r>
            <a:r>
              <a:rPr lang="en-US" altLang="ko-KR" sz="1800" smtClean="0"/>
              <a:t>IFRS</a:t>
            </a:r>
            <a:r>
              <a:rPr lang="ko-KR" altLang="en-US" sz="1800" smtClean="0"/>
              <a:t>에 따른 별도재무제표방식</a:t>
            </a:r>
            <a:r>
              <a:rPr lang="en-US" altLang="ko-KR" sz="1600" smtClean="0"/>
              <a:t>(</a:t>
            </a:r>
            <a:r>
              <a:rPr lang="ko-KR" altLang="en-US" sz="1600" smtClean="0"/>
              <a:t>종속기업 또는 관계기업의 투자를 원가법 또는 공정가치법으로 평가</a:t>
            </a:r>
            <a:r>
              <a:rPr lang="en-US" altLang="ko-KR" sz="1600" smtClean="0"/>
              <a:t>)</a:t>
            </a:r>
            <a:r>
              <a:rPr lang="ko-KR" altLang="en-US" sz="1800" smtClean="0"/>
              <a:t>으로 작성토록 할 예정임</a:t>
            </a:r>
            <a:r>
              <a:rPr lang="en-US" altLang="ko-KR" sz="1800" smtClean="0"/>
              <a:t>(</a:t>
            </a:r>
            <a:r>
              <a:rPr lang="ko-KR" altLang="en-US" sz="1800" smtClean="0"/>
              <a:t>외감규정 개정사항</a:t>
            </a:r>
            <a:r>
              <a:rPr lang="en-US" altLang="ko-KR" sz="1800" smtClean="0"/>
              <a:t>)</a:t>
            </a:r>
          </a:p>
          <a:p>
            <a:pPr>
              <a:buFont typeface="Wingdings" pitchFamily="2" charset="2"/>
              <a:buNone/>
            </a:pPr>
            <a:endParaRPr lang="ko-KR" altLang="en-US" sz="800" smtClean="0"/>
          </a:p>
          <a:p>
            <a:pPr>
              <a:buFont typeface="Wingdings" pitchFamily="2" charset="2"/>
              <a:buNone/>
            </a:pPr>
            <a:r>
              <a:rPr lang="ko-KR" altLang="en-US" sz="1600" smtClean="0"/>
              <a:t>   </a:t>
            </a:r>
            <a:r>
              <a:rPr lang="ko-KR" altLang="en-US" sz="1600" smtClean="0">
                <a:solidFill>
                  <a:srgbClr val="0070C0"/>
                </a:solidFill>
              </a:rPr>
              <a:t>* 연결대상 종속회사가 없는 기업은 개별재무제표만 작성하되</a:t>
            </a:r>
            <a:r>
              <a:rPr lang="en-US" altLang="ko-KR" sz="1600" smtClean="0">
                <a:solidFill>
                  <a:srgbClr val="0070C0"/>
                </a:solidFill>
              </a:rPr>
              <a:t>, </a:t>
            </a:r>
            <a:r>
              <a:rPr lang="ko-KR" altLang="en-US" sz="1600" smtClean="0">
                <a:solidFill>
                  <a:srgbClr val="0070C0"/>
                </a:solidFill>
              </a:rPr>
              <a:t>관계기업의 투자에 대하여 지분법을 적용하여 회계처리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ko-KR" altLang="en-US" smtClean="0"/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125538"/>
            <a:ext cx="7993063" cy="8636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Q2.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국제회계기준이 도입되면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,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현행 개별재무제표는 더 이상 작성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·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공시하지 않아도 되는지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</a:p>
        </p:txBody>
      </p:sp>
      <p:sp>
        <p:nvSpPr>
          <p:cNvPr id="6" name="Rectangle 2"/>
          <p:cNvSpPr txBox="1">
            <a:spLocks/>
          </p:cNvSpPr>
          <p:nvPr/>
        </p:nvSpPr>
        <p:spPr bwMode="black">
          <a:xfrm>
            <a:off x="1116013" y="115888"/>
            <a:ext cx="7027862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>
              <a:defRPr/>
            </a:pP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3. 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재무제표 작성</a:t>
            </a: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·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공시  및 외부감사 </a:t>
            </a:r>
            <a:endParaRPr lang="ko-KR" altLang="en-US" sz="2400" b="0" kern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468313" y="1268413"/>
            <a:ext cx="8207375" cy="10795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Q3. 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자산 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2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조원 미만 상장기업은 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2013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년 이후 시작하는 사업연도부터 분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･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반기보고서를 연결재무제표 기준으로 작성하는 것으로 알고 있는데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, 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자산 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2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조원에 대한 구체적인 기준은 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?</a:t>
            </a:r>
            <a:endParaRPr lang="en-US" altLang="ko-KR" sz="2000" dirty="0">
              <a:solidFill>
                <a:schemeClr val="tx1"/>
              </a:solidFill>
              <a:latin typeface="굴림" pitchFamily="50" charset="-127"/>
              <a:ea typeface="굴림" pitchFamily="50" charset="-127"/>
              <a:sym typeface="Wingdings" pitchFamily="2" charset="2"/>
            </a:endParaRPr>
          </a:p>
        </p:txBody>
      </p:sp>
      <p:sp>
        <p:nvSpPr>
          <p:cNvPr id="182274" name="Rectangle 3"/>
          <p:cNvSpPr>
            <a:spLocks/>
          </p:cNvSpPr>
          <p:nvPr/>
        </p:nvSpPr>
        <p:spPr bwMode="auto">
          <a:xfrm>
            <a:off x="539750" y="2636838"/>
            <a:ext cx="8229600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2D1FE3"/>
              </a:buClr>
              <a:buFont typeface="Wingdings" pitchFamily="2" charset="2"/>
              <a:buNone/>
            </a:pPr>
            <a:endParaRPr lang="en-US" altLang="ko-KR" sz="600" b="0">
              <a:solidFill>
                <a:srgbClr val="000000"/>
              </a:solidFill>
              <a:latin typeface="굴림" charset="-127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u"/>
            </a:pP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자산 </a:t>
            </a:r>
            <a:r>
              <a:rPr kumimoji="1"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조원은 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연결재무제표 작성기업의 최근 사업연도말 개별재무제표 자산총액 기준임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u"/>
            </a:pPr>
            <a:endParaRPr lang="ko-KR" altLang="en-US" sz="1400" b="0"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따라서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, 12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월 결산법인을 가정할 경우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, 2010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년말 개별재무제표의 자산총액이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조원 미만인 기업은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년 및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2012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년 분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･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반기보고서는 개별기준으로 작성함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u"/>
            </a:pPr>
            <a:endParaRPr lang="en-US" altLang="ko-KR" sz="1400" b="0"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년말에는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조원 미만이었다가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년말에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조원 이상이 되는 기업에 대해서는 예측하지 못한 공시부담을 덜어주기 위해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2012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년 분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･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반기보고서까지는 개별기준으로 작성함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endParaRPr lang="en-US" altLang="ko-KR" b="0"/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None/>
            </a:pPr>
            <a:r>
              <a:rPr kumimoji="1" lang="ko-KR" altLang="en-US" sz="1800" b="0">
                <a:solidFill>
                  <a:srgbClr val="000000"/>
                </a:solidFill>
                <a:latin typeface="굴림" charset="-127"/>
              </a:rPr>
              <a:t>         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* 관련규정 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자본시장법 시행령 부칙 제</a:t>
            </a:r>
            <a:r>
              <a:rPr kumimoji="1"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23</a:t>
            </a:r>
            <a:r>
              <a:rPr kumimoji="1"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2D1FE3"/>
              </a:buClr>
              <a:buFont typeface="Wingdings" pitchFamily="2" charset="2"/>
              <a:buNone/>
            </a:pPr>
            <a:endParaRPr kumimoji="1" lang="ko-KR" altLang="en-US" sz="1800" b="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5" name="Rectangle 2"/>
          <p:cNvSpPr txBox="1">
            <a:spLocks/>
          </p:cNvSpPr>
          <p:nvPr/>
        </p:nvSpPr>
        <p:spPr bwMode="black">
          <a:xfrm>
            <a:off x="1116013" y="115888"/>
            <a:ext cx="7027862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>
              <a:defRPr/>
            </a:pP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3. 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재무제표 작성</a:t>
            </a: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·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공시  및 외부감사 </a:t>
            </a:r>
            <a:endParaRPr lang="ko-KR" altLang="en-US" sz="2400" b="0" kern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125538"/>
            <a:ext cx="7993063" cy="790575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Q4. IFRS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도입에 따른 연결재무제표 및 연결감사보고서 제출기한이 어떻게 바뀌는지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imes New Roman" pitchFamily="18" charset="0"/>
              </a:rPr>
              <a:t>?</a:t>
            </a:r>
          </a:p>
        </p:txBody>
      </p:sp>
      <p:sp>
        <p:nvSpPr>
          <p:cNvPr id="184322" name="Rectangle 6"/>
          <p:cNvSpPr>
            <a:spLocks noChangeArrowheads="1"/>
          </p:cNvSpPr>
          <p:nvPr/>
        </p:nvSpPr>
        <p:spPr bwMode="auto">
          <a:xfrm>
            <a:off x="468313" y="2276475"/>
            <a:ext cx="82454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7800" indent="-177800" latinLnBrk="0">
              <a:buClr>
                <a:srgbClr val="990000"/>
              </a:buClr>
              <a:buFont typeface="Wingdings" pitchFamily="2" charset="2"/>
              <a:buChar char="u"/>
              <a:tabLst>
                <a:tab pos="625475" algn="l"/>
              </a:tabLst>
            </a:pPr>
            <a:r>
              <a:rPr lang="ko-KR" altLang="en-US" sz="2000">
                <a:solidFill>
                  <a:srgbClr val="0000FF"/>
                </a:solidFill>
                <a:latin typeface="굴림" charset="-127"/>
              </a:rPr>
              <a:t>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연결재무제표 제출 기한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(IFRS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적용기업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→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외부감사인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 latinLnBrk="0">
              <a:buClr>
                <a:srgbClr val="2D1FE3"/>
              </a:buClr>
              <a:buFont typeface="Wingdings" pitchFamily="2" charset="2"/>
              <a:buChar char="u"/>
              <a:tabLst>
                <a:tab pos="625475" algn="l"/>
              </a:tabLst>
            </a:pPr>
            <a:endParaRPr lang="en-US" altLang="ko-KR" sz="800" i="1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41338" lvl="1" indent="-184150" latinLnBrk="0">
              <a:buClr>
                <a:srgbClr val="990000"/>
              </a:buClr>
              <a:buFont typeface="Wingdings" pitchFamily="2" charset="2"/>
              <a:buChar char="ü"/>
              <a:tabLst>
                <a:tab pos="625475" algn="l"/>
              </a:tabLst>
            </a:pP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현행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사업연도 종료 후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개월 이내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조원 이상 상장기업은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개월 이내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541338" lvl="1" indent="-184150" latinLnBrk="0">
              <a:buClr>
                <a:srgbClr val="990000"/>
              </a:buClr>
              <a:buFont typeface="Wingdings" pitchFamily="2" charset="2"/>
              <a:buChar char="ü"/>
              <a:tabLst>
                <a:tab pos="625475" algn="l"/>
              </a:tabLst>
            </a:pP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개정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주총 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주전</a:t>
            </a:r>
          </a:p>
          <a:p>
            <a:pPr marL="814388" lvl="2" indent="-93663" latinLnBrk="0">
              <a:buClr>
                <a:srgbClr val="2D1FE3"/>
              </a:buClr>
              <a:buFont typeface="Wingdings" pitchFamily="2" charset="2"/>
              <a:buChar char="Ø"/>
              <a:tabLst>
                <a:tab pos="625475" algn="l"/>
              </a:tabLst>
            </a:pPr>
            <a:endParaRPr lang="ko-KR" altLang="en-US" sz="1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14388" lvl="2" indent="-93663" latinLnBrk="0">
              <a:buClr>
                <a:srgbClr val="2D1FE3"/>
              </a:buClr>
              <a:buFont typeface="Wingdings" pitchFamily="2" charset="2"/>
              <a:buNone/>
              <a:tabLst>
                <a:tab pos="625475" algn="l"/>
              </a:tabLst>
            </a:pPr>
            <a:r>
              <a:rPr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* 개별재무제표는 현행과 같이 주총 </a:t>
            </a:r>
            <a:r>
              <a:rPr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주전</a:t>
            </a:r>
          </a:p>
          <a:p>
            <a:pPr marL="814388" lvl="2" indent="-93663" latinLnBrk="0">
              <a:buClr>
                <a:srgbClr val="2D1FE3"/>
              </a:buClr>
              <a:buFont typeface="Wingdings" pitchFamily="2" charset="2"/>
              <a:buNone/>
              <a:tabLst>
                <a:tab pos="625475" algn="l"/>
              </a:tabLst>
            </a:pPr>
            <a:endParaRPr lang="ko-KR" altLang="en-US" sz="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buClr>
                <a:srgbClr val="990000"/>
              </a:buClr>
              <a:buFont typeface="Wingdings" pitchFamily="2" charset="2"/>
              <a:buChar char="u"/>
              <a:tabLst>
                <a:tab pos="625475" algn="l"/>
              </a:tabLst>
            </a:pPr>
            <a:r>
              <a:rPr lang="ko-KR" altLang="en-US" sz="200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연결감사보고서 제출 기한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외부감사인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→ IFRS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적용기업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 latinLnBrk="0">
              <a:buClr>
                <a:srgbClr val="2D1FE3"/>
              </a:buClr>
              <a:buFont typeface="Wingdings" pitchFamily="2" charset="2"/>
              <a:buChar char="u"/>
              <a:tabLst>
                <a:tab pos="625475" algn="l"/>
              </a:tabLst>
            </a:pPr>
            <a:endParaRPr lang="en-US" altLang="ko-KR" sz="180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41338" lvl="1" indent="-184150" latinLnBrk="0">
              <a:buClr>
                <a:srgbClr val="990000"/>
              </a:buClr>
              <a:buFont typeface="Wingdings" pitchFamily="2" charset="2"/>
              <a:buChar char="ü"/>
              <a:tabLst>
                <a:tab pos="625475" algn="l"/>
              </a:tabLst>
            </a:pP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현행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사업연도 종료 후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개월 이내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조원 이상 상장기업은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개월 이내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541338" lvl="1" indent="-184150" latinLnBrk="0">
              <a:buClr>
                <a:srgbClr val="990000"/>
              </a:buClr>
              <a:buFont typeface="Wingdings" pitchFamily="2" charset="2"/>
              <a:buChar char="ü"/>
              <a:tabLst>
                <a:tab pos="625475" algn="l"/>
              </a:tabLst>
            </a:pP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개정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주총 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주전</a:t>
            </a:r>
            <a:r>
              <a:rPr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개별재무제표와 연결재무제표 감사보고서를 동시에 제출</a:t>
            </a:r>
          </a:p>
          <a:p>
            <a:pPr marL="541338" lvl="1" indent="-184150" latinLnBrk="0">
              <a:buClr>
                <a:srgbClr val="990000"/>
              </a:buClr>
              <a:buFont typeface="Wingdings" pitchFamily="2" charset="2"/>
              <a:buChar char="ü"/>
              <a:tabLst>
                <a:tab pos="625475" algn="l"/>
              </a:tabLst>
            </a:pPr>
            <a:endParaRPr lang="en-US" altLang="ko-KR" sz="1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41338" lvl="1" indent="-184150" latinLnBrk="0">
              <a:buClr>
                <a:srgbClr val="990000"/>
              </a:buClr>
              <a:buFont typeface="Wingdings" pitchFamily="2" charset="2"/>
              <a:buNone/>
              <a:tabLst>
                <a:tab pos="625475" algn="l"/>
              </a:tabLst>
            </a:pPr>
            <a:r>
              <a:rPr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※ IFRS </a:t>
            </a:r>
            <a:r>
              <a:rPr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적용대상 기업의 개별재무제표 감사보고서와 연결재무제표 감사보고서가 동시에 공시될 수 있도록 두 보고서의 제출시기가 주주총회 </a:t>
            </a:r>
            <a:r>
              <a:rPr lang="en-US" altLang="ko-KR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주전으로 같아짐</a:t>
            </a:r>
            <a:endParaRPr lang="en-US" altLang="ko-KR" sz="1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7800" indent="-177800" algn="just">
              <a:lnSpc>
                <a:spcPct val="90000"/>
              </a:lnSpc>
              <a:spcBef>
                <a:spcPct val="20000"/>
              </a:spcBef>
              <a:buClr>
                <a:srgbClr val="2D1FE3"/>
              </a:buClr>
              <a:buFont typeface="Wingdings" pitchFamily="2" charset="2"/>
              <a:buNone/>
              <a:tabLst>
                <a:tab pos="625475" algn="l"/>
              </a:tabLst>
            </a:pPr>
            <a:endParaRPr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Rectangle 2"/>
          <p:cNvSpPr txBox="1">
            <a:spLocks/>
          </p:cNvSpPr>
          <p:nvPr/>
        </p:nvSpPr>
        <p:spPr bwMode="black">
          <a:xfrm>
            <a:off x="1116013" y="115888"/>
            <a:ext cx="7027862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>
              <a:defRPr/>
            </a:pP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3. 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재무제표 작성</a:t>
            </a: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·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공시  및 외부감사 </a:t>
            </a:r>
            <a:endParaRPr lang="ko-KR" altLang="en-US" sz="2400" b="0" kern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3"/>
          <p:cNvSpPr>
            <a:spLocks noGrp="1"/>
          </p:cNvSpPr>
          <p:nvPr>
            <p:ph type="body" idx="4294967295"/>
          </p:nvPr>
        </p:nvSpPr>
        <p:spPr>
          <a:xfrm>
            <a:off x="539750" y="2565400"/>
            <a:ext cx="8135938" cy="3455988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ko-KR" sz="500" smtClean="0"/>
          </a:p>
          <a:p>
            <a:pPr>
              <a:buClr>
                <a:srgbClr val="990000"/>
              </a:buClr>
            </a:pPr>
            <a:r>
              <a:rPr kumimoji="1" lang="ko-KR" altLang="en-US" sz="1800" smtClean="0"/>
              <a:t>연결기준에 의한 사업보고서 제출기한은 자산규모와 상관없이 모두 사업연도 말 이후 </a:t>
            </a:r>
            <a:r>
              <a:rPr kumimoji="1" lang="en-US" altLang="ko-KR" sz="1800" smtClean="0"/>
              <a:t>90</a:t>
            </a:r>
            <a:r>
              <a:rPr kumimoji="1" lang="ko-KR" altLang="en-US" sz="1800" smtClean="0"/>
              <a:t>일 이내로 변경됨</a:t>
            </a:r>
          </a:p>
          <a:p>
            <a:pPr>
              <a:buFont typeface="Wingdings" pitchFamily="2" charset="2"/>
              <a:buNone/>
            </a:pPr>
            <a:endParaRPr kumimoji="1" lang="ko-KR" altLang="en-US" sz="1800" smtClean="0"/>
          </a:p>
          <a:p>
            <a:pPr>
              <a:buClr>
                <a:srgbClr val="990000"/>
              </a:buClr>
            </a:pPr>
            <a:r>
              <a:rPr kumimoji="1" lang="ko-KR" altLang="en-US" sz="1800" smtClean="0"/>
              <a:t>분</a:t>
            </a:r>
            <a:r>
              <a:rPr kumimoji="1" lang="ko-KR" altLang="en-US" sz="1800" smtClean="0">
                <a:sym typeface="Wingdings" pitchFamily="2" charset="2"/>
              </a:rPr>
              <a:t>반기보고서 제출기한은 현재와 같이 분기말 또는 반기말 이후 </a:t>
            </a:r>
            <a:r>
              <a:rPr kumimoji="1" lang="en-US" altLang="ko-KR" sz="1800" smtClean="0">
                <a:sym typeface="Wingdings" pitchFamily="2" charset="2"/>
              </a:rPr>
              <a:t>45</a:t>
            </a:r>
            <a:r>
              <a:rPr kumimoji="1" lang="ko-KR" altLang="en-US" sz="1800" smtClean="0">
                <a:sym typeface="Wingdings" pitchFamily="2" charset="2"/>
              </a:rPr>
              <a:t>일 이내임</a:t>
            </a:r>
            <a:r>
              <a:rPr kumimoji="1" lang="en-US" altLang="ko-KR" sz="1800" smtClean="0">
                <a:sym typeface="Wingdings" pitchFamily="2" charset="2"/>
              </a:rPr>
              <a:t>. </a:t>
            </a:r>
            <a:r>
              <a:rPr kumimoji="1" lang="ko-KR" altLang="en-US" sz="1800" smtClean="0">
                <a:sym typeface="Wingdings" pitchFamily="2" charset="2"/>
              </a:rPr>
              <a:t>다만</a:t>
            </a:r>
            <a:r>
              <a:rPr kumimoji="1" lang="en-US" altLang="ko-KR" sz="1800" smtClean="0">
                <a:sym typeface="Wingdings" pitchFamily="2" charset="2"/>
              </a:rPr>
              <a:t>, </a:t>
            </a:r>
            <a:r>
              <a:rPr kumimoji="1" lang="ko-KR" altLang="en-US" sz="1800" smtClean="0">
                <a:sym typeface="Wingdings" pitchFamily="2" charset="2"/>
              </a:rPr>
              <a:t>분반기에 연결재무제표를 제출하는 기업에 대해서는 공시부담을 완화하기 위해 </a:t>
            </a:r>
            <a:r>
              <a:rPr kumimoji="1" lang="en-US" altLang="ko-KR" sz="1800" smtClean="0">
                <a:sym typeface="Wingdings" pitchFamily="2" charset="2"/>
              </a:rPr>
              <a:t>IFRS </a:t>
            </a:r>
            <a:r>
              <a:rPr kumimoji="1" lang="ko-KR" altLang="en-US" sz="1800" smtClean="0">
                <a:sym typeface="Wingdings" pitchFamily="2" charset="2"/>
              </a:rPr>
              <a:t>적용초기 </a:t>
            </a:r>
            <a:r>
              <a:rPr kumimoji="1" lang="en-US" altLang="ko-KR" sz="1800" smtClean="0">
                <a:sym typeface="Wingdings" pitchFamily="2" charset="2"/>
              </a:rPr>
              <a:t>2</a:t>
            </a:r>
            <a:r>
              <a:rPr kumimoji="1" lang="ko-KR" altLang="en-US" sz="1800" smtClean="0">
                <a:sym typeface="Wingdings" pitchFamily="2" charset="2"/>
              </a:rPr>
              <a:t>년간은 </a:t>
            </a:r>
            <a:r>
              <a:rPr kumimoji="1" lang="en-US" altLang="ko-KR" sz="1800" smtClean="0">
                <a:sym typeface="Wingdings" pitchFamily="2" charset="2"/>
              </a:rPr>
              <a:t>15</a:t>
            </a:r>
            <a:r>
              <a:rPr kumimoji="1" lang="ko-KR" altLang="en-US" sz="1800" smtClean="0">
                <a:sym typeface="Wingdings" pitchFamily="2" charset="2"/>
              </a:rPr>
              <a:t>일이 연장된 </a:t>
            </a:r>
            <a:r>
              <a:rPr kumimoji="1" lang="en-US" altLang="ko-KR" sz="1800" smtClean="0">
                <a:sym typeface="Wingdings" pitchFamily="2" charset="2"/>
              </a:rPr>
              <a:t>60</a:t>
            </a:r>
            <a:r>
              <a:rPr kumimoji="1" lang="ko-KR" altLang="en-US" sz="1800" smtClean="0">
                <a:sym typeface="Wingdings" pitchFamily="2" charset="2"/>
              </a:rPr>
              <a:t>일을 적용함 </a:t>
            </a:r>
          </a:p>
          <a:p>
            <a:pPr>
              <a:buFont typeface="Wingdings" pitchFamily="2" charset="2"/>
              <a:buNone/>
            </a:pPr>
            <a:endParaRPr kumimoji="1" lang="ko-KR" altLang="en-US" sz="1800" smtClean="0">
              <a:sym typeface="Wingdings" pitchFamily="2" charset="2"/>
            </a:endParaRPr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kumimoji="1" lang="ko-KR" altLang="en-US" sz="1600" smtClean="0">
                <a:sym typeface="Wingdings" pitchFamily="2" charset="2"/>
              </a:rPr>
              <a:t>따라서</a:t>
            </a:r>
            <a:r>
              <a:rPr kumimoji="1" lang="en-US" altLang="ko-KR" sz="1600" smtClean="0">
                <a:sym typeface="Wingdings" pitchFamily="2" charset="2"/>
              </a:rPr>
              <a:t>, 2013</a:t>
            </a:r>
            <a:r>
              <a:rPr kumimoji="1" lang="ko-KR" altLang="en-US" sz="1600" smtClean="0">
                <a:sym typeface="Wingdings" pitchFamily="2" charset="2"/>
              </a:rPr>
              <a:t>년부터 분반기에 연결재무제표를 작성하는 자산 </a:t>
            </a:r>
            <a:r>
              <a:rPr kumimoji="1" lang="en-US" altLang="ko-KR" sz="1600" smtClean="0">
                <a:sym typeface="Wingdings" pitchFamily="2" charset="2"/>
              </a:rPr>
              <a:t>2</a:t>
            </a:r>
            <a:r>
              <a:rPr kumimoji="1" lang="ko-KR" altLang="en-US" sz="1600" smtClean="0">
                <a:sym typeface="Wingdings" pitchFamily="2" charset="2"/>
              </a:rPr>
              <a:t>조원 미만 기업의 경우 </a:t>
            </a:r>
            <a:r>
              <a:rPr kumimoji="1" lang="en-US" altLang="ko-KR" sz="1600" smtClean="0">
                <a:sym typeface="Wingdings" pitchFamily="2" charset="2"/>
              </a:rPr>
              <a:t>2011</a:t>
            </a:r>
            <a:r>
              <a:rPr kumimoji="1" lang="ko-KR" altLang="en-US" sz="1600" smtClean="0">
                <a:sym typeface="Wingdings" pitchFamily="2" charset="2"/>
              </a:rPr>
              <a:t>년 및 </a:t>
            </a:r>
            <a:r>
              <a:rPr kumimoji="1" lang="en-US" altLang="ko-KR" sz="1600" smtClean="0">
                <a:sym typeface="Wingdings" pitchFamily="2" charset="2"/>
              </a:rPr>
              <a:t>2012</a:t>
            </a:r>
            <a:r>
              <a:rPr kumimoji="1" lang="ko-KR" altLang="en-US" sz="1600" smtClean="0">
                <a:sym typeface="Wingdings" pitchFamily="2" charset="2"/>
              </a:rPr>
              <a:t>년에는 </a:t>
            </a:r>
            <a:r>
              <a:rPr kumimoji="1" lang="en-US" altLang="ko-KR" sz="1600" smtClean="0">
                <a:sym typeface="Wingdings" pitchFamily="2" charset="2"/>
              </a:rPr>
              <a:t>45</a:t>
            </a:r>
            <a:r>
              <a:rPr kumimoji="1" lang="ko-KR" altLang="en-US" sz="1600" smtClean="0">
                <a:sym typeface="Wingdings" pitchFamily="2" charset="2"/>
              </a:rPr>
              <a:t>일이 적용되고 </a:t>
            </a:r>
            <a:r>
              <a:rPr kumimoji="1" lang="en-US" altLang="ko-KR" sz="1600" smtClean="0">
                <a:sym typeface="Wingdings" pitchFamily="2" charset="2"/>
              </a:rPr>
              <a:t>2013</a:t>
            </a:r>
            <a:r>
              <a:rPr kumimoji="1" lang="ko-KR" altLang="en-US" sz="1600" smtClean="0">
                <a:sym typeface="Wingdings" pitchFamily="2" charset="2"/>
              </a:rPr>
              <a:t>년 및 </a:t>
            </a:r>
            <a:r>
              <a:rPr kumimoji="1" lang="en-US" altLang="ko-KR" sz="1600" smtClean="0">
                <a:sym typeface="Wingdings" pitchFamily="2" charset="2"/>
              </a:rPr>
              <a:t>2014</a:t>
            </a:r>
            <a:r>
              <a:rPr kumimoji="1" lang="ko-KR" altLang="en-US" sz="1600" smtClean="0">
                <a:sym typeface="Wingdings" pitchFamily="2" charset="2"/>
              </a:rPr>
              <a:t>년에는 </a:t>
            </a:r>
            <a:r>
              <a:rPr kumimoji="1" lang="en-US" altLang="ko-KR" sz="1600" smtClean="0">
                <a:sym typeface="Wingdings" pitchFamily="2" charset="2"/>
              </a:rPr>
              <a:t>60</a:t>
            </a:r>
            <a:r>
              <a:rPr kumimoji="1" lang="ko-KR" altLang="en-US" sz="1600" smtClean="0">
                <a:sym typeface="Wingdings" pitchFamily="2" charset="2"/>
              </a:rPr>
              <a:t>일이 적용됨</a:t>
            </a: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468313" y="1196975"/>
            <a:ext cx="8207375" cy="10795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tabLst>
                <a:tab pos="442913" algn="l"/>
              </a:tabLst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Q5. IFRS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도입에 따라 사업보고서 및 분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반기 보고서 제출기한은 어떻게 변경되나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 bwMode="black">
          <a:xfrm>
            <a:off x="1116013" y="115888"/>
            <a:ext cx="7027862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>
              <a:defRPr/>
            </a:pPr>
            <a:r>
              <a:rPr lang="en-US" altLang="ko-KR" sz="280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3. 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재무제표 작성</a:t>
            </a: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·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공시  및 외부감사 </a:t>
            </a:r>
            <a:endParaRPr lang="ko-KR" altLang="en-US" sz="2400" b="0" kern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3"/>
          <p:cNvSpPr>
            <a:spLocks noGrp="1"/>
          </p:cNvSpPr>
          <p:nvPr>
            <p:ph type="body" idx="4294967295"/>
          </p:nvPr>
        </p:nvSpPr>
        <p:spPr>
          <a:xfrm>
            <a:off x="539750" y="2565400"/>
            <a:ext cx="8175625" cy="34559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ko-KR" sz="800" smtClean="0"/>
          </a:p>
          <a:p>
            <a:r>
              <a:rPr kumimoji="1" lang="ko-KR" altLang="en-US" sz="1800" smtClean="0"/>
              <a:t>외감법 제</a:t>
            </a:r>
            <a:r>
              <a:rPr kumimoji="1" lang="en-US" altLang="ko-KR" sz="1800" smtClean="0"/>
              <a:t>2</a:t>
            </a:r>
            <a:r>
              <a:rPr kumimoji="1" lang="ko-KR" altLang="en-US" sz="1800" smtClean="0"/>
              <a:t>조에 따라 연결재무제표 뿐만 아니라</a:t>
            </a:r>
            <a:r>
              <a:rPr kumimoji="1" lang="en-US" altLang="ko-KR" sz="1800" smtClean="0"/>
              <a:t>, </a:t>
            </a:r>
            <a:r>
              <a:rPr kumimoji="1" lang="ko-KR" altLang="en-US" sz="1800" b="1" smtClean="0">
                <a:solidFill>
                  <a:srgbClr val="CC00FF"/>
                </a:solidFill>
              </a:rPr>
              <a:t>개별재무제표에 대하여도 외부감사를 받아야 함</a:t>
            </a:r>
          </a:p>
          <a:p>
            <a:endParaRPr kumimoji="1" lang="ko-KR" altLang="en-US" sz="1800" b="1" smtClean="0"/>
          </a:p>
          <a:p>
            <a:pPr marL="742950" lvl="1">
              <a:buFont typeface="Wingdings" pitchFamily="2" charset="2"/>
              <a:buChar char="ü"/>
            </a:pPr>
            <a:r>
              <a:rPr kumimoji="1" lang="ko-KR" altLang="en-US" sz="1600" smtClean="0">
                <a:sym typeface="Wingdings" pitchFamily="2" charset="2"/>
              </a:rPr>
              <a:t>외감법 </a:t>
            </a:r>
            <a:r>
              <a:rPr kumimoji="1" lang="ko-KR" altLang="en-US" sz="1600" b="1" smtClean="0">
                <a:sym typeface="Wingdings" pitchFamily="2" charset="2"/>
              </a:rPr>
              <a:t>제</a:t>
            </a:r>
            <a:r>
              <a:rPr kumimoji="1" lang="en-US" altLang="ko-KR" sz="1600" b="1" smtClean="0">
                <a:sym typeface="Wingdings" pitchFamily="2" charset="2"/>
              </a:rPr>
              <a:t>2</a:t>
            </a:r>
            <a:r>
              <a:rPr kumimoji="1" lang="ko-KR" altLang="en-US" sz="1600" b="1" smtClean="0">
                <a:sym typeface="Wingdings" pitchFamily="2" charset="2"/>
              </a:rPr>
              <a:t>조 </a:t>
            </a:r>
            <a:r>
              <a:rPr kumimoji="1" lang="en-US" altLang="ko-KR" sz="1600" b="1" smtClean="0">
                <a:sym typeface="Wingdings" pitchFamily="2" charset="2"/>
              </a:rPr>
              <a:t>(</a:t>
            </a:r>
            <a:r>
              <a:rPr kumimoji="1" lang="ko-KR" altLang="en-US" sz="1600" b="1" smtClean="0">
                <a:sym typeface="Wingdings" pitchFamily="2" charset="2"/>
              </a:rPr>
              <a:t>외부감사의 대상</a:t>
            </a:r>
            <a:r>
              <a:rPr kumimoji="1" lang="en-US" altLang="ko-KR" sz="1600" b="1" smtClean="0">
                <a:sym typeface="Wingdings" pitchFamily="2" charset="2"/>
              </a:rPr>
              <a:t>)</a:t>
            </a:r>
            <a:r>
              <a:rPr kumimoji="1" lang="en-US" altLang="ko-KR" sz="1600" smtClean="0">
                <a:sym typeface="Wingdings" pitchFamily="2" charset="2"/>
              </a:rPr>
              <a:t> </a:t>
            </a:r>
            <a:r>
              <a:rPr kumimoji="1" lang="ko-KR" altLang="en-US" sz="1600" smtClean="0">
                <a:sym typeface="Wingdings" pitchFamily="2" charset="2"/>
              </a:rPr>
              <a:t>직전 사업연도 말의 자산총액</a:t>
            </a:r>
            <a:r>
              <a:rPr kumimoji="1" lang="en-US" altLang="ko-KR" sz="1600" smtClean="0">
                <a:sym typeface="Wingdings" pitchFamily="2" charset="2"/>
              </a:rPr>
              <a:t>, </a:t>
            </a:r>
            <a:r>
              <a:rPr kumimoji="1" lang="ko-KR" altLang="en-US" sz="1600" smtClean="0">
                <a:sym typeface="Wingdings" pitchFamily="2" charset="2"/>
              </a:rPr>
              <a:t>부채규모 또는 종업원수 등 대통령령으로 정하는 기준에 해당하는 주식회사는 재무제표</a:t>
            </a:r>
            <a:r>
              <a:rPr kumimoji="1" lang="en-US" altLang="ko-KR" sz="1600" smtClean="0">
                <a:sym typeface="Wingdings" pitchFamily="2" charset="2"/>
              </a:rPr>
              <a:t>(</a:t>
            </a:r>
            <a:r>
              <a:rPr kumimoji="1" lang="ko-KR" altLang="en-US" sz="1600" smtClean="0">
                <a:sym typeface="Wingdings" pitchFamily="2" charset="2"/>
              </a:rPr>
              <a:t>연결재무제표를 작성하는 회사의 경우에는 연결재무제표를 포함한다</a:t>
            </a:r>
            <a:r>
              <a:rPr kumimoji="1" lang="en-US" altLang="ko-KR" sz="1600" smtClean="0">
                <a:sym typeface="Wingdings" pitchFamily="2" charset="2"/>
              </a:rPr>
              <a:t>)</a:t>
            </a:r>
            <a:r>
              <a:rPr kumimoji="1" lang="ko-KR" altLang="en-US" sz="1600" smtClean="0">
                <a:sym typeface="Wingdings" pitchFamily="2" charset="2"/>
              </a:rPr>
              <a:t>를 작성하여 주식회사로부터 독립된 외부의 감사인에 의한 회계감사를 받아야 한다</a:t>
            </a:r>
            <a:r>
              <a:rPr kumimoji="1" lang="en-US" altLang="ko-KR" sz="1600" smtClean="0">
                <a:sym typeface="Wingdings" pitchFamily="2" charset="2"/>
              </a:rPr>
              <a:t>. </a:t>
            </a:r>
          </a:p>
          <a:p>
            <a:pPr marL="742950" lvl="1">
              <a:buFont typeface="Wingdings" pitchFamily="2" charset="2"/>
              <a:buChar char="ü"/>
            </a:pPr>
            <a:endParaRPr kumimoji="1" lang="en-US" altLang="ko-KR" sz="1600" smtClean="0">
              <a:sym typeface="Wingdings" pitchFamily="2" charset="2"/>
            </a:endParaRPr>
          </a:p>
          <a:p>
            <a:pPr marL="742950" lvl="1">
              <a:buFont typeface="Wingdings" pitchFamily="2" charset="2"/>
              <a:buChar char="ü"/>
            </a:pPr>
            <a:r>
              <a:rPr kumimoji="1" lang="ko-KR" altLang="en-US" sz="1600" smtClean="0">
                <a:sym typeface="Wingdings" pitchFamily="2" charset="2"/>
              </a:rPr>
              <a:t>참고로 </a:t>
            </a:r>
            <a:r>
              <a:rPr kumimoji="1" lang="ko-KR" altLang="en-US" sz="1600" b="1" smtClean="0">
                <a:sym typeface="Wingdings" pitchFamily="2" charset="2"/>
              </a:rPr>
              <a:t>분</a:t>
            </a:r>
            <a:r>
              <a:rPr kumimoji="1" lang="en-US" altLang="ko-KR" sz="1600" b="1" smtClean="0">
                <a:sym typeface="Wingdings" pitchFamily="2" charset="2"/>
              </a:rPr>
              <a:t>·</a:t>
            </a:r>
            <a:r>
              <a:rPr kumimoji="1" lang="ko-KR" altLang="en-US" sz="1600" b="1" smtClean="0">
                <a:sym typeface="Wingdings" pitchFamily="2" charset="2"/>
              </a:rPr>
              <a:t>반기 재무제표에 대하여도 외부감사인의 검토</a:t>
            </a:r>
            <a:r>
              <a:rPr kumimoji="1" lang="ko-KR" altLang="en-US" sz="1600" smtClean="0">
                <a:sym typeface="Wingdings" pitchFamily="2" charset="2"/>
              </a:rPr>
              <a:t>를 받아야 함</a:t>
            </a:r>
            <a:r>
              <a:rPr kumimoji="1" lang="en-US" altLang="ko-KR" sz="1400" smtClean="0">
                <a:sym typeface="Wingdings" pitchFamily="2" charset="2"/>
              </a:rPr>
              <a:t>(</a:t>
            </a:r>
            <a:r>
              <a:rPr kumimoji="1" lang="ko-KR" altLang="en-US" sz="1400" smtClean="0">
                <a:sym typeface="Wingdings" pitchFamily="2" charset="2"/>
              </a:rPr>
              <a:t>자산 </a:t>
            </a:r>
            <a:r>
              <a:rPr kumimoji="1" lang="en-US" altLang="ko-KR" sz="1400" smtClean="0">
                <a:sym typeface="Wingdings" pitchFamily="2" charset="2"/>
              </a:rPr>
              <a:t>5</a:t>
            </a:r>
            <a:r>
              <a:rPr kumimoji="1" lang="ko-KR" altLang="en-US" sz="1400" smtClean="0">
                <a:sym typeface="Wingdings" pitchFamily="2" charset="2"/>
              </a:rPr>
              <a:t>천억원 미만 일반기업은 현행과 같이 분기에는 검토의무 면제</a:t>
            </a:r>
            <a:r>
              <a:rPr kumimoji="1" lang="en-US" altLang="ko-KR" sz="1400" smtClean="0">
                <a:sym typeface="Wingdings" pitchFamily="2" charset="2"/>
              </a:rPr>
              <a:t>)</a:t>
            </a:r>
            <a:r>
              <a:rPr kumimoji="1" lang="ko-KR" altLang="en-US" sz="1400" smtClean="0">
                <a:sym typeface="Wingdings" pitchFamily="2" charset="2"/>
              </a:rPr>
              <a:t> </a:t>
            </a:r>
            <a:endParaRPr kumimoji="1" lang="en-US" altLang="ko-KR" sz="1400" smtClean="0">
              <a:sym typeface="Wingdings" pitchFamily="2" charset="2"/>
            </a:endParaRPr>
          </a:p>
          <a:p>
            <a:pPr marL="742950" lvl="1">
              <a:buFont typeface="Wingdings" pitchFamily="2" charset="2"/>
              <a:buChar char="ü"/>
            </a:pPr>
            <a:endParaRPr kumimoji="1" lang="ko-KR" altLang="en-US" sz="1600" smtClean="0">
              <a:sym typeface="Wingdings" pitchFamily="2" charset="2"/>
            </a:endParaRPr>
          </a:p>
          <a:p>
            <a:pPr>
              <a:buFont typeface="Wingdings" pitchFamily="2" charset="2"/>
              <a:buChar char="ü"/>
            </a:pPr>
            <a:endParaRPr kumimoji="1" lang="ko-KR" altLang="en-US" smtClean="0">
              <a:sym typeface="Wingdings" pitchFamily="2" charset="2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468313" y="1196975"/>
            <a:ext cx="8207375" cy="10795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Q6.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연결재무제표 작성기업의 경우 외부감사를 받아야 할 재무제표가 연결재무제표만인지 아니면 개별재무제표에 대하여도 외부감사를 받아야 하는지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 bwMode="black">
          <a:xfrm>
            <a:off x="1116013" y="115888"/>
            <a:ext cx="7027862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>
              <a:defRPr/>
            </a:pPr>
            <a:r>
              <a:rPr lang="en-US" altLang="ko-KR" sz="280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3. </a:t>
            </a:r>
            <a:r>
              <a:rPr lang="ko-KR" altLang="en-US" sz="280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재무제표 작성</a:t>
            </a:r>
            <a:r>
              <a:rPr lang="en-US" altLang="ko-KR" sz="280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·</a:t>
            </a:r>
            <a:r>
              <a:rPr lang="ko-KR" altLang="en-US" sz="280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공시  및 외부감사 </a:t>
            </a:r>
            <a:endParaRPr lang="ko-KR" altLang="en-US" sz="2400" kern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3"/>
          <p:cNvSpPr>
            <a:spLocks noGrp="1"/>
          </p:cNvSpPr>
          <p:nvPr>
            <p:ph type="body" idx="4294967295"/>
          </p:nvPr>
        </p:nvSpPr>
        <p:spPr>
          <a:xfrm>
            <a:off x="428625" y="2143125"/>
            <a:ext cx="8358188" cy="4214813"/>
          </a:xfrm>
        </p:spPr>
        <p:txBody>
          <a:bodyPr/>
          <a:lstStyle/>
          <a:p>
            <a:pPr>
              <a:buClr>
                <a:srgbClr val="990000"/>
              </a:buClr>
            </a:pPr>
            <a:r>
              <a:rPr lang="en-US" altLang="ko-KR" sz="1600" smtClean="0"/>
              <a:t>IFRS</a:t>
            </a:r>
            <a:r>
              <a:rPr lang="ko-KR" altLang="en-US" sz="1600" smtClean="0"/>
              <a:t>의 도입에 따라 최초사업연도 재무제표에 비교 표시되는 전기재무제표를 감사</a:t>
            </a:r>
            <a:r>
              <a:rPr lang="en-US" altLang="ko-KR" sz="1600" smtClean="0"/>
              <a:t>(</a:t>
            </a:r>
            <a:r>
              <a:rPr lang="ko-KR" altLang="en-US" sz="1600" smtClean="0"/>
              <a:t>검토</a:t>
            </a:r>
            <a:r>
              <a:rPr lang="en-US" altLang="ko-KR" sz="1600" smtClean="0"/>
              <a:t>)</a:t>
            </a:r>
            <a:r>
              <a:rPr lang="ko-KR" altLang="en-US" sz="1600" smtClean="0"/>
              <a:t>해야 하는지에 대하여 명확히 하기 위하여 회계감사에 관한 실무의견서 </a:t>
            </a:r>
            <a:r>
              <a:rPr lang="en-US" altLang="ko-KR" sz="1600" smtClean="0"/>
              <a:t>2009-3 ‘</a:t>
            </a:r>
            <a:r>
              <a:rPr lang="en-US" altLang="ko-KR" sz="1600" b="1" smtClean="0"/>
              <a:t>IFRS </a:t>
            </a:r>
            <a:r>
              <a:rPr lang="ko-KR" altLang="en-US" sz="1600" b="1" smtClean="0"/>
              <a:t>조기적용기업의 최초회계연도에 대한 분</a:t>
            </a:r>
            <a:r>
              <a:rPr lang="en-US" altLang="ko-KR" sz="1600" b="1" smtClean="0"/>
              <a:t>·</a:t>
            </a:r>
            <a:r>
              <a:rPr lang="ko-KR" altLang="en-US" sz="1600" b="1" smtClean="0"/>
              <a:t>반기재무제표 검토</a:t>
            </a:r>
            <a:r>
              <a:rPr lang="en-US" altLang="ko-KR" sz="1600" smtClean="0"/>
              <a:t>’</a:t>
            </a:r>
            <a:r>
              <a:rPr lang="ko-KR" altLang="en-US" sz="1600" smtClean="0"/>
              <a:t>를 발표</a:t>
            </a:r>
            <a:r>
              <a:rPr lang="en-US" altLang="ko-KR" sz="1600" smtClean="0"/>
              <a:t>(’09.5</a:t>
            </a:r>
            <a:r>
              <a:rPr lang="ko-KR" altLang="en-US" sz="1600" smtClean="0"/>
              <a:t>월</a:t>
            </a:r>
            <a:r>
              <a:rPr lang="en-US" altLang="ko-KR" sz="1600" smtClean="0"/>
              <a:t>)</a:t>
            </a:r>
          </a:p>
          <a:p>
            <a:endParaRPr lang="en-US" altLang="ko-KR" sz="800" smtClean="0"/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400" smtClean="0"/>
              <a:t>동 실무의견서에 따르면 당기 </a:t>
            </a:r>
            <a:r>
              <a:rPr lang="en-US" altLang="ko-KR" sz="1400" smtClean="0"/>
              <a:t>K-IFRS </a:t>
            </a:r>
            <a:r>
              <a:rPr lang="ko-KR" altLang="en-US" sz="1400" smtClean="0"/>
              <a:t>재무제표에 대한 검토의견을 형성하기 위해서는 전기  </a:t>
            </a:r>
            <a:r>
              <a:rPr lang="en-US" altLang="ko-KR" sz="1400" smtClean="0"/>
              <a:t>K-IFRS</a:t>
            </a:r>
            <a:r>
              <a:rPr lang="ko-KR" altLang="en-US" sz="1400" smtClean="0"/>
              <a:t>재무제표를 검토하는 것이 바람직하나</a:t>
            </a:r>
            <a:r>
              <a:rPr lang="en-US" altLang="ko-KR" sz="1400" smtClean="0"/>
              <a:t>,</a:t>
            </a:r>
          </a:p>
          <a:p>
            <a:pPr marL="742950" lvl="1"/>
            <a:endParaRPr lang="en-US" altLang="ko-KR" sz="800" smtClean="0"/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400" smtClean="0"/>
              <a:t>반기재무제표검토준칙에서 비교표시 전기재무제표에 대한 검토를 의무화하고 있지 않으므로 당기 재무제표에 대한 검토의견 형성을 위해 필요한 전기 재무정보만을 검토할 수 있음</a:t>
            </a:r>
            <a:endParaRPr lang="en-US" altLang="ko-KR" sz="1400" smtClean="0"/>
          </a:p>
          <a:p>
            <a:pPr marL="742950" lvl="1">
              <a:buClr>
                <a:srgbClr val="990000"/>
              </a:buClr>
              <a:buFont typeface="Wingdings" pitchFamily="2" charset="2"/>
              <a:buChar char="ü"/>
            </a:pPr>
            <a:endParaRPr lang="en-US" altLang="ko-KR" sz="1200" smtClean="0"/>
          </a:p>
          <a:p>
            <a:pPr>
              <a:buClr>
                <a:srgbClr val="990000"/>
              </a:buClr>
            </a:pPr>
            <a:r>
              <a:rPr lang="ko-KR" altLang="en-US" sz="1600" b="1" smtClean="0"/>
              <a:t>한국공인회계사회는 감사보고서 작성사례</a:t>
            </a:r>
            <a:r>
              <a:rPr lang="en-US" altLang="ko-KR" sz="1600" b="1" smtClean="0"/>
              <a:t>(‘10.3.17)</a:t>
            </a:r>
            <a:r>
              <a:rPr lang="ko-KR" altLang="en-US" sz="1600" smtClean="0"/>
              <a:t>를 통해 당기 재무제표에 대한 감사의견 형성을 위해 필요한 전기 재무정보만을 감사할 수 있으며</a:t>
            </a:r>
            <a:r>
              <a:rPr lang="en-US" altLang="ko-KR" sz="1600" smtClean="0"/>
              <a:t>,</a:t>
            </a:r>
            <a:r>
              <a:rPr lang="ko-KR" altLang="en-US" sz="1600" smtClean="0"/>
              <a:t> 첨부된 재무제표의 전기수치에 대해 감사받지 않았다는 사실을 기재하지 않도록 사례 제시</a:t>
            </a:r>
          </a:p>
          <a:p>
            <a:pPr marL="742950" lvl="1">
              <a:buFont typeface="Wingdings" pitchFamily="2" charset="2"/>
              <a:buNone/>
            </a:pPr>
            <a:endParaRPr lang="ko-KR" altLang="en-US" sz="1600" smtClean="0"/>
          </a:p>
          <a:p>
            <a:pPr>
              <a:buFont typeface="Wingdings" pitchFamily="2" charset="2"/>
              <a:buNone/>
            </a:pPr>
            <a:r>
              <a:rPr lang="en-US" altLang="ko-KR" sz="1800" b="1" smtClean="0"/>
              <a:t> </a:t>
            </a:r>
            <a:r>
              <a:rPr lang="en-US" altLang="ko-KR" sz="1600" smtClean="0"/>
              <a:t>※  </a:t>
            </a:r>
            <a:r>
              <a:rPr lang="en-US" altLang="ko-KR" sz="1600" smtClean="0">
                <a:solidFill>
                  <a:srgbClr val="0070C0"/>
                </a:solidFill>
              </a:rPr>
              <a:t>IFRS </a:t>
            </a:r>
            <a:r>
              <a:rPr lang="ko-KR" altLang="en-US" sz="1600" smtClean="0">
                <a:solidFill>
                  <a:srgbClr val="0070C0"/>
                </a:solidFill>
              </a:rPr>
              <a:t>적용  최초사업연도 재무제표에 </a:t>
            </a:r>
            <a:r>
              <a:rPr lang="ko-KR" altLang="en-US" sz="1600" b="1" smtClean="0">
                <a:solidFill>
                  <a:srgbClr val="0070C0"/>
                </a:solidFill>
              </a:rPr>
              <a:t>비교표시되는 전기재무제표에 대한 감사 의무화 여부에 대해 현재 검토 중</a:t>
            </a:r>
            <a:r>
              <a:rPr lang="ko-KR" altLang="en-US" sz="1600" smtClean="0">
                <a:solidFill>
                  <a:srgbClr val="0070C0"/>
                </a:solidFill>
              </a:rPr>
              <a:t>에 있으며</a:t>
            </a:r>
            <a:r>
              <a:rPr lang="en-US" altLang="ko-KR" sz="1600" smtClean="0">
                <a:solidFill>
                  <a:srgbClr val="0070C0"/>
                </a:solidFill>
              </a:rPr>
              <a:t>, </a:t>
            </a:r>
            <a:r>
              <a:rPr lang="ko-KR" altLang="en-US" sz="1600" smtClean="0">
                <a:solidFill>
                  <a:srgbClr val="0070C0"/>
                </a:solidFill>
              </a:rPr>
              <a:t>향후 도입될 국제감사기준</a:t>
            </a:r>
            <a:r>
              <a:rPr lang="en-US" altLang="ko-KR" sz="1600" smtClean="0">
                <a:solidFill>
                  <a:srgbClr val="0070C0"/>
                </a:solidFill>
              </a:rPr>
              <a:t>(New ISA)</a:t>
            </a:r>
            <a:r>
              <a:rPr lang="ko-KR" altLang="en-US" sz="1600" smtClean="0">
                <a:solidFill>
                  <a:srgbClr val="0070C0"/>
                </a:solidFill>
              </a:rPr>
              <a:t>에 따라 최종적인 방침이 확정될 예정</a:t>
            </a:r>
            <a:endParaRPr lang="en-US" altLang="ko-KR" sz="160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None/>
            </a:pPr>
            <a:endParaRPr kumimoji="1" lang="ko-KR" altLang="en-US" sz="1600" smtClean="0">
              <a:sym typeface="Wingdings" pitchFamily="2" charset="2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428625" y="1000125"/>
            <a:ext cx="8207375" cy="936625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tabLst>
                <a:tab pos="442913" algn="l"/>
              </a:tabLst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Q7. IFRS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도입에 따라 최초사업연도 재무제표에 비교 표시되는 전기재무제표에 대하여 감사 또는 검토를 받아야 하는지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 bwMode="black">
          <a:xfrm>
            <a:off x="1116013" y="115888"/>
            <a:ext cx="7027862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>
              <a:defRPr/>
            </a:pPr>
            <a:r>
              <a:rPr lang="en-US" altLang="ko-KR" sz="280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3. 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재무제표 작성</a:t>
            </a:r>
            <a:r>
              <a:rPr lang="en-US" altLang="ko-KR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·</a:t>
            </a:r>
            <a:r>
              <a:rPr lang="ko-KR" altLang="en-US" sz="2800" b="0" kern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공시  및 외부감사 </a:t>
            </a:r>
            <a:endParaRPr lang="ko-KR" altLang="en-US" sz="2400" b="0" kern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4"/>
          <p:cNvSpPr>
            <a:spLocks noChangeArrowheads="1"/>
          </p:cNvSpPr>
          <p:nvPr/>
        </p:nvSpPr>
        <p:spPr bwMode="auto">
          <a:xfrm>
            <a:off x="0" y="56435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92514" name="Rectangle 9"/>
          <p:cNvSpPr>
            <a:spLocks noChangeArrowheads="1"/>
          </p:cNvSpPr>
          <p:nvPr/>
        </p:nvSpPr>
        <p:spPr bwMode="auto">
          <a:xfrm>
            <a:off x="1258888" y="18891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기업공시서식 작성기준 관련사항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2515" name="Text Box 16"/>
          <p:cNvSpPr txBox="1">
            <a:spLocks noChangeArrowheads="1"/>
          </p:cNvSpPr>
          <p:nvPr/>
        </p:nvSpPr>
        <p:spPr bwMode="auto">
          <a:xfrm>
            <a:off x="468313" y="1916113"/>
            <a:ext cx="817086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u"/>
            </a:pPr>
            <a:endParaRPr lang="en-US" altLang="ko-KR" sz="800" b="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192516" name="Rectangle 8"/>
          <p:cNvSpPr>
            <a:spLocks noChangeArrowheads="1"/>
          </p:cNvSpPr>
          <p:nvPr/>
        </p:nvSpPr>
        <p:spPr bwMode="auto">
          <a:xfrm>
            <a:off x="-182937150" y="-11113"/>
            <a:ext cx="9144000" cy="5334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1400">
                <a:solidFill>
                  <a:srgbClr val="000000"/>
                </a:solidFill>
                <a:latin typeface="휴먼명조,한컴돋움"/>
              </a:rPr>
              <a:t>(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</a:rPr>
              <a:t>참고</a:t>
            </a:r>
            <a:r>
              <a:rPr lang="en-US" altLang="ko-KR" sz="1400">
                <a:solidFill>
                  <a:srgbClr val="000000"/>
                </a:solidFill>
                <a:latin typeface="휴먼명조,한컴돋움"/>
              </a:rPr>
              <a:t>) 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</a:rPr>
              <a:t>요약재무정보 양식 예시</a:t>
            </a:r>
            <a:r>
              <a:rPr lang="ko-KR" altLang="en-US" sz="14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/>
          </a:p>
        </p:txBody>
      </p:sp>
      <p:graphicFrame>
        <p:nvGraphicFramePr>
          <p:cNvPr id="125291" name="Group 363"/>
          <p:cNvGraphicFramePr>
            <a:graphicFrameLocks noGrp="1"/>
          </p:cNvGraphicFramePr>
          <p:nvPr/>
        </p:nvGraphicFramePr>
        <p:xfrm>
          <a:off x="180344763" y="522288"/>
          <a:ext cx="4254500" cy="5638800"/>
        </p:xfrm>
        <a:graphic>
          <a:graphicData uri="http://schemas.openxmlformats.org/drawingml/2006/table">
            <a:tbl>
              <a:tblPr/>
              <a:tblGrid>
                <a:gridCol w="1743075"/>
                <a:gridCol w="479425"/>
                <a:gridCol w="536575"/>
                <a:gridCol w="508000"/>
                <a:gridCol w="508000"/>
                <a:gridCol w="479425"/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단위 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: 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                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사업연도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구 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×5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×4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×3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×2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×1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855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당좌자산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재고자산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투자자산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무형자산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기타비유동자산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자산총계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부채총계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자본조정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기타포괄손익누계액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이익잉여금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매출액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중단사업손익이 없을 경우 기재 생략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[△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는 음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(-)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의 수치임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2586" name="Rectangle 364"/>
          <p:cNvSpPr>
            <a:spLocks noChangeArrowheads="1"/>
          </p:cNvSpPr>
          <p:nvPr/>
        </p:nvSpPr>
        <p:spPr bwMode="auto">
          <a:xfrm>
            <a:off x="180344763" y="6151563"/>
            <a:ext cx="11737975" cy="71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,한컴돋움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* 회사 설립후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미만이거나 한국채택국제회계기준 적용 등에 따라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미만의 재무정보만 기재할 수 있는 경우에는 해당기간의 재무정보만 기재할 수 있음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  <a:t/>
            </a:r>
            <a:b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</a:br>
            <a:endParaRPr lang="ko-KR" altLang="en-US"/>
          </a:p>
        </p:txBody>
      </p:sp>
      <p:sp>
        <p:nvSpPr>
          <p:cNvPr id="192587" name="Rectangle 365"/>
          <p:cNvSpPr>
            <a:spLocks noChangeArrowheads="1"/>
          </p:cNvSpPr>
          <p:nvPr/>
        </p:nvSpPr>
        <p:spPr bwMode="auto">
          <a:xfrm>
            <a:off x="-182937150" y="-11113"/>
            <a:ext cx="9144000" cy="5334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1400">
                <a:solidFill>
                  <a:srgbClr val="000000"/>
                </a:solidFill>
                <a:latin typeface="휴먼명조,한컴돋움"/>
              </a:rPr>
              <a:t>(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</a:rPr>
              <a:t>참고</a:t>
            </a:r>
            <a:r>
              <a:rPr lang="en-US" altLang="ko-KR" sz="1400">
                <a:solidFill>
                  <a:srgbClr val="000000"/>
                </a:solidFill>
                <a:latin typeface="휴먼명조,한컴돋움"/>
              </a:rPr>
              <a:t>) 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</a:rPr>
              <a:t>요약재무정보 양식 예시</a:t>
            </a:r>
            <a:r>
              <a:rPr lang="ko-KR" altLang="en-US" sz="14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/>
          </a:p>
        </p:txBody>
      </p:sp>
      <p:graphicFrame>
        <p:nvGraphicFramePr>
          <p:cNvPr id="125648" name="Group 720"/>
          <p:cNvGraphicFramePr>
            <a:graphicFrameLocks noGrp="1"/>
          </p:cNvGraphicFramePr>
          <p:nvPr/>
        </p:nvGraphicFramePr>
        <p:xfrm>
          <a:off x="180344763" y="522288"/>
          <a:ext cx="4254500" cy="5638800"/>
        </p:xfrm>
        <a:graphic>
          <a:graphicData uri="http://schemas.openxmlformats.org/drawingml/2006/table">
            <a:tbl>
              <a:tblPr/>
              <a:tblGrid>
                <a:gridCol w="1743075"/>
                <a:gridCol w="479425"/>
                <a:gridCol w="536575"/>
                <a:gridCol w="508000"/>
                <a:gridCol w="508000"/>
                <a:gridCol w="479425"/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단위 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: 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                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사업연도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구 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×5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×4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×3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×2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×1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855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당좌자산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재고자산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투자자산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무형자산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기타비유동자산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자산총계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부채총계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자본조정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기타포괄손익누계액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이익잉여금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매출액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중단사업손익이 없을 경우 기재 생략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[△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는 음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(-)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의 수치임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2657" name="Rectangle 721"/>
          <p:cNvSpPr>
            <a:spLocks noChangeArrowheads="1"/>
          </p:cNvSpPr>
          <p:nvPr/>
        </p:nvSpPr>
        <p:spPr bwMode="auto">
          <a:xfrm>
            <a:off x="180344763" y="6151563"/>
            <a:ext cx="11737975" cy="71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,한컴돋움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* 회사 설립후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미만이거나 한국채택국제회계기준 적용 등에 따라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미만의 재무정보만 기재할 수 있는 경우에는 해당기간의 재무정보만 기재할 수 있음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  <a:t/>
            </a:r>
            <a:b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</a:br>
            <a:endParaRPr lang="ko-KR" altLang="en-US"/>
          </a:p>
        </p:txBody>
      </p:sp>
      <p:sp>
        <p:nvSpPr>
          <p:cNvPr id="192658" name="Rectangle 7"/>
          <p:cNvSpPr>
            <a:spLocks noChangeArrowheads="1"/>
          </p:cNvSpPr>
          <p:nvPr/>
        </p:nvSpPr>
        <p:spPr bwMode="auto">
          <a:xfrm>
            <a:off x="827088" y="2060575"/>
            <a:ext cx="741680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1" lang="ko-KR" altLang="en-US" sz="20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 </a:t>
            </a:r>
          </a:p>
        </p:txBody>
      </p:sp>
      <p:graphicFrame>
        <p:nvGraphicFramePr>
          <p:cNvPr id="208023" name="Group 151"/>
          <p:cNvGraphicFramePr>
            <a:graphicFrameLocks noGrp="1"/>
          </p:cNvGraphicFramePr>
          <p:nvPr/>
        </p:nvGraphicFramePr>
        <p:xfrm>
          <a:off x="539750" y="1052513"/>
          <a:ext cx="4464050" cy="431800"/>
        </p:xfrm>
        <a:graphic>
          <a:graphicData uri="http://schemas.openxmlformats.org/drawingml/2006/table">
            <a:tbl>
              <a:tblPr/>
              <a:tblGrid>
                <a:gridCol w="4464298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IFRS </a:t>
                      </a: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분</a:t>
                      </a: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·</a:t>
                      </a: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반기</a:t>
                      </a: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·</a:t>
                      </a: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사업보고서  점검결과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sp>
        <p:nvSpPr>
          <p:cNvPr id="192665" name="Text Box 16"/>
          <p:cNvSpPr txBox="1">
            <a:spLocks noChangeArrowheads="1"/>
          </p:cNvSpPr>
          <p:nvPr/>
        </p:nvSpPr>
        <p:spPr bwMode="auto">
          <a:xfrm>
            <a:off x="539750" y="1700213"/>
            <a:ext cx="81708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 ea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268288" algn="l"/>
              </a:tabLst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금감원은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조기적용기업의 분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반기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사업보고서가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기업공시서식 작성기준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따라 적정이 작성되었는 지 주기적으로 점검</a:t>
            </a:r>
            <a:endParaRPr lang="en-US" altLang="ko-KR" sz="1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indent="-360363" ea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268288" algn="l"/>
              </a:tabLst>
            </a:pP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2009년 IFRS 조기적용기업의 2009년 1분기보고서 점검결과 11사에서 총 63건 (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기업별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～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)의 기업공시서식작성기준 및 기준서 미준수사항이 발견되어, 이를 정정하도록 안내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2666" name="Rectangle 5"/>
          <p:cNvSpPr>
            <a:spLocks noChangeArrowheads="1"/>
          </p:cNvSpPr>
          <p:nvPr/>
        </p:nvSpPr>
        <p:spPr bwMode="auto">
          <a:xfrm>
            <a:off x="468313" y="3573463"/>
            <a:ext cx="8064500" cy="2449512"/>
          </a:xfrm>
          <a:prstGeom prst="rect">
            <a:avLst/>
          </a:prstGeom>
          <a:solidFill>
            <a:srgbClr val="FCE8F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just">
              <a:spcBef>
                <a:spcPct val="20000"/>
              </a:spcBef>
              <a:buClr>
                <a:srgbClr val="959209"/>
              </a:buClr>
              <a:buFont typeface="Wingdings" pitchFamily="2" charset="2"/>
              <a:buChar char="l"/>
            </a:pPr>
            <a:r>
              <a:rPr lang="en-US" altLang="ko-KR" sz="1800" u="sng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2009</a:t>
            </a:r>
            <a:r>
              <a:rPr lang="ko-KR" altLang="en-US" sz="1800" u="sng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조기적용기업의 </a:t>
            </a:r>
            <a:r>
              <a:rPr lang="en-US" altLang="ko-KR" sz="1800" u="sng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2009</a:t>
            </a:r>
            <a:r>
              <a:rPr lang="ko-KR" altLang="en-US" sz="1800" u="sng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800" u="sng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800" u="sng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분기보고서 점검결과 미준사사항</a:t>
            </a:r>
            <a:endParaRPr kumimoji="1" lang="en-US" altLang="ko-KR" sz="1800">
              <a:latin typeface="가는각진제목체"/>
              <a:ea typeface="가는각진제목체"/>
              <a:cs typeface="가는각진제목체"/>
            </a:endParaRPr>
          </a:p>
          <a:p>
            <a:pPr marL="342900" indent="-342900" algn="just">
              <a:spcBef>
                <a:spcPct val="20000"/>
              </a:spcBef>
              <a:buClr>
                <a:srgbClr val="959209"/>
              </a:buClr>
            </a:pPr>
            <a:r>
              <a:rPr kumimoji="1" lang="en-US" altLang="ko-KR" sz="1800">
                <a:latin typeface="가는각진제목체"/>
                <a:ea typeface="가는각진제목체"/>
                <a:cs typeface="가는각진제목체"/>
              </a:rPr>
              <a:t> </a:t>
            </a:r>
            <a:endParaRPr kumimoji="1" lang="ko-KR" altLang="en-US" sz="1800" b="0">
              <a:latin typeface="가는각진제목체"/>
              <a:ea typeface="가는각진제목체"/>
              <a:cs typeface="가는각진제목체"/>
            </a:endParaRPr>
          </a:p>
          <a:p>
            <a:pPr lvl="1">
              <a:buClr>
                <a:srgbClr val="A50021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요약재무정보 미공시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계정과목 구분 표시 누락 등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(7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Clr>
                <a:srgbClr val="A50021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재무제표 공시 및 기재위치 오류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(4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Clr>
                <a:srgbClr val="A50021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따라 선택 또는 적용면제한 회계처리방법 미기재 등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(9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Clr>
                <a:srgbClr val="A50021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공정가치 평가절차 요약 기재 누락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(7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Clr>
                <a:srgbClr val="A50021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과거회계기준과의 조정공시 누락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(7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Clr>
                <a:srgbClr val="A50021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재무상태표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포괄손익계산서 표시방법 오류 등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(9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50" name="Group 6"/>
          <p:cNvGraphicFramePr>
            <a:graphicFrameLocks noGrp="1"/>
          </p:cNvGraphicFramePr>
          <p:nvPr/>
        </p:nvGraphicFramePr>
        <p:xfrm>
          <a:off x="606425" y="1881188"/>
          <a:ext cx="3097213" cy="4284662"/>
        </p:xfrm>
        <a:graphic>
          <a:graphicData uri="http://schemas.openxmlformats.org/drawingml/2006/table">
            <a:tbl>
              <a:tblPr/>
              <a:tblGrid>
                <a:gridCol w="425450"/>
                <a:gridCol w="2671762"/>
              </a:tblGrid>
              <a:tr h="306987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목 차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698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Ⅰ.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회사의 개요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409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Ⅱ.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사업의 내용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98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Ⅲ.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재무에 관한 사항         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------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936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Ⅳ.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감사인의 감사의견 등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98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Ⅴ.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이사의 경영진단 및 분석의견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02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Ⅵ.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이사회 등 회사의 기관 및 계열회사에 관한 사항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98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Ⅶ.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주주에 관한 사항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409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Ⅷ.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임원 및 직원 등에 관한 사항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98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Ⅸ.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이해관계자와의 거래내용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02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Ⅹ.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그 밖에 투자자 보호를 위하여 필요한 사항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53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Ⅺ.</a:t>
                      </a: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맑은 고딕" pitchFamily="50" charset="-127"/>
                        </a:rPr>
                        <a:t>Ⅻ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재무제표 등                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------</a:t>
                      </a: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부속명세서                 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,한컴돋움"/>
                          <a:cs typeface="한컴바탕" pitchFamily="18" charset="2"/>
                        </a:rPr>
                        <a:t>------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한양중고딕,한컴돋움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1599" name="Group 159"/>
          <p:cNvGraphicFramePr>
            <a:graphicFrameLocks noGrp="1"/>
          </p:cNvGraphicFramePr>
          <p:nvPr/>
        </p:nvGraphicFramePr>
        <p:xfrm>
          <a:off x="5076825" y="1773238"/>
          <a:ext cx="3000375" cy="1646237"/>
        </p:xfrm>
        <a:graphic>
          <a:graphicData uri="http://schemas.openxmlformats.org/drawingml/2006/table">
            <a:tbl>
              <a:tblPr/>
              <a:tblGrid>
                <a:gridCol w="208280"/>
                <a:gridCol w="360362"/>
                <a:gridCol w="2432050"/>
              </a:tblGrid>
              <a:tr h="141288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세부 목차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288">
                <a:tc gridSpan="2"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Ⅲ.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재무에 관한 사항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1.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요약연결재무정보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연결대상회사 변동내용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)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28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2.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요약재무정보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28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3.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재무제표 이용상의 유의점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1589" name="Group 149"/>
          <p:cNvGraphicFramePr>
            <a:graphicFrameLocks noGrp="1"/>
          </p:cNvGraphicFramePr>
          <p:nvPr/>
        </p:nvGraphicFramePr>
        <p:xfrm>
          <a:off x="5076825" y="3573463"/>
          <a:ext cx="3000375" cy="1724025"/>
        </p:xfrm>
        <a:graphic>
          <a:graphicData uri="http://schemas.openxmlformats.org/drawingml/2006/table">
            <a:tbl>
              <a:tblPr/>
              <a:tblGrid>
                <a:gridCol w="211138"/>
                <a:gridCol w="415925"/>
                <a:gridCol w="2373312"/>
              </a:tblGrid>
              <a:tr h="276389">
                <a:tc gridSpan="2"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Ⅺ.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재무제표 등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482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1.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연결재무제표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389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2. 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재무제표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482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3.  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대손충당금 설정현황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482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4.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재고자산 현황 등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389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5.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기업어음증권 발행실적 등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662" name="Line 115"/>
          <p:cNvSpPr>
            <a:spLocks noChangeShapeType="1"/>
          </p:cNvSpPr>
          <p:nvPr/>
        </p:nvSpPr>
        <p:spPr bwMode="auto">
          <a:xfrm flipV="1">
            <a:off x="3779838" y="2363788"/>
            <a:ext cx="1147762" cy="488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4663" name="Line 116"/>
          <p:cNvSpPr>
            <a:spLocks noChangeShapeType="1"/>
          </p:cNvSpPr>
          <p:nvPr/>
        </p:nvSpPr>
        <p:spPr bwMode="auto">
          <a:xfrm flipV="1">
            <a:off x="3779838" y="3860800"/>
            <a:ext cx="1152525" cy="18716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61600" name="Group 160"/>
          <p:cNvGraphicFramePr>
            <a:graphicFrameLocks noGrp="1"/>
          </p:cNvGraphicFramePr>
          <p:nvPr/>
        </p:nvGraphicFramePr>
        <p:xfrm>
          <a:off x="5076825" y="5516563"/>
          <a:ext cx="3000375" cy="685800"/>
        </p:xfrm>
        <a:graphic>
          <a:graphicData uri="http://schemas.openxmlformats.org/drawingml/2006/table">
            <a:tbl>
              <a:tblPr/>
              <a:tblGrid>
                <a:gridCol w="211138"/>
                <a:gridCol w="415925"/>
                <a:gridCol w="2373312"/>
              </a:tblGrid>
              <a:tr h="354249">
                <a:tc gridSpan="2"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Ⅻ</a:t>
                      </a: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0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부속명세서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874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 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1.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,한컴돋움"/>
                          <a:cs typeface="한컴바탕" pitchFamily="18" charset="2"/>
                        </a:rPr>
                        <a:t>공정가치평가 절차요약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한양중고딕,한컴돋움"/>
                        <a:cs typeface="한컴바탕" pitchFamily="18" charset="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678" name="Rectangle 9"/>
          <p:cNvSpPr>
            <a:spLocks noChangeArrowheads="1"/>
          </p:cNvSpPr>
          <p:nvPr/>
        </p:nvSpPr>
        <p:spPr bwMode="auto">
          <a:xfrm>
            <a:off x="1187450" y="18891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기업공시서식 작성기준 관련사항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539750" y="908050"/>
            <a:ext cx="8207375" cy="6477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Q1.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사업보고서 기재순서는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sp>
        <p:nvSpPr>
          <p:cNvPr id="194680" name="Line 115"/>
          <p:cNvSpPr>
            <a:spLocks noChangeShapeType="1"/>
          </p:cNvSpPr>
          <p:nvPr/>
        </p:nvSpPr>
        <p:spPr bwMode="auto">
          <a:xfrm flipV="1">
            <a:off x="3779838" y="5805488"/>
            <a:ext cx="1152525" cy="1444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96610" name="Rectangle 4"/>
          <p:cNvSpPr>
            <a:spLocks noChangeArrowheads="1"/>
          </p:cNvSpPr>
          <p:nvPr/>
        </p:nvSpPr>
        <p:spPr bwMode="auto">
          <a:xfrm>
            <a:off x="0" y="56435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96611" name="Rectangle 9"/>
          <p:cNvSpPr>
            <a:spLocks noChangeArrowheads="1"/>
          </p:cNvSpPr>
          <p:nvPr/>
        </p:nvSpPr>
        <p:spPr bwMode="auto">
          <a:xfrm>
            <a:off x="1187450" y="18891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기업공시서식 작성기준 관련사항</a:t>
            </a:r>
          </a:p>
        </p:txBody>
      </p:sp>
      <p:sp>
        <p:nvSpPr>
          <p:cNvPr id="196612" name="Text Box 16"/>
          <p:cNvSpPr txBox="1">
            <a:spLocks noChangeArrowheads="1"/>
          </p:cNvSpPr>
          <p:nvPr/>
        </p:nvSpPr>
        <p:spPr bwMode="auto">
          <a:xfrm>
            <a:off x="539750" y="2420938"/>
            <a:ext cx="81708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아님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IFRS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따라 작성가능한 기간에 대해서만 요약재무정보를 기재</a:t>
            </a:r>
            <a:endParaRPr lang="en-US" altLang="ko-KR" sz="1800" b="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196613" name="Rectangle 9"/>
          <p:cNvSpPr>
            <a:spLocks noChangeArrowheads="1"/>
          </p:cNvSpPr>
          <p:nvPr/>
        </p:nvSpPr>
        <p:spPr bwMode="auto">
          <a:xfrm>
            <a:off x="-182937150" y="-11113"/>
            <a:ext cx="9144000" cy="5334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1400">
                <a:solidFill>
                  <a:srgbClr val="000000"/>
                </a:solidFill>
                <a:latin typeface="휴먼명조,한컴돋움"/>
                <a:ea typeface="한양중고딕"/>
                <a:cs typeface="한양중고딕"/>
              </a:rPr>
              <a:t>(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  <a:ea typeface="한양중고딕"/>
                <a:cs typeface="한양중고딕"/>
              </a:rPr>
              <a:t>참고</a:t>
            </a:r>
            <a:r>
              <a:rPr lang="en-US" altLang="ko-KR" sz="1400">
                <a:solidFill>
                  <a:srgbClr val="000000"/>
                </a:solidFill>
                <a:latin typeface="휴먼명조,한컴돋움"/>
                <a:ea typeface="한양중고딕"/>
                <a:cs typeface="한양중고딕"/>
              </a:rPr>
              <a:t>) 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  <a:ea typeface="한양중고딕"/>
                <a:cs typeface="한양중고딕"/>
              </a:rPr>
              <a:t>요약재무정보 양식 예시</a:t>
            </a:r>
            <a:r>
              <a:rPr lang="ko-KR" altLang="en-US" sz="1300">
                <a:solidFill>
                  <a:srgbClr val="000000"/>
                </a:solidFill>
                <a:ea typeface="한양중고딕"/>
                <a:cs typeface="한양중고딕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/>
          </a:p>
        </p:txBody>
      </p:sp>
      <p:graphicFrame>
        <p:nvGraphicFramePr>
          <p:cNvPr id="84332" name="Group 364"/>
          <p:cNvGraphicFramePr>
            <a:graphicFrameLocks noGrp="1"/>
          </p:cNvGraphicFramePr>
          <p:nvPr/>
        </p:nvGraphicFramePr>
        <p:xfrm>
          <a:off x="180344763" y="522288"/>
          <a:ext cx="4254500" cy="5638800"/>
        </p:xfrm>
        <a:graphic>
          <a:graphicData uri="http://schemas.openxmlformats.org/drawingml/2006/table">
            <a:tbl>
              <a:tblPr/>
              <a:tblGrid>
                <a:gridCol w="1743075"/>
                <a:gridCol w="479425"/>
                <a:gridCol w="536575"/>
                <a:gridCol w="508000"/>
                <a:gridCol w="508000"/>
                <a:gridCol w="479425"/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단위 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: 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                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사업연도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구 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×5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×4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×3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×2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×1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855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당좌자산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재고자산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투자자산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무형자산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기타비유동자산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자산총계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부채총계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자본조정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기타포괄손익누계액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이익잉여금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매출액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중단사업손익이 없을 경우 기재 생략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[△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는 음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(-)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의 수치임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6683" name="Rectangle 365"/>
          <p:cNvSpPr>
            <a:spLocks noChangeArrowheads="1"/>
          </p:cNvSpPr>
          <p:nvPr/>
        </p:nvSpPr>
        <p:spPr bwMode="auto">
          <a:xfrm>
            <a:off x="180344763" y="6151563"/>
            <a:ext cx="11737975" cy="71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,한컴돋움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* 회사 설립후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미만이거나 한국채택국제회계기준 적용 등에 따라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미만의 재무정보만 기재할 수 있는 경우에는 해당기간의 재무정보만 기재할 수 있음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  <a:t/>
            </a:r>
            <a:b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</a:br>
            <a:endParaRPr lang="ko-KR" altLang="en-US"/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268413"/>
            <a:ext cx="8207375" cy="790575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Q2. IFRS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를 최초로 도입하는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2011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년도 사업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(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분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·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반기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)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보고서에 최근 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5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년간 요약재무정보를 모두 기재해야 하는지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539750" y="3213100"/>
            <a:ext cx="8207375" cy="6477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Q3.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요약재무정보에 포함될 계정과목은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sp>
        <p:nvSpPr>
          <p:cNvPr id="196686" name="Text Box 16"/>
          <p:cNvSpPr txBox="1">
            <a:spLocks noChangeArrowheads="1"/>
          </p:cNvSpPr>
          <p:nvPr/>
        </p:nvSpPr>
        <p:spPr bwMode="auto">
          <a:xfrm>
            <a:off x="539750" y="4221163"/>
            <a:ext cx="8170863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 ea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268288" algn="l"/>
              </a:tabLst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자산항목은 유동자산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비유동자산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자산총계를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부채항목은 유동부채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비유동부채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부채총계를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자본항목은 자본금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자본총계를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손익항목은 매출액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영업이익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계속사업이익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당기손손익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주당순손익을 포함해야 함</a:t>
            </a:r>
          </a:p>
          <a:p>
            <a:pPr marL="922338" lvl="1" indent="-382588" ea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268288" algn="l"/>
              </a:tabLst>
            </a:pP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K-IFRS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적용기업은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K-IFRS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 정하는 범위 내에서 회사가 중요하다고 판단되는 항목을 기업공시서식 작성기준에서 제시한 계정과목을 대신하여 작성할 수 있음</a:t>
            </a:r>
            <a:endParaRPr lang="en-US" altLang="ko-KR" sz="1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0" y="56435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8" name="Rectangle 9"/>
          <p:cNvSpPr>
            <a:spLocks noChangeArrowheads="1"/>
          </p:cNvSpPr>
          <p:nvPr/>
        </p:nvSpPr>
        <p:spPr bwMode="auto">
          <a:xfrm>
            <a:off x="1258888" y="18891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기업공시서식 작성기준 관련사항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9" name="Text Box 16"/>
          <p:cNvSpPr txBox="1">
            <a:spLocks noChangeArrowheads="1"/>
          </p:cNvSpPr>
          <p:nvPr/>
        </p:nvSpPr>
        <p:spPr bwMode="auto">
          <a:xfrm>
            <a:off x="468313" y="1916113"/>
            <a:ext cx="817086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u"/>
            </a:pPr>
            <a:endParaRPr lang="en-US" altLang="ko-KR" sz="800" b="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-182937150" y="-11113"/>
            <a:ext cx="9144000" cy="5334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1400">
                <a:solidFill>
                  <a:srgbClr val="000000"/>
                </a:solidFill>
                <a:latin typeface="휴먼명조,한컴돋움"/>
              </a:rPr>
              <a:t>(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</a:rPr>
              <a:t>참고</a:t>
            </a:r>
            <a:r>
              <a:rPr lang="en-US" altLang="ko-KR" sz="1400">
                <a:solidFill>
                  <a:srgbClr val="000000"/>
                </a:solidFill>
                <a:latin typeface="휴먼명조,한컴돋움"/>
              </a:rPr>
              <a:t>) 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</a:rPr>
              <a:t>요약재무정보 양식 예시</a:t>
            </a:r>
            <a:r>
              <a:rPr lang="ko-KR" altLang="en-US" sz="14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/>
          </a:p>
        </p:txBody>
      </p:sp>
      <p:graphicFrame>
        <p:nvGraphicFramePr>
          <p:cNvPr id="125291" name="Group 363"/>
          <p:cNvGraphicFramePr>
            <a:graphicFrameLocks noGrp="1"/>
          </p:cNvGraphicFramePr>
          <p:nvPr/>
        </p:nvGraphicFramePr>
        <p:xfrm>
          <a:off x="180344763" y="522288"/>
          <a:ext cx="4254500" cy="5638800"/>
        </p:xfrm>
        <a:graphic>
          <a:graphicData uri="http://schemas.openxmlformats.org/drawingml/2006/table">
            <a:tbl>
              <a:tblPr/>
              <a:tblGrid>
                <a:gridCol w="1743075"/>
                <a:gridCol w="479425"/>
                <a:gridCol w="536575"/>
                <a:gridCol w="508000"/>
                <a:gridCol w="508000"/>
                <a:gridCol w="479425"/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단위 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: 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                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사업연도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구 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×5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×4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×3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×2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×1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855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당좌자산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재고자산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투자자산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무형자산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기타비유동자산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자산총계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부채총계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자본조정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기타포괄손익누계액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이익잉여금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매출액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중단사업손익이 없을 경우 기재 생략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[△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는 음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(-)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의 수치임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00" name="Rectangle 364"/>
          <p:cNvSpPr>
            <a:spLocks noChangeArrowheads="1"/>
          </p:cNvSpPr>
          <p:nvPr/>
        </p:nvSpPr>
        <p:spPr bwMode="auto">
          <a:xfrm>
            <a:off x="180344763" y="6151563"/>
            <a:ext cx="11737975" cy="71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,한컴돋움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* 회사 설립후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미만이거나 한국채택국제회계기준 적용 등에 따라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미만의 재무정보만 기재할 수 있는 경우에는 해당기간의 재무정보만 기재할 수 있음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  <a:t/>
            </a:r>
            <a:b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</a:br>
            <a:endParaRPr lang="ko-KR" altLang="en-US"/>
          </a:p>
        </p:txBody>
      </p:sp>
      <p:sp>
        <p:nvSpPr>
          <p:cNvPr id="1101" name="Rectangle 365"/>
          <p:cNvSpPr>
            <a:spLocks noChangeArrowheads="1"/>
          </p:cNvSpPr>
          <p:nvPr/>
        </p:nvSpPr>
        <p:spPr bwMode="auto">
          <a:xfrm>
            <a:off x="-182937150" y="-11113"/>
            <a:ext cx="9144000" cy="5334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1400">
                <a:solidFill>
                  <a:srgbClr val="000000"/>
                </a:solidFill>
                <a:latin typeface="휴먼명조,한컴돋움"/>
              </a:rPr>
              <a:t>(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</a:rPr>
              <a:t>참고</a:t>
            </a:r>
            <a:r>
              <a:rPr lang="en-US" altLang="ko-KR" sz="1400">
                <a:solidFill>
                  <a:srgbClr val="000000"/>
                </a:solidFill>
                <a:latin typeface="휴먼명조,한컴돋움"/>
              </a:rPr>
              <a:t>) </a:t>
            </a:r>
            <a:r>
              <a:rPr lang="ko-KR" altLang="en-US" sz="1400">
                <a:solidFill>
                  <a:srgbClr val="000000"/>
                </a:solidFill>
                <a:latin typeface="휴먼명조,한컴돋움"/>
              </a:rPr>
              <a:t>요약재무정보 양식 예시</a:t>
            </a:r>
            <a:r>
              <a:rPr lang="ko-KR" altLang="en-US" sz="14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/>
          </a:p>
        </p:txBody>
      </p:sp>
      <p:graphicFrame>
        <p:nvGraphicFramePr>
          <p:cNvPr id="125648" name="Group 720"/>
          <p:cNvGraphicFramePr>
            <a:graphicFrameLocks noGrp="1"/>
          </p:cNvGraphicFramePr>
          <p:nvPr/>
        </p:nvGraphicFramePr>
        <p:xfrm>
          <a:off x="180344763" y="522288"/>
          <a:ext cx="4254500" cy="5638800"/>
        </p:xfrm>
        <a:graphic>
          <a:graphicData uri="http://schemas.openxmlformats.org/drawingml/2006/table">
            <a:tbl>
              <a:tblPr/>
              <a:tblGrid>
                <a:gridCol w="1743075"/>
                <a:gridCol w="479425"/>
                <a:gridCol w="536575"/>
                <a:gridCol w="508000"/>
                <a:gridCol w="508000"/>
                <a:gridCol w="479425"/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단위 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: 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                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사업연도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구 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×5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×4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×3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×2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제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×1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855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당좌자산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재고자산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비유동자산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투자자산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무형자산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기타비유동자산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자산총계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비유동부채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부채총계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자본조정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기타포괄손익누계액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이익잉여금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자본총계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매출액</a:t>
                      </a:r>
                      <a:endParaRPr kumimoji="0" lang="ko-KR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영업손실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계속사업손실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중단사업손익이 없을 경우 기재 생략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당기순손실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endParaRPr kumimoji="0" lang="en-US" altLang="ko-KR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주당순이익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주당순손실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)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한양중고딕"/>
                          <a:cs typeface="한양중고딕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[△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는 음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(-)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의 수치임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중고딕,한컴돋움"/>
                          <a:ea typeface="한양중고딕"/>
                          <a:cs typeface="한양중고딕"/>
                        </a:rPr>
                        <a:t>]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한양중고딕"/>
                          <a:cs typeface="한양중고딕"/>
                        </a:rPr>
                        <a:t> </a:t>
                      </a:r>
                      <a:endParaRPr kumimoji="0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71" name="Rectangle 721"/>
          <p:cNvSpPr>
            <a:spLocks noChangeArrowheads="1"/>
          </p:cNvSpPr>
          <p:nvPr/>
        </p:nvSpPr>
        <p:spPr bwMode="auto">
          <a:xfrm>
            <a:off x="180344763" y="6151563"/>
            <a:ext cx="11737975" cy="71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ko-KR" altLang="en-US" sz="1500">
                <a:solidFill>
                  <a:srgbClr val="000000"/>
                </a:solidFill>
              </a:rPr>
              <a:t> </a:t>
            </a:r>
            <a:r>
              <a:rPr lang="ko-KR" altLang="en-US" sz="1500">
                <a:solidFill>
                  <a:srgbClr val="000000"/>
                </a:solidFill>
                <a:latin typeface="휴먼명조,한컴돋움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* 회사 설립후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미만이거나 한국채택국제회계기준 적용 등에 따라 </a:t>
            </a:r>
            <a:r>
              <a:rPr lang="en-US" altLang="ko-KR" sz="1200">
                <a:solidFill>
                  <a:srgbClr val="000000"/>
                </a:solidFill>
                <a:latin typeface="한양중고딕,한컴돋움"/>
              </a:rPr>
              <a:t>5</a:t>
            </a:r>
            <a:r>
              <a:rPr lang="ko-KR" altLang="en-US" sz="1200">
                <a:solidFill>
                  <a:srgbClr val="000000"/>
                </a:solidFill>
                <a:latin typeface="한양중고딕,한컴돋움"/>
              </a:rPr>
              <a:t>사업연도 미만의 재무정보만 기재할 수 있는 경우에는 해당기간의 재무정보만 기재할 수 있음</a:t>
            </a:r>
            <a:r>
              <a:rPr lang="ko-KR" altLang="en-US" sz="1500">
                <a:solidFill>
                  <a:srgbClr val="000000"/>
                </a:solidFill>
                <a:latin typeface="휴먼명조"/>
              </a:rPr>
              <a:t> </a:t>
            </a:r>
            <a:endParaRPr lang="ko-KR" altLang="en-US" sz="900"/>
          </a:p>
          <a:p>
            <a:pPr algn="just" eaLnBrk="0" latinLnBrk="0" hangingPunct="0"/>
            <a: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  <a:t/>
            </a:r>
            <a:br>
              <a:rPr lang="ko-KR" altLang="en-US" sz="1000">
                <a:solidFill>
                  <a:srgbClr val="000000"/>
                </a:solidFill>
                <a:ea typeface="한컴바탕" pitchFamily="18" charset="-127"/>
                <a:cs typeface="한컴바탕" pitchFamily="18" charset="-127"/>
              </a:rPr>
            </a:br>
            <a:endParaRPr lang="ko-KR" altLang="en-US"/>
          </a:p>
        </p:txBody>
      </p:sp>
      <p:sp>
        <p:nvSpPr>
          <p:cNvPr id="1172" name="Rectangle 7"/>
          <p:cNvSpPr>
            <a:spLocks noChangeArrowheads="1"/>
          </p:cNvSpPr>
          <p:nvPr/>
        </p:nvSpPr>
        <p:spPr bwMode="auto">
          <a:xfrm>
            <a:off x="827088" y="2060575"/>
            <a:ext cx="741680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1" lang="ko-KR" altLang="en-US" sz="20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 </a:t>
            </a:r>
          </a:p>
        </p:txBody>
      </p:sp>
      <p:graphicFrame>
        <p:nvGraphicFramePr>
          <p:cNvPr id="1026" name="Object 724"/>
          <p:cNvGraphicFramePr>
            <a:graphicFrameLocks noChangeAspect="1"/>
          </p:cNvGraphicFramePr>
          <p:nvPr/>
        </p:nvGraphicFramePr>
        <p:xfrm>
          <a:off x="395288" y="1773238"/>
          <a:ext cx="8137525" cy="4641850"/>
        </p:xfrm>
        <a:graphic>
          <a:graphicData uri="http://schemas.openxmlformats.org/presentationml/2006/ole">
            <p:oleObj spid="_x0000_s1026" name="비트맵 이미지" r:id="rId4" imgW="6447619" imgH="5971429" progId="PBrush">
              <p:embed/>
            </p:oleObj>
          </a:graphicData>
        </a:graphic>
      </p:graphicFrame>
      <p:graphicFrame>
        <p:nvGraphicFramePr>
          <p:cNvPr id="208023" name="Group 151"/>
          <p:cNvGraphicFramePr>
            <a:graphicFrameLocks noGrp="1"/>
          </p:cNvGraphicFramePr>
          <p:nvPr/>
        </p:nvGraphicFramePr>
        <p:xfrm>
          <a:off x="539750" y="1052513"/>
          <a:ext cx="3960813" cy="431800"/>
        </p:xfrm>
        <a:graphic>
          <a:graphicData uri="http://schemas.openxmlformats.org/drawingml/2006/table">
            <a:tbl>
              <a:tblPr/>
              <a:tblGrid>
                <a:gridCol w="3960813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(</a:t>
                      </a: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참고</a:t>
                      </a: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) </a:t>
                      </a: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요약 재무정보 양식 예시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1730" name="Rectangle 4"/>
          <p:cNvSpPr>
            <a:spLocks noChangeArrowheads="1"/>
          </p:cNvSpPr>
          <p:nvPr/>
        </p:nvSpPr>
        <p:spPr bwMode="auto">
          <a:xfrm>
            <a:off x="0" y="56435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1731" name="Rectangle 9"/>
          <p:cNvSpPr>
            <a:spLocks noChangeArrowheads="1"/>
          </p:cNvSpPr>
          <p:nvPr/>
        </p:nvSpPr>
        <p:spPr bwMode="auto">
          <a:xfrm>
            <a:off x="1187450" y="18891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기업공시서식 작성기준 관련사항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1732" name="Text Box 16"/>
          <p:cNvSpPr txBox="1">
            <a:spLocks noChangeArrowheads="1"/>
          </p:cNvSpPr>
          <p:nvPr/>
        </p:nvSpPr>
        <p:spPr bwMode="auto">
          <a:xfrm>
            <a:off x="468313" y="3933825"/>
            <a:ext cx="8170862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None/>
            </a:pPr>
            <a:endParaRPr lang="ko-KR" altLang="en-US" sz="400" b="0">
              <a:solidFill>
                <a:srgbClr val="000000"/>
              </a:solidFill>
              <a:latin typeface="굴림" charset="-127"/>
            </a:endParaRPr>
          </a:p>
          <a:p>
            <a:pPr marL="358775" indent="-35877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공시서식기준의 작성지침에 비해 요약연결재무정보 및 요약재무정보를 너무 간략하게 공시하거나 유동부채 및 비유동부채 등 일부 필수 항목에 대한 공시를 누락한 기업도 있었음</a:t>
            </a:r>
          </a:p>
          <a:p>
            <a:pPr marL="358775" indent="-35877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u"/>
            </a:pPr>
            <a:endParaRPr lang="ko-KR" altLang="en-US" sz="10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8775" indent="-35877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또한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요약연결재무정보를 기재하는 회사는 연결대상회사의 변동내용을 반드시 공시해야 함</a:t>
            </a:r>
            <a:endParaRPr lang="en-US" altLang="ko-KR" sz="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1733" name="Text Box 16"/>
          <p:cNvSpPr txBox="1">
            <a:spLocks noChangeArrowheads="1"/>
          </p:cNvSpPr>
          <p:nvPr/>
        </p:nvSpPr>
        <p:spPr bwMode="auto">
          <a:xfrm>
            <a:off x="468313" y="2060575"/>
            <a:ext cx="8170862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3275" lvl="1" indent="-26352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ü"/>
            </a:pPr>
            <a:endParaRPr lang="ko-KR" altLang="en-US" sz="400">
              <a:solidFill>
                <a:srgbClr val="000000"/>
              </a:solidFill>
              <a:latin typeface="굴림" charset="-127"/>
            </a:endParaRPr>
          </a:p>
          <a:p>
            <a:pPr marL="268288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연결재무제표 작성기업의 경우 요약연결재무정보 뿐만 아니라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개별재무제표에 대한 요약재무정보도 공시해야 함 </a:t>
            </a:r>
          </a:p>
          <a:p>
            <a:pPr marL="803275" lvl="1" indent="-26352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 때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요약연결재무정보를 먼저 기재 후 요약재무정보 기재</a:t>
            </a:r>
            <a:endParaRPr lang="ko-KR" altLang="en-US" sz="18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3275" lvl="1" indent="-26352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* 주된 재무제표가 연결기준이거나 사업의 특성상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지주회사 등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연결기준의 재무정보가 유용한 경우 요약연결재무정보를 먼저 기재한 후 요약재무정보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기재</a:t>
            </a:r>
            <a:endParaRPr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196975"/>
            <a:ext cx="8207375" cy="647700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Q4.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요약재무정보 </a:t>
            </a:r>
            <a:r>
              <a:rPr lang="ko-KR" altLang="en-US" sz="2000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기재시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 유의사항은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sp>
        <p:nvSpPr>
          <p:cNvPr id="20173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3778" name="Rectangle 4"/>
          <p:cNvSpPr>
            <a:spLocks noChangeArrowheads="1"/>
          </p:cNvSpPr>
          <p:nvPr/>
        </p:nvSpPr>
        <p:spPr bwMode="auto">
          <a:xfrm>
            <a:off x="0" y="56435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3779" name="Rectangle 9"/>
          <p:cNvSpPr>
            <a:spLocks noChangeArrowheads="1"/>
          </p:cNvSpPr>
          <p:nvPr/>
        </p:nvSpPr>
        <p:spPr bwMode="auto">
          <a:xfrm>
            <a:off x="1187450" y="18891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기업공시서식 작성기준 관련사항</a:t>
            </a:r>
            <a:endParaRPr lang="en-US" altLang="ko-KR" sz="2800" b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378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03781" name="_x74067552" descr="EMB00000d8839bd"/>
          <p:cNvPicPr>
            <a:picLocks noChangeAspect="1" noChangeArrowheads="1"/>
          </p:cNvPicPr>
          <p:nvPr/>
        </p:nvPicPr>
        <p:blipFill>
          <a:blip r:embed="rId3"/>
          <a:srcRect l="18730" t="31688" r="23338" b="10750"/>
          <a:stretch>
            <a:fillRect/>
          </a:stretch>
        </p:blipFill>
        <p:spPr bwMode="auto">
          <a:xfrm>
            <a:off x="1042988" y="1557338"/>
            <a:ext cx="63373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151"/>
          <p:cNvGraphicFramePr>
            <a:graphicFrameLocks noGrp="1"/>
          </p:cNvGraphicFramePr>
          <p:nvPr/>
        </p:nvGraphicFramePr>
        <p:xfrm>
          <a:off x="1042988" y="981075"/>
          <a:ext cx="4176712" cy="431800"/>
        </p:xfrm>
        <a:graphic>
          <a:graphicData uri="http://schemas.openxmlformats.org/drawingml/2006/table">
            <a:tbl>
              <a:tblPr/>
              <a:tblGrid>
                <a:gridCol w="4176464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(</a:t>
                      </a: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참고</a:t>
                      </a: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) </a:t>
                      </a: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연결대상회사의 변동내용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5826" name="Rectangle 4"/>
          <p:cNvSpPr>
            <a:spLocks noChangeArrowheads="1"/>
          </p:cNvSpPr>
          <p:nvPr/>
        </p:nvSpPr>
        <p:spPr bwMode="auto">
          <a:xfrm>
            <a:off x="0" y="56435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5827" name="Rectangle 9"/>
          <p:cNvSpPr>
            <a:spLocks noChangeArrowheads="1"/>
          </p:cNvSpPr>
          <p:nvPr/>
        </p:nvSpPr>
        <p:spPr bwMode="auto">
          <a:xfrm>
            <a:off x="1116013" y="18891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기업공시서식 작성기준 관련사항</a:t>
            </a: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39750" y="1341438"/>
            <a:ext cx="8207375" cy="792162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Q5.’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한국채택국제회계기준에 따라 회사가 선택 또는 적용을 면제한 회계처리방법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’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을 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사업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(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분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·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반기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)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보고서에 반드시</a:t>
            </a:r>
            <a:r>
              <a:rPr lang="ko-KR" altLang="en-US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공시해야 하나요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sp>
        <p:nvSpPr>
          <p:cNvPr id="205829" name="Text Box 16"/>
          <p:cNvSpPr txBox="1">
            <a:spLocks noChangeArrowheads="1"/>
          </p:cNvSpPr>
          <p:nvPr/>
        </p:nvSpPr>
        <p:spPr bwMode="auto">
          <a:xfrm>
            <a:off x="539750" y="2636838"/>
            <a:ext cx="8170863" cy="27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</a:pP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동 사항을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>
                <a:solidFill>
                  <a:srgbClr val="000000"/>
                </a:solidFill>
                <a:latin typeface="굴림" charset="-127"/>
                <a:ea typeface="맑은 고딕" pitchFamily="50" charset="-127"/>
              </a:rPr>
              <a:t>‘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Ⅲ.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재무에 관한 사항</a:t>
            </a:r>
            <a:r>
              <a:rPr lang="en-US" altLang="ko-KR" sz="1800" b="0">
                <a:solidFill>
                  <a:srgbClr val="000000"/>
                </a:solidFill>
                <a:latin typeface="굴림" charset="-127"/>
                <a:ea typeface="맑은 고딕" pitchFamily="50" charset="-127"/>
              </a:rPr>
              <a:t>’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</a:t>
            </a:r>
            <a:r>
              <a:rPr lang="ko-KR" altLang="en-US" sz="1800" b="0">
                <a:solidFill>
                  <a:srgbClr val="000000"/>
                </a:solidFill>
                <a:latin typeface="굴림" charset="-127"/>
                <a:ea typeface="맑은 고딕" pitchFamily="50" charset="-127"/>
              </a:rPr>
              <a:t>‘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재무정보 이용상의 유의점</a:t>
            </a:r>
            <a:r>
              <a:rPr lang="en-US" altLang="ko-KR" sz="1800" b="0">
                <a:solidFill>
                  <a:srgbClr val="000000"/>
                </a:solidFill>
                <a:latin typeface="굴림" charset="-127"/>
                <a:ea typeface="맑은 고딕" pitchFamily="50" charset="-127"/>
              </a:rPr>
              <a:t>’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</a:t>
            </a:r>
            <a:r>
              <a:rPr lang="ko-KR" altLang="en-US" sz="1800">
                <a:solidFill>
                  <a:srgbClr val="FF0066"/>
                </a:solidFill>
                <a:latin typeface="맑은 고딕" pitchFamily="50" charset="-127"/>
                <a:ea typeface="맑은 고딕" pitchFamily="50" charset="-127"/>
              </a:rPr>
              <a:t>의무적으로 기재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해야 함</a:t>
            </a:r>
          </a:p>
          <a:p>
            <a:pPr marL="358775" indent="-35877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</a:pPr>
            <a:endParaRPr lang="ko-KR" altLang="en-US" sz="12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23913" lvl="1" indent="-285750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K-IFRS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하에서 선택 가능한 회계처리대안 중 회사가 선택한 회계처리방법에 대해 주요사항을 도표 등을 사용하여 기재</a:t>
            </a:r>
          </a:p>
          <a:p>
            <a:pPr marL="823913" lvl="1" indent="-285750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</a:pPr>
            <a:endParaRPr lang="ko-KR" altLang="en-US" sz="12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23913" lvl="1" indent="-285750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기업회계기준서 제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1101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호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한국채택국제회계기준의 최초채택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에서 제시된 소급적용에 대한 면제조항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사업결합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간주원가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종업원급여 등 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 항목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중 회사가 적용한 회계처리방법을 기재</a:t>
            </a:r>
          </a:p>
          <a:p>
            <a:pPr marL="358775" indent="-358775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None/>
            </a:pPr>
            <a:endParaRPr lang="ko-KR" altLang="en-US" sz="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7874" name="Rectangle 4"/>
          <p:cNvSpPr>
            <a:spLocks noChangeArrowheads="1"/>
          </p:cNvSpPr>
          <p:nvPr/>
        </p:nvSpPr>
        <p:spPr bwMode="auto">
          <a:xfrm>
            <a:off x="0" y="56435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7875" name="Rectangle 5"/>
          <p:cNvSpPr>
            <a:spLocks noChangeArrowheads="1"/>
          </p:cNvSpPr>
          <p:nvPr/>
        </p:nvSpPr>
        <p:spPr bwMode="auto">
          <a:xfrm>
            <a:off x="785813" y="6000750"/>
            <a:ext cx="77057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/>
              <a:t>                                                           </a:t>
            </a:r>
            <a:r>
              <a:rPr lang="en-US" altLang="ko-KR" sz="1400">
                <a:solidFill>
                  <a:srgbClr val="005DA2"/>
                </a:solidFill>
              </a:rPr>
              <a:t>(</a:t>
            </a:r>
            <a:r>
              <a:rPr lang="ko-KR" altLang="en-US" sz="1400">
                <a:solidFill>
                  <a:srgbClr val="005DA2"/>
                </a:solidFill>
              </a:rPr>
              <a:t>이하 생략 </a:t>
            </a:r>
            <a:r>
              <a:rPr lang="en-US" altLang="ko-KR" sz="1400">
                <a:solidFill>
                  <a:srgbClr val="005DA2"/>
                </a:solidFill>
              </a:rPr>
              <a:t>)</a:t>
            </a:r>
            <a:r>
              <a:rPr lang="en-US" altLang="ko-KR">
                <a:solidFill>
                  <a:srgbClr val="005DA2"/>
                </a:solidFill>
              </a:rPr>
              <a:t> </a:t>
            </a:r>
          </a:p>
        </p:txBody>
      </p:sp>
      <p:sp>
        <p:nvSpPr>
          <p:cNvPr id="207876" name="Text Box 27"/>
          <p:cNvSpPr txBox="1">
            <a:spLocks noChangeArrowheads="1"/>
          </p:cNvSpPr>
          <p:nvPr/>
        </p:nvSpPr>
        <p:spPr bwMode="auto">
          <a:xfrm>
            <a:off x="684213" y="981075"/>
            <a:ext cx="7704137" cy="357188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spcAft>
                <a:spcPct val="20000"/>
              </a:spcAft>
              <a:buClr>
                <a:srgbClr val="FFFF00"/>
              </a:buClr>
              <a:buSzPct val="125000"/>
              <a:buFont typeface="Wingdings" pitchFamily="2" charset="2"/>
              <a:buNone/>
            </a:pPr>
            <a:r>
              <a:rPr lang="en-US" altLang="ko-KR" sz="18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※G</a:t>
            </a:r>
            <a:r>
              <a:rPr lang="ko-KR" altLang="en-US" sz="18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사 </a:t>
            </a:r>
            <a:r>
              <a:rPr lang="en-US" altLang="ko-KR" sz="18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2009</a:t>
            </a:r>
            <a:r>
              <a:rPr lang="ko-KR" altLang="en-US" sz="18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년 감사보고서 </a:t>
            </a:r>
            <a:r>
              <a:rPr lang="en-US" altLang="ko-KR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재무제표에 대한 주석</a:t>
            </a:r>
            <a:r>
              <a:rPr lang="en-US" altLang="ko-KR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207877" name="직사각형 8"/>
          <p:cNvSpPr>
            <a:spLocks noChangeArrowheads="1"/>
          </p:cNvSpPr>
          <p:nvPr/>
        </p:nvSpPr>
        <p:spPr bwMode="auto">
          <a:xfrm>
            <a:off x="714375" y="1500188"/>
            <a:ext cx="7786688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/>
            <a:r>
              <a:rPr lang="ko-KR" altLang="en-US" sz="140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나</a:t>
            </a:r>
            <a:r>
              <a:rPr lang="en-US" altLang="ko-KR" sz="140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40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한국채택국제회계기준과 현행 회계기준과의 회계처리방법 차이 중 회사에 중요한 영향을 줄 것으로 예상되는 사항</a:t>
            </a:r>
          </a:p>
          <a:p>
            <a:pPr marL="273050" indent="-273050"/>
            <a:r>
              <a:rPr lang="ko-KR" altLang="en-US" sz="1200" b="0">
                <a:latin typeface="맑은 고딕" pitchFamily="50" charset="-127"/>
                <a:ea typeface="맑은 고딕" pitchFamily="50" charset="-127"/>
              </a:rPr>
              <a:t> </a:t>
            </a:r>
          </a:p>
          <a:p>
            <a:pPr marL="273050" indent="-273050"/>
            <a:r>
              <a:rPr lang="ko-KR" altLang="en-US" sz="1200" b="0">
                <a:latin typeface="맑은 고딕" pitchFamily="50" charset="-127"/>
                <a:ea typeface="맑은 고딕" pitchFamily="50" charset="-127"/>
              </a:rPr>
              <a:t>      회사가 </a:t>
            </a:r>
            <a:r>
              <a:rPr lang="en-US" altLang="ko-KR" sz="1200" b="0">
                <a:latin typeface="맑은 고딕" pitchFamily="50" charset="-127"/>
                <a:ea typeface="맑은 고딕" pitchFamily="50" charset="-127"/>
              </a:rPr>
              <a:t>2009</a:t>
            </a:r>
            <a:r>
              <a:rPr lang="ko-KR" altLang="en-US" sz="1200" b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b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200" b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b="0">
                <a:latin typeface="맑은 고딕" pitchFamily="50" charset="-127"/>
                <a:ea typeface="맑은 고딕" pitchFamily="50" charset="-127"/>
              </a:rPr>
              <a:t>31</a:t>
            </a:r>
            <a:r>
              <a:rPr lang="ko-KR" altLang="en-US" sz="1200" b="0">
                <a:latin typeface="맑은 고딕" pitchFamily="50" charset="-127"/>
                <a:ea typeface="맑은 고딕" pitchFamily="50" charset="-127"/>
              </a:rPr>
              <a:t>일 현재 유효한 한국채택국제회계기준을 적용한 재무제표를 작성하는 경우 현행 기업회계기준을 적용한 재무제표와 유의적인 차이를 발생시킬 것으로 예상되는 부분은 다음과 같습니다</a:t>
            </a:r>
            <a:r>
              <a:rPr lang="en-US" altLang="ko-KR" sz="1200" b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b="0">
                <a:latin typeface="맑은 고딕" pitchFamily="50" charset="-127"/>
                <a:ea typeface="맑은 고딕" pitchFamily="50" charset="-127"/>
              </a:rPr>
              <a:t>이러한 부분은 발생할 모든 차이를 망라한 것은 아니며 향후 추가적인 분석결과에 따라 변경될 수 있습니다</a:t>
            </a:r>
            <a:r>
              <a:rPr lang="en-US" altLang="ko-KR" sz="1200" b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b="0">
                <a:latin typeface="맑은 고딕" pitchFamily="50" charset="-127"/>
                <a:ea typeface="맑은 고딕" pitchFamily="50" charset="-127"/>
              </a:rPr>
              <a:t>또한</a:t>
            </a:r>
            <a:r>
              <a:rPr lang="en-US" altLang="ko-KR" sz="12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0">
                <a:latin typeface="맑은 고딕" pitchFamily="50" charset="-127"/>
                <a:ea typeface="맑은 고딕" pitchFamily="50" charset="-127"/>
              </a:rPr>
              <a:t>유의적인 차이의 구체적인 영향을 실무적으로 구할 수 없는 경우도 있습니다</a:t>
            </a:r>
            <a:r>
              <a:rPr lang="en-US" altLang="ko-KR" sz="1200" b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pic>
        <p:nvPicPr>
          <p:cNvPr id="207878" name="Picture 9"/>
          <p:cNvPicPr>
            <a:picLocks noChangeAspect="1" noChangeArrowheads="1"/>
          </p:cNvPicPr>
          <p:nvPr/>
        </p:nvPicPr>
        <p:blipFill>
          <a:blip r:embed="rId2"/>
          <a:srcRect l="2344" t="16875" r="36688" b="47501"/>
          <a:stretch>
            <a:fillRect/>
          </a:stretch>
        </p:blipFill>
        <p:spPr bwMode="auto">
          <a:xfrm>
            <a:off x="785813" y="3000375"/>
            <a:ext cx="764381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879" name="Rectangle 9"/>
          <p:cNvSpPr>
            <a:spLocks noChangeArrowheads="1"/>
          </p:cNvSpPr>
          <p:nvPr/>
        </p:nvSpPr>
        <p:spPr bwMode="auto">
          <a:xfrm>
            <a:off x="1116013" y="18891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기업공시서식 작성기준 관련사항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Rectangle 3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8898" name="Rectangle 4"/>
          <p:cNvSpPr>
            <a:spLocks noChangeArrowheads="1"/>
          </p:cNvSpPr>
          <p:nvPr/>
        </p:nvSpPr>
        <p:spPr bwMode="auto">
          <a:xfrm>
            <a:off x="0" y="56435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8899" name="Rectangle 9"/>
          <p:cNvSpPr>
            <a:spLocks noChangeArrowheads="1"/>
          </p:cNvSpPr>
          <p:nvPr/>
        </p:nvSpPr>
        <p:spPr bwMode="auto">
          <a:xfrm>
            <a:off x="1187450" y="188913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기업공시서식 작성기준 관련사항</a:t>
            </a:r>
          </a:p>
        </p:txBody>
      </p:sp>
      <p:sp>
        <p:nvSpPr>
          <p:cNvPr id="208900" name="Text Box 16"/>
          <p:cNvSpPr txBox="1">
            <a:spLocks noChangeArrowheads="1"/>
          </p:cNvSpPr>
          <p:nvPr/>
        </p:nvSpPr>
        <p:spPr bwMode="auto">
          <a:xfrm>
            <a:off x="468313" y="1844675"/>
            <a:ext cx="8170862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</a:pPr>
            <a:endParaRPr lang="ko-KR" altLang="en-US" sz="200">
              <a:solidFill>
                <a:srgbClr val="000000"/>
              </a:solidFill>
              <a:latin typeface="굴림" charset="-127"/>
            </a:endParaRPr>
          </a:p>
          <a:p>
            <a:pPr marL="354013" indent="-354013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A50021"/>
              </a:buClr>
              <a:buFont typeface="Wingdings" pitchFamily="2" charset="2"/>
              <a:buChar char="u"/>
            </a:pPr>
            <a:r>
              <a:rPr lang="ko-KR" altLang="en-US" sz="1800">
                <a:solidFill>
                  <a:srgbClr val="9900CC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800">
                <a:solidFill>
                  <a:srgbClr val="9900CC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IFRS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도입으로 공정가치 평가가 중요해짐에 따라 공정가치금액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평가기법 및 가정 등을 사업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</a:t>
            </a:r>
            <a:r>
              <a:rPr lang="en-US" altLang="ko-KR" sz="1800" b="0">
                <a:solidFill>
                  <a:srgbClr val="000000"/>
                </a:solidFill>
                <a:latin typeface="굴림" charset="-127"/>
                <a:ea typeface="맑은 고딕" pitchFamily="50" charset="-127"/>
              </a:rPr>
              <a:t>·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반기</a:t>
            </a:r>
            <a:r>
              <a:rPr lang="en-US" altLang="ko-KR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보고서 </a:t>
            </a:r>
            <a:r>
              <a:rPr lang="en-US" altLang="ko-KR" sz="1800" b="0">
                <a:solidFill>
                  <a:srgbClr val="000000"/>
                </a:solidFill>
                <a:latin typeface="굴림" charset="-127"/>
                <a:ea typeface="맑은 고딕" pitchFamily="50" charset="-127"/>
              </a:rPr>
              <a:t>‘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부속명세서</a:t>
            </a:r>
            <a:r>
              <a:rPr lang="en-US" altLang="ko-KR" sz="1800" b="0">
                <a:solidFill>
                  <a:srgbClr val="000000"/>
                </a:solidFill>
                <a:latin typeface="굴림" charset="-127"/>
                <a:ea typeface="맑은 고딕" pitchFamily="50" charset="-127"/>
              </a:rPr>
              <a:t>’</a:t>
            </a: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기재토록 의무화함</a:t>
            </a: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A50021"/>
              </a:buClr>
              <a:buFont typeface="Wingdings" pitchFamily="2" charset="2"/>
              <a:buChar char="ü"/>
            </a:pP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K-IFRS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적용기업은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K-IFRS</a:t>
            </a:r>
            <a:r>
              <a:rPr lang="ko-KR" altLang="en-US"/>
              <a:t>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1107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호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금융상품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공시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문단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25~30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내용을 참고하여 금융상품의 공정가치와 그 평가방법 등을 기재</a:t>
            </a: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</a:pPr>
            <a:endParaRPr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</a:pPr>
            <a:endParaRPr lang="ko-KR" altLang="en-US" b="0">
              <a:solidFill>
                <a:srgbClr val="000000"/>
              </a:solidFill>
              <a:latin typeface="굴림" charset="-127"/>
            </a:endParaRP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ü"/>
            </a:pPr>
            <a:endParaRPr lang="ko-KR" altLang="en-US" sz="800" b="0">
              <a:solidFill>
                <a:srgbClr val="000000"/>
              </a:solidFill>
              <a:latin typeface="굴림" charset="-127"/>
            </a:endParaRP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ü"/>
            </a:pPr>
            <a:endParaRPr lang="ko-KR" altLang="en-US" sz="800" b="0">
              <a:solidFill>
                <a:srgbClr val="000000"/>
              </a:solidFill>
              <a:latin typeface="굴림" charset="-127"/>
            </a:endParaRP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ü"/>
            </a:pPr>
            <a:endParaRPr lang="ko-KR" altLang="en-US" sz="800" b="0">
              <a:solidFill>
                <a:srgbClr val="000000"/>
              </a:solidFill>
              <a:latin typeface="굴림" charset="-127"/>
            </a:endParaRP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ü"/>
            </a:pPr>
            <a:endParaRPr lang="ko-KR" altLang="en-US" sz="800" b="0">
              <a:solidFill>
                <a:srgbClr val="000000"/>
              </a:solidFill>
              <a:latin typeface="굴림" charset="-127"/>
            </a:endParaRP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A50021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굴림" charset="-127"/>
              </a:rPr>
              <a:t>또한</a:t>
            </a:r>
            <a:r>
              <a:rPr lang="en-US" altLang="ko-KR" b="0">
                <a:solidFill>
                  <a:srgbClr val="000000"/>
                </a:solidFill>
                <a:latin typeface="굴림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굴림" charset="-127"/>
              </a:rPr>
              <a:t>유형자산 재평가를 시행한 회사는 </a:t>
            </a:r>
            <a:r>
              <a:rPr lang="en-US" altLang="ko-KR" b="0">
                <a:solidFill>
                  <a:srgbClr val="000000"/>
                </a:solidFill>
                <a:latin typeface="굴림" charset="-127"/>
              </a:rPr>
              <a:t>K-IFRS </a:t>
            </a:r>
            <a:r>
              <a:rPr lang="ko-KR" altLang="en-US" b="0">
                <a:solidFill>
                  <a:srgbClr val="000000"/>
                </a:solidFill>
                <a:latin typeface="굴림" charset="-127"/>
              </a:rPr>
              <a:t>제</a:t>
            </a:r>
            <a:r>
              <a:rPr lang="en-US" altLang="ko-KR" b="0">
                <a:solidFill>
                  <a:srgbClr val="000000"/>
                </a:solidFill>
                <a:latin typeface="굴림" charset="-127"/>
              </a:rPr>
              <a:t>1016</a:t>
            </a:r>
            <a:r>
              <a:rPr lang="ko-KR" altLang="en-US" b="0">
                <a:solidFill>
                  <a:srgbClr val="000000"/>
                </a:solidFill>
                <a:latin typeface="굴림" charset="-127"/>
              </a:rPr>
              <a:t>호</a:t>
            </a:r>
            <a:r>
              <a:rPr lang="en-US" altLang="ko-KR" b="0">
                <a:solidFill>
                  <a:srgbClr val="000000"/>
                </a:solidFill>
                <a:latin typeface="굴림" charset="-127"/>
              </a:rPr>
              <a:t>(</a:t>
            </a:r>
            <a:r>
              <a:rPr lang="ko-KR" altLang="en-US" b="0">
                <a:solidFill>
                  <a:srgbClr val="000000"/>
                </a:solidFill>
                <a:latin typeface="굴림" charset="-127"/>
              </a:rPr>
              <a:t>유형자산</a:t>
            </a:r>
            <a:r>
              <a:rPr lang="en-US" altLang="ko-KR" b="0">
                <a:solidFill>
                  <a:srgbClr val="000000"/>
                </a:solidFill>
                <a:latin typeface="굴림" charset="-127"/>
              </a:rPr>
              <a:t>) </a:t>
            </a:r>
            <a:r>
              <a:rPr lang="ko-KR" altLang="en-US" b="0">
                <a:solidFill>
                  <a:srgbClr val="000000"/>
                </a:solidFill>
                <a:latin typeface="굴림" charset="-127"/>
              </a:rPr>
              <a:t>문단</a:t>
            </a:r>
            <a:r>
              <a:rPr lang="en-US" altLang="ko-KR" b="0">
                <a:solidFill>
                  <a:srgbClr val="000000"/>
                </a:solidFill>
                <a:latin typeface="굴림" charset="-127"/>
              </a:rPr>
              <a:t>77</a:t>
            </a:r>
            <a:r>
              <a:rPr lang="ko-KR" altLang="en-US" b="0">
                <a:solidFill>
                  <a:srgbClr val="000000"/>
                </a:solidFill>
                <a:latin typeface="굴림" charset="-127"/>
              </a:rPr>
              <a:t>의 내용을 참고하여 유형자산의 공정가치와 그 평가방법 등을 기재</a:t>
            </a:r>
            <a:endParaRPr lang="en-US" altLang="ko-KR" b="0">
              <a:solidFill>
                <a:srgbClr val="000000"/>
              </a:solidFill>
              <a:latin typeface="굴림" charset="-127"/>
            </a:endParaRP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ü"/>
            </a:pPr>
            <a:endParaRPr lang="en-US" altLang="ko-KR" sz="800" b="0">
              <a:solidFill>
                <a:srgbClr val="000000"/>
              </a:solidFill>
              <a:latin typeface="굴림" charset="-127"/>
            </a:endParaRPr>
          </a:p>
          <a:p>
            <a:pPr marL="801688" lvl="1" indent="-268288" ea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</a:pPr>
            <a:endParaRPr lang="en-US" altLang="ko-KR" b="0">
              <a:solidFill>
                <a:srgbClr val="000000"/>
              </a:solidFill>
              <a:latin typeface="굴림" charset="-127"/>
            </a:endParaRPr>
          </a:p>
        </p:txBody>
      </p:sp>
      <p:pic>
        <p:nvPicPr>
          <p:cNvPr id="208901" name="Picture 7" descr="UNI000001143ca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3213100"/>
            <a:ext cx="7153275" cy="1228725"/>
          </a:xfrm>
          <a:prstGeom prst="rect">
            <a:avLst/>
          </a:prstGeom>
          <a:noFill/>
          <a:ln w="3175">
            <a:solidFill>
              <a:srgbClr val="000000"/>
            </a:solidFill>
            <a:prstDash val="dash"/>
            <a:miter lim="800000"/>
            <a:headEnd/>
            <a:tailEnd/>
          </a:ln>
        </p:spPr>
      </p:pic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468313" y="1052513"/>
            <a:ext cx="8207375" cy="720725"/>
          </a:xfrm>
          <a:prstGeom prst="rect">
            <a:avLst/>
          </a:prstGeom>
          <a:solidFill>
            <a:srgbClr val="B07874"/>
          </a:solidFill>
          <a:ln w="38100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442913" indent="-442913">
              <a:defRPr/>
            </a:pP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Q6.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공정가치 평가에 관하여 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재무제표 주석에 기재하였음에도 사업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(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분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cs typeface="Arial" pitchFamily="34" charset="0"/>
                <a:sym typeface="Wingdings" pitchFamily="2" charset="2"/>
              </a:rPr>
              <a:t>·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cs typeface="Arial" pitchFamily="34" charset="0"/>
                <a:sym typeface="Wingdings" pitchFamily="2" charset="2"/>
              </a:rPr>
              <a:t>반기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cs typeface="Arial" pitchFamily="34" charset="0"/>
                <a:sym typeface="Wingdings" pitchFamily="2" charset="2"/>
              </a:rPr>
              <a:t>)</a:t>
            </a:r>
            <a:r>
              <a:rPr lang="ko-KR" altLang="en-US" sz="2000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cs typeface="Arial" pitchFamily="34" charset="0"/>
                <a:sym typeface="Wingdings" pitchFamily="2" charset="2"/>
              </a:rPr>
              <a:t>보고서에 공정가치평가</a:t>
            </a:r>
            <a:r>
              <a:rPr lang="ko-KR" altLang="en-US" dirty="0">
                <a:solidFill>
                  <a:schemeClr val="tx1"/>
                </a:solidFill>
                <a:latin typeface="Arial" pitchFamily="34" charset="0"/>
                <a:ea typeface="굴림" pitchFamily="50" charset="-127"/>
                <a:sym typeface="Wingdings" pitchFamily="2" charset="2"/>
              </a:rPr>
              <a:t> </a:t>
            </a:r>
            <a:r>
              <a:rPr lang="ko-KR" altLang="en-US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 절차 요약을 기재해야 되는지</a:t>
            </a:r>
            <a:r>
              <a:rPr lang="en-US" altLang="ko-KR" sz="20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sym typeface="Wingdings" pitchFamily="2" charset="2"/>
              </a:rPr>
              <a:t>?</a:t>
            </a:r>
          </a:p>
        </p:txBody>
      </p:sp>
      <p:pic>
        <p:nvPicPr>
          <p:cNvPr id="208903" name="Picture 8" descr="UNI000001143cb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5157788"/>
            <a:ext cx="7153275" cy="1028700"/>
          </a:xfrm>
          <a:prstGeom prst="rect">
            <a:avLst/>
          </a:prstGeom>
          <a:noFill/>
          <a:ln w="3175">
            <a:solidFill>
              <a:srgbClr val="000000"/>
            </a:solidFill>
            <a:prstDash val="dash"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제목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ko-KR" smtClean="0"/>
              <a:t>4. </a:t>
            </a:r>
            <a:r>
              <a:rPr lang="ko-KR" altLang="en-US" smtClean="0"/>
              <a:t>기업공시서식 작성기준 관련사항</a:t>
            </a:r>
          </a:p>
        </p:txBody>
      </p:sp>
      <p:sp>
        <p:nvSpPr>
          <p:cNvPr id="210946" name="내용 개체 틀 2"/>
          <p:cNvSpPr>
            <a:spLocks noGrp="1"/>
          </p:cNvSpPr>
          <p:nvPr>
            <p:ph idx="4294967295"/>
          </p:nvPr>
        </p:nvSpPr>
        <p:spPr>
          <a:xfrm>
            <a:off x="500063" y="1341438"/>
            <a:ext cx="7816850" cy="4873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ko-KR" altLang="en-US" sz="800" smtClean="0">
              <a:solidFill>
                <a:srgbClr val="8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ko-KR" sz="1100" b="1" smtClean="0"/>
              <a:t>(</a:t>
            </a:r>
            <a:r>
              <a:rPr lang="en-US" altLang="ko-KR" sz="1200" b="1" smtClean="0"/>
              <a:t>1) </a:t>
            </a:r>
            <a:r>
              <a:rPr lang="ko-KR" altLang="en-US" sz="1200" b="1" smtClean="0"/>
              <a:t>공정가치의 개념</a:t>
            </a:r>
            <a:r>
              <a:rPr lang="en-US" altLang="ko-KR" sz="1200" b="1" smtClean="0"/>
              <a:t>, </a:t>
            </a:r>
            <a:r>
              <a:rPr lang="ko-KR" altLang="en-US" sz="1200" b="1" smtClean="0"/>
              <a:t>활성화된 시장이 있는 경우와 없는 경우에 대한 평가방법에 대해 상술 </a:t>
            </a:r>
            <a:r>
              <a:rPr lang="en-US" altLang="ko-KR" sz="1200" b="1" smtClean="0"/>
              <a:t>: </a:t>
            </a:r>
            <a:r>
              <a:rPr lang="ko-KR" altLang="en-US" sz="1200" b="1" smtClean="0"/>
              <a:t>지면관계상 생략</a:t>
            </a:r>
          </a:p>
        </p:txBody>
      </p:sp>
      <p:sp>
        <p:nvSpPr>
          <p:cNvPr id="210947" name="Text Box 27"/>
          <p:cNvSpPr txBox="1">
            <a:spLocks noChangeArrowheads="1"/>
          </p:cNvSpPr>
          <p:nvPr/>
        </p:nvSpPr>
        <p:spPr bwMode="auto">
          <a:xfrm>
            <a:off x="642938" y="928688"/>
            <a:ext cx="7704137" cy="357187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spcAft>
                <a:spcPct val="20000"/>
              </a:spcAft>
              <a:buClr>
                <a:srgbClr val="FFFF00"/>
              </a:buClr>
              <a:buSzPct val="125000"/>
              <a:buFont typeface="Wingdings" pitchFamily="2" charset="2"/>
              <a:buNone/>
            </a:pPr>
            <a:r>
              <a:rPr lang="en-US" altLang="ko-KR" sz="18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※S</a:t>
            </a:r>
            <a:r>
              <a:rPr lang="ko-KR" altLang="en-US" sz="18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사 </a:t>
            </a:r>
            <a:r>
              <a:rPr lang="en-US" altLang="ko-KR" sz="18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2009</a:t>
            </a:r>
            <a:r>
              <a:rPr lang="ko-KR" altLang="en-US" sz="18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년 사업보고서 </a:t>
            </a:r>
            <a:r>
              <a:rPr lang="en-US" altLang="ko-KR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공정가치 평가절차 요약</a:t>
            </a:r>
            <a:r>
              <a:rPr lang="en-US" altLang="ko-KR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2109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10949" name="_x41215720" descr="DRW00000d8839ca"/>
          <p:cNvPicPr>
            <a:picLocks noChangeAspect="1" noChangeArrowheads="1"/>
          </p:cNvPicPr>
          <p:nvPr/>
        </p:nvPicPr>
        <p:blipFill>
          <a:blip r:embed="rId3"/>
          <a:srcRect l="1237" t="8836" r="2254" b="30292"/>
          <a:stretch>
            <a:fillRect/>
          </a:stretch>
        </p:blipFill>
        <p:spPr bwMode="auto">
          <a:xfrm>
            <a:off x="827088" y="1844675"/>
            <a:ext cx="6481762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12994" name="Rectangle 76"/>
          <p:cNvSpPr>
            <a:spLocks noChangeArrowheads="1"/>
          </p:cNvSpPr>
          <p:nvPr/>
        </p:nvSpPr>
        <p:spPr bwMode="auto">
          <a:xfrm>
            <a:off x="1116013" y="188913"/>
            <a:ext cx="69119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재무제표 표시 관련 유의사항</a:t>
            </a:r>
          </a:p>
        </p:txBody>
      </p:sp>
      <p:sp>
        <p:nvSpPr>
          <p:cNvPr id="21299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12996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12997" name="Rectangle 5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12998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12999" name="Text Box 16"/>
          <p:cNvSpPr txBox="1">
            <a:spLocks noChangeArrowheads="1"/>
          </p:cNvSpPr>
          <p:nvPr/>
        </p:nvSpPr>
        <p:spPr bwMode="auto">
          <a:xfrm>
            <a:off x="323850" y="1700213"/>
            <a:ext cx="8618538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국제회계기준은 재무제표에 포함하여야 할 최소한의 항목만을 제시하고 재무제표의 표시방법에 대해 다양성과 자율성을 인정하고 있어 기업간 재무정보의 비교가능성 및 기업내 시계열 자료의 비교가능성  문제 대두</a:t>
            </a:r>
          </a:p>
          <a:p>
            <a:pPr marL="912813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비교가능성 저하로 금융회사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신용평가회사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애널리스트 등 재무정보이용자의 여신심사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신용평가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기업분석업무에 어려움 예상</a:t>
            </a:r>
          </a:p>
        </p:txBody>
      </p:sp>
      <p:sp>
        <p:nvSpPr>
          <p:cNvPr id="213000" name="Text Box 16"/>
          <p:cNvSpPr txBox="1">
            <a:spLocks noChangeArrowheads="1"/>
          </p:cNvSpPr>
          <p:nvPr/>
        </p:nvSpPr>
        <p:spPr bwMode="auto">
          <a:xfrm>
            <a:off x="323850" y="4076700"/>
            <a:ext cx="8618538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4013" indent="-354013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재무제표 양식 마련에 대한 해외 사례를 조사한 결과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대부분의 나라에서 별도의 재무제표 양식을 마련하여 제시하고 있지 않았으며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스페인</a:t>
            </a:r>
            <a:r>
              <a:rPr lang="ko-KR" altLang="en-US" sz="1800" b="0" baseline="3000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 등 일부 국가에서 재무제표 표준 양식을 마련하여 제시하고 있음 </a:t>
            </a:r>
          </a:p>
          <a:p>
            <a:pPr marL="354013" indent="-354013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None/>
              <a:tabLst>
                <a:tab pos="354013" algn="l"/>
              </a:tabLst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   * 일반기업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금융기관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보험회사로 구분하여 재무제표 양식을 제시하고 이를 준수하도록                 요구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포괄손익계산서에 영업손익 등을 추가하는 등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IAS 1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에서 제시하는 계정과목 외에 일정 항목이 추가된 형식이며 재무제표 분석 및 기업간 비교가능성 증대를 위하여 각 계정과목에 코드를 부여</a:t>
            </a:r>
            <a:endParaRPr lang="ko-KR" altLang="en-US" sz="1800" b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65578" name="Group 10"/>
          <p:cNvGraphicFramePr>
            <a:graphicFrameLocks noGrp="1"/>
          </p:cNvGraphicFramePr>
          <p:nvPr/>
        </p:nvGraphicFramePr>
        <p:xfrm>
          <a:off x="684213" y="1052513"/>
          <a:ext cx="1873250" cy="4318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  <a:cs typeface="한컴바탕" pitchFamily="18" charset="2"/>
                        </a:rPr>
                        <a:t>문제점</a:t>
                      </a: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HY헤드라인M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5584" name="Group 16"/>
          <p:cNvGraphicFramePr>
            <a:graphicFrameLocks noGrp="1"/>
          </p:cNvGraphicFramePr>
          <p:nvPr/>
        </p:nvGraphicFramePr>
        <p:xfrm>
          <a:off x="684213" y="3357563"/>
          <a:ext cx="1873250" cy="4318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  <a:cs typeface="한컴바탕" pitchFamily="18" charset="2"/>
                        </a:rPr>
                        <a:t>해외사례</a:t>
                      </a: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HY헤드라인M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150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15043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15044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15045" name="Text Box 16"/>
          <p:cNvSpPr txBox="1">
            <a:spLocks noChangeArrowheads="1"/>
          </p:cNvSpPr>
          <p:nvPr/>
        </p:nvSpPr>
        <p:spPr bwMode="auto">
          <a:xfrm>
            <a:off x="323850" y="1773238"/>
            <a:ext cx="8618538" cy="478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  <a:tabLst>
                <a:tab pos="354013" algn="l"/>
              </a:tabLst>
            </a:pPr>
            <a:r>
              <a:rPr lang="en-US" altLang="ko-KR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☞ IFRS </a:t>
            </a:r>
            <a:r>
              <a:rPr lang="ko-KR" altLang="en-US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조기도입 자문 </a:t>
            </a:r>
            <a:r>
              <a:rPr lang="en-US" altLang="ko-KR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T/F</a:t>
            </a:r>
            <a:r>
              <a:rPr lang="ko-KR" altLang="en-US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에서 </a:t>
            </a:r>
            <a:r>
              <a:rPr lang="en-US" altLang="ko-KR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2009</a:t>
            </a:r>
            <a:r>
              <a:rPr lang="ko-KR" altLang="en-US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년 및 </a:t>
            </a:r>
            <a:r>
              <a:rPr lang="en-US" altLang="ko-KR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년 조기적용기업에 전달하였으며</a:t>
            </a:r>
            <a:r>
              <a:rPr lang="en-US" altLang="ko-KR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설명회 등을 통해 지속적으로 전파한 결과</a:t>
            </a:r>
            <a:r>
              <a:rPr lang="en-US" altLang="ko-KR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>
                <a:solidFill>
                  <a:srgbClr val="C19681"/>
                </a:solidFill>
                <a:latin typeface="맑은 고딕" pitchFamily="50" charset="-127"/>
                <a:ea typeface="맑은 고딕" pitchFamily="50" charset="-127"/>
              </a:rPr>
              <a:t> 거의 대부분의 기업이 이를 수용</a:t>
            </a:r>
            <a:endParaRPr lang="en-US" altLang="ko-KR">
              <a:solidFill>
                <a:srgbClr val="C1968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  <a:tabLst>
                <a:tab pos="354013" algn="l"/>
              </a:tabLst>
            </a:pPr>
            <a:endParaRPr lang="ko-KR" altLang="en-US" sz="800">
              <a:solidFill>
                <a:srgbClr val="C1968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재무제표 표시 관련 전반에 대한 사항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K-GAAP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재무제표 표시방법에서 크게 변동되지 않는 수준에서 재무제표 표시방법을 결정할 필요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계정과목이 너무 축소되어 있어 좀 더 상세히 표시할 필요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주석사항도 양적인 면보다 질적인 측면에서 보다 충실히 기재할 필요</a:t>
            </a:r>
          </a:p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  <a:tabLst>
                <a:tab pos="354013" algn="l"/>
              </a:tabLst>
            </a:pPr>
            <a:endParaRPr lang="ko-KR" altLang="en-US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영업손익 표시방법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정보이용자들의 혼란을 방지하기 위해 영업손익을 표시하고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b="0">
                <a:solidFill>
                  <a:srgbClr val="000000"/>
                </a:solidFill>
                <a:latin typeface="굴림" charset="-127"/>
                <a:ea typeface="맑은 고딕" pitchFamily="50" charset="-127"/>
              </a:rPr>
              <a:t>‘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계속영업이익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정상영업이익</a:t>
            </a:r>
            <a:r>
              <a:rPr lang="en-US" altLang="ko-KR" b="0">
                <a:solidFill>
                  <a:srgbClr val="000000"/>
                </a:solidFill>
                <a:latin typeface="굴림" charset="-127"/>
                <a:ea typeface="맑은 고딕" pitchFamily="50" charset="-127"/>
              </a:rPr>
              <a:t>’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용어 사용 자제 필요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영업손익을 과거의 방식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매출총이익에서 판관비를 차감한 금액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따라 계산하지 않고 변경한 경우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주석 등에 새로운 방식에 의해 산출된 영업손익의 산출내역을 표시할 필요</a:t>
            </a:r>
          </a:p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Char char="ü"/>
              <a:tabLst>
                <a:tab pos="354013" algn="l"/>
              </a:tabLst>
            </a:pPr>
            <a:endParaRPr lang="ko-KR" altLang="en-US" b="0">
              <a:solidFill>
                <a:srgbClr val="000000"/>
              </a:solidFill>
              <a:latin typeface="굴림" charset="-127"/>
            </a:endParaRPr>
          </a:p>
        </p:txBody>
      </p:sp>
      <p:graphicFrame>
        <p:nvGraphicFramePr>
          <p:cNvPr id="366601" name="Group 9"/>
          <p:cNvGraphicFramePr>
            <a:graphicFrameLocks noGrp="1"/>
          </p:cNvGraphicFramePr>
          <p:nvPr/>
        </p:nvGraphicFramePr>
        <p:xfrm>
          <a:off x="684213" y="1125538"/>
          <a:ext cx="1873250" cy="4318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권고사항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sp>
        <p:nvSpPr>
          <p:cNvPr id="215052" name="Rectangle 76"/>
          <p:cNvSpPr>
            <a:spLocks noChangeArrowheads="1"/>
          </p:cNvSpPr>
          <p:nvPr/>
        </p:nvSpPr>
        <p:spPr bwMode="auto">
          <a:xfrm>
            <a:off x="1116013" y="188913"/>
            <a:ext cx="69119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재무제표 표시 관련 유의사항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17091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17092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17093" name="Text Box 16"/>
          <p:cNvSpPr txBox="1">
            <a:spLocks noChangeArrowheads="1"/>
          </p:cNvSpPr>
          <p:nvPr/>
        </p:nvSpPr>
        <p:spPr bwMode="auto">
          <a:xfrm>
            <a:off x="395288" y="1484313"/>
            <a:ext cx="8497887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  <a:tabLst>
                <a:tab pos="354013" algn="l"/>
              </a:tabLst>
            </a:pPr>
            <a:endParaRPr lang="ko-KR" altLang="en-US" sz="300" b="0">
              <a:solidFill>
                <a:srgbClr val="000000"/>
              </a:solidFill>
              <a:latin typeface="굴림" charset="-127"/>
            </a:endParaRPr>
          </a:p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매출채권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매입채무 표시방법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재무상태표에 매출채권 및 매입채무 금액을 구분 표시하되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다른 계정과 통합 표시한 경우 주석에 세부내역을 기재할 필요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None/>
              <a:tabLst>
                <a:tab pos="354013" algn="l"/>
              </a:tabLst>
            </a:pPr>
            <a:endParaRPr lang="ko-KR" altLang="en-US" sz="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주석공시사항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포괄손익계산서상 판관비는 적절한 항목으로 구분 표시하거나 일괄표시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일괄표시한 경우에는 주석에 적절한 항목으로 구분 표시할 필요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주석에 차입금 명세 표시할 필요</a:t>
            </a:r>
          </a:p>
        </p:txBody>
      </p:sp>
      <p:graphicFrame>
        <p:nvGraphicFramePr>
          <p:cNvPr id="367625" name="Group 9"/>
          <p:cNvGraphicFramePr>
            <a:graphicFrameLocks noGrp="1"/>
          </p:cNvGraphicFramePr>
          <p:nvPr/>
        </p:nvGraphicFramePr>
        <p:xfrm>
          <a:off x="684213" y="1052513"/>
          <a:ext cx="1873250" cy="4318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권고사항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sp>
        <p:nvSpPr>
          <p:cNvPr id="217100" name="Text Box 16"/>
          <p:cNvSpPr txBox="1">
            <a:spLocks noChangeArrowheads="1"/>
          </p:cNvSpPr>
          <p:nvPr/>
        </p:nvSpPr>
        <p:spPr bwMode="auto">
          <a:xfrm>
            <a:off x="395288" y="4005263"/>
            <a:ext cx="8353425" cy="1922462"/>
          </a:xfrm>
          <a:prstGeom prst="rect">
            <a:avLst/>
          </a:prstGeom>
          <a:solidFill>
            <a:srgbClr val="F6EFEE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  <a:tabLst>
                <a:tab pos="354013" algn="l"/>
              </a:tabLst>
            </a:pP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☞ </a:t>
            </a:r>
            <a:r>
              <a:rPr lang="ko-KR" altLang="en-US" sz="17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참고 </a:t>
            </a:r>
            <a:r>
              <a:rPr lang="en-US" altLang="ko-KR" sz="17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</a:t>
            </a:r>
            <a:r>
              <a:rPr lang="ko-KR" altLang="en-US" sz="17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신용정보회사의 </a:t>
            </a:r>
            <a:r>
              <a:rPr lang="en-US" altLang="ko-KR" sz="17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IFRS DB </a:t>
            </a:r>
            <a:r>
              <a:rPr lang="ko-KR" altLang="en-US" sz="17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구축 및 </a:t>
            </a:r>
            <a:r>
              <a:rPr lang="en-US" altLang="ko-KR" sz="17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IFRS </a:t>
            </a:r>
            <a:r>
              <a:rPr lang="ko-KR" altLang="en-US" sz="17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재무정보 분석 툴 제공</a:t>
            </a:r>
          </a:p>
          <a:p>
            <a:pPr marL="269875" indent="-269875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843D6"/>
              </a:buClr>
              <a:buFont typeface="Wingdings" pitchFamily="2" charset="2"/>
              <a:buNone/>
              <a:tabLst>
                <a:tab pos="354013" algn="l"/>
              </a:tabLst>
            </a:pPr>
            <a:endParaRPr lang="ko-KR" altLang="en-US" sz="30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F5E59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sz="15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기업간 재무정보 비교가능성 제고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en-US" altLang="ko-KR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재무정보 </a:t>
            </a:r>
            <a:r>
              <a:rPr lang="en-US" altLang="ko-KR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DB 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구축 및 제공업체</a:t>
            </a:r>
            <a:r>
              <a:rPr lang="en-US" altLang="ko-KR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(KISLINE, CRETOP 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등</a:t>
            </a:r>
            <a:r>
              <a:rPr lang="en-US" altLang="ko-KR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)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에서 개별기업의 </a:t>
            </a:r>
            <a:r>
              <a:rPr lang="en-US" altLang="ko-KR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IFRS 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재무제표를 표준재무제표로 전환하고 각 계정과목에 코드를 부여하여 재무비율 분석 등의 업무를 자동으로 수행할 수 있는 표준재무제표 양식을 개발하여 제공</a:t>
            </a:r>
            <a:r>
              <a:rPr lang="ko-KR" altLang="en-US" sz="15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</a:t>
            </a:r>
          </a:p>
          <a:p>
            <a:pPr marL="742950" lvl="1" indent="-285750" eaLnBrk="0" latinLnBrk="0" hangingPunct="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9F5E59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sz="15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기업내 시계열 재무정보 비교가능성 제고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en-US" altLang="ko-KR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표준 </a:t>
            </a:r>
            <a:r>
              <a:rPr lang="en-US" altLang="ko-KR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IFRS 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재무제표를 </a:t>
            </a:r>
            <a:r>
              <a:rPr lang="en-US" altLang="ko-KR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K-GAAP 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재무제표로 변환할 수 있는 </a:t>
            </a:r>
            <a:r>
              <a:rPr lang="en-US" altLang="ko-KR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Mapping Tool </a:t>
            </a:r>
            <a:r>
              <a:rPr lang="ko-KR" altLang="en-US" sz="1500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제공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  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</a:t>
            </a:r>
            <a:endParaRPr lang="ko-KR" altLang="en-US" b="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217101" name="Rectangle 76"/>
          <p:cNvSpPr>
            <a:spLocks noChangeArrowheads="1"/>
          </p:cNvSpPr>
          <p:nvPr/>
        </p:nvSpPr>
        <p:spPr bwMode="auto">
          <a:xfrm>
            <a:off x="1116013" y="188913"/>
            <a:ext cx="69119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재무제표 표시 관련 유의사항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Rectangle 3"/>
          <p:cNvSpPr>
            <a:spLocks noChangeArrowheads="1"/>
          </p:cNvSpPr>
          <p:nvPr/>
        </p:nvSpPr>
        <p:spPr bwMode="auto">
          <a:xfrm>
            <a:off x="1571625" y="2357438"/>
            <a:ext cx="5905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04800" indent="-304800">
              <a:lnSpc>
                <a:spcPct val="150000"/>
              </a:lnSpc>
            </a:pPr>
            <a:r>
              <a:rPr lang="en-US" altLang="ko-KR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1.  </a:t>
            </a:r>
            <a:r>
              <a:rPr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분석 개요</a:t>
            </a:r>
            <a:endParaRPr lang="en-US" altLang="ko-KR" sz="280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04800" indent="-304800">
              <a:lnSpc>
                <a:spcPct val="150000"/>
              </a:lnSpc>
            </a:pPr>
            <a:r>
              <a:rPr lang="en-US" altLang="ko-KR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2.  </a:t>
            </a:r>
            <a:r>
              <a:rPr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연결재무제표에 미치는 영향</a:t>
            </a:r>
            <a:endParaRPr lang="en-US" altLang="ko-KR" sz="280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04800" indent="-304800">
              <a:lnSpc>
                <a:spcPct val="150000"/>
              </a:lnSpc>
            </a:pPr>
            <a:r>
              <a:rPr lang="en-US" altLang="ko-KR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3.  </a:t>
            </a:r>
            <a:r>
              <a:rPr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개별재무제표에 미치는 영향</a:t>
            </a:r>
            <a:endParaRPr lang="en-US" altLang="ko-KR" sz="280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04800" indent="-304800">
              <a:lnSpc>
                <a:spcPct val="150000"/>
              </a:lnSpc>
            </a:pPr>
            <a:r>
              <a:rPr lang="en-US" altLang="ko-KR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4.  </a:t>
            </a:r>
            <a:r>
              <a:rPr lang="ko-KR" altLang="en-US" sz="2800">
                <a:solidFill>
                  <a:srgbClr val="165A88"/>
                </a:solidFill>
                <a:latin typeface="맑은 고딕" pitchFamily="50" charset="-127"/>
                <a:ea typeface="맑은 고딕" pitchFamily="50" charset="-127"/>
              </a:rPr>
              <a:t>재무제표 표시방법</a:t>
            </a:r>
            <a:endParaRPr lang="en-US" altLang="ko-KR" sz="2800">
              <a:solidFill>
                <a:srgbClr val="165A8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19138" name="그룹 18"/>
          <p:cNvGrpSpPr>
            <a:grpSpLocks/>
          </p:cNvGrpSpPr>
          <p:nvPr/>
        </p:nvGrpSpPr>
        <p:grpSpPr bwMode="auto">
          <a:xfrm>
            <a:off x="642938" y="1143000"/>
            <a:ext cx="7429500" cy="942975"/>
            <a:chOff x="900113" y="1844675"/>
            <a:chExt cx="6626225" cy="762000"/>
          </a:xfrm>
        </p:grpSpPr>
        <p:sp>
          <p:nvSpPr>
            <p:cNvPr id="11" name="AutoShape 2"/>
            <p:cNvSpPr>
              <a:spLocks noChangeArrowheads="1"/>
            </p:cNvSpPr>
            <p:nvPr/>
          </p:nvSpPr>
          <p:spPr bwMode="gray">
            <a:xfrm>
              <a:off x="1340445" y="2044796"/>
              <a:ext cx="6185893" cy="56187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" pitchFamily="34" charset="0"/>
                <a:ea typeface="굴림" pitchFamily="50" charset="-127"/>
              </a:endParaRPr>
            </a:p>
          </p:txBody>
        </p:sp>
        <p:sp>
          <p:nvSpPr>
            <p:cNvPr id="219140" name="AutoShape 7"/>
            <p:cNvSpPr>
              <a:spLocks noChangeArrowheads="1"/>
            </p:cNvSpPr>
            <p:nvPr/>
          </p:nvSpPr>
          <p:spPr bwMode="gray">
            <a:xfrm>
              <a:off x="1651000" y="2060575"/>
              <a:ext cx="5707082" cy="466725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r>
                <a:rPr kumimoji="1" lang="en-US" altLang="ko-KR" sz="3200" b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IFRS </a:t>
              </a:r>
              <a:r>
                <a:rPr kumimoji="1" lang="ko-KR" altLang="en-US" sz="3200" b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조기적용기업 재무영향 분석</a:t>
              </a:r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gray">
            <a:xfrm>
              <a:off x="900113" y="1844675"/>
              <a:ext cx="685276" cy="686314"/>
            </a:xfrm>
            <a:prstGeom prst="diamond">
              <a:avLst/>
            </a:prstGeom>
            <a:solidFill>
              <a:schemeClr val="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ko-KR" sz="32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Ⅲ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Rectangle 2"/>
          <p:cNvSpPr>
            <a:spLocks noChangeArrowheads="1"/>
          </p:cNvSpPr>
          <p:nvPr/>
        </p:nvSpPr>
        <p:spPr bwMode="auto">
          <a:xfrm>
            <a:off x="115888" y="989013"/>
            <a:ext cx="8836025" cy="408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21186" name="Rectangle 3"/>
          <p:cNvSpPr>
            <a:spLocks noChangeArrowheads="1"/>
          </p:cNvSpPr>
          <p:nvPr/>
        </p:nvSpPr>
        <p:spPr bwMode="auto">
          <a:xfrm>
            <a:off x="385763" y="1201738"/>
            <a:ext cx="82296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latinLnBrk="0">
              <a:spcAft>
                <a:spcPct val="40000"/>
              </a:spcAft>
              <a:buClr>
                <a:schemeClr val="tx1"/>
              </a:buClr>
              <a:buFont typeface="Wingdings" pitchFamily="2" charset="2"/>
              <a:buNone/>
            </a:pPr>
            <a:endParaRPr lang="en-US" altLang="ko-KR" b="0">
              <a:solidFill>
                <a:schemeClr val="tx1"/>
              </a:solidFill>
              <a:latin typeface="가는각진제목체"/>
              <a:ea typeface="가는각진제목체"/>
              <a:cs typeface="Arial" charset="0"/>
            </a:endParaRPr>
          </a:p>
        </p:txBody>
      </p:sp>
      <p:sp>
        <p:nvSpPr>
          <p:cNvPr id="221187" name="Rectangle 4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64204" name="AutoShape 12"/>
          <p:cNvSpPr>
            <a:spLocks noChangeArrowheads="1"/>
          </p:cNvSpPr>
          <p:nvPr/>
        </p:nvSpPr>
        <p:spPr bwMode="auto">
          <a:xfrm>
            <a:off x="500063" y="5357813"/>
            <a:ext cx="620712" cy="431800"/>
          </a:xfrm>
          <a:prstGeom prst="rightArrow">
            <a:avLst>
              <a:gd name="adj1" fmla="val 60278"/>
              <a:gd name="adj2" fmla="val 60133"/>
            </a:avLst>
          </a:prstGeom>
          <a:solidFill>
            <a:schemeClr val="bg1"/>
          </a:solidFill>
          <a:ln w="38100" algn="ctr">
            <a:solidFill>
              <a:srgbClr val="333399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18000" rIns="18000" anchor="ctr"/>
          <a:lstStyle/>
          <a:p>
            <a:pPr eaLnBrk="0" latinLnBrk="0" hangingPunct="0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ko-KR" altLang="en-US" sz="1500" b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1189" name="Rectangle 13"/>
          <p:cNvSpPr>
            <a:spLocks noChangeArrowheads="1"/>
          </p:cNvSpPr>
          <p:nvPr/>
        </p:nvSpPr>
        <p:spPr bwMode="auto">
          <a:xfrm>
            <a:off x="1285875" y="5281613"/>
            <a:ext cx="7129463" cy="757237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100000">
                <a:srgbClr val="008E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latinLnBrk="0" hangingPunct="0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ko-KR" sz="1800">
                <a:solidFill>
                  <a:schemeClr val="tx1"/>
                </a:solidFill>
                <a:latin typeface="굴림" charset="-127"/>
              </a:rPr>
              <a:t>IFRS </a:t>
            </a:r>
            <a:r>
              <a:rPr lang="ko-KR" altLang="en-US" sz="1800">
                <a:solidFill>
                  <a:schemeClr val="tx1"/>
                </a:solidFill>
                <a:latin typeface="굴림" charset="-127"/>
              </a:rPr>
              <a:t>조기적용기업의 재무공시결과 및 도입경험을 후발도입기업들이 벤치마킹 함으로써 도입에 따른 시행착오 최소화에 기여</a:t>
            </a:r>
          </a:p>
        </p:txBody>
      </p:sp>
      <p:sp>
        <p:nvSpPr>
          <p:cNvPr id="221190" name="Rectangle 11"/>
          <p:cNvSpPr>
            <a:spLocks noChangeArrowheads="1"/>
          </p:cNvSpPr>
          <p:nvPr/>
        </p:nvSpPr>
        <p:spPr bwMode="auto">
          <a:xfrm>
            <a:off x="900113" y="115888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1.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분석 개요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285750" y="1000125"/>
            <a:ext cx="8618538" cy="419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lnSpc>
                <a:spcPct val="12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분석대상 및 방법</a:t>
            </a: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en-US" altLang="ko-KR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2009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및 </a:t>
            </a:r>
            <a:r>
              <a:rPr lang="en-US" altLang="ko-KR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조기적용기업의 사업보고서</a:t>
            </a:r>
          </a:p>
          <a:p>
            <a:pPr marL="742950" lvl="1" indent="-285750" eaLnBrk="0" latinLnBrk="0" hangingPunct="0">
              <a:lnSpc>
                <a:spcPct val="12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  <a:defRPr/>
            </a:pP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2009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조기적용기업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14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개사에 대해서는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K-GAAP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과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에 의한 재무정보가 모두 공시된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2008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년 재무제표를 기준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으로 분석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 eaLnBrk="0" latinLnBrk="0" hangingPunct="0">
              <a:lnSpc>
                <a:spcPct val="12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  <a:defRPr/>
            </a:pP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년 조기적용기업 중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35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개사를 대상으로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K-GAAP 2009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년 재무제표의 주석에 기재된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재무영향에 대한 사전공시사항</a:t>
            </a:r>
            <a:r>
              <a:rPr lang="ko-KR" altLang="en-US" baseline="30000" dirty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을 기준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으로 분석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1200150" lvl="2" indent="-285750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v"/>
              <a:tabLst>
                <a:tab pos="354013" algn="l"/>
              </a:tabLst>
              <a:defRPr/>
            </a:pP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재무영향을 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미공시하거나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 일부만 공시한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사를 제외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. 2009년 </a:t>
            </a:r>
            <a:r>
              <a:rPr lang="en-US" altLang="ko-KR" sz="1400" b="0" dirty="0" err="1">
                <a:latin typeface="맑은 고딕" pitchFamily="50" charset="-127"/>
                <a:ea typeface="맑은 고딕" pitchFamily="50" charset="-127"/>
              </a:rPr>
              <a:t>재무제표에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 err="1">
                <a:latin typeface="맑은 고딕" pitchFamily="50" charset="-127"/>
                <a:ea typeface="맑은 고딕" pitchFamily="50" charset="-127"/>
              </a:rPr>
              <a:t>미치는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 err="1">
                <a:latin typeface="맑은 고딕" pitchFamily="50" charset="-127"/>
                <a:ea typeface="맑은 고딕" pitchFamily="50" charset="-127"/>
              </a:rPr>
              <a:t>영향을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 err="1">
                <a:latin typeface="맑은 고딕" pitchFamily="50" charset="-127"/>
                <a:ea typeface="맑은 고딕" pitchFamily="50" charset="-127"/>
              </a:rPr>
              <a:t>잠정적으로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 err="1">
                <a:latin typeface="맑은 고딕" pitchFamily="50" charset="-127"/>
                <a:ea typeface="맑은 고딕" pitchFamily="50" charset="-127"/>
              </a:rPr>
              <a:t>기재한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수치로 분석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. ‘10년 1분기보고서에 </a:t>
            </a:r>
            <a:r>
              <a:rPr lang="en-US" altLang="ko-KR" sz="1400" b="0" dirty="0" err="1">
                <a:latin typeface="맑은 고딕" pitchFamily="50" charset="-127"/>
                <a:ea typeface="맑은 고딕" pitchFamily="50" charset="-127"/>
              </a:rPr>
              <a:t>확정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수치 공시</a:t>
            </a:r>
            <a:endParaRPr lang="en-US" altLang="ko-KR" sz="1400" b="0" dirty="0"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 eaLnBrk="0" latinLnBrk="0" hangingPunct="0">
              <a:lnSpc>
                <a:spcPct val="12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  <a:defRPr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연결재무제표 제출 기업은 연결기준으로만 분석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그 이외의 기업은 개별기준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1200150" lvl="2" indent="-285750" eaLnBrk="0" latinLnBrk="0" hangingPunct="0">
              <a:spcBef>
                <a:spcPct val="25000"/>
              </a:spcBef>
              <a:spcAft>
                <a:spcPts val="0"/>
              </a:spcAft>
              <a:buClr>
                <a:srgbClr val="990000"/>
              </a:buClr>
              <a:buFont typeface="Wingdings" pitchFamily="2" charset="2"/>
              <a:buChar char="v"/>
              <a:tabLst>
                <a:tab pos="354013" algn="l"/>
              </a:tabLst>
              <a:defRPr/>
            </a:pP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2009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년 조기적용기업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연결기준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개별기준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사</a:t>
            </a:r>
            <a:endParaRPr lang="en-US" altLang="ko-KR" sz="1400" b="0" dirty="0">
              <a:latin typeface="맑은 고딕" pitchFamily="50" charset="-127"/>
              <a:ea typeface="맑은 고딕" pitchFamily="50" charset="-127"/>
            </a:endParaRPr>
          </a:p>
          <a:p>
            <a:pPr marL="1200150" lvl="2" indent="-285750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v"/>
              <a:tabLst>
                <a:tab pos="354013" algn="l"/>
              </a:tabLst>
              <a:defRPr/>
            </a:pP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년 조기적용기업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연결기준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개별기준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27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사</a:t>
            </a:r>
            <a:endParaRPr lang="en-US" altLang="ko-KR" sz="1400" b="0" dirty="0">
              <a:latin typeface="맑은 고딕" pitchFamily="50" charset="-127"/>
              <a:ea typeface="맑은 고딕" pitchFamily="50" charset="-127"/>
            </a:endParaRPr>
          </a:p>
          <a:p>
            <a:pPr marL="1200150" lvl="2" indent="-285750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v"/>
              <a:tabLst>
                <a:tab pos="354013" algn="l"/>
              </a:tabLst>
              <a:defRPr/>
            </a:pP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0" latinLnBrk="0" hangingPunct="0">
              <a:lnSpc>
                <a:spcPct val="120000"/>
              </a:lnSpc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분석한계</a:t>
            </a: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일부 기업의 분석결과를 전체 상장법인으로 일반화하기에는 한계</a:t>
            </a:r>
            <a:endParaRPr lang="ko-KR" altLang="en-US" sz="1050" b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Rectangle 3"/>
          <p:cNvSpPr>
            <a:spLocks noGrp="1"/>
          </p:cNvSpPr>
          <p:nvPr>
            <p:ph type="body" idx="4294967295"/>
          </p:nvPr>
        </p:nvSpPr>
        <p:spPr>
          <a:xfrm>
            <a:off x="611188" y="1628775"/>
            <a:ext cx="8229600" cy="2160588"/>
          </a:xfrm>
        </p:spPr>
        <p:txBody>
          <a:bodyPr/>
          <a:lstStyle/>
          <a:p>
            <a:pPr>
              <a:buClr>
                <a:srgbClr val="990000"/>
              </a:buClr>
            </a:pPr>
            <a:r>
              <a:rPr lang="en-US" altLang="ko-KR" sz="1800" b="1" smtClean="0">
                <a:sym typeface="Wingdings" pitchFamily="2" charset="2"/>
              </a:rPr>
              <a:t>2009</a:t>
            </a:r>
            <a:r>
              <a:rPr lang="ko-KR" altLang="en-US" sz="1800" b="1" smtClean="0">
                <a:sym typeface="Wingdings" pitchFamily="2" charset="2"/>
              </a:rPr>
              <a:t>년 조기적용 기업 </a:t>
            </a:r>
            <a:r>
              <a:rPr lang="en-US" altLang="ko-KR" sz="1800" b="1" smtClean="0">
                <a:sym typeface="Wingdings" pitchFamily="2" charset="2"/>
              </a:rPr>
              <a:t>: 14</a:t>
            </a:r>
            <a:r>
              <a:rPr lang="ko-KR" altLang="en-US" sz="1800" b="1" smtClean="0">
                <a:sym typeface="Wingdings" pitchFamily="2" charset="2"/>
              </a:rPr>
              <a:t>개사</a:t>
            </a:r>
            <a:endParaRPr lang="en-US" altLang="ko-KR" sz="1800" b="1" smtClean="0">
              <a:sym typeface="Wingdings" pitchFamily="2" charset="2"/>
            </a:endParaRPr>
          </a:p>
          <a:p>
            <a:pPr>
              <a:buClr>
                <a:srgbClr val="990000"/>
              </a:buClr>
            </a:pPr>
            <a:endParaRPr lang="ko-KR" altLang="en-US" sz="1000" smtClean="0">
              <a:sym typeface="Wingdings" pitchFamily="2" charset="2"/>
            </a:endParaRPr>
          </a:p>
        </p:txBody>
      </p:sp>
      <p:graphicFrame>
        <p:nvGraphicFramePr>
          <p:cNvPr id="364549" name="Group 5"/>
          <p:cNvGraphicFramePr>
            <a:graphicFrameLocks noGrp="1"/>
          </p:cNvGraphicFramePr>
          <p:nvPr/>
        </p:nvGraphicFramePr>
        <p:xfrm>
          <a:off x="755650" y="1052513"/>
          <a:ext cx="4887913" cy="431800"/>
        </p:xfrm>
        <a:graphic>
          <a:graphicData uri="http://schemas.openxmlformats.org/drawingml/2006/table">
            <a:tbl>
              <a:tblPr/>
              <a:tblGrid>
                <a:gridCol w="488792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-윤고딕140" pitchFamily="18" charset="-127"/>
                          <a:cs typeface="한컴바탕" pitchFamily="18" charset="2"/>
                        </a:rPr>
                        <a:t> 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2"/>
                        </a:rPr>
                        <a:t>2009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2"/>
                        </a:rPr>
                        <a:t>년 및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2"/>
                        </a:rPr>
                        <a:t>2010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2"/>
                        </a:rPr>
                        <a:t>년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2"/>
                        </a:rPr>
                        <a:t>IFRS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2"/>
                        </a:rPr>
                        <a:t>조기적용 기업 현황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4555" name="Group 11"/>
          <p:cNvGraphicFramePr>
            <a:graphicFrameLocks noGrp="1"/>
          </p:cNvGraphicFramePr>
          <p:nvPr/>
        </p:nvGraphicFramePr>
        <p:xfrm>
          <a:off x="1042988" y="2133600"/>
          <a:ext cx="7273925" cy="1549400"/>
        </p:xfrm>
        <a:graphic>
          <a:graphicData uri="http://schemas.openxmlformats.org/drawingml/2006/table">
            <a:tbl>
              <a:tblPr/>
              <a:tblGrid>
                <a:gridCol w="1385872"/>
                <a:gridCol w="3006740"/>
                <a:gridCol w="2881313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연결여부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2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유가증권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(7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개사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2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코스닥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(7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개사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2DC"/>
                    </a:solidFill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연결작성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(9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개사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KT&amp;G, STX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팬오션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풀무원홀딩스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이건산업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페이퍼코리아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인선이엔티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에코에너지홀딩스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다스텍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국제엘렉트릭코리아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연결미작성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(5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개사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코스모화학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영진약품공업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디스플레이테크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한국큐빅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  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지코앤루티즈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2234" name="Rectangle 3"/>
          <p:cNvSpPr>
            <a:spLocks/>
          </p:cNvSpPr>
          <p:nvPr/>
        </p:nvSpPr>
        <p:spPr bwMode="auto">
          <a:xfrm>
            <a:off x="714375" y="4000500"/>
            <a:ext cx="8245475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u"/>
            </a:pP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2010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년 조기적용 기업 </a:t>
            </a: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45</a:t>
            </a:r>
            <a:r>
              <a:rPr lang="ko-KR" altLang="en-US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개사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(</a:t>
            </a:r>
            <a:r>
              <a:rPr lang="en-US" altLang="ko-KR" b="0">
                <a:solidFill>
                  <a:srgbClr val="000000"/>
                </a:solidFill>
                <a:ea typeface="맑은 고딕" pitchFamily="50" charset="-127"/>
                <a:sym typeface="Wingdings" pitchFamily="2" charset="2"/>
              </a:rPr>
              <a:t>’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10.6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월 현재 변동 가능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)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u"/>
            </a:pPr>
            <a:endParaRPr lang="ko-KR" altLang="en-US" sz="8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marL="742950" lvl="1" indent="-285750" eaLnBrk="0" latinLnBrk="0" hangingPunct="0"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LG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그룹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10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개사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㈜LG, LG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디스플레이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LG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생명과학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LG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생활건강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LG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전자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LG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이노텍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LG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화학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LG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텔레콤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LG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하우시스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지투알</a:t>
            </a:r>
            <a:endParaRPr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marL="742950" lvl="1" indent="-285750" eaLnBrk="0" latinLnBrk="0" hangingPunct="0"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endParaRPr lang="ko-KR" altLang="en-US" sz="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marL="742950" lvl="1" indent="-285750" eaLnBrk="0" latinLnBrk="0" hangingPunct="0"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삼성그룹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4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개사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삼성전자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삼성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SDI,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삼성전기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삼성테크윈</a:t>
            </a:r>
          </a:p>
          <a:p>
            <a:pPr marL="742950" lvl="1" indent="-285750" eaLnBrk="0" latinLnBrk="0" hangingPunct="0"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endParaRPr lang="ko-KR" altLang="en-US" sz="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marL="742950" lvl="1" indent="-285750" eaLnBrk="0" latinLnBrk="0" hangingPunct="0"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기타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31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개사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유진기업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STX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조선해양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STX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엔진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대한해운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한국신용정보 등</a:t>
            </a:r>
          </a:p>
        </p:txBody>
      </p:sp>
      <p:sp>
        <p:nvSpPr>
          <p:cNvPr id="222235" name="Rectangle 11"/>
          <p:cNvSpPr>
            <a:spLocks noChangeArrowheads="1"/>
          </p:cNvSpPr>
          <p:nvPr/>
        </p:nvSpPr>
        <p:spPr bwMode="auto">
          <a:xfrm>
            <a:off x="900113" y="115888"/>
            <a:ext cx="7416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1.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분석 개요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23234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연결재무제표에 미치는 영향</a:t>
            </a:r>
          </a:p>
        </p:txBody>
      </p:sp>
      <p:sp>
        <p:nvSpPr>
          <p:cNvPr id="223235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23236" name="Text Box 16"/>
          <p:cNvSpPr txBox="1">
            <a:spLocks noChangeArrowheads="1"/>
          </p:cNvSpPr>
          <p:nvPr/>
        </p:nvSpPr>
        <p:spPr bwMode="auto">
          <a:xfrm>
            <a:off x="357188" y="1571625"/>
            <a:ext cx="8618537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 K-GAAP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에서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전환에 따라 연결재무제표에 미치는 영향은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연결범위 변동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유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무형자산 공정가치 평가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퇴직급여 회계처리 변경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 등의 순으로 나타났음</a:t>
            </a:r>
            <a:endParaRPr lang="en-US" altLang="ko-KR" sz="1800" b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이에 따른 재무적 영향은 기업별로 다소 차이를 보였으나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전반적으로 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연결범위 변동효과를 제외하면 크지 않았음</a:t>
            </a:r>
            <a:endParaRPr lang="ko-KR" altLang="en-US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66601" name="Group 9"/>
          <p:cNvGraphicFramePr>
            <a:graphicFrameLocks noGrp="1"/>
          </p:cNvGraphicFramePr>
          <p:nvPr/>
        </p:nvGraphicFramePr>
        <p:xfrm>
          <a:off x="428625" y="1000125"/>
          <a:ext cx="4714875" cy="431800"/>
        </p:xfrm>
        <a:graphic>
          <a:graphicData uri="http://schemas.openxmlformats.org/drawingml/2006/table">
            <a:tbl>
              <a:tblPr/>
              <a:tblGrid>
                <a:gridCol w="4714908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1.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전반적인 재무적 영향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sp>
        <p:nvSpPr>
          <p:cNvPr id="223243" name="Text Box 16"/>
          <p:cNvSpPr txBox="1">
            <a:spLocks noChangeArrowheads="1"/>
          </p:cNvSpPr>
          <p:nvPr/>
        </p:nvSpPr>
        <p:spPr bwMode="auto">
          <a:xfrm>
            <a:off x="395288" y="3068638"/>
            <a:ext cx="8618537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 IFRS 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도입으로 자산은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2.9%, 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부채는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6.5% 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증가하고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자본은 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△0.2%,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당기순이익은 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△2.7%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감소하였음</a:t>
            </a: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None/>
              <a:tabLst>
                <a:tab pos="354013" algn="l"/>
              </a:tabLst>
            </a:pPr>
            <a:r>
              <a:rPr lang="ko-KR" altLang="en-US">
                <a:latin typeface="맑은 고딕" pitchFamily="50" charset="-127"/>
                <a:ea typeface="맑은 고딕" pitchFamily="50" charset="-127"/>
              </a:rPr>
              <a:t>      *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연결범위 변동영향이 큰 삼성전자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㈜LG, LG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전자 제외</a:t>
            </a: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None/>
              <a:tabLst>
                <a:tab pos="354013" algn="l"/>
              </a:tabLst>
            </a:pPr>
            <a:endParaRPr lang="ko-KR" altLang="en-US" sz="100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삼성전자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, ㈜LG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등 주요기업의 경우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 연결기준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자본 및 당기순이익은 각각 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△21.4%, △25.0%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씩 감소</a:t>
            </a: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도입으로 종속회사의 범위가 달라짐에 따라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30~50%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지분만 보유한 주력계열사가 제외되었기 때문임</a:t>
            </a: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None/>
              <a:tabLst>
                <a:tab pos="354013" algn="l"/>
              </a:tabLst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   * 삼성전자는 삼성카드를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㈜LG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LG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전자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LG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화학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LG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텔레콤을 연결대상 종속회사에서 제외하는 대신 지분법만 적용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     </a:t>
            </a:r>
          </a:p>
          <a:p>
            <a:pPr marL="1600200" lvl="3" indent="-228600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  <a:p>
            <a:pPr marL="1600200" lvl="3" indent="-228600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  <a:p>
            <a:pPr marL="1600200" lvl="3" indent="-228600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None/>
              <a:tabLst>
                <a:tab pos="354013" algn="l"/>
              </a:tabLst>
            </a:pPr>
            <a:endParaRPr lang="ko-KR" altLang="en-US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연결재무제표에 미치는 영향</a:t>
            </a:r>
          </a:p>
        </p:txBody>
      </p:sp>
      <p:pic>
        <p:nvPicPr>
          <p:cNvPr id="224258" name="Picture 3"/>
          <p:cNvPicPr>
            <a:picLocks noChangeAspect="1" noChangeArrowheads="1"/>
          </p:cNvPicPr>
          <p:nvPr/>
        </p:nvPicPr>
        <p:blipFill>
          <a:blip r:embed="rId2"/>
          <a:srcRect l="24609" t="17812" r="23242" b="11874"/>
          <a:stretch>
            <a:fillRect/>
          </a:stretch>
        </p:blipFill>
        <p:spPr bwMode="auto">
          <a:xfrm>
            <a:off x="500063" y="928688"/>
            <a:ext cx="8072437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연결재무제표에 미치는 영향</a:t>
            </a:r>
          </a:p>
        </p:txBody>
      </p:sp>
      <p:pic>
        <p:nvPicPr>
          <p:cNvPr id="225282" name="Picture 3"/>
          <p:cNvPicPr>
            <a:picLocks noChangeAspect="1" noChangeArrowheads="1"/>
          </p:cNvPicPr>
          <p:nvPr/>
        </p:nvPicPr>
        <p:blipFill>
          <a:blip r:embed="rId2"/>
          <a:srcRect l="25195" t="18750" r="22070" b="17500"/>
          <a:stretch>
            <a:fillRect/>
          </a:stretch>
        </p:blipFill>
        <p:spPr bwMode="auto">
          <a:xfrm>
            <a:off x="500063" y="1000125"/>
            <a:ext cx="828675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26306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연결재무제표에 미치는 영향</a:t>
            </a:r>
          </a:p>
        </p:txBody>
      </p:sp>
      <p:sp>
        <p:nvSpPr>
          <p:cNvPr id="226307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Group 9"/>
          <p:cNvGraphicFramePr>
            <a:graphicFrameLocks noGrp="1"/>
          </p:cNvGraphicFramePr>
          <p:nvPr/>
        </p:nvGraphicFramePr>
        <p:xfrm>
          <a:off x="357188" y="1071563"/>
          <a:ext cx="4714875" cy="431800"/>
        </p:xfrm>
        <a:graphic>
          <a:graphicData uri="http://schemas.openxmlformats.org/drawingml/2006/table">
            <a:tbl>
              <a:tblPr/>
              <a:tblGrid>
                <a:gridCol w="4714908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2.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연결범위 변동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sp>
        <p:nvSpPr>
          <p:cNvPr id="226314" name="Text Box 16"/>
          <p:cNvSpPr txBox="1">
            <a:spLocks noChangeArrowheads="1"/>
          </p:cNvSpPr>
          <p:nvPr/>
        </p:nvSpPr>
        <p:spPr bwMode="auto">
          <a:xfrm>
            <a:off x="357188" y="1643063"/>
            <a:ext cx="8618537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전체적으로 연결대상 종속기업 수가 증가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한 경우</a:t>
            </a:r>
            <a:r>
              <a:rPr lang="ko-KR" altLang="en-US" sz="1800" b="0" baseline="3000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가 많았음</a:t>
            </a:r>
            <a:endParaRPr lang="en-US" altLang="ko-KR" sz="1800" b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도입으로 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K-GAAP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에서는 연결대상에서 제외되었던 자산 </a:t>
            </a:r>
            <a:r>
              <a:rPr lang="en-US" altLang="ko-KR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억원 미만 소규모기업 등이 다수 추가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되고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K-GAAP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에서 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지분율 </a:t>
            </a:r>
            <a:r>
              <a:rPr lang="en-US" altLang="ko-KR">
                <a:latin typeface="맑은 고딕" pitchFamily="50" charset="-127"/>
                <a:ea typeface="맑은 고딕" pitchFamily="50" charset="-127"/>
              </a:rPr>
              <a:t>30%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초과 최대주주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로서 연결대상에 포함하였던 종속기업의 일부가 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실질지배력 기준 미충족으로 제외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되었음</a:t>
            </a:r>
            <a:endParaRPr lang="en-US" altLang="ko-KR" b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buClr>
                <a:srgbClr val="990000"/>
              </a:buClr>
              <a:tabLst>
                <a:tab pos="354013" algn="l"/>
              </a:tabLst>
            </a:pP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  *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09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년 연결작성 조기적용기업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사 중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사는 증가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1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사는 변동없음</a:t>
            </a:r>
            <a:endParaRPr lang="en-US" altLang="ko-KR" sz="1400" b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buClr>
                <a:srgbClr val="990000"/>
              </a:buClr>
              <a:tabLst>
                <a:tab pos="354013" algn="l"/>
              </a:tabLst>
            </a:pP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    ’10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년 연결작성 조기적용기업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사 중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사는 증가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1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사는 감소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2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사는 변동없음</a:t>
            </a:r>
            <a:endParaRPr lang="en-US" altLang="ko-KR" sz="1400" b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tabLst>
                <a:tab pos="354013" algn="l"/>
              </a:tabLst>
            </a:pP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10.1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월 금감원 설문결과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연결작성비율이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도입시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41.4%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에서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68.2%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로 증가</a:t>
            </a:r>
            <a:endParaRPr lang="en-US" altLang="ko-KR" sz="140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tabLst>
                <a:tab pos="354013" algn="l"/>
              </a:tabLst>
            </a:pP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자본과 손익에 미치는 재무적 영향은 소규모기업 등의 연결대상 추가에 따른 효과보다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실질지배력 없는 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30%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초과 최대주주인 종속기업의 제외효과</a:t>
            </a:r>
            <a:r>
              <a:rPr lang="ko-KR" altLang="en-US" sz="1800" b="0" baseline="3000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가 더 크게 나타났음</a:t>
            </a:r>
            <a:endParaRPr lang="en-US" altLang="ko-KR" sz="1400" b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이는 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연결에서 제외된 회사가 대규모 회사인 경우가 많아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 동 회사의 자본 및 당기순이익이 연결재무제표에서 차감되었기 때문임</a:t>
            </a:r>
            <a:endParaRPr lang="en-US" altLang="ko-KR" b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tabLst>
                <a:tab pos="354013" algn="l"/>
              </a:tabLst>
            </a:pP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㈜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LG 21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천억원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LG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전자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천억원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삼성전자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천억원 등 자본 감소</a:t>
            </a:r>
            <a:endParaRPr lang="ko-KR" altLang="en-US" sz="1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27330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연결재무제표에 미치는 영향</a:t>
            </a:r>
          </a:p>
        </p:txBody>
      </p:sp>
      <p:sp>
        <p:nvSpPr>
          <p:cNvPr id="227331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Group 9"/>
          <p:cNvGraphicFramePr>
            <a:graphicFrameLocks noGrp="1"/>
          </p:cNvGraphicFramePr>
          <p:nvPr/>
        </p:nvGraphicFramePr>
        <p:xfrm>
          <a:off x="357188" y="1071563"/>
          <a:ext cx="4714875" cy="431800"/>
        </p:xfrm>
        <a:graphic>
          <a:graphicData uri="http://schemas.openxmlformats.org/drawingml/2006/table">
            <a:tbl>
              <a:tblPr/>
              <a:tblGrid>
                <a:gridCol w="4714908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2.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연결범위 변동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계속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sp>
        <p:nvSpPr>
          <p:cNvPr id="227338" name="Text Box 16"/>
          <p:cNvSpPr txBox="1">
            <a:spLocks noChangeArrowheads="1"/>
          </p:cNvSpPr>
          <p:nvPr/>
        </p:nvSpPr>
        <p:spPr bwMode="auto">
          <a:xfrm>
            <a:off x="357188" y="1643063"/>
            <a:ext cx="861853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연결에서 제외된 종속기업의 경영성과는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지분법에 의해 지배회사 지분만큼 연결재무제표에 반영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되므로 지배주주지분의 자본 및 당기순이익에는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큰 변화가 없었음</a:t>
            </a:r>
            <a:endParaRPr lang="en-US" altLang="ko-KR" sz="180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따라서 연결재무제표 분석시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(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총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당기순이익을 단순비교하면 연결범위 변동으로 인한 효과가 포함되므로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동 효과가 제외된 영향을 파악하기 위해서는 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비지배지분이 포함되지 않은 지배회사 지분에 귀속되는 당기순이익</a:t>
            </a:r>
            <a:r>
              <a:rPr lang="ko-KR" altLang="en-US" baseline="3000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을 비교할 필요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가 있음</a:t>
            </a:r>
            <a:endParaRPr lang="en-US" altLang="ko-KR" b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tabLst>
                <a:tab pos="354013" algn="l"/>
              </a:tabLst>
            </a:pP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* IFRS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와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K-GAAP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모두 주당이익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(EPS)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계산시 지배주주지분 당기순이익을 기초로 산출</a:t>
            </a:r>
            <a:endParaRPr lang="ko-KR" altLang="en-US" sz="1800" b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27339" name="Picture 3"/>
          <p:cNvPicPr>
            <a:picLocks noChangeAspect="1" noChangeArrowheads="1"/>
          </p:cNvPicPr>
          <p:nvPr/>
        </p:nvPicPr>
        <p:blipFill>
          <a:blip r:embed="rId2"/>
          <a:srcRect l="28906" t="41562" r="25977" b="35938"/>
          <a:stretch>
            <a:fillRect/>
          </a:stretch>
        </p:blipFill>
        <p:spPr bwMode="auto">
          <a:xfrm>
            <a:off x="642938" y="3929063"/>
            <a:ext cx="72866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3" name="Picture 2"/>
          <p:cNvPicPr>
            <a:picLocks noChangeAspect="1" noChangeArrowheads="1"/>
          </p:cNvPicPr>
          <p:nvPr/>
        </p:nvPicPr>
        <p:blipFill>
          <a:blip r:embed="rId2"/>
          <a:srcRect l="24609" t="18750" r="23242" b="12811"/>
          <a:stretch>
            <a:fillRect/>
          </a:stretch>
        </p:blipFill>
        <p:spPr bwMode="auto">
          <a:xfrm>
            <a:off x="500063" y="1071563"/>
            <a:ext cx="8072437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8354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연결재무제표에 미치는 영향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29378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연결재무제표에 미치는 영향</a:t>
            </a:r>
          </a:p>
        </p:txBody>
      </p:sp>
      <p:sp>
        <p:nvSpPr>
          <p:cNvPr id="229379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Group 9"/>
          <p:cNvGraphicFramePr>
            <a:graphicFrameLocks noGrp="1"/>
          </p:cNvGraphicFramePr>
          <p:nvPr/>
        </p:nvGraphicFramePr>
        <p:xfrm>
          <a:off x="357188" y="1071563"/>
          <a:ext cx="4714875" cy="431800"/>
        </p:xfrm>
        <a:graphic>
          <a:graphicData uri="http://schemas.openxmlformats.org/drawingml/2006/table">
            <a:tbl>
              <a:tblPr/>
              <a:tblGrid>
                <a:gridCol w="4714908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3.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유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·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무형자산의 공정가치 평가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357188" y="1714500"/>
            <a:ext cx="8618537" cy="362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K-GAAP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에서 원가로 평가한 토지 등에 대해 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자산 재평가를 실시하여 공정가치 증가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분만큼 자본이 증가</a:t>
            </a:r>
            <a:r>
              <a:rPr lang="ko-KR" altLang="en-US" sz="1800" b="0" baseline="30000" dirty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800" b="0" dirty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  <a:defRPr/>
            </a:pP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또한 </a:t>
            </a:r>
            <a:r>
              <a:rPr lang="ko-KR" altLang="en-US" b="0" dirty="0" err="1">
                <a:latin typeface="맑은 고딕" pitchFamily="50" charset="-127"/>
                <a:ea typeface="맑은 고딕" pitchFamily="50" charset="-127"/>
              </a:rPr>
              <a:t>상각완료된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 기계장치의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잔존가치 평가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해외현지법인의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생물자산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造林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에 대한 공정가치 평가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로 장부가액이 증가하였으며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  <a:defRPr/>
            </a:pP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노후화된 기계장치에 대한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손상차손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인식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으로 장부가액이 감소한 경우도 있었음 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tabLst>
                <a:tab pos="354013" algn="l"/>
              </a:tabLst>
              <a:defRPr/>
            </a:pP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    *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삼성전자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천억원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LG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전자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천억원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STX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팬오션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774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이건산업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595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 등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tabLst>
                <a:tab pos="354013" algn="l"/>
              </a:tabLst>
              <a:defRPr/>
            </a:pPr>
            <a:endParaRPr lang="en-US" altLang="ko-KR" sz="1400" b="0" dirty="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ko-KR" altLang="en-US" sz="1800" b="0" dirty="0" err="1">
                <a:latin typeface="맑은 고딕" pitchFamily="50" charset="-127"/>
                <a:ea typeface="맑은 고딕" pitchFamily="50" charset="-127"/>
              </a:rPr>
              <a:t>합병시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err="1">
                <a:latin typeface="맑은 고딕" pitchFamily="50" charset="-127"/>
                <a:ea typeface="맑은 고딕" pitchFamily="50" charset="-127"/>
              </a:rPr>
              <a:t>피합병회사의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 순자산 공정가치보다 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염가로 구매하여 발생한 부의영업권</a:t>
            </a:r>
            <a:r>
              <a:rPr lang="ko-KR" altLang="en-US" sz="1800" b="0" baseline="30000" dirty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을 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K-GAAP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에서는 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년 이내의 </a:t>
            </a:r>
            <a:r>
              <a:rPr lang="ko-KR" altLang="en-US" sz="1800" b="0" dirty="0" err="1">
                <a:latin typeface="맑은 고딕" pitchFamily="50" charset="-127"/>
                <a:ea typeface="맑은 고딕" pitchFamily="50" charset="-127"/>
              </a:rPr>
              <a:t>기간동안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 나누어 환입하였으나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800" dirty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에서는 일시에 환입</a:t>
            </a:r>
            <a:r>
              <a:rPr lang="ko-KR" altLang="en-US" sz="1800" b="0" baseline="30000" dirty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하여 자본이 증가</a:t>
            </a:r>
            <a:endParaRPr lang="en-US" altLang="ko-KR" sz="1800" b="0" dirty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     * ㈜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LG 2,311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, LG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화학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1,958</a:t>
            </a:r>
            <a:r>
              <a:rPr lang="ko-KR" altLang="en-US" sz="1400" b="0" dirty="0" err="1">
                <a:latin typeface="맑은 고딕" pitchFamily="50" charset="-127"/>
                <a:ea typeface="맑은 고딕" pitchFamily="50" charset="-127"/>
              </a:rPr>
              <a:t>억원</a:t>
            </a:r>
            <a:endParaRPr lang="ko-KR" altLang="en-US" sz="1400" b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30402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연결재무제표에 미치는 영향</a:t>
            </a:r>
          </a:p>
        </p:txBody>
      </p:sp>
      <p:sp>
        <p:nvSpPr>
          <p:cNvPr id="230403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Group 9"/>
          <p:cNvGraphicFramePr>
            <a:graphicFrameLocks noGrp="1"/>
          </p:cNvGraphicFramePr>
          <p:nvPr/>
        </p:nvGraphicFramePr>
        <p:xfrm>
          <a:off x="357188" y="1071563"/>
          <a:ext cx="4714875" cy="431800"/>
        </p:xfrm>
        <a:graphic>
          <a:graphicData uri="http://schemas.openxmlformats.org/drawingml/2006/table">
            <a:tbl>
              <a:tblPr/>
              <a:tblGrid>
                <a:gridCol w="4714908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4.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퇴직급여 회계처리 변경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sp>
        <p:nvSpPr>
          <p:cNvPr id="230410" name="Text Box 16"/>
          <p:cNvSpPr txBox="1">
            <a:spLocks noChangeArrowheads="1"/>
          </p:cNvSpPr>
          <p:nvPr/>
        </p:nvSpPr>
        <p:spPr bwMode="auto">
          <a:xfrm>
            <a:off x="357188" y="1643063"/>
            <a:ext cx="8618537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K-GAAP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에서는 기말 현재 전직원이 일시에 퇴직할 경우 지급하여야 할 가액을 퇴직금으로 계상하였으나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에서는 미래에 지급할 퇴직금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을 급여인상율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기대근속연수 등을 고려하여 예측한 후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적절한 할인율로 현재가치를 산정</a:t>
            </a:r>
            <a:endParaRPr lang="en-US" altLang="ko-KR" sz="180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특히 평균근속기간이 길거나 종업원 수가 많은 기업의 경우</a:t>
            </a:r>
            <a:r>
              <a:rPr lang="en-US" altLang="ko-KR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퇴직금 계상액 증가</a:t>
            </a:r>
            <a:r>
              <a:rPr lang="ko-KR" altLang="en-US" b="0" baseline="3000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 및 자본 감소효과가 컸음</a:t>
            </a:r>
            <a:endParaRPr lang="en-US" altLang="ko-KR" b="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tabLst>
                <a:tab pos="354013" algn="l"/>
              </a:tabLst>
            </a:pP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       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* 삼성전자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1,533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KT&amp;G 943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LG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전자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574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억원</a:t>
            </a:r>
          </a:p>
        </p:txBody>
      </p:sp>
      <p:graphicFrame>
        <p:nvGraphicFramePr>
          <p:cNvPr id="9" name="Group 9"/>
          <p:cNvGraphicFramePr>
            <a:graphicFrameLocks noGrp="1"/>
          </p:cNvGraphicFramePr>
          <p:nvPr/>
        </p:nvGraphicFramePr>
        <p:xfrm>
          <a:off x="428625" y="3714750"/>
          <a:ext cx="4714875" cy="431800"/>
        </p:xfrm>
        <a:graphic>
          <a:graphicData uri="http://schemas.openxmlformats.org/drawingml/2006/table">
            <a:tbl>
              <a:tblPr/>
              <a:tblGrid>
                <a:gridCol w="4714908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5.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747"/>
                          </a:solidFill>
                          <a:effectLst/>
                          <a:latin typeface="Arial" pitchFamily="34" charset="0"/>
                          <a:ea typeface="HY헤드라인M" pitchFamily="18" charset="-127"/>
                        </a:rPr>
                        <a:t>기타 변동요인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2747"/>
                        </a:solidFill>
                        <a:effectLst/>
                        <a:latin typeface="Arial" pitchFamily="34" charset="0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13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5F3"/>
                    </a:solidFill>
                  </a:tcPr>
                </a:tc>
              </a:tr>
            </a:tbl>
          </a:graphicData>
        </a:graphic>
      </p:graphicFrame>
      <p:sp>
        <p:nvSpPr>
          <p:cNvPr id="230417" name="Text Box 16"/>
          <p:cNvSpPr txBox="1">
            <a:spLocks noChangeArrowheads="1"/>
          </p:cNvSpPr>
          <p:nvPr/>
        </p:nvSpPr>
        <p:spPr bwMode="auto">
          <a:xfrm>
            <a:off x="357188" y="4286250"/>
            <a:ext cx="861853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아파트 분양매출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에 대한 수익인식기준을 진행기준에서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인도기준으로 변경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하여 수익이 감소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(KT&amp;G 296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매출채권에 대한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대손충당금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이 미래발생손실 등을 감안하여 설정하는 방법에서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실제 발생손실에 의한 방법으로 변경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되어 대손충당금 감소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(KT&amp;G 228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전환사채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를 상각후 원가로 평가하였으나 당기손익인식 금융부채로 지정하여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공정가치로 평가함에 부채 증가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(LG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디스플레이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2,074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5" name="Picture 2"/>
          <p:cNvPicPr>
            <a:picLocks noChangeAspect="1" noChangeArrowheads="1"/>
          </p:cNvPicPr>
          <p:nvPr/>
        </p:nvPicPr>
        <p:blipFill>
          <a:blip r:embed="rId2"/>
          <a:srcRect l="27539" t="24374" r="26758" b="30624"/>
          <a:stretch>
            <a:fillRect/>
          </a:stretch>
        </p:blipFill>
        <p:spPr bwMode="auto">
          <a:xfrm>
            <a:off x="642938" y="857250"/>
            <a:ext cx="6357937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16"/>
          <p:cNvSpPr txBox="1">
            <a:spLocks noChangeArrowheads="1"/>
          </p:cNvSpPr>
          <p:nvPr/>
        </p:nvSpPr>
        <p:spPr bwMode="auto">
          <a:xfrm>
            <a:off x="642938" y="4000500"/>
            <a:ext cx="7858125" cy="2338388"/>
          </a:xfrm>
          <a:prstGeom prst="rect">
            <a:avLst/>
          </a:prstGeom>
          <a:solidFill>
            <a:srgbClr val="FFC000">
              <a:alpha val="40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ko-KR" altLang="en-US" dirty="0">
                <a:solidFill>
                  <a:srgbClr val="005DA2"/>
                </a:solidFill>
                <a:latin typeface="맑은 고딕" pitchFamily="50" charset="-127"/>
                <a:ea typeface="맑은 고딕" pitchFamily="50" charset="-127"/>
              </a:rPr>
              <a:t>주요 변동요인 분석</a:t>
            </a:r>
            <a:endParaRPr lang="en-US" altLang="ko-KR" dirty="0">
              <a:solidFill>
                <a:srgbClr val="005DA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+mj-ea"/>
              <a:buAutoNum type="circleNumDbPlain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연결범위 변동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30%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초과 대주주로서 실질지배력기준에 의해 연결범위에서 규모가 큰 삼성카드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지분율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35.3%) 1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개사 제외됨에 따라 전반적인 재무수치 감소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자산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미만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16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및 조합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사가 신규 포함되었으나 영향은 미미</a:t>
            </a:r>
          </a:p>
          <a:p>
            <a:pPr marL="342900" indent="-342900">
              <a:buFont typeface="+mj-ea"/>
              <a:buAutoNum type="circleNumDbPlain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금융자산 양도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매출채권 할인이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 금융자산의 제거 요건을 충족하지 못해 이를 자산과 차입금으로 재계상</a:t>
            </a:r>
          </a:p>
          <a:p>
            <a:pPr marL="342900" indent="-342900">
              <a:buFont typeface="+mj-ea"/>
              <a:buAutoNum type="circleNumDbPlain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개발비 자산화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IFRS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의한 개발비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무형자산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인식요건 충족</a:t>
            </a:r>
          </a:p>
          <a:p>
            <a:pPr marL="342900" indent="-342900">
              <a:buFont typeface="+mj-ea"/>
              <a:buAutoNum type="circleNumDbPlain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퇴직급여채무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미래에 지급해야 할 퇴직금을 할인하여 현재가치로 </a:t>
            </a:r>
            <a:r>
              <a:rPr lang="ko-KR" altLang="en-US" sz="14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계상하는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보험수리적 방법을 적용함에 따라 부채증가</a:t>
            </a:r>
          </a:p>
          <a:p>
            <a:pPr marL="342900" indent="-342900">
              <a:buFont typeface="+mj-ea"/>
              <a:buAutoNum type="circleNumDbPlain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토지재평가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K-GAAP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에서 원가로 계상한 토지에서 재평가차익 발생</a:t>
            </a:r>
          </a:p>
        </p:txBody>
      </p:sp>
      <p:sp>
        <p:nvSpPr>
          <p:cNvPr id="231427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연결재무제표에 미치는 영향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32450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개별재무제표에 미치는 영향</a:t>
            </a:r>
          </a:p>
        </p:txBody>
      </p:sp>
      <p:sp>
        <p:nvSpPr>
          <p:cNvPr id="232451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285750" y="1087438"/>
            <a:ext cx="8618538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en-US" altLang="ko-KR" sz="1800" dirty="0">
                <a:solidFill>
                  <a:srgbClr val="005DA2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rgbClr val="005DA2"/>
                </a:solidFill>
                <a:latin typeface="맑은 고딕" pitchFamily="50" charset="-127"/>
                <a:ea typeface="맑은 고딕" pitchFamily="50" charset="-127"/>
              </a:rPr>
              <a:t>전반적인 영향</a:t>
            </a:r>
            <a:r>
              <a:rPr lang="en-US" altLang="ko-KR" sz="1800" dirty="0">
                <a:solidFill>
                  <a:srgbClr val="005DA2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개별재무제표에 미치는 주요 변동요인은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연결재무제표에서 나타난 유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·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무형자산의 공정가치평가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퇴직급여 회계처리 변경 등과 유사</a:t>
            </a:r>
            <a:endParaRPr lang="en-US" altLang="ko-KR" sz="18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endParaRPr lang="en-US" altLang="ko-KR" sz="18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연결 작성 지배회사</a:t>
            </a: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en-US" altLang="ko-KR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에서 규정한 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별도재무제표 방식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으로 개별재무제표를 작성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함에 따라 종속</a:t>
            </a:r>
            <a:r>
              <a:rPr lang="en-US" altLang="ko-KR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· 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관계기업 투자주식의 회계처리방법이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지분법에서 원가법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또는 </a:t>
            </a:r>
            <a:r>
              <a:rPr lang="ko-KR" altLang="en-US" sz="18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공정가치법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aseline="30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18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으로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변경되어 크게 변동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하는 경우</a:t>
            </a:r>
            <a:r>
              <a:rPr lang="ko-KR" altLang="en-US" sz="1800" b="0" baseline="30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**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 있음</a:t>
            </a:r>
            <a:endParaRPr lang="en-US" altLang="ko-KR" sz="18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tabLst>
                <a:tab pos="354013" algn="l"/>
              </a:tabLst>
              <a:defRPr/>
            </a:pPr>
            <a:r>
              <a:rPr lang="en-US" altLang="ko-KR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* 지분법은 종속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·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관계기업의 경영성과를 지배회사의 </a:t>
            </a:r>
            <a:r>
              <a:rPr lang="ko-KR" altLang="en-US" sz="14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지분율만큼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투자주식에 반영하나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원가법은 취득원가로 표시</a:t>
            </a:r>
            <a:endParaRPr lang="en-US" altLang="ko-KR" sz="14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tabLst>
                <a:tab pos="354013" algn="l"/>
              </a:tabLst>
              <a:defRPr/>
            </a:pP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**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4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적용후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개별재무제표 </a:t>
            </a:r>
            <a:r>
              <a:rPr lang="ko-KR" altLang="en-US" sz="14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당기순이익이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삼성전자는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3.4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조원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(9.6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조→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6.2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), </a:t>
            </a:r>
          </a:p>
          <a:p>
            <a:pPr marL="269875" indent="-269875" eaLnBrk="0" latinLnBrk="0" hangingPunct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tabLst>
                <a:tab pos="354013" algn="l"/>
              </a:tabLst>
              <a:defRPr/>
            </a:pP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㈜LG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1.2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조원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(1.5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조→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0.3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감소</a:t>
            </a:r>
            <a:endParaRPr lang="en-US" altLang="ko-KR" sz="14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tabLst>
                <a:tab pos="354013" algn="l"/>
              </a:tabLst>
              <a:defRPr/>
            </a:pPr>
            <a:endParaRPr lang="en-US" altLang="ko-KR" sz="18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연결 </a:t>
            </a:r>
            <a:r>
              <a:rPr lang="ko-KR" altLang="en-US" sz="1800" dirty="0" err="1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미작성</a:t>
            </a:r>
            <a:r>
              <a:rPr lang="ko-KR" altLang="en-US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 회사</a:t>
            </a:r>
            <a:r>
              <a:rPr lang="ko-KR" altLang="en-US" sz="1800" baseline="300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개별재무제표 재무수치에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큰 변화가 없었음</a:t>
            </a:r>
            <a:endParaRPr lang="en-US" altLang="ko-KR" sz="18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  <a:defRPr/>
            </a:pP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이는 유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·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무형자산의 공정가치평가 등 기준차이로 인한 금액적 효과가 적게 나타났고</a:t>
            </a:r>
            <a:r>
              <a:rPr lang="en-US" altLang="ko-KR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관계기업 투자주식에 대해 현행과 같이 </a:t>
            </a:r>
            <a:r>
              <a: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지분법을 적용</a:t>
            </a:r>
            <a:r>
              <a:rPr lang="ko-KR" altLang="en-US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하기 때문임</a:t>
            </a:r>
          </a:p>
          <a:p>
            <a:pPr>
              <a:defRPr/>
            </a:pP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* ’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09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조기적용기업 </a:t>
            </a:r>
            <a:r>
              <a:rPr lang="ko-KR" altLang="en-US" sz="14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코스모화학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영진약품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등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’10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조기적용기업 </a:t>
            </a:r>
            <a:r>
              <a:rPr lang="ko-KR" altLang="en-US" sz="14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세하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 sz="1800" b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3475" name="Rectangle 26"/>
          <p:cNvSpPr>
            <a:spLocks noChangeArrowheads="1"/>
          </p:cNvSpPr>
          <p:nvPr/>
        </p:nvSpPr>
        <p:spPr bwMode="auto">
          <a:xfrm>
            <a:off x="428625" y="1571625"/>
            <a:ext cx="8215313" cy="22145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marL="342900" indent="-342900">
              <a:buFont typeface="Wingdings" pitchFamily="2" charset="2"/>
              <a:buChar char="l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지배회사의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개별재무제표 작성 의무화 여부</a:t>
            </a:r>
            <a:endParaRPr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/>
            <a:endParaRPr lang="ko-KR" altLang="en-US" sz="8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/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•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세법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상법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투자자의 다양한 요구 등에 따라 개별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법적실체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재무제표 계속 필요</a:t>
            </a:r>
          </a:p>
          <a:p>
            <a:pPr marL="342900" indent="-342900"/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• 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연결실체에 관한 정보와 함께 법적실체의 재무정보에 대한 투자자의 수요 존재 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ü"/>
            </a:pPr>
            <a:endParaRPr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ü"/>
            </a:pPr>
            <a:endParaRPr lang="en-US" altLang="ko-KR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/>
            <a:endParaRPr lang="en-US" altLang="ko-KR" sz="10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l"/>
            </a:pP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향후 외감규정 개정을 통해 </a:t>
            </a:r>
            <a:r>
              <a:rPr lang="en-US" altLang="ko-KR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의한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별도재무제표</a:t>
            </a:r>
            <a:r>
              <a:rPr lang="en-US" altLang="ko-KR" baseline="30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방식으로  작성</a:t>
            </a:r>
            <a:r>
              <a:rPr lang="ko-KR" altLang="en-US" b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토록 할 예정   </a:t>
            </a:r>
            <a:endParaRPr lang="ko-KR" altLang="en-US" sz="1400" b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오른쪽 화살표 7"/>
          <p:cNvSpPr/>
          <p:nvPr/>
        </p:nvSpPr>
        <p:spPr bwMode="auto">
          <a:xfrm>
            <a:off x="785813" y="2857500"/>
            <a:ext cx="428625" cy="214313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atinLnBrk="0">
              <a:defRPr/>
            </a:pPr>
            <a:endParaRPr lang="ko-KR" altLang="en-US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3477" name="TextBox 8"/>
          <p:cNvSpPr txBox="1">
            <a:spLocks noChangeArrowheads="1"/>
          </p:cNvSpPr>
          <p:nvPr/>
        </p:nvSpPr>
        <p:spPr bwMode="auto">
          <a:xfrm>
            <a:off x="1285875" y="2714625"/>
            <a:ext cx="6858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b="0" u="sng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현행과 동일하게 연결재무제표를 작성하는 지배회사의 경우</a:t>
            </a:r>
            <a:r>
              <a:rPr lang="en-US" altLang="ko-KR" b="0" u="sng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u="sng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연결과 개별재무제표를 모두 작성</a:t>
            </a:r>
            <a:r>
              <a:rPr lang="en-US" altLang="ko-KR" b="0" u="sng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0" u="sng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공시</a:t>
            </a:r>
          </a:p>
        </p:txBody>
      </p:sp>
      <p:sp>
        <p:nvSpPr>
          <p:cNvPr id="233478" name="Rectangle 7"/>
          <p:cNvSpPr>
            <a:spLocks noChangeArrowheads="1"/>
          </p:cNvSpPr>
          <p:nvPr/>
        </p:nvSpPr>
        <p:spPr bwMode="auto">
          <a:xfrm>
            <a:off x="428625" y="1000125"/>
            <a:ext cx="7643813" cy="4572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1" lang="en-US" altLang="ko-KR" sz="20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※ K-IFRS </a:t>
            </a:r>
            <a:r>
              <a:rPr kumimoji="1" lang="ko-KR" altLang="en-US" sz="20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적용</a:t>
            </a:r>
            <a:r>
              <a:rPr kumimoji="1" lang="en-US" altLang="ko-KR" sz="20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kumimoji="1" lang="ko-KR" altLang="en-US" sz="20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지배회사의 개별재무제표 작성방법</a:t>
            </a:r>
          </a:p>
        </p:txBody>
      </p:sp>
      <p:sp>
        <p:nvSpPr>
          <p:cNvPr id="233479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3.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개별재무제표에 미치는 영향</a:t>
            </a:r>
          </a:p>
        </p:txBody>
      </p:sp>
      <p:pic>
        <p:nvPicPr>
          <p:cNvPr id="233480" name="Picture 2"/>
          <p:cNvPicPr>
            <a:picLocks noChangeAspect="1" noChangeArrowheads="1"/>
          </p:cNvPicPr>
          <p:nvPr/>
        </p:nvPicPr>
        <p:blipFill>
          <a:blip r:embed="rId2"/>
          <a:srcRect l="26953" t="30937" r="25000" b="36250"/>
          <a:stretch>
            <a:fillRect/>
          </a:stretch>
        </p:blipFill>
        <p:spPr bwMode="auto">
          <a:xfrm>
            <a:off x="1143000" y="3857625"/>
            <a:ext cx="61436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34498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재무제표 표시방법</a:t>
            </a:r>
          </a:p>
        </p:txBody>
      </p:sp>
      <p:sp>
        <p:nvSpPr>
          <p:cNvPr id="234499" name="Rectangle 7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34500" name="Text Box 16"/>
          <p:cNvSpPr txBox="1">
            <a:spLocks noChangeArrowheads="1"/>
          </p:cNvSpPr>
          <p:nvPr/>
        </p:nvSpPr>
        <p:spPr bwMode="auto">
          <a:xfrm>
            <a:off x="285750" y="928688"/>
            <a:ext cx="8618538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en-US" altLang="ko-KR" sz="180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분석 방법</a:t>
            </a:r>
            <a:r>
              <a:rPr lang="en-US" altLang="ko-KR" sz="180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18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‘09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년 조기적용기업의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08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K-GAAP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재무제표와 ’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09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K-IFRS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재무제표를 비교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하여 표시방법을 분석</a:t>
            </a:r>
            <a:endParaRPr lang="en-US" altLang="ko-KR" sz="1800" b="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</a:pPr>
            <a:r>
              <a:rPr lang="en-US" altLang="ko-KR" sz="180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계정과목 수 및 주석 분량</a:t>
            </a:r>
            <a:r>
              <a:rPr lang="en-US" altLang="ko-KR" sz="180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1800" b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에서는 최소한의 계정과목만을 제시하고 있어 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>
                <a:latin typeface="맑은 고딕" pitchFamily="50" charset="-127"/>
                <a:ea typeface="맑은 고딕" pitchFamily="50" charset="-127"/>
              </a:rPr>
              <a:t>적용후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재무상태표 계정과목 수는 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53%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감소</a:t>
            </a:r>
            <a:r>
              <a:rPr lang="en-US" altLang="ko-KR" sz="18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포괄손익계산서는 </a:t>
            </a:r>
            <a:r>
              <a:rPr lang="en-US" altLang="ko-KR" sz="1800">
                <a:latin typeface="맑은 고딕" pitchFamily="50" charset="-127"/>
                <a:ea typeface="맑은 고딕" pitchFamily="50" charset="-127"/>
              </a:rPr>
              <a:t>59% </a:t>
            </a:r>
            <a:r>
              <a:rPr lang="ko-KR" altLang="en-US" sz="1800">
                <a:latin typeface="맑은 고딕" pitchFamily="50" charset="-127"/>
                <a:ea typeface="맑은 고딕" pitchFamily="50" charset="-127"/>
              </a:rPr>
              <a:t>감소</a:t>
            </a:r>
            <a:endParaRPr lang="en-US" altLang="ko-KR" sz="1800">
              <a:latin typeface="맑은 고딕" pitchFamily="50" charset="-127"/>
              <a:ea typeface="맑은 고딕" pitchFamily="50" charset="-127"/>
            </a:endParaRPr>
          </a:p>
          <a:p>
            <a:pPr marL="727075" lvl="1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ü"/>
              <a:tabLst>
                <a:tab pos="354013" algn="l"/>
              </a:tabLst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반면에 관련 정보를 주석에 상세히 기재함에 따라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 주석의 페이지 수는 </a:t>
            </a:r>
            <a:r>
              <a:rPr lang="en-US" altLang="ko-KR">
                <a:latin typeface="맑은 고딕" pitchFamily="50" charset="-127"/>
                <a:ea typeface="맑은 고딕" pitchFamily="50" charset="-127"/>
              </a:rPr>
              <a:t>71%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 증가</a:t>
            </a:r>
            <a:r>
              <a:rPr lang="ko-KR" altLang="en-US" baseline="30000">
                <a:latin typeface="맑은 고딕" pitchFamily="50" charset="-127"/>
                <a:ea typeface="맑은 고딕" pitchFamily="50" charset="-127"/>
              </a:rPr>
              <a:t>*</a:t>
            </a:r>
            <a:endParaRPr lang="en-US" altLang="ko-KR" baseline="3000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buClr>
                <a:srgbClr val="990000"/>
              </a:buClr>
              <a:tabLst>
                <a:tab pos="354013" algn="l"/>
              </a:tabLst>
            </a:pPr>
            <a:r>
              <a:rPr lang="en-US" altLang="ko-KR" sz="1800" b="0" baseline="30000">
                <a:latin typeface="맑은 고딕" pitchFamily="50" charset="-127"/>
                <a:ea typeface="맑은 고딕" pitchFamily="50" charset="-127"/>
              </a:rPr>
              <a:t>          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K-GAAP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에서 요구하지 않았던 환위험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유동성위험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이자율위험 등에 대한 관리정책</a:t>
            </a: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환율 등 </a:t>
            </a:r>
            <a:endParaRPr lang="en-US" altLang="ko-KR" sz="1400" b="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buClr>
                <a:srgbClr val="990000"/>
              </a:buClr>
              <a:tabLst>
                <a:tab pos="354013" algn="l"/>
              </a:tabLst>
            </a:pPr>
            <a:r>
              <a:rPr lang="en-US" altLang="ko-KR" sz="1400" b="0">
                <a:latin typeface="맑은 고딕" pitchFamily="50" charset="-127"/>
                <a:ea typeface="맑은 고딕" pitchFamily="50" charset="-127"/>
              </a:rPr>
              <a:t>            </a:t>
            </a:r>
            <a:r>
              <a:rPr lang="ko-KR" altLang="en-US" sz="1400" b="0">
                <a:latin typeface="맑은 고딕" pitchFamily="50" charset="-127"/>
                <a:ea typeface="맑은 고딕" pitchFamily="50" charset="-127"/>
              </a:rPr>
              <a:t>변동이 당기순이익에 미치는 민감도 분석 등 투자에 유용한 정보가 추가</a:t>
            </a:r>
          </a:p>
        </p:txBody>
      </p:sp>
      <p:pic>
        <p:nvPicPr>
          <p:cNvPr id="234501" name="Picture 2"/>
          <p:cNvPicPr>
            <a:picLocks noChangeAspect="1" noChangeArrowheads="1"/>
          </p:cNvPicPr>
          <p:nvPr/>
        </p:nvPicPr>
        <p:blipFill>
          <a:blip r:embed="rId2"/>
          <a:srcRect l="25781" t="38437" r="25000" b="19376"/>
          <a:stretch>
            <a:fillRect/>
          </a:stretch>
        </p:blipFill>
        <p:spPr bwMode="auto">
          <a:xfrm>
            <a:off x="857250" y="3286125"/>
            <a:ext cx="6858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0"/>
            <a:endParaRPr lang="ko-KR" altLang="en-US" sz="1800" b="0">
              <a:solidFill>
                <a:schemeClr val="tx1"/>
              </a:solidFill>
            </a:endParaRPr>
          </a:p>
        </p:txBody>
      </p:sp>
      <p:sp>
        <p:nvSpPr>
          <p:cNvPr id="2355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35523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35524" name="Rectangle 5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35525" name="Text Box 27"/>
          <p:cNvSpPr txBox="1">
            <a:spLocks noChangeArrowheads="1"/>
          </p:cNvSpPr>
          <p:nvPr/>
        </p:nvSpPr>
        <p:spPr bwMode="auto">
          <a:xfrm>
            <a:off x="642938" y="3643313"/>
            <a:ext cx="3286125" cy="357187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spcAft>
                <a:spcPct val="20000"/>
              </a:spcAft>
              <a:buClr>
                <a:srgbClr val="FFFF00"/>
              </a:buClr>
              <a:buSzPct val="125000"/>
              <a:buFont typeface="Wingdings" pitchFamily="2" charset="2"/>
              <a:buNone/>
            </a:pPr>
            <a:r>
              <a:rPr lang="ko-KR" altLang="en-US" sz="1800" b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재무상태표 표시방법</a:t>
            </a:r>
            <a:endParaRPr lang="en-US" altLang="ko-KR" sz="1800" b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5526" name="Rectangle 9"/>
          <p:cNvSpPr>
            <a:spLocks noChangeArrowheads="1"/>
          </p:cNvSpPr>
          <p:nvPr/>
        </p:nvSpPr>
        <p:spPr bwMode="auto">
          <a:xfrm>
            <a:off x="0" y="2335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1386" name="Group 10"/>
          <p:cNvGraphicFramePr>
            <a:graphicFrameLocks noGrp="1"/>
          </p:cNvGraphicFramePr>
          <p:nvPr/>
        </p:nvGraphicFramePr>
        <p:xfrm>
          <a:off x="642938" y="4143375"/>
          <a:ext cx="7786687" cy="1960563"/>
        </p:xfrm>
        <a:graphic>
          <a:graphicData uri="http://schemas.openxmlformats.org/drawingml/2006/table">
            <a:tbl>
              <a:tblPr/>
              <a:tblGrid>
                <a:gridCol w="1428750"/>
                <a:gridCol w="1714500"/>
                <a:gridCol w="571500"/>
                <a:gridCol w="1643062"/>
                <a:gridCol w="571500"/>
                <a:gridCol w="1857375"/>
              </a:tblGrid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재무상태표 항목배열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유동성배열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영업이익 표시방법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6512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연결작성기업</a:t>
                      </a:r>
                      <a:endParaRPr kumimoji="0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한컴바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7</a:t>
                      </a: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자산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자본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부채 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비유동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유동 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기존방식 유지 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: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6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  <a:endParaRPr kumimoji="0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한컴바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한컴바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표시방법 변경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기타손익 포함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) : 8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자산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부채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자본 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유동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비유동 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512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연결미작성기업</a:t>
                      </a:r>
                      <a:endParaRPr kumimoji="0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한컴바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5</a:t>
                      </a: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자산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자본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부채 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비유동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유동 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5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자산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부채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자본 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유동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비유동 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85750" y="1087438"/>
            <a:ext cx="8501063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계정과목 배열</a:t>
            </a: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="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사 중 </a:t>
            </a:r>
            <a:r>
              <a:rPr lang="en-US" altLang="ko-KR" sz="1800" dirty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사는 현행방식을 유지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하여 자산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부채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자본의 순서 및 유동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800" b="0" dirty="0" err="1">
                <a:latin typeface="맑은 고딕" pitchFamily="50" charset="-127"/>
                <a:ea typeface="맑은 고딕" pitchFamily="50" charset="-127"/>
              </a:rPr>
              <a:t>비유동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 순서로 표시하였으나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, 7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사는 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자산</a:t>
            </a:r>
            <a:r>
              <a:rPr lang="en-US" altLang="ko-KR" sz="180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자본</a:t>
            </a:r>
            <a:r>
              <a:rPr lang="en-US" altLang="ko-KR" sz="180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부채의 순서 및 </a:t>
            </a:r>
            <a:r>
              <a:rPr lang="ko-KR" altLang="en-US" sz="1800" dirty="0" err="1">
                <a:latin typeface="맑은 고딕" pitchFamily="50" charset="-127"/>
                <a:ea typeface="맑은 고딕" pitchFamily="50" charset="-127"/>
              </a:rPr>
              <a:t>비유동</a:t>
            </a:r>
            <a:r>
              <a:rPr lang="en-US" altLang="ko-KR" sz="180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유동 순서로 표시방법 변경</a:t>
            </a:r>
            <a:endParaRPr lang="en-US" altLang="ko-KR" sz="1800" dirty="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endParaRPr lang="en-US" altLang="ko-KR" sz="400" b="0" dirty="0">
              <a:latin typeface="맑은 고딕" pitchFamily="50" charset="-127"/>
              <a:ea typeface="맑은 고딕" pitchFamily="50" charset="-127"/>
            </a:endParaRPr>
          </a:p>
          <a:p>
            <a:pPr marL="269875" indent="-269875" eaLnBrk="0" latinLnBrk="0" hangingPunct="0">
              <a:spcBef>
                <a:spcPct val="25000"/>
              </a:spcBef>
              <a:spcAft>
                <a:spcPct val="25000"/>
              </a:spcAft>
              <a:buClr>
                <a:srgbClr val="990000"/>
              </a:buClr>
              <a:buFont typeface="Wingdings" pitchFamily="2" charset="2"/>
              <a:buChar char="u"/>
              <a:tabLst>
                <a:tab pos="354013" algn="l"/>
              </a:tabLst>
              <a:defRPr/>
            </a:pP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계정과목 구분표시</a:t>
            </a:r>
            <a:r>
              <a:rPr lang="en-US" altLang="ko-KR" sz="180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="0" dirty="0">
                <a:solidFill>
                  <a:srgbClr val="00487E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조기도입자문 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T/F,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설명회 등을 통하여 지속적으로 안내한 결과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영업이익</a:t>
            </a:r>
            <a:r>
              <a:rPr lang="ko-KR" altLang="en-US" sz="1800" baseline="30000" dirty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 및 매출채권이 </a:t>
            </a:r>
            <a:r>
              <a:rPr lang="ko-KR" altLang="en-US" sz="1800" dirty="0" err="1">
                <a:latin typeface="맑은 고딕" pitchFamily="50" charset="-127"/>
                <a:ea typeface="맑은 고딕" pitchFamily="50" charset="-127"/>
              </a:rPr>
              <a:t>구분표시</a:t>
            </a:r>
            <a:r>
              <a:rPr lang="ko-KR" altLang="en-US" sz="1800" b="0" dirty="0" err="1">
                <a:latin typeface="맑은 고딕" pitchFamily="50" charset="-127"/>
                <a:ea typeface="맑은 고딕" pitchFamily="50" charset="-127"/>
              </a:rPr>
              <a:t>되고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판매관리비 및 차입금 내역이 적절히 공시</a:t>
            </a:r>
            <a:endParaRPr lang="ko-KR" altLang="en-US" sz="1800" b="0" dirty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  *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2009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조기적용기업 </a:t>
            </a:r>
            <a:r>
              <a:rPr lang="en-US" altLang="ko-KR" sz="1400" b="0" dirty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400" b="0" dirty="0">
                <a:latin typeface="맑은 고딕" pitchFamily="50" charset="-127"/>
                <a:ea typeface="맑은 고딕" pitchFamily="50" charset="-127"/>
              </a:rPr>
              <a:t>개사 모두 영업이익을 구분 표시</a:t>
            </a:r>
          </a:p>
        </p:txBody>
      </p:sp>
      <p:sp>
        <p:nvSpPr>
          <p:cNvPr id="235565" name="Rectangle 76"/>
          <p:cNvSpPr>
            <a:spLocks noChangeArrowheads="1"/>
          </p:cNvSpPr>
          <p:nvPr/>
        </p:nvSpPr>
        <p:spPr bwMode="auto">
          <a:xfrm>
            <a:off x="1116013" y="188913"/>
            <a:ext cx="68405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lang="en-US" altLang="ko-KR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4. </a:t>
            </a:r>
            <a:r>
              <a:rPr lang="ko-KR" altLang="en-US" sz="2800" b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재무제표 표시방법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" name="WordArt 2" descr="Thank&#10;You"/>
          <p:cNvSpPr>
            <a:spLocks noChangeArrowheads="1" noChangeShapeType="1" noTextEdit="1"/>
          </p:cNvSpPr>
          <p:nvPr/>
        </p:nvSpPr>
        <p:spPr bwMode="gray">
          <a:xfrm>
            <a:off x="2928926" y="5143512"/>
            <a:ext cx="4883434" cy="73376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>
              <a:defRPr/>
            </a:pPr>
            <a:r>
              <a:rPr lang="ko-KR" altLang="en-US" sz="54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000000">
                      <a:alpha val="50000"/>
                    </a:srgbClr>
                  </a:outerShdw>
                </a:effectLst>
                <a:latin typeface="HY헤드라인M"/>
                <a:ea typeface="HY헤드라인M"/>
              </a:rPr>
              <a:t>감 사 합 </a:t>
            </a:r>
            <a:r>
              <a:rPr lang="ko-KR" altLang="en-US" sz="5400" kern="10" dirty="0" err="1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000000">
                      <a:alpha val="50000"/>
                    </a:srgbClr>
                  </a:outerShdw>
                </a:effectLst>
                <a:latin typeface="HY헤드라인M"/>
                <a:ea typeface="HY헤드라인M"/>
              </a:rPr>
              <a:t>니</a:t>
            </a:r>
            <a:r>
              <a:rPr lang="ko-KR" altLang="en-US" sz="54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000000">
                      <a:alpha val="50000"/>
                    </a:srgbClr>
                  </a:outerShdw>
                </a:effectLst>
                <a:latin typeface="HY헤드라인M"/>
                <a:ea typeface="HY헤드라인M"/>
              </a:rPr>
              <a:t> 다 </a:t>
            </a:r>
            <a:r>
              <a:rPr lang="en-US" altLang="ko-KR" sz="54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000000">
                      <a:alpha val="50000"/>
                    </a:srgbClr>
                  </a:outerShdw>
                </a:effectLst>
                <a:latin typeface="HY헤드라인M"/>
                <a:ea typeface="HY헤드라인M"/>
              </a:rPr>
              <a:t>!</a:t>
            </a:r>
            <a:endParaRPr lang="ko-KR" altLang="en-US" sz="5400" kern="10" dirty="0">
              <a:ln w="19050">
                <a:solidFill>
                  <a:schemeClr val="tx2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0" scaled="1"/>
              </a:gradFill>
              <a:effectLst>
                <a:outerShdw dist="107763" dir="2700000" algn="ctr" rotWithShape="0">
                  <a:srgbClr val="000000">
                    <a:alpha val="50000"/>
                  </a:srgbClr>
                </a:outerShdw>
              </a:effectLst>
              <a:latin typeface="HY헤드라인M"/>
              <a:ea typeface="HY헤드라인M"/>
            </a:endParaRPr>
          </a:p>
        </p:txBody>
      </p:sp>
      <p:pic>
        <p:nvPicPr>
          <p:cNvPr id="236547" name="Picture 5"/>
          <p:cNvPicPr>
            <a:picLocks noChangeAspect="1" noChangeArrowheads="1"/>
          </p:cNvPicPr>
          <p:nvPr/>
        </p:nvPicPr>
        <p:blipFill>
          <a:blip r:embed="rId2"/>
          <a:srcRect l="591" t="27045" r="54822" b="25705"/>
          <a:stretch>
            <a:fillRect/>
          </a:stretch>
        </p:blipFill>
        <p:spPr bwMode="auto">
          <a:xfrm>
            <a:off x="755650" y="620713"/>
            <a:ext cx="576262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예제 프레젠테이션 슬라이드">
  <a:themeElements>
    <a:clrScheme name="예제 프레젠테이션 슬라이드 1">
      <a:dk1>
        <a:srgbClr val="969696"/>
      </a:dk1>
      <a:lt1>
        <a:srgbClr val="FFFFFF"/>
      </a:lt1>
      <a:dk2>
        <a:srgbClr val="005E5C"/>
      </a:dk2>
      <a:lt2>
        <a:srgbClr val="98DC9B"/>
      </a:lt2>
      <a:accent1>
        <a:srgbClr val="238FD9"/>
      </a:accent1>
      <a:accent2>
        <a:srgbClr val="43A98E"/>
      </a:accent2>
      <a:accent3>
        <a:srgbClr val="AAB6B5"/>
      </a:accent3>
      <a:accent4>
        <a:srgbClr val="DADADA"/>
      </a:accent4>
      <a:accent5>
        <a:srgbClr val="ACC6E9"/>
      </a:accent5>
      <a:accent6>
        <a:srgbClr val="3C9980"/>
      </a:accent6>
      <a:hlink>
        <a:srgbClr val="D8A642"/>
      </a:hlink>
      <a:folHlink>
        <a:srgbClr val="B3703D"/>
      </a:folHlink>
    </a:clrScheme>
    <a:fontScheme name="예제 프레젠테이션 슬라이드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212747"/>
            </a:solidFill>
            <a:effectLst/>
            <a:latin typeface="Arial" pitchFamily="34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212747"/>
            </a:solidFill>
            <a:effectLst/>
            <a:latin typeface="Arial" pitchFamily="34" charset="0"/>
            <a:ea typeface="굴림" pitchFamily="50" charset="-127"/>
          </a:defRPr>
        </a:defPPr>
      </a:lstStyle>
    </a:lnDef>
  </a:objectDefaults>
  <a:extraClrSchemeLst>
    <a:extraClrScheme>
      <a:clrScheme name="예제 프레젠테이션 슬라이드 1">
        <a:dk1>
          <a:srgbClr val="969696"/>
        </a:dk1>
        <a:lt1>
          <a:srgbClr val="FFFFFF"/>
        </a:lt1>
        <a:dk2>
          <a:srgbClr val="005E5C"/>
        </a:dk2>
        <a:lt2>
          <a:srgbClr val="98DC9B"/>
        </a:lt2>
        <a:accent1>
          <a:srgbClr val="238FD9"/>
        </a:accent1>
        <a:accent2>
          <a:srgbClr val="43A98E"/>
        </a:accent2>
        <a:accent3>
          <a:srgbClr val="AAB6B5"/>
        </a:accent3>
        <a:accent4>
          <a:srgbClr val="DADADA"/>
        </a:accent4>
        <a:accent5>
          <a:srgbClr val="ACC6E9"/>
        </a:accent5>
        <a:accent6>
          <a:srgbClr val="3C9980"/>
        </a:accent6>
        <a:hlink>
          <a:srgbClr val="D8A642"/>
        </a:hlink>
        <a:folHlink>
          <a:srgbClr val="B370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예제 프레젠테이션 슬라이드 2">
        <a:dk1>
          <a:srgbClr val="969696"/>
        </a:dk1>
        <a:lt1>
          <a:srgbClr val="FFFFFF"/>
        </a:lt1>
        <a:dk2>
          <a:srgbClr val="8A2E37"/>
        </a:dk2>
        <a:lt2>
          <a:srgbClr val="EFBFA1"/>
        </a:lt2>
        <a:accent1>
          <a:srgbClr val="62C6DA"/>
        </a:accent1>
        <a:accent2>
          <a:srgbClr val="DB5417"/>
        </a:accent2>
        <a:accent3>
          <a:srgbClr val="C4ADAE"/>
        </a:accent3>
        <a:accent4>
          <a:srgbClr val="DADADA"/>
        </a:accent4>
        <a:accent5>
          <a:srgbClr val="B7DFEA"/>
        </a:accent5>
        <a:accent6>
          <a:srgbClr val="C64B14"/>
        </a:accent6>
        <a:hlink>
          <a:srgbClr val="366CE4"/>
        </a:hlink>
        <a:folHlink>
          <a:srgbClr val="3EB2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예제 프레젠테이션 슬라이드 3">
        <a:dk1>
          <a:srgbClr val="B2B2B2"/>
        </a:dk1>
        <a:lt1>
          <a:srgbClr val="FFFFFF"/>
        </a:lt1>
        <a:dk2>
          <a:srgbClr val="22589A"/>
        </a:dk2>
        <a:lt2>
          <a:srgbClr val="9CC6EC"/>
        </a:lt2>
        <a:accent1>
          <a:srgbClr val="5AB14B"/>
        </a:accent1>
        <a:accent2>
          <a:srgbClr val="2F7ADF"/>
        </a:accent2>
        <a:accent3>
          <a:srgbClr val="ABB4CA"/>
        </a:accent3>
        <a:accent4>
          <a:srgbClr val="DADADA"/>
        </a:accent4>
        <a:accent5>
          <a:srgbClr val="B5D5B1"/>
        </a:accent5>
        <a:accent6>
          <a:srgbClr val="2A6ECA"/>
        </a:accent6>
        <a:hlink>
          <a:srgbClr val="8A52C8"/>
        </a:hlink>
        <a:folHlink>
          <a:srgbClr val="DD873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예제 프레젠테이션 슬라이드</Template>
  <TotalTime>14665</TotalTime>
  <Words>6222</Words>
  <Application>Microsoft Office PowerPoint</Application>
  <PresentationFormat>화면 슬라이드 쇼(4:3)</PresentationFormat>
  <Paragraphs>1105</Paragraphs>
  <Slides>66</Slides>
  <Notes>47</Notes>
  <HiddenSlides>0</HiddenSlides>
  <MMClips>0</MMClips>
  <ScaleCrop>false</ScaleCrop>
  <HeadingPairs>
    <vt:vector size="8" baseType="variant">
      <vt:variant>
        <vt:lpstr>사용한 글꼴</vt:lpstr>
      </vt:variant>
      <vt:variant>
        <vt:i4>15</vt:i4>
      </vt:variant>
      <vt:variant>
        <vt:lpstr>디자인 서식 파일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66</vt:i4>
      </vt:variant>
    </vt:vector>
  </HeadingPairs>
  <TitlesOfParts>
    <vt:vector size="84" baseType="lpstr">
      <vt:lpstr>Arial</vt:lpstr>
      <vt:lpstr>굴림</vt:lpstr>
      <vt:lpstr>HY헤드라인M</vt:lpstr>
      <vt:lpstr>맑은 고딕</vt:lpstr>
      <vt:lpstr>Wingdings</vt:lpstr>
      <vt:lpstr>Cambria Math</vt:lpstr>
      <vt:lpstr>휴먼엑스포</vt:lpstr>
      <vt:lpstr>Times New Roman</vt:lpstr>
      <vt:lpstr>가는각진제목체</vt:lpstr>
      <vt:lpstr>휴먼명조,한컴돋움</vt:lpstr>
      <vt:lpstr>휴먼명조</vt:lpstr>
      <vt:lpstr>한양중고딕,한컴돋움</vt:lpstr>
      <vt:lpstr>한양중고딕</vt:lpstr>
      <vt:lpstr>한컴바탕</vt:lpstr>
      <vt:lpstr>-윤고딕140</vt:lpstr>
      <vt:lpstr>예제 프레젠테이션 슬라이드</vt:lpstr>
      <vt:lpstr>예제 프레젠테이션 슬라이드</vt:lpstr>
      <vt:lpstr>비트맵 이미지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 1. IFRS 적용대상 및 시기</vt:lpstr>
      <vt:lpstr>1. IFRS 적용대상 및 시기</vt:lpstr>
      <vt:lpstr>1. IFRS 적용대상 및 시기</vt:lpstr>
      <vt:lpstr>2. K-IFRS 최초채택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4. 기업공시서식 작성기준 관련사항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</vt:vector>
  </TitlesOfParts>
  <Company>JSI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제목을 입력하십시오</dc:title>
  <dc:creator>JSI</dc:creator>
  <cp:lastModifiedBy>WORK</cp:lastModifiedBy>
  <cp:revision>927</cp:revision>
  <dcterms:created xsi:type="dcterms:W3CDTF">2009-02-01T11:20:18Z</dcterms:created>
  <dcterms:modified xsi:type="dcterms:W3CDTF">2010-07-12T07:23:27Z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TC100823641042</vt:lpwstr>
  </property>
</Properties>
</file>