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1"/>
  </p:notesMasterIdLst>
  <p:sldIdLst>
    <p:sldId id="256" r:id="rId2"/>
    <p:sldId id="257" r:id="rId3"/>
    <p:sldId id="263" r:id="rId4"/>
    <p:sldId id="264" r:id="rId5"/>
    <p:sldId id="262" r:id="rId6"/>
    <p:sldId id="266" r:id="rId7"/>
    <p:sldId id="261" r:id="rId8"/>
    <p:sldId id="260" r:id="rId9"/>
    <p:sldId id="259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8" r:id="rId20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48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413621-D194-41CB-B396-31A326BF8A84}" type="datetimeFigureOut">
              <a:rPr lang="ko-KR" altLang="en-US" smtClean="0"/>
              <a:pPr/>
              <a:t>2010-07-22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4E7D49-5F00-4134-BA64-5C7D78DB641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각 삼각형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제목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7" name="부제목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grpSp>
        <p:nvGrpSpPr>
          <p:cNvPr id="2" name="그룹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자유형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자유형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자유형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직선 연결선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날짜 개체 틀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D6BD74C-3326-4008-9F6B-7F03B52D7DFB}" type="datetime1">
              <a:rPr lang="ko-KR" altLang="en-US" smtClean="0"/>
              <a:pPr/>
              <a:t>2010-07-22</a:t>
            </a:fld>
            <a:endParaRPr lang="ko-KR" altLang="en-US"/>
          </a:p>
        </p:txBody>
      </p:sp>
      <p:sp>
        <p:nvSpPr>
          <p:cNvPr id="19" name="바닥글 개체 틀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27" name="슬라이드 번호 개체 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74387E0-A1BC-440A-BC1A-4B57EE5EAD4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40CFA67-9542-4638-B320-CD3B2199719C}" type="datetime1">
              <a:rPr lang="ko-KR" altLang="en-US" smtClean="0"/>
              <a:pPr/>
              <a:t>2010-07-22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4387E0-A1BC-440A-BC1A-4B57EE5EAD40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5B00F7-6174-4553-BBEA-822723003C4A}" type="datetime1">
              <a:rPr lang="ko-KR" altLang="en-US" smtClean="0"/>
              <a:pPr/>
              <a:t>2010-07-22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4387E0-A1BC-440A-BC1A-4B57EE5EAD40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갈매기형 수장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갈매기형 수장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1443C9-4C76-4D6F-A9E7-A47DE3F41747}" type="datetime1">
              <a:rPr lang="ko-KR" altLang="en-US" smtClean="0"/>
              <a:pPr/>
              <a:t>2010-07-22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4387E0-A1BC-440A-BC1A-4B57EE5EAD40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제목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8C44EA1-778C-4079-ABF7-66E6F7C267AF}" type="datetime1">
              <a:rPr lang="ko-KR" altLang="en-US" smtClean="0"/>
              <a:pPr/>
              <a:t>2010-07-22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4387E0-A1BC-440A-BC1A-4B57EE5EAD4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CECB6B-DFB9-45ED-9318-38BCACAC4D6C}" type="datetime1">
              <a:rPr lang="ko-KR" altLang="en-US" smtClean="0"/>
              <a:pPr/>
              <a:t>2010-07-22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4387E0-A1BC-440A-BC1A-4B57EE5EAD40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FE45B22-9A30-4BAD-8F86-3035D37F7805}" type="datetime1">
              <a:rPr lang="ko-KR" altLang="en-US" smtClean="0"/>
              <a:pPr/>
              <a:t>2010-07-22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4387E0-A1BC-440A-BC1A-4B57EE5EAD4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FBB1C1B8-4AC2-4CC2-8C57-395CDFDBD701}" type="datetime1">
              <a:rPr lang="ko-KR" altLang="en-US" smtClean="0"/>
              <a:pPr/>
              <a:t>2010-07-22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4387E0-A1BC-440A-BC1A-4B57EE5EAD4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7BB6330-7A7E-444F-9DE3-776F9FD1A295}" type="datetime1">
              <a:rPr lang="ko-KR" altLang="en-US" smtClean="0"/>
              <a:pPr/>
              <a:t>2010-07-22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74387E0-A1BC-440A-BC1A-4B57EE5EAD40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8" name="자유형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자유형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직각 삼각형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직선 연결선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갈매기형 수장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갈매기형 수장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56F2D92-7F42-4CA0-896A-9619B6CE0D83}" type="datetime1">
              <a:rPr lang="ko-KR" altLang="en-US" smtClean="0"/>
              <a:pPr/>
              <a:t>2010-07-22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4387E0-A1BC-440A-BC1A-4B57EE5EAD4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82EC009-A3DA-4542-97CF-7CDF56FE1B1D}" type="datetime1">
              <a:rPr lang="ko-KR" altLang="en-US" smtClean="0"/>
              <a:pPr/>
              <a:t>2010-07-22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4387E0-A1BC-440A-BC1A-4B57EE5EAD4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자유형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자유형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직각 삼각형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직선 연결선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제목 개체 틀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0" name="텍스트 개체 틀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0" name="날짜 개체 틀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33116FAC-516F-4DB7-A80B-A4BCAC79DED6}" type="datetime1">
              <a:rPr lang="ko-KR" altLang="en-US" smtClean="0"/>
              <a:pPr/>
              <a:t>2010-07-22</a:t>
            </a:fld>
            <a:endParaRPr lang="ko-KR" altLang="en-US"/>
          </a:p>
        </p:txBody>
      </p:sp>
      <p:sp>
        <p:nvSpPr>
          <p:cNvPr id="22" name="바닥글 개체 틀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18" name="슬라이드 번호 개체 틀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574387E0-A1BC-440A-BC1A-4B57EE5EAD4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1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1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1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1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1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1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ko-KR" sz="3600" dirty="0" smtClean="0"/>
              <a:t>IFRS </a:t>
            </a:r>
            <a:r>
              <a:rPr lang="ko-KR" altLang="en-US" sz="3600" dirty="0" smtClean="0"/>
              <a:t>도입에 따른 </a:t>
            </a:r>
            <a:r>
              <a:rPr lang="en-US" altLang="ko-KR" sz="3600" dirty="0" smtClean="0"/>
              <a:t/>
            </a:r>
            <a:br>
              <a:rPr lang="en-US" altLang="ko-KR" sz="3600" dirty="0" smtClean="0"/>
            </a:br>
            <a:r>
              <a:rPr lang="ko-KR" altLang="en-US" sz="3600" dirty="0" smtClean="0"/>
              <a:t>재무제표의 영향에 대한 </a:t>
            </a:r>
            <a:r>
              <a:rPr lang="en-US" altLang="ko-KR" sz="3600" dirty="0" smtClean="0"/>
              <a:t/>
            </a:r>
            <a:br>
              <a:rPr lang="en-US" altLang="ko-KR" sz="3600" dirty="0" smtClean="0"/>
            </a:br>
            <a:r>
              <a:rPr lang="ko-KR" altLang="en-US" sz="3600" dirty="0" smtClean="0"/>
              <a:t>외국의 연구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4581128"/>
            <a:ext cx="6400800" cy="1057672"/>
          </a:xfrm>
        </p:spPr>
        <p:txBody>
          <a:bodyPr/>
          <a:lstStyle/>
          <a:p>
            <a:r>
              <a:rPr lang="ko-KR" altLang="en-US" sz="2000" dirty="0" smtClean="0"/>
              <a:t>건국대학교 경영대학  </a:t>
            </a:r>
            <a:r>
              <a:rPr lang="ko-KR" altLang="en-US" sz="2000" dirty="0" err="1" smtClean="0"/>
              <a:t>신현걸</a:t>
            </a:r>
            <a:endParaRPr lang="ko-KR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ko-KR" altLang="en-US" dirty="0" smtClean="0"/>
              <a:t>회계의 질에 영향을 미치는 요인은 무엇인가</a:t>
            </a:r>
            <a:r>
              <a:rPr lang="en-US" altLang="ko-KR" dirty="0" smtClean="0"/>
              <a:t>? </a:t>
            </a:r>
          </a:p>
          <a:p>
            <a:pPr lvl="1">
              <a:buNone/>
            </a:pPr>
            <a:r>
              <a:rPr lang="en-US" altLang="ko-KR" dirty="0" smtClean="0"/>
              <a:t>IFRS adoption and accounting quality </a:t>
            </a:r>
          </a:p>
          <a:p>
            <a:pPr lvl="1">
              <a:buNone/>
            </a:pPr>
            <a:r>
              <a:rPr lang="en-US" altLang="ko-KR" sz="2000" dirty="0" smtClean="0"/>
              <a:t>(</a:t>
            </a:r>
            <a:r>
              <a:rPr lang="en-US" altLang="ko-KR" sz="2000" dirty="0" err="1" smtClean="0"/>
              <a:t>Soderstrom</a:t>
            </a:r>
            <a:r>
              <a:rPr lang="en-US" altLang="ko-KR" sz="2000" dirty="0" smtClean="0"/>
              <a:t> &amp; Sun, 2007)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IFRS</a:t>
            </a:r>
            <a:r>
              <a:rPr lang="ko-KR" altLang="en-US" dirty="0" smtClean="0"/>
              <a:t>가 이익조정을 감소시키는가</a:t>
            </a:r>
            <a:r>
              <a:rPr lang="en-US" altLang="ko-KR" dirty="0" smtClean="0"/>
              <a:t>? </a:t>
            </a:r>
          </a:p>
          <a:p>
            <a:pPr lvl="1">
              <a:buNone/>
            </a:pPr>
            <a:r>
              <a:rPr lang="en-US" altLang="ko-KR" dirty="0" smtClean="0"/>
              <a:t>Do accounting standards matter? An exploratory </a:t>
            </a:r>
            <a:r>
              <a:rPr lang="en-US" altLang="ko-KR" dirty="0" smtClean="0"/>
              <a:t>analysis</a:t>
            </a:r>
          </a:p>
          <a:p>
            <a:pPr lvl="1">
              <a:buNone/>
            </a:pPr>
            <a:r>
              <a:rPr lang="en-US" altLang="ko-KR" dirty="0" smtClean="0"/>
              <a:t>of </a:t>
            </a:r>
            <a:r>
              <a:rPr lang="en-US" altLang="ko-KR" dirty="0" smtClean="0"/>
              <a:t>earnings management before and after IFRS adoption</a:t>
            </a:r>
          </a:p>
          <a:p>
            <a:pPr lvl="1">
              <a:buNone/>
            </a:pPr>
            <a:r>
              <a:rPr lang="en-US" altLang="ko-KR" sz="2000" dirty="0" smtClean="0"/>
              <a:t>(</a:t>
            </a:r>
            <a:r>
              <a:rPr lang="en-US" altLang="ko-KR" sz="2000" dirty="0" err="1" smtClean="0"/>
              <a:t>Jeanjean</a:t>
            </a:r>
            <a:r>
              <a:rPr lang="en-US" altLang="ko-KR" sz="2000" dirty="0" smtClean="0"/>
              <a:t> &amp; </a:t>
            </a:r>
            <a:r>
              <a:rPr lang="en-US" altLang="ko-KR" sz="2000" dirty="0" err="1" smtClean="0"/>
              <a:t>Stolowy</a:t>
            </a:r>
            <a:r>
              <a:rPr lang="en-US" altLang="ko-KR" sz="2000" dirty="0" smtClean="0"/>
              <a:t>, 2008</a:t>
            </a:r>
            <a:r>
              <a:rPr lang="en-US" altLang="ko-KR" sz="2000" dirty="0" smtClean="0"/>
              <a:t>)</a:t>
            </a:r>
          </a:p>
          <a:p>
            <a:pPr lvl="1">
              <a:buNone/>
            </a:pPr>
            <a:endParaRPr lang="en-US" altLang="ko-KR" sz="2000" dirty="0" smtClean="0"/>
          </a:p>
          <a:p>
            <a:r>
              <a:rPr lang="ko-KR" altLang="en-US" dirty="0" smtClean="0"/>
              <a:t>국가마다 </a:t>
            </a:r>
            <a:r>
              <a:rPr lang="ko-KR" altLang="en-US" dirty="0" smtClean="0"/>
              <a:t>선택한 </a:t>
            </a:r>
            <a:r>
              <a:rPr lang="en-US" altLang="ko-KR" dirty="0" smtClean="0"/>
              <a:t>IFRS </a:t>
            </a:r>
            <a:r>
              <a:rPr lang="ko-KR" altLang="en-US" dirty="0" smtClean="0"/>
              <a:t>세부기준에 차이가 있는가</a:t>
            </a:r>
            <a:r>
              <a:rPr lang="en-US" altLang="ko-KR" dirty="0" smtClean="0"/>
              <a:t>? </a:t>
            </a:r>
          </a:p>
          <a:p>
            <a:pPr lvl="1">
              <a:buNone/>
            </a:pPr>
            <a:r>
              <a:rPr lang="en-US" altLang="ko-KR" dirty="0" smtClean="0"/>
              <a:t>International differences in IFRS policy choice </a:t>
            </a:r>
          </a:p>
          <a:p>
            <a:pPr lvl="1">
              <a:buNone/>
            </a:pPr>
            <a:r>
              <a:rPr lang="en-US" altLang="ko-KR" sz="2000" dirty="0" smtClean="0"/>
              <a:t>(</a:t>
            </a:r>
            <a:r>
              <a:rPr lang="en-US" altLang="ko-KR" sz="2000" dirty="0" err="1" smtClean="0"/>
              <a:t>Kvaal</a:t>
            </a:r>
            <a:r>
              <a:rPr lang="en-US" altLang="ko-KR" sz="2000" dirty="0" smtClean="0"/>
              <a:t> &amp; </a:t>
            </a:r>
            <a:r>
              <a:rPr lang="en-US" altLang="ko-KR" sz="2000" dirty="0" err="1" smtClean="0"/>
              <a:t>Nobes</a:t>
            </a:r>
            <a:r>
              <a:rPr lang="en-US" altLang="ko-KR" sz="2000" dirty="0" smtClean="0"/>
              <a:t>, 2010)</a:t>
            </a:r>
            <a:endParaRPr lang="en-US" altLang="ko-KR" dirty="0" smtClean="0"/>
          </a:p>
          <a:p>
            <a:pPr>
              <a:buNone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387E0-A1BC-440A-BC1A-4B57EE5EAD40}" type="slidenum">
              <a:rPr lang="ko-KR" altLang="en-US" smtClean="0"/>
              <a:pPr/>
              <a:t>2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강의 내용</a:t>
            </a:r>
            <a:endParaRPr lang="ko-KR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en-US" altLang="ko-KR" dirty="0" smtClean="0"/>
              <a:t>Barth et al.(2008)</a:t>
            </a:r>
          </a:p>
          <a:p>
            <a:pPr lvl="1">
              <a:lnSpc>
                <a:spcPct val="120000"/>
              </a:lnSpc>
            </a:pPr>
            <a:r>
              <a:rPr lang="en-US" altLang="ko-KR" dirty="0" smtClean="0"/>
              <a:t>IFRS </a:t>
            </a:r>
            <a:r>
              <a:rPr lang="ko-KR" altLang="en-US" dirty="0" smtClean="0"/>
              <a:t>도입으로 인하여 이익조정 감소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적시에 손실 인식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이익의 가치관련성 제고</a:t>
            </a:r>
            <a:endParaRPr lang="en-US" altLang="ko-KR" dirty="0"/>
          </a:p>
          <a:p>
            <a:pPr lvl="1">
              <a:lnSpc>
                <a:spcPct val="120000"/>
              </a:lnSpc>
            </a:pPr>
            <a:r>
              <a:rPr lang="en-US" altLang="ko-KR" dirty="0" smtClean="0"/>
              <a:t>accounting quality</a:t>
            </a:r>
            <a:r>
              <a:rPr lang="ko-KR" altLang="en-US" dirty="0" smtClean="0"/>
              <a:t>가 높아졌음</a:t>
            </a:r>
            <a:endParaRPr lang="en-US" altLang="ko-KR" dirty="0" smtClean="0"/>
          </a:p>
          <a:p>
            <a:pPr>
              <a:lnSpc>
                <a:spcPct val="120000"/>
              </a:lnSpc>
            </a:pPr>
            <a:endParaRPr lang="en-US" altLang="ko-KR" dirty="0"/>
          </a:p>
          <a:p>
            <a:pPr>
              <a:lnSpc>
                <a:spcPct val="120000"/>
              </a:lnSpc>
            </a:pPr>
            <a:r>
              <a:rPr lang="ko-KR" altLang="en-US" dirty="0" smtClean="0"/>
              <a:t>그러나 각 국가마다 다음과 같은 </a:t>
            </a:r>
            <a:r>
              <a:rPr lang="ko-KR" altLang="en-US" dirty="0" smtClean="0">
                <a:solidFill>
                  <a:srgbClr val="FF0000"/>
                </a:solidFill>
              </a:rPr>
              <a:t>상이한 요인 </a:t>
            </a:r>
            <a:r>
              <a:rPr lang="ko-KR" altLang="en-US" dirty="0" smtClean="0"/>
              <a:t>때문에 </a:t>
            </a:r>
            <a:r>
              <a:rPr lang="en-US" altLang="ko-KR" dirty="0" smtClean="0"/>
              <a:t>accounting quality</a:t>
            </a:r>
            <a:r>
              <a:rPr lang="ko-KR" altLang="en-US" dirty="0" smtClean="0"/>
              <a:t>에</a:t>
            </a:r>
            <a:r>
              <a:rPr lang="en-US" altLang="ko-KR" dirty="0" smtClean="0"/>
              <a:t> </a:t>
            </a:r>
            <a:r>
              <a:rPr lang="ko-KR" altLang="en-US" dirty="0" smtClean="0"/>
              <a:t>미치는 영향이 다름</a:t>
            </a:r>
          </a:p>
          <a:p>
            <a:pPr lvl="1">
              <a:lnSpc>
                <a:spcPct val="120000"/>
              </a:lnSpc>
            </a:pPr>
            <a:r>
              <a:rPr lang="en-US" altLang="ko-KR" dirty="0" smtClean="0"/>
              <a:t>Legal &amp; political system</a:t>
            </a:r>
          </a:p>
          <a:p>
            <a:pPr lvl="1">
              <a:lnSpc>
                <a:spcPct val="120000"/>
              </a:lnSpc>
            </a:pPr>
            <a:r>
              <a:rPr lang="en-US" altLang="ko-KR" dirty="0" smtClean="0"/>
              <a:t>Financial market development</a:t>
            </a:r>
          </a:p>
          <a:p>
            <a:pPr lvl="1">
              <a:lnSpc>
                <a:spcPct val="120000"/>
              </a:lnSpc>
            </a:pPr>
            <a:r>
              <a:rPr lang="en-US" altLang="ko-KR" dirty="0" smtClean="0"/>
              <a:t>Capital structure</a:t>
            </a:r>
          </a:p>
          <a:p>
            <a:pPr lvl="1">
              <a:lnSpc>
                <a:spcPct val="120000"/>
              </a:lnSpc>
            </a:pPr>
            <a:r>
              <a:rPr lang="en-US" altLang="ko-KR" dirty="0" smtClean="0"/>
              <a:t>Ownership</a:t>
            </a:r>
          </a:p>
          <a:p>
            <a:pPr lvl="1">
              <a:lnSpc>
                <a:spcPct val="120000"/>
              </a:lnSpc>
            </a:pPr>
            <a:r>
              <a:rPr lang="en-US" altLang="ko-KR" dirty="0" smtClean="0"/>
              <a:t>Tax system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387E0-A1BC-440A-BC1A-4B57EE5EAD40}" type="slidenum">
              <a:rPr lang="ko-KR" altLang="en-US" smtClean="0"/>
              <a:pPr/>
              <a:t>3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 smtClean="0"/>
              <a:t>Determinants of Accounting Quality</a:t>
            </a:r>
            <a:endParaRPr lang="ko-KR" alt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752475" y="1988840"/>
            <a:ext cx="763905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387E0-A1BC-440A-BC1A-4B57EE5EAD40}" type="slidenum">
              <a:rPr lang="ko-KR" altLang="en-US" smtClean="0"/>
              <a:pPr/>
              <a:t>4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 smtClean="0"/>
              <a:t>Determinants of Accounting Quality</a:t>
            </a:r>
            <a:endParaRPr lang="ko-KR" alt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251520" y="1556792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None/>
            </a:pPr>
            <a:r>
              <a:rPr lang="en-US" altLang="ko-KR" sz="2000" dirty="0" smtClean="0"/>
              <a:t>(</a:t>
            </a:r>
            <a:r>
              <a:rPr lang="en-US" altLang="ko-KR" sz="2000" dirty="0" err="1" smtClean="0"/>
              <a:t>Soderstrom</a:t>
            </a:r>
            <a:r>
              <a:rPr lang="en-US" altLang="ko-KR" sz="2000" dirty="0" smtClean="0"/>
              <a:t> &amp; Sun, 2007)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en-US" altLang="ko-KR" dirty="0" smtClean="0">
                <a:solidFill>
                  <a:srgbClr val="0070C0"/>
                </a:solidFill>
              </a:rPr>
              <a:t>Arrow 1: Acct. Std.→ Acct. quality</a:t>
            </a:r>
          </a:p>
          <a:p>
            <a:pPr lvl="1">
              <a:lnSpc>
                <a:spcPct val="120000"/>
              </a:lnSpc>
            </a:pPr>
            <a:r>
              <a:rPr lang="ko-KR" altLang="en-US" dirty="0" smtClean="0"/>
              <a:t>긍정적 측면</a:t>
            </a:r>
            <a:endParaRPr lang="en-US" altLang="ko-KR" dirty="0" smtClean="0"/>
          </a:p>
          <a:p>
            <a:pPr lvl="2">
              <a:lnSpc>
                <a:spcPct val="120000"/>
              </a:lnSpc>
            </a:pPr>
            <a:r>
              <a:rPr lang="en-US" altLang="ko-KR" dirty="0" smtClean="0"/>
              <a:t>IFRS </a:t>
            </a:r>
            <a:r>
              <a:rPr lang="ko-KR" altLang="en-US" dirty="0" smtClean="0"/>
              <a:t>도입 뉴스가 자본시장에 긍정적 영향</a:t>
            </a:r>
            <a:r>
              <a:rPr lang="en-US" altLang="ko-KR" dirty="0" smtClean="0"/>
              <a:t>(</a:t>
            </a:r>
            <a:r>
              <a:rPr lang="en-US" altLang="ko-KR" dirty="0" err="1" smtClean="0"/>
              <a:t>Comprix</a:t>
            </a:r>
            <a:r>
              <a:rPr lang="en-US" altLang="ko-KR" dirty="0" smtClean="0"/>
              <a:t> et al. 2003)</a:t>
            </a:r>
          </a:p>
          <a:p>
            <a:pPr lvl="2">
              <a:lnSpc>
                <a:spcPct val="120000"/>
              </a:lnSpc>
            </a:pPr>
            <a:r>
              <a:rPr lang="ko-KR" altLang="en-US" dirty="0" smtClean="0"/>
              <a:t>많은 정보 공시가 이익조정 감소와 관련됨</a:t>
            </a:r>
            <a:r>
              <a:rPr lang="en-US" altLang="ko-KR" dirty="0" smtClean="0"/>
              <a:t>(</a:t>
            </a:r>
            <a:r>
              <a:rPr lang="en-US" altLang="ko-KR" dirty="0" err="1" smtClean="0"/>
              <a:t>Burgstahler</a:t>
            </a:r>
            <a:r>
              <a:rPr lang="en-US" altLang="ko-KR" dirty="0" smtClean="0"/>
              <a:t> at al. 2006)</a:t>
            </a:r>
          </a:p>
          <a:p>
            <a:pPr lvl="1">
              <a:lnSpc>
                <a:spcPct val="120000"/>
              </a:lnSpc>
            </a:pPr>
            <a:endParaRPr lang="en-US" altLang="ko-KR" dirty="0"/>
          </a:p>
          <a:p>
            <a:pPr lvl="1">
              <a:lnSpc>
                <a:spcPct val="120000"/>
              </a:lnSpc>
            </a:pPr>
            <a:r>
              <a:rPr lang="ko-KR" altLang="en-US" dirty="0" smtClean="0"/>
              <a:t>부정적 측면</a:t>
            </a:r>
            <a:endParaRPr lang="en-US" altLang="ko-KR" dirty="0" smtClean="0"/>
          </a:p>
          <a:p>
            <a:pPr lvl="2">
              <a:lnSpc>
                <a:spcPct val="120000"/>
              </a:lnSpc>
            </a:pPr>
            <a:r>
              <a:rPr lang="ko-KR" altLang="en-US" dirty="0" smtClean="0"/>
              <a:t>국가 간 차이를 무시한 단일 회계기준은 부적합함</a:t>
            </a:r>
            <a:r>
              <a:rPr lang="en-US" altLang="ko-KR" dirty="0" smtClean="0"/>
              <a:t>. </a:t>
            </a:r>
            <a:r>
              <a:rPr lang="ko-KR" altLang="en-US" dirty="0" smtClean="0"/>
              <a:t>연금제도가 성숙하지 않은 국가에서 연금회계를 이용한 이익조정 증가</a:t>
            </a:r>
            <a:r>
              <a:rPr lang="en-US" altLang="ko-KR" dirty="0" smtClean="0"/>
              <a:t>(Ball, 2006)</a:t>
            </a:r>
          </a:p>
          <a:p>
            <a:pPr lvl="2">
              <a:lnSpc>
                <a:spcPct val="120000"/>
              </a:lnSpc>
            </a:pPr>
            <a:r>
              <a:rPr lang="ko-KR" altLang="en-US" dirty="0" smtClean="0"/>
              <a:t>법률적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정치적 </a:t>
            </a:r>
            <a:r>
              <a:rPr lang="ko-KR" altLang="en-US" dirty="0"/>
              <a:t>시스템이나 재무보고 유인 등이 이익의 질에 영향을 미칠 것이므로 단일 회계기준이 </a:t>
            </a:r>
            <a:r>
              <a:rPr lang="en-US" altLang="ko-KR" dirty="0"/>
              <a:t>accounting quality</a:t>
            </a:r>
            <a:r>
              <a:rPr lang="ko-KR" altLang="en-US" dirty="0"/>
              <a:t>를 개선시키지 않을 수 </a:t>
            </a:r>
            <a:r>
              <a:rPr lang="ko-KR" altLang="en-US" dirty="0" smtClean="0"/>
              <a:t>있음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387E0-A1BC-440A-BC1A-4B57EE5EAD40}" type="slidenum">
              <a:rPr lang="ko-KR" altLang="en-US" smtClean="0"/>
              <a:pPr/>
              <a:t>5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 smtClean="0"/>
              <a:t>Determinants of Accounting Quality</a:t>
            </a:r>
            <a:endParaRPr lang="ko-KR" alt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altLang="ko-KR" sz="2400" dirty="0" smtClean="0">
                <a:solidFill>
                  <a:srgbClr val="0070C0"/>
                </a:solidFill>
              </a:rPr>
              <a:t>Arrow 2: Legal &amp; political system → Acct. Std.</a:t>
            </a:r>
          </a:p>
          <a:p>
            <a:pPr lvl="1">
              <a:lnSpc>
                <a:spcPct val="120000"/>
              </a:lnSpc>
            </a:pPr>
            <a:r>
              <a:rPr lang="ko-KR" altLang="en-US" dirty="0" smtClean="0"/>
              <a:t>회계기준 제정과정에 정치적 영향</a:t>
            </a:r>
            <a:endParaRPr lang="en-US" altLang="ko-KR" dirty="0" smtClean="0"/>
          </a:p>
          <a:p>
            <a:pPr lvl="2">
              <a:lnSpc>
                <a:spcPct val="120000"/>
              </a:lnSpc>
            </a:pPr>
            <a:r>
              <a:rPr lang="en-US" altLang="ko-KR" dirty="0" smtClean="0"/>
              <a:t>IASB</a:t>
            </a:r>
            <a:r>
              <a:rPr lang="ko-KR" altLang="en-US" dirty="0" smtClean="0"/>
              <a:t>의 기준제정 과정에도 세계각국의 압력 </a:t>
            </a:r>
            <a:r>
              <a:rPr lang="ko-KR" altLang="en-US" dirty="0" smtClean="0"/>
              <a:t>개입</a:t>
            </a:r>
            <a:endParaRPr lang="en-US" altLang="ko-KR" dirty="0" smtClean="0"/>
          </a:p>
          <a:p>
            <a:pPr lvl="2">
              <a:lnSpc>
                <a:spcPct val="120000"/>
              </a:lnSpc>
            </a:pPr>
            <a:endParaRPr lang="en-US" altLang="ko-KR" dirty="0" smtClean="0"/>
          </a:p>
          <a:p>
            <a:pPr lvl="1">
              <a:lnSpc>
                <a:spcPct val="120000"/>
              </a:lnSpc>
            </a:pPr>
            <a:r>
              <a:rPr lang="en-US" altLang="ko-KR" dirty="0" smtClean="0">
                <a:solidFill>
                  <a:srgbClr val="C00000"/>
                </a:solidFill>
              </a:rPr>
              <a:t>Common law vs. Code law</a:t>
            </a:r>
          </a:p>
          <a:p>
            <a:pPr lvl="2"/>
            <a:r>
              <a:rPr lang="en-US" altLang="ko-KR" dirty="0" smtClean="0"/>
              <a:t>Common law </a:t>
            </a:r>
            <a:r>
              <a:rPr lang="ko-KR" altLang="en-US" dirty="0" smtClean="0"/>
              <a:t>국가</a:t>
            </a:r>
            <a:r>
              <a:rPr lang="en-US" altLang="ko-KR" dirty="0" smtClean="0"/>
              <a:t>: </a:t>
            </a:r>
            <a:r>
              <a:rPr lang="ko-KR" altLang="en-US" dirty="0" smtClean="0"/>
              <a:t>회계기준 제정권한은 투자자의 정보</a:t>
            </a:r>
            <a:r>
              <a:rPr lang="ko-KR" altLang="en-US" dirty="0"/>
              <a:t>수요로부터 비롯된 것이지 정부로부터 </a:t>
            </a:r>
            <a:r>
              <a:rPr lang="ko-KR" altLang="en-US" dirty="0" err="1"/>
              <a:t>부여받은</a:t>
            </a:r>
            <a:r>
              <a:rPr lang="ko-KR" altLang="en-US" dirty="0"/>
              <a:t> 것이 아님</a:t>
            </a:r>
          </a:p>
          <a:p>
            <a:pPr lvl="2"/>
            <a:r>
              <a:rPr lang="en-US" altLang="ko-KR" dirty="0" smtClean="0"/>
              <a:t>Code </a:t>
            </a:r>
            <a:r>
              <a:rPr lang="en-US" altLang="ko-KR" dirty="0"/>
              <a:t>law </a:t>
            </a:r>
            <a:r>
              <a:rPr lang="ko-KR" altLang="en-US" dirty="0" smtClean="0"/>
              <a:t>국가</a:t>
            </a:r>
            <a:r>
              <a:rPr lang="en-US" altLang="ko-KR" dirty="0" smtClean="0"/>
              <a:t>: </a:t>
            </a:r>
            <a:r>
              <a:rPr lang="ko-KR" altLang="en-US" dirty="0"/>
              <a:t>정부가 법률의 제정 및 해석의 권한을 가지며</a:t>
            </a:r>
            <a:r>
              <a:rPr lang="en-US" altLang="ko-KR" dirty="0"/>
              <a:t>, </a:t>
            </a:r>
            <a:r>
              <a:rPr lang="ko-KR" altLang="en-US" dirty="0"/>
              <a:t>회계기준도 법률의 일부임</a:t>
            </a:r>
          </a:p>
          <a:p>
            <a:pPr>
              <a:lnSpc>
                <a:spcPct val="120000"/>
              </a:lnSpc>
            </a:pPr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387E0-A1BC-440A-BC1A-4B57EE5EAD40}" type="slidenum">
              <a:rPr lang="ko-KR" altLang="en-US" smtClean="0"/>
              <a:pPr/>
              <a:t>6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 smtClean="0"/>
              <a:t>Determinants of Accounting Quality</a:t>
            </a:r>
            <a:endParaRPr lang="ko-KR" alt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en-US" altLang="ko-KR" sz="2400" dirty="0" smtClean="0">
                <a:solidFill>
                  <a:srgbClr val="0070C0"/>
                </a:solidFill>
              </a:rPr>
              <a:t>Arrow 3: Legal &amp; political system → Acct. quality</a:t>
            </a:r>
          </a:p>
          <a:p>
            <a:pPr lvl="1">
              <a:lnSpc>
                <a:spcPct val="120000"/>
              </a:lnSpc>
            </a:pPr>
            <a:r>
              <a:rPr lang="en-US" altLang="ko-KR" sz="2000" dirty="0" smtClean="0"/>
              <a:t>IFRS</a:t>
            </a:r>
            <a:r>
              <a:rPr lang="ko-KR" altLang="en-US" sz="2000" dirty="0" smtClean="0"/>
              <a:t>는 원칙 중심 기준이므로 이를 해석하는 과정에서 </a:t>
            </a:r>
            <a:r>
              <a:rPr lang="en-US" altLang="ko-KR" sz="2000" dirty="0" smtClean="0"/>
              <a:t>legal system</a:t>
            </a:r>
            <a:r>
              <a:rPr lang="ko-KR" altLang="en-US" sz="2000" dirty="0" smtClean="0"/>
              <a:t>이 중요한 영향을 미침</a:t>
            </a:r>
            <a:r>
              <a:rPr lang="en-US" altLang="ko-KR" sz="2000" dirty="0" smtClean="0"/>
              <a:t>. </a:t>
            </a:r>
            <a:r>
              <a:rPr lang="ko-KR" altLang="en-US" sz="2000" dirty="0" smtClean="0"/>
              <a:t>채권자 보호가 우선인 국가에서는 보수적으로 기준을 해석할 것으로 예상됨</a:t>
            </a:r>
            <a:endParaRPr lang="en-US" altLang="ko-KR" sz="2000" dirty="0" smtClean="0"/>
          </a:p>
          <a:p>
            <a:pPr lvl="1">
              <a:lnSpc>
                <a:spcPct val="120000"/>
              </a:lnSpc>
            </a:pPr>
            <a:r>
              <a:rPr lang="en-US" altLang="ko-KR" sz="2000" dirty="0" smtClean="0"/>
              <a:t>IFRS</a:t>
            </a:r>
            <a:r>
              <a:rPr lang="ko-KR" altLang="en-US" sz="2000" dirty="0" smtClean="0"/>
              <a:t>는 법적 강제력이 없으므로 </a:t>
            </a:r>
            <a:r>
              <a:rPr lang="en-US" altLang="ko-KR" sz="2000" dirty="0" smtClean="0"/>
              <a:t>IFRS</a:t>
            </a:r>
            <a:r>
              <a:rPr lang="ko-KR" altLang="en-US" sz="2000" dirty="0" smtClean="0"/>
              <a:t>를 도입한 국가의 </a:t>
            </a:r>
            <a:r>
              <a:rPr lang="en-US" altLang="ko-KR" sz="2000" dirty="0" smtClean="0"/>
              <a:t>legal system</a:t>
            </a:r>
            <a:r>
              <a:rPr lang="ko-KR" altLang="en-US" sz="2000" dirty="0" smtClean="0"/>
              <a:t>이 영향을 미칠 것이므로 </a:t>
            </a:r>
            <a:r>
              <a:rPr lang="en-US" altLang="ko-KR" sz="2000" dirty="0" smtClean="0"/>
              <a:t>IFRS </a:t>
            </a:r>
            <a:r>
              <a:rPr lang="ko-KR" altLang="en-US" sz="2000" dirty="0" smtClean="0"/>
              <a:t>도입 이후 국가 간 차이 발생 예상</a:t>
            </a:r>
          </a:p>
          <a:p>
            <a:pPr lvl="1">
              <a:lnSpc>
                <a:spcPct val="120000"/>
              </a:lnSpc>
            </a:pPr>
            <a:r>
              <a:rPr lang="en-US" altLang="ko-KR" sz="2000" dirty="0" smtClean="0"/>
              <a:t>common </a:t>
            </a:r>
            <a:r>
              <a:rPr lang="en-US" altLang="ko-KR" sz="2000" dirty="0"/>
              <a:t>law</a:t>
            </a:r>
            <a:r>
              <a:rPr lang="ko-KR" altLang="en-US" sz="2000" dirty="0"/>
              <a:t>의 기원을 갖고</a:t>
            </a:r>
            <a:r>
              <a:rPr lang="en-US" altLang="ko-KR" sz="2000" dirty="0"/>
              <a:t>, </a:t>
            </a:r>
            <a:r>
              <a:rPr lang="ko-KR" altLang="en-US" sz="2000" dirty="0"/>
              <a:t>주주권리 보호를 우선하는 국가의 회계의 질이 더 높다</a:t>
            </a:r>
            <a:r>
              <a:rPr lang="en-US" altLang="ko-KR" sz="2000" dirty="0"/>
              <a:t>(La </a:t>
            </a:r>
            <a:r>
              <a:rPr lang="en-US" altLang="ko-KR" sz="2000" dirty="0" err="1"/>
              <a:t>Porta</a:t>
            </a:r>
            <a:r>
              <a:rPr lang="en-US" altLang="ko-KR" sz="2000" dirty="0"/>
              <a:t> et al. 1998)</a:t>
            </a:r>
          </a:p>
          <a:p>
            <a:pPr lvl="1">
              <a:lnSpc>
                <a:spcPct val="120000"/>
              </a:lnSpc>
            </a:pPr>
            <a:r>
              <a:rPr lang="ko-KR" altLang="en-US" sz="2000" dirty="0" smtClean="0"/>
              <a:t>주주권리 </a:t>
            </a:r>
            <a:r>
              <a:rPr lang="ko-KR" altLang="en-US" sz="2000" dirty="0"/>
              <a:t>보호가 약한 국가일수록 발생기준 회계의 가치관련성 감소</a:t>
            </a:r>
            <a:r>
              <a:rPr lang="en-US" altLang="ko-KR" sz="2000" dirty="0"/>
              <a:t>(Hung, 2001)</a:t>
            </a:r>
          </a:p>
          <a:p>
            <a:pPr lvl="1">
              <a:lnSpc>
                <a:spcPct val="120000"/>
              </a:lnSpc>
            </a:pPr>
            <a:r>
              <a:rPr lang="ko-KR" altLang="en-US" sz="2000" dirty="0" smtClean="0"/>
              <a:t>주주권리 보호가 </a:t>
            </a:r>
            <a:r>
              <a:rPr lang="ko-KR" altLang="en-US" sz="2000" dirty="0"/>
              <a:t>강한 국가에서만 </a:t>
            </a:r>
            <a:r>
              <a:rPr lang="en-US" altLang="ko-KR" sz="2000" dirty="0"/>
              <a:t>Non-Big</a:t>
            </a:r>
            <a:r>
              <a:rPr lang="ko-KR" altLang="en-US" sz="2000" dirty="0"/>
              <a:t>보다 </a:t>
            </a:r>
            <a:r>
              <a:rPr lang="en-US" altLang="ko-KR" sz="2000" dirty="0"/>
              <a:t>Big </a:t>
            </a:r>
            <a:r>
              <a:rPr lang="ko-KR" altLang="en-US" sz="2000" dirty="0" err="1"/>
              <a:t>감사인이</a:t>
            </a:r>
            <a:r>
              <a:rPr lang="ko-KR" altLang="en-US" sz="2000" dirty="0"/>
              <a:t> 감사한 기업의 이익의 질이 더 높음</a:t>
            </a:r>
            <a:r>
              <a:rPr lang="en-US" altLang="ko-KR" sz="2000" dirty="0"/>
              <a:t>(Francis &amp; Wang, 2007)</a:t>
            </a:r>
          </a:p>
          <a:p>
            <a:pPr lvl="1">
              <a:lnSpc>
                <a:spcPct val="120000"/>
              </a:lnSpc>
            </a:pPr>
            <a:r>
              <a:rPr lang="ko-KR" altLang="en-US" sz="2000" dirty="0" smtClean="0"/>
              <a:t>정치적으로 </a:t>
            </a:r>
            <a:r>
              <a:rPr lang="ko-KR" altLang="en-US" sz="2000" dirty="0"/>
              <a:t>부패의 정도가 높은 국가일수록 재무제표에 누락되는 정보가 증가</a:t>
            </a:r>
          </a:p>
          <a:p>
            <a:endParaRPr lang="ko-KR" altLang="en-US" sz="24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387E0-A1BC-440A-BC1A-4B57EE5EAD40}" type="slidenum">
              <a:rPr lang="ko-KR" altLang="en-US" smtClean="0"/>
              <a:pPr/>
              <a:t>7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 smtClean="0"/>
              <a:t>Determinants of Accounting Quality</a:t>
            </a:r>
            <a:endParaRPr lang="ko-KR" altLang="en-US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US" altLang="ko-KR" sz="3100" dirty="0" smtClean="0">
                <a:solidFill>
                  <a:srgbClr val="0070C0"/>
                </a:solidFill>
              </a:rPr>
              <a:t>Arrow 4: Fin. Mkt. Development → Acct. quality</a:t>
            </a:r>
          </a:p>
          <a:p>
            <a:pPr lvl="1">
              <a:lnSpc>
                <a:spcPct val="120000"/>
              </a:lnSpc>
            </a:pPr>
            <a:r>
              <a:rPr lang="ko-KR" altLang="en-US" sz="2500" dirty="0" smtClean="0"/>
              <a:t>정보비대칭을 </a:t>
            </a:r>
            <a:r>
              <a:rPr lang="ko-KR" altLang="en-US" sz="2500" dirty="0"/>
              <a:t>감소시키기 위해서 시장 참여자가 정보를 요구</a:t>
            </a:r>
          </a:p>
          <a:p>
            <a:pPr lvl="1">
              <a:lnSpc>
                <a:spcPct val="120000"/>
              </a:lnSpc>
            </a:pPr>
            <a:r>
              <a:rPr lang="ko-KR" altLang="en-US" sz="2500" dirty="0" smtClean="0"/>
              <a:t>기업은 </a:t>
            </a:r>
            <a:r>
              <a:rPr lang="ko-KR" altLang="en-US" sz="2500" dirty="0"/>
              <a:t>자본비용을 낮추기 위하여 그 국가가 요구하는 최소한의 정보보다 더 많은 정보를 자발적으로 공시</a:t>
            </a:r>
            <a:r>
              <a:rPr lang="en-US" altLang="ko-KR" sz="2500" dirty="0"/>
              <a:t>(Francis et al. 2005)</a:t>
            </a:r>
          </a:p>
          <a:p>
            <a:pPr lvl="1">
              <a:lnSpc>
                <a:spcPct val="120000"/>
              </a:lnSpc>
            </a:pPr>
            <a:r>
              <a:rPr lang="ko-KR" altLang="en-US" sz="2500" dirty="0" smtClean="0"/>
              <a:t>자본시장이 </a:t>
            </a:r>
            <a:r>
              <a:rPr lang="ko-KR" altLang="en-US" sz="2500" dirty="0"/>
              <a:t>발달한 국가의 기업일수록 이익조정의 정도가 낮음</a:t>
            </a:r>
            <a:r>
              <a:rPr lang="en-US" altLang="ko-KR" sz="2500" dirty="0"/>
              <a:t>(</a:t>
            </a:r>
            <a:r>
              <a:rPr lang="en-US" altLang="ko-KR" sz="2500" dirty="0" err="1"/>
              <a:t>Burgstahler</a:t>
            </a:r>
            <a:r>
              <a:rPr lang="en-US" altLang="ko-KR" sz="2500" dirty="0"/>
              <a:t> et al. 2006): </a:t>
            </a:r>
            <a:r>
              <a:rPr lang="ko-KR" altLang="en-US" sz="2500" dirty="0"/>
              <a:t>시장은 유용한 정보를 더 많이 제공한 기업에게 낮은 자본비용이라는 </a:t>
            </a:r>
            <a:r>
              <a:rPr lang="en-US" altLang="ko-KR" sz="2500" dirty="0"/>
              <a:t>incentive</a:t>
            </a:r>
            <a:r>
              <a:rPr lang="ko-KR" altLang="en-US" sz="2500" dirty="0"/>
              <a:t>를 제공할 뿐만 아니라 유용하지 않은 정보를 제공하는 기업을 구별할 수 있음 </a:t>
            </a:r>
            <a:endParaRPr lang="en-US" altLang="ko-KR" sz="2500" dirty="0" smtClean="0"/>
          </a:p>
          <a:p>
            <a:pPr lvl="1">
              <a:lnSpc>
                <a:spcPct val="120000"/>
              </a:lnSpc>
            </a:pPr>
            <a:endParaRPr lang="en-US" altLang="ko-KR" sz="2500" dirty="0" smtClean="0"/>
          </a:p>
          <a:p>
            <a:pPr>
              <a:lnSpc>
                <a:spcPct val="120000"/>
              </a:lnSpc>
            </a:pPr>
            <a:r>
              <a:rPr lang="en-US" altLang="ko-KR" sz="3100" dirty="0" smtClean="0">
                <a:solidFill>
                  <a:srgbClr val="0070C0"/>
                </a:solidFill>
              </a:rPr>
              <a:t>Arrow 5: Legal &amp; political system → Fin. Mkt. Develop.</a:t>
            </a:r>
          </a:p>
          <a:p>
            <a:pPr lvl="1">
              <a:lnSpc>
                <a:spcPct val="120000"/>
              </a:lnSpc>
            </a:pPr>
            <a:r>
              <a:rPr lang="ko-KR" altLang="en-US" sz="2600" dirty="0" smtClean="0"/>
              <a:t>주주권리 보호수준이 낮을수록 자본시장의 규모가 작음</a:t>
            </a:r>
            <a:r>
              <a:rPr lang="en-US" altLang="ko-KR" sz="2600" dirty="0" smtClean="0"/>
              <a:t>(</a:t>
            </a:r>
            <a:r>
              <a:rPr lang="ko-KR" altLang="en-US" sz="2600" dirty="0" smtClean="0"/>
              <a:t>예</a:t>
            </a:r>
            <a:r>
              <a:rPr lang="en-US" altLang="ko-KR" sz="2600" dirty="0" smtClean="0"/>
              <a:t>: </a:t>
            </a:r>
            <a:r>
              <a:rPr lang="ko-KR" altLang="en-US" sz="2600" dirty="0" smtClean="0"/>
              <a:t>프랑스</a:t>
            </a:r>
            <a:r>
              <a:rPr lang="en-US" altLang="ko-KR" sz="2600" dirty="0" smtClean="0"/>
              <a:t>)</a:t>
            </a:r>
          </a:p>
          <a:p>
            <a:pPr lvl="1">
              <a:lnSpc>
                <a:spcPct val="120000"/>
              </a:lnSpc>
            </a:pPr>
            <a:r>
              <a:rPr lang="ko-KR" altLang="en-US" sz="2600" dirty="0" smtClean="0"/>
              <a:t>정치적 </a:t>
            </a:r>
            <a:r>
              <a:rPr lang="ko-KR" altLang="en-US" sz="2600" dirty="0"/>
              <a:t>종교적 집중도가 높은 국가일수록 자본시장 발달 정도가 </a:t>
            </a:r>
            <a:r>
              <a:rPr lang="ko-KR" altLang="en-US" dirty="0"/>
              <a:t>낮음</a:t>
            </a:r>
          </a:p>
          <a:p>
            <a:pPr>
              <a:lnSpc>
                <a:spcPct val="120000"/>
              </a:lnSpc>
            </a:pPr>
            <a:endParaRPr lang="en-US" altLang="ko-KR" dirty="0" smtClean="0"/>
          </a:p>
          <a:p>
            <a:endParaRPr lang="en-US" altLang="ko-KR" dirty="0" smtClean="0"/>
          </a:p>
          <a:p>
            <a:endParaRPr lang="ko-KR" altLang="en-US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387E0-A1BC-440A-BC1A-4B57EE5EAD40}" type="slidenum">
              <a:rPr lang="ko-KR" altLang="en-US" smtClean="0"/>
              <a:pPr/>
              <a:t>8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 smtClean="0"/>
              <a:t>Determinants of Accounting Quality</a:t>
            </a:r>
            <a:endParaRPr lang="ko-KR" alt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n-US" altLang="ko-KR" sz="3100" dirty="0" smtClean="0">
                <a:solidFill>
                  <a:srgbClr val="0070C0"/>
                </a:solidFill>
              </a:rPr>
              <a:t>Arrow 6: Capital structure → Acct. quality</a:t>
            </a:r>
          </a:p>
          <a:p>
            <a:pPr lvl="1">
              <a:lnSpc>
                <a:spcPct val="120000"/>
              </a:lnSpc>
            </a:pPr>
            <a:r>
              <a:rPr lang="ko-KR" altLang="en-US" dirty="0"/>
              <a:t>주주와 채권자는 정보비대칭을 완화하기 위한 방법이 상이함</a:t>
            </a:r>
            <a:r>
              <a:rPr lang="en-US" altLang="ko-KR" dirty="0"/>
              <a:t>(market-based economy vs. bank-based economy)</a:t>
            </a:r>
          </a:p>
          <a:p>
            <a:pPr lvl="1">
              <a:lnSpc>
                <a:spcPct val="120000"/>
              </a:lnSpc>
            </a:pPr>
            <a:r>
              <a:rPr lang="ko-KR" altLang="en-US" dirty="0" smtClean="0"/>
              <a:t>금융기관은 </a:t>
            </a:r>
            <a:r>
              <a:rPr lang="ko-KR" altLang="en-US" dirty="0"/>
              <a:t>자금을 필요로 하는 기업의 경영자에게 사적인 접근이 가능하므로 주주에 비해서 재무보고의 수요가 낮음</a:t>
            </a:r>
            <a:r>
              <a:rPr lang="en-US" altLang="ko-KR" dirty="0"/>
              <a:t>(Sun, 2006)</a:t>
            </a:r>
          </a:p>
          <a:p>
            <a:pPr lvl="1">
              <a:lnSpc>
                <a:spcPct val="120000"/>
              </a:lnSpc>
            </a:pPr>
            <a:r>
              <a:rPr lang="ko-KR" altLang="en-US" dirty="0" smtClean="0"/>
              <a:t>일본의 </a:t>
            </a:r>
            <a:r>
              <a:rPr lang="ko-KR" altLang="en-US" dirty="0"/>
              <a:t>경우 가장 중요한 투자자가 금융기관이므로 재무보고의 수요가 낮음</a:t>
            </a:r>
            <a:r>
              <a:rPr lang="en-US" altLang="ko-KR" dirty="0"/>
              <a:t>(Jacobson et al. 1993)</a:t>
            </a:r>
          </a:p>
          <a:p>
            <a:pPr lvl="1">
              <a:lnSpc>
                <a:spcPct val="120000"/>
              </a:lnSpc>
            </a:pPr>
            <a:r>
              <a:rPr lang="ko-KR" altLang="en-US" dirty="0" smtClean="0"/>
              <a:t>금융기관으로부터 </a:t>
            </a:r>
            <a:r>
              <a:rPr lang="ko-KR" altLang="en-US" dirty="0"/>
              <a:t>자금을 조달하는 기업일수록 회계의 질이 낮음</a:t>
            </a:r>
            <a:r>
              <a:rPr lang="en-US" altLang="ko-KR" dirty="0"/>
              <a:t>(Hwang, 2000</a:t>
            </a:r>
            <a:r>
              <a:rPr lang="en-US" altLang="ko-KR" dirty="0" smtClean="0"/>
              <a:t>)</a:t>
            </a:r>
          </a:p>
          <a:p>
            <a:pPr>
              <a:lnSpc>
                <a:spcPct val="120000"/>
              </a:lnSpc>
            </a:pPr>
            <a:endParaRPr lang="en-US" altLang="ko-KR" dirty="0" smtClean="0"/>
          </a:p>
          <a:p>
            <a:pPr>
              <a:lnSpc>
                <a:spcPct val="120000"/>
              </a:lnSpc>
            </a:pPr>
            <a:r>
              <a:rPr lang="en-US" altLang="ko-KR" sz="2900" dirty="0" smtClean="0">
                <a:solidFill>
                  <a:srgbClr val="0070C0"/>
                </a:solidFill>
              </a:rPr>
              <a:t>Arrow 7: Legal &amp; political system → Capital structure</a:t>
            </a:r>
          </a:p>
          <a:p>
            <a:pPr lvl="1">
              <a:lnSpc>
                <a:spcPct val="120000"/>
              </a:lnSpc>
            </a:pPr>
            <a:r>
              <a:rPr lang="ko-KR" altLang="en-US" dirty="0"/>
              <a:t>채권자 보호를 우선하는 국가에서는 자본비용이 낮은 금융기관으로부터의 차입을 선호</a:t>
            </a:r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387E0-A1BC-440A-BC1A-4B57EE5EAD40}" type="slidenum">
              <a:rPr lang="ko-KR" altLang="en-US" smtClean="0"/>
              <a:pPr/>
              <a:t>9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 smtClean="0"/>
              <a:t>Determinants of Accounting Quality</a:t>
            </a:r>
            <a:endParaRPr lang="ko-KR" altLang="en-US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altLang="ko-KR" sz="2400" dirty="0" smtClean="0">
                <a:solidFill>
                  <a:srgbClr val="0070C0"/>
                </a:solidFill>
              </a:rPr>
              <a:t>Arrow 8: Ownership → Acct. quality</a:t>
            </a:r>
            <a:endParaRPr lang="en-US" altLang="ko-KR" sz="2000" dirty="0" smtClean="0">
              <a:solidFill>
                <a:srgbClr val="0070C0"/>
              </a:solidFill>
            </a:endParaRPr>
          </a:p>
          <a:p>
            <a:pPr lvl="1">
              <a:lnSpc>
                <a:spcPct val="120000"/>
              </a:lnSpc>
            </a:pPr>
            <a:r>
              <a:rPr lang="ko-KR" altLang="en-US" sz="1600" dirty="0" err="1"/>
              <a:t>소유지분율이</a:t>
            </a:r>
            <a:r>
              <a:rPr lang="ko-KR" altLang="en-US" sz="1600" dirty="0"/>
              <a:t> 높을수록 재무보고의 유인이 낮음</a:t>
            </a:r>
          </a:p>
          <a:p>
            <a:pPr lvl="1">
              <a:lnSpc>
                <a:spcPct val="120000"/>
              </a:lnSpc>
            </a:pPr>
            <a:r>
              <a:rPr lang="ko-KR" altLang="en-US" sz="1600" dirty="0" smtClean="0"/>
              <a:t>지배주주가 </a:t>
            </a:r>
            <a:r>
              <a:rPr lang="ko-KR" altLang="en-US" sz="1600" dirty="0"/>
              <a:t>경영에 참여할 경우 재무보고의 수요가 낮으며</a:t>
            </a:r>
            <a:r>
              <a:rPr lang="en-US" altLang="ko-KR" sz="1600" dirty="0"/>
              <a:t>, </a:t>
            </a:r>
            <a:r>
              <a:rPr lang="ko-KR" altLang="en-US" sz="1600" dirty="0"/>
              <a:t>소수주주지분의 착취를 은폐하려는 유인이 높음</a:t>
            </a:r>
            <a:r>
              <a:rPr lang="en-US" altLang="ko-KR" sz="1600" dirty="0"/>
              <a:t>(Fan &amp; Wong, 2002)</a:t>
            </a:r>
          </a:p>
          <a:p>
            <a:pPr lvl="1">
              <a:lnSpc>
                <a:spcPct val="120000"/>
              </a:lnSpc>
            </a:pPr>
            <a:r>
              <a:rPr lang="ko-KR" altLang="en-US" sz="1600" dirty="0" smtClean="0"/>
              <a:t>지배주주는 </a:t>
            </a:r>
            <a:r>
              <a:rPr lang="ko-KR" altLang="en-US" sz="1600" dirty="0"/>
              <a:t>장기간 투자에 관심이 있는데</a:t>
            </a:r>
            <a:r>
              <a:rPr lang="en-US" altLang="ko-KR" sz="1600" dirty="0"/>
              <a:t>, </a:t>
            </a:r>
            <a:r>
              <a:rPr lang="ko-KR" altLang="en-US" sz="1600" dirty="0"/>
              <a:t>장기간 투자는 상당기간 손실을 감수해야 하므로 이익유연화의 유인을 가짐</a:t>
            </a:r>
          </a:p>
          <a:p>
            <a:pPr lvl="1">
              <a:lnSpc>
                <a:spcPct val="120000"/>
              </a:lnSpc>
            </a:pPr>
            <a:r>
              <a:rPr lang="ko-KR" altLang="en-US" sz="1600" dirty="0" smtClean="0"/>
              <a:t>외국인투자자는 </a:t>
            </a:r>
            <a:r>
              <a:rPr lang="ko-KR" altLang="en-US" sz="1600" dirty="0"/>
              <a:t>국내투자자에 비해 정보수요가 더 높음</a:t>
            </a:r>
          </a:p>
          <a:p>
            <a:pPr>
              <a:lnSpc>
                <a:spcPct val="120000"/>
              </a:lnSpc>
            </a:pPr>
            <a:endParaRPr lang="en-US" altLang="ko-KR" sz="1800" dirty="0" smtClean="0"/>
          </a:p>
          <a:p>
            <a:pPr>
              <a:lnSpc>
                <a:spcPct val="120000"/>
              </a:lnSpc>
            </a:pPr>
            <a:r>
              <a:rPr lang="en-US" altLang="ko-KR" sz="2400" dirty="0" smtClean="0">
                <a:solidFill>
                  <a:srgbClr val="0070C0"/>
                </a:solidFill>
              </a:rPr>
              <a:t>Arrow 9: Legal &amp; political system → Ownership</a:t>
            </a:r>
          </a:p>
          <a:p>
            <a:pPr lvl="1">
              <a:lnSpc>
                <a:spcPct val="120000"/>
              </a:lnSpc>
            </a:pPr>
            <a:r>
              <a:rPr lang="ko-KR" altLang="en-US" sz="1600" dirty="0" smtClean="0"/>
              <a:t>주주보호를 </a:t>
            </a:r>
            <a:r>
              <a:rPr lang="ko-KR" altLang="en-US" sz="1600" dirty="0"/>
              <a:t>우선하는 국가일수록 소유집중도가 낮음</a:t>
            </a:r>
            <a:r>
              <a:rPr lang="en-US" altLang="ko-KR" sz="1600" dirty="0"/>
              <a:t>(La </a:t>
            </a:r>
            <a:r>
              <a:rPr lang="en-US" altLang="ko-KR" sz="1600" dirty="0" err="1"/>
              <a:t>Porta</a:t>
            </a:r>
            <a:r>
              <a:rPr lang="en-US" altLang="ko-KR" sz="1600" dirty="0"/>
              <a:t> et al. 1998)</a:t>
            </a:r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387E0-A1BC-440A-BC1A-4B57EE5EAD40}" type="slidenum">
              <a:rPr lang="ko-KR" altLang="en-US" smtClean="0"/>
              <a:pPr/>
              <a:t>10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 smtClean="0"/>
              <a:t>Determinants of Accounting Quality</a:t>
            </a:r>
            <a:endParaRPr lang="ko-KR" altLang="en-US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US" altLang="ko-KR" sz="3400" dirty="0" smtClean="0">
                <a:solidFill>
                  <a:srgbClr val="0070C0"/>
                </a:solidFill>
              </a:rPr>
              <a:t>Arrow 10: Tax system → Acct. quality</a:t>
            </a:r>
          </a:p>
          <a:p>
            <a:pPr lvl="1">
              <a:lnSpc>
                <a:spcPct val="120000"/>
              </a:lnSpc>
            </a:pPr>
            <a:r>
              <a:rPr lang="ko-KR" altLang="en-US" dirty="0"/>
              <a:t>회계이익과 과세소득 간의 관계가 밀접할수록 이익이 경제적 실질을 반영하지 못함</a:t>
            </a:r>
            <a:r>
              <a:rPr lang="en-US" altLang="ko-KR" dirty="0"/>
              <a:t>(Guenther et al. 2000)</a:t>
            </a:r>
          </a:p>
          <a:p>
            <a:pPr lvl="1">
              <a:lnSpc>
                <a:spcPct val="120000"/>
              </a:lnSpc>
            </a:pPr>
            <a:r>
              <a:rPr lang="ko-KR" altLang="en-US" dirty="0" smtClean="0"/>
              <a:t>회계기준과 </a:t>
            </a:r>
            <a:r>
              <a:rPr lang="ko-KR" altLang="en-US" dirty="0"/>
              <a:t>세법 간의 관계가 밀접할수록 회계기준의 질이 감소함</a:t>
            </a:r>
          </a:p>
          <a:p>
            <a:pPr lvl="1">
              <a:lnSpc>
                <a:spcPct val="120000"/>
              </a:lnSpc>
            </a:pPr>
            <a:r>
              <a:rPr lang="ko-KR" altLang="en-US" dirty="0" smtClean="0"/>
              <a:t>세율이 </a:t>
            </a:r>
            <a:r>
              <a:rPr lang="ko-KR" altLang="en-US" dirty="0"/>
              <a:t>높을수록 과세소득을 감소시키기 위한 유인 증가 </a:t>
            </a:r>
          </a:p>
          <a:p>
            <a:pPr lvl="1">
              <a:lnSpc>
                <a:spcPct val="120000"/>
              </a:lnSpc>
            </a:pPr>
            <a:r>
              <a:rPr lang="en-US" altLang="ko-KR" dirty="0" smtClean="0"/>
              <a:t>book-tax </a:t>
            </a:r>
            <a:r>
              <a:rPr lang="en-US" altLang="ko-KR" dirty="0" err="1"/>
              <a:t>confirmity</a:t>
            </a:r>
            <a:r>
              <a:rPr lang="ko-KR" altLang="en-US" dirty="0"/>
              <a:t>와 세율이 높은 </a:t>
            </a:r>
            <a:r>
              <a:rPr lang="ko-KR" altLang="en-US" dirty="0" smtClean="0"/>
              <a:t>유럽 </a:t>
            </a:r>
            <a:r>
              <a:rPr lang="ko-KR" altLang="en-US" dirty="0"/>
              <a:t>기업이 이익을 더 많이 조정함</a:t>
            </a:r>
            <a:r>
              <a:rPr lang="en-US" altLang="ko-KR" dirty="0"/>
              <a:t>(</a:t>
            </a:r>
            <a:r>
              <a:rPr lang="en-US" altLang="ko-KR" dirty="0" err="1"/>
              <a:t>Burgstahler</a:t>
            </a:r>
            <a:r>
              <a:rPr lang="en-US" altLang="ko-KR" dirty="0"/>
              <a:t> et al. 2006)</a:t>
            </a:r>
          </a:p>
          <a:p>
            <a:pPr lvl="1">
              <a:lnSpc>
                <a:spcPct val="120000"/>
              </a:lnSpc>
            </a:pPr>
            <a:r>
              <a:rPr lang="ko-KR" altLang="en-US" dirty="0" err="1" smtClean="0"/>
              <a:t>조세순응정도가</a:t>
            </a:r>
            <a:r>
              <a:rPr lang="ko-KR" altLang="en-US" dirty="0" smtClean="0"/>
              <a:t> </a:t>
            </a:r>
            <a:r>
              <a:rPr lang="ko-KR" altLang="en-US" dirty="0"/>
              <a:t>높을수록 이익조정이 낮음</a:t>
            </a:r>
            <a:r>
              <a:rPr lang="en-US" altLang="ko-KR" dirty="0"/>
              <a:t>(Haw et al. 2004)</a:t>
            </a:r>
          </a:p>
          <a:p>
            <a:pPr>
              <a:lnSpc>
                <a:spcPct val="120000"/>
              </a:lnSpc>
            </a:pPr>
            <a:endParaRPr lang="en-US" altLang="ko-KR" dirty="0" smtClean="0"/>
          </a:p>
          <a:p>
            <a:pPr>
              <a:lnSpc>
                <a:spcPct val="120000"/>
              </a:lnSpc>
            </a:pPr>
            <a:r>
              <a:rPr lang="en-US" altLang="ko-KR" sz="3400" dirty="0" smtClean="0">
                <a:solidFill>
                  <a:srgbClr val="0070C0"/>
                </a:solidFill>
              </a:rPr>
              <a:t>Arrow 11: Legal &amp; political system → Tax system</a:t>
            </a:r>
          </a:p>
          <a:p>
            <a:pPr lvl="1">
              <a:lnSpc>
                <a:spcPct val="120000"/>
              </a:lnSpc>
            </a:pPr>
            <a:r>
              <a:rPr lang="en-US" altLang="ko-KR" dirty="0"/>
              <a:t>Code law </a:t>
            </a:r>
            <a:r>
              <a:rPr lang="ko-KR" altLang="en-US" dirty="0" smtClean="0"/>
              <a:t>국가에서 재무보고의 </a:t>
            </a:r>
            <a:r>
              <a:rPr lang="ko-KR" altLang="en-US" dirty="0"/>
              <a:t>주요 </a:t>
            </a:r>
            <a:r>
              <a:rPr lang="ko-KR" altLang="en-US" dirty="0" smtClean="0"/>
              <a:t>역할은 </a:t>
            </a:r>
            <a:r>
              <a:rPr lang="ko-KR" altLang="en-US" dirty="0"/>
              <a:t>납부세액의 계산임</a:t>
            </a:r>
          </a:p>
          <a:p>
            <a:pPr lvl="1">
              <a:lnSpc>
                <a:spcPct val="120000"/>
              </a:lnSpc>
            </a:pPr>
            <a:r>
              <a:rPr lang="ko-KR" altLang="en-US" dirty="0" smtClean="0"/>
              <a:t>정치적 </a:t>
            </a:r>
            <a:r>
              <a:rPr lang="ko-KR" altLang="en-US" dirty="0"/>
              <a:t>과정에 의해 세율 결정</a:t>
            </a:r>
          </a:p>
          <a:p>
            <a:pPr lvl="1">
              <a:lnSpc>
                <a:spcPct val="120000"/>
              </a:lnSpc>
            </a:pPr>
            <a:r>
              <a:rPr lang="ko-KR" altLang="en-US" dirty="0" smtClean="0"/>
              <a:t>국가의 </a:t>
            </a:r>
            <a:r>
              <a:rPr lang="ko-KR" altLang="en-US" dirty="0"/>
              <a:t>부패 정도가 세금 징수에 영향을 미침</a:t>
            </a:r>
          </a:p>
          <a:p>
            <a:pPr>
              <a:lnSpc>
                <a:spcPct val="120000"/>
              </a:lnSpc>
            </a:pPr>
            <a:endParaRPr lang="en-US" altLang="ko-KR" dirty="0" smtClean="0"/>
          </a:p>
          <a:p>
            <a:endParaRPr lang="en-US" altLang="ko-KR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387E0-A1BC-440A-BC1A-4B57EE5EAD40}" type="slidenum">
              <a:rPr lang="ko-KR" altLang="en-US" smtClean="0"/>
              <a:pPr/>
              <a:t>11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 smtClean="0"/>
              <a:t>Determinants of Accounting Quality</a:t>
            </a:r>
            <a:endParaRPr lang="ko-KR" alt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 smtClean="0"/>
              <a:t>IFRS</a:t>
            </a:r>
            <a:r>
              <a:rPr lang="ko-KR" altLang="en-US" sz="2800" dirty="0" smtClean="0"/>
              <a:t>가 이익조정에 미치는 영향</a:t>
            </a:r>
            <a:endParaRPr lang="en-US" altLang="ko-KR" sz="2800" dirty="0" smtClean="0"/>
          </a:p>
          <a:p>
            <a:pPr lvl="1"/>
            <a:r>
              <a:rPr lang="ko-KR" altLang="en-US" sz="2400" dirty="0" smtClean="0"/>
              <a:t>긍정적 시각</a:t>
            </a:r>
            <a:endParaRPr lang="en-US" altLang="ko-KR" sz="2400" dirty="0" smtClean="0"/>
          </a:p>
          <a:p>
            <a:pPr lvl="2"/>
            <a:r>
              <a:rPr lang="en-US" altLang="ko-KR" sz="2000" dirty="0" smtClean="0"/>
              <a:t>F/S </a:t>
            </a:r>
            <a:r>
              <a:rPr lang="ko-KR" altLang="en-US" sz="2000" dirty="0" smtClean="0"/>
              <a:t>투명성을 제고하여 재무보고의 비교가능성을 높임</a:t>
            </a:r>
            <a:endParaRPr lang="en-US" altLang="ko-KR" sz="2000" dirty="0" smtClean="0"/>
          </a:p>
          <a:p>
            <a:pPr lvl="2"/>
            <a:endParaRPr lang="en-US" altLang="ko-KR" sz="2000" dirty="0" smtClean="0"/>
          </a:p>
          <a:p>
            <a:pPr lvl="1"/>
            <a:r>
              <a:rPr lang="ko-KR" altLang="en-US" sz="2400" dirty="0" smtClean="0"/>
              <a:t>부정적 시각</a:t>
            </a:r>
            <a:endParaRPr lang="en-US" altLang="ko-KR" sz="2400" dirty="0" smtClean="0"/>
          </a:p>
          <a:p>
            <a:pPr lvl="2"/>
            <a:r>
              <a:rPr lang="ko-KR" altLang="en-US" sz="2000" dirty="0" smtClean="0"/>
              <a:t>상당히 많은 주관적 판단과 사적 정보이용이 요구됨</a:t>
            </a:r>
            <a:endParaRPr lang="en-US" altLang="ko-KR" sz="2000" dirty="0" smtClean="0"/>
          </a:p>
          <a:p>
            <a:pPr lvl="2"/>
            <a:r>
              <a:rPr lang="ko-KR" altLang="en-US" sz="2000" dirty="0" smtClean="0"/>
              <a:t>개별 기업의 특성</a:t>
            </a:r>
            <a:r>
              <a:rPr lang="en-US" altLang="ko-KR" sz="2000" dirty="0" smtClean="0"/>
              <a:t>(reporting incentives)</a:t>
            </a:r>
            <a:r>
              <a:rPr lang="ko-KR" altLang="en-US" sz="2000" dirty="0" smtClean="0"/>
              <a:t> 및 국가의 법률체계에 따라 이익조정</a:t>
            </a:r>
            <a:r>
              <a:rPr lang="ko-KR" altLang="en-US" sz="2000" dirty="0"/>
              <a:t>의 </a:t>
            </a:r>
            <a:r>
              <a:rPr lang="ko-KR" altLang="en-US" sz="2000" dirty="0" smtClean="0"/>
              <a:t>정도</a:t>
            </a:r>
            <a:r>
              <a:rPr lang="ko-KR" altLang="en-US" sz="2000" dirty="0"/>
              <a:t>가 </a:t>
            </a:r>
            <a:r>
              <a:rPr lang="ko-KR" altLang="en-US" sz="2000" dirty="0" smtClean="0"/>
              <a:t>달라질 수 있음</a:t>
            </a:r>
            <a:endParaRPr lang="en-US" altLang="ko-KR" sz="2000" dirty="0" smtClean="0"/>
          </a:p>
          <a:p>
            <a:pPr lvl="2"/>
            <a:r>
              <a:rPr lang="ko-KR" altLang="en-US" sz="2000" dirty="0" smtClean="0"/>
              <a:t>각</a:t>
            </a:r>
            <a:r>
              <a:rPr lang="en-US" altLang="ko-KR" sz="2000" dirty="0"/>
              <a:t> </a:t>
            </a:r>
            <a:r>
              <a:rPr lang="ko-KR" altLang="en-US" sz="2000" dirty="0" smtClean="0"/>
              <a:t>국가마다 적용하는 실무의 차이로 인하여 재무보고의 질이 저하됨</a:t>
            </a:r>
            <a:r>
              <a:rPr lang="en-US" altLang="ko-KR" sz="2000" dirty="0" smtClean="0"/>
              <a:t>(Financial Reporting Policy Committee, 2007) </a:t>
            </a:r>
            <a:endParaRPr lang="ko-KR" altLang="en-US" sz="20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387E0-A1BC-440A-BC1A-4B57EE5EAD40}" type="slidenum">
              <a:rPr lang="ko-KR" altLang="en-US" smtClean="0"/>
              <a:pPr/>
              <a:t>12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Earnings Management </a:t>
            </a:r>
            <a:endParaRPr lang="ko-KR" alt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5760" lvl="1" indent="-256032">
              <a:spcBef>
                <a:spcPts val="400"/>
              </a:spcBef>
              <a:buSzPct val="68000"/>
              <a:buFont typeface="Wingdings 3"/>
              <a:buChar char=""/>
            </a:pPr>
            <a:r>
              <a:rPr lang="en-US" altLang="ko-KR" sz="2400" dirty="0" err="1" smtClean="0"/>
              <a:t>Jeanjean</a:t>
            </a:r>
            <a:r>
              <a:rPr lang="en-US" altLang="ko-KR" sz="2400" dirty="0" smtClean="0"/>
              <a:t> </a:t>
            </a:r>
            <a:r>
              <a:rPr lang="en-US" altLang="ko-KR" sz="2400" dirty="0" smtClean="0"/>
              <a:t>&amp; </a:t>
            </a:r>
            <a:r>
              <a:rPr lang="en-US" altLang="ko-KR" sz="2400" dirty="0" err="1" smtClean="0"/>
              <a:t>Stolowy</a:t>
            </a:r>
            <a:r>
              <a:rPr lang="en-US" altLang="ko-KR" sz="2400" dirty="0" smtClean="0"/>
              <a:t>, 2008 </a:t>
            </a:r>
            <a:endParaRPr lang="en-US" altLang="ko-KR" sz="2800" dirty="0" smtClean="0"/>
          </a:p>
          <a:p>
            <a:pPr lvl="1"/>
            <a:r>
              <a:rPr lang="en-US" altLang="ko-KR" sz="2000" dirty="0" smtClean="0"/>
              <a:t>Earnings</a:t>
            </a:r>
            <a:r>
              <a:rPr lang="ko-KR" altLang="en-US" sz="2000" dirty="0" smtClean="0"/>
              <a:t>의 분포를 분석</a:t>
            </a:r>
            <a:r>
              <a:rPr lang="en-US" altLang="ko-KR" sz="2000" dirty="0" smtClean="0"/>
              <a:t>(</a:t>
            </a:r>
            <a:r>
              <a:rPr lang="en-US" altLang="ko-KR" sz="2000" dirty="0" err="1" smtClean="0"/>
              <a:t>Burgstahler</a:t>
            </a:r>
            <a:r>
              <a:rPr lang="en-US" altLang="ko-KR" sz="2000" dirty="0" smtClean="0"/>
              <a:t> &amp; </a:t>
            </a:r>
            <a:r>
              <a:rPr lang="en-US" altLang="ko-KR" sz="2000" dirty="0" err="1" smtClean="0"/>
              <a:t>Dichev</a:t>
            </a:r>
            <a:r>
              <a:rPr lang="en-US" altLang="ko-KR" sz="2000" dirty="0" smtClean="0"/>
              <a:t>, 1997)</a:t>
            </a:r>
          </a:p>
          <a:p>
            <a:pPr lvl="1"/>
            <a:r>
              <a:rPr lang="ko-KR" altLang="en-US" sz="2000" dirty="0" smtClean="0"/>
              <a:t>조금 낮은 손실을 회피하였다면 </a:t>
            </a:r>
            <a:r>
              <a:rPr lang="en-US" altLang="ko-KR" sz="2000" dirty="0" smtClean="0"/>
              <a:t>0</a:t>
            </a:r>
            <a:r>
              <a:rPr lang="ko-KR" altLang="en-US" sz="2000" dirty="0" smtClean="0"/>
              <a:t>보다 조금 낮은 손실보고의 빈도는 비정상적으로 적으며</a:t>
            </a:r>
            <a:r>
              <a:rPr lang="en-US" altLang="ko-KR" sz="2000" dirty="0" smtClean="0"/>
              <a:t>, 0</a:t>
            </a:r>
            <a:r>
              <a:rPr lang="ko-KR" altLang="en-US" sz="2000" dirty="0" smtClean="0"/>
              <a:t>보다 조금 높은 이익보고의 빈도는 비정상적으로 높음</a:t>
            </a:r>
            <a:endParaRPr lang="en-US" altLang="ko-KR" sz="2000" dirty="0" smtClean="0"/>
          </a:p>
          <a:p>
            <a:pPr lvl="1"/>
            <a:r>
              <a:rPr lang="ko-KR" altLang="en-US" sz="2000" dirty="0" smtClean="0"/>
              <a:t>호주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프랑스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영국을 대상으로 </a:t>
            </a:r>
            <a:r>
              <a:rPr lang="en-US" altLang="ko-KR" sz="2000" dirty="0" smtClean="0"/>
              <a:t>IFRS </a:t>
            </a:r>
            <a:r>
              <a:rPr lang="ko-KR" altLang="en-US" sz="2000" dirty="0" smtClean="0"/>
              <a:t>도입전과 </a:t>
            </a:r>
            <a:r>
              <a:rPr lang="ko-KR" altLang="en-US" sz="2000" dirty="0" err="1" smtClean="0"/>
              <a:t>도입후</a:t>
            </a:r>
            <a:r>
              <a:rPr lang="ko-KR" altLang="en-US" sz="2000" dirty="0" smtClean="0"/>
              <a:t> </a:t>
            </a:r>
            <a:r>
              <a:rPr lang="en-US" altLang="ko-KR" sz="2000" dirty="0" smtClean="0"/>
              <a:t>earnings(</a:t>
            </a:r>
            <a:r>
              <a:rPr lang="ko-KR" altLang="en-US" sz="2000" dirty="0" smtClean="0"/>
              <a:t>특별항목 </a:t>
            </a:r>
            <a:r>
              <a:rPr lang="ko-KR" altLang="en-US" sz="2000" dirty="0" err="1" smtClean="0"/>
              <a:t>공제전</a:t>
            </a:r>
            <a:r>
              <a:rPr lang="ko-KR" altLang="en-US" sz="2000" dirty="0" smtClean="0"/>
              <a:t> </a:t>
            </a:r>
            <a:r>
              <a:rPr lang="ko-KR" altLang="en-US" sz="2000" dirty="0" err="1" smtClean="0"/>
              <a:t>순손익</a:t>
            </a:r>
            <a:r>
              <a:rPr lang="en-US" altLang="ko-KR" sz="2000" dirty="0" smtClean="0"/>
              <a:t>/</a:t>
            </a:r>
            <a:r>
              <a:rPr lang="ko-KR" altLang="en-US" sz="2000" dirty="0" smtClean="0"/>
              <a:t>총자산</a:t>
            </a:r>
            <a:r>
              <a:rPr lang="en-US" altLang="ko-KR" sz="2000" dirty="0" smtClean="0"/>
              <a:t>)</a:t>
            </a:r>
            <a:r>
              <a:rPr lang="ko-KR" altLang="en-US" sz="2000" dirty="0" smtClean="0"/>
              <a:t>의 분포에 차이가 존재하는지 분석</a:t>
            </a:r>
            <a:endParaRPr lang="ko-KR" altLang="en-US" sz="20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387E0-A1BC-440A-BC1A-4B57EE5EAD40}" type="slidenum">
              <a:rPr lang="ko-KR" altLang="en-US" smtClean="0"/>
              <a:pPr/>
              <a:t>13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Earnings Management </a:t>
            </a:r>
            <a:endParaRPr lang="ko-KR" alt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714500" y="1662906"/>
            <a:ext cx="5715000" cy="416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387E0-A1BC-440A-BC1A-4B57EE5EAD40}" type="slidenum">
              <a:rPr lang="ko-KR" altLang="en-US" smtClean="0"/>
              <a:pPr/>
              <a:t>14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Earnings Management </a:t>
            </a:r>
            <a:endParaRPr lang="ko-KR" altLang="en-US" dirty="0"/>
          </a:p>
        </p:txBody>
      </p:sp>
      <p:sp>
        <p:nvSpPr>
          <p:cNvPr id="5" name="타원 4"/>
          <p:cNvSpPr/>
          <p:nvPr/>
        </p:nvSpPr>
        <p:spPr>
          <a:xfrm>
            <a:off x="3275856" y="4149080"/>
            <a:ext cx="360040" cy="504056"/>
          </a:xfrm>
          <a:prstGeom prst="ellipse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타원 5"/>
          <p:cNvSpPr/>
          <p:nvPr/>
        </p:nvSpPr>
        <p:spPr>
          <a:xfrm>
            <a:off x="5868144" y="3573016"/>
            <a:ext cx="432048" cy="1008112"/>
          </a:xfrm>
          <a:prstGeom prst="ellipse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85925" y="1662906"/>
            <a:ext cx="5772150" cy="416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387E0-A1BC-440A-BC1A-4B57EE5EAD40}" type="slidenum">
              <a:rPr lang="ko-KR" altLang="en-US" smtClean="0"/>
              <a:pPr/>
              <a:t>15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Earnings Management </a:t>
            </a:r>
            <a:endParaRPr lang="ko-KR" altLang="en-US" dirty="0"/>
          </a:p>
        </p:txBody>
      </p:sp>
      <p:sp>
        <p:nvSpPr>
          <p:cNvPr id="5" name="타원 4"/>
          <p:cNvSpPr/>
          <p:nvPr/>
        </p:nvSpPr>
        <p:spPr>
          <a:xfrm>
            <a:off x="3275856" y="3356992"/>
            <a:ext cx="360040" cy="936104"/>
          </a:xfrm>
          <a:prstGeom prst="ellipse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타원 5"/>
          <p:cNvSpPr/>
          <p:nvPr/>
        </p:nvSpPr>
        <p:spPr>
          <a:xfrm>
            <a:off x="5796136" y="3356992"/>
            <a:ext cx="504056" cy="1512168"/>
          </a:xfrm>
          <a:prstGeom prst="ellipse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47825" y="1556792"/>
            <a:ext cx="5848350" cy="433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387E0-A1BC-440A-BC1A-4B57EE5EAD40}" type="slidenum">
              <a:rPr lang="ko-KR" altLang="en-US" smtClean="0"/>
              <a:pPr/>
              <a:t>16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Earnings Management </a:t>
            </a:r>
            <a:endParaRPr lang="ko-KR" altLang="en-US" dirty="0"/>
          </a:p>
        </p:txBody>
      </p:sp>
      <p:sp>
        <p:nvSpPr>
          <p:cNvPr id="5" name="타원 4"/>
          <p:cNvSpPr/>
          <p:nvPr/>
        </p:nvSpPr>
        <p:spPr>
          <a:xfrm>
            <a:off x="3203848" y="3789040"/>
            <a:ext cx="432048" cy="864096"/>
          </a:xfrm>
          <a:prstGeom prst="ellipse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타원 5"/>
          <p:cNvSpPr/>
          <p:nvPr/>
        </p:nvSpPr>
        <p:spPr>
          <a:xfrm>
            <a:off x="5868144" y="4221088"/>
            <a:ext cx="432048" cy="720080"/>
          </a:xfrm>
          <a:prstGeom prst="ellipse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 smtClean="0"/>
              <a:t>IFRS </a:t>
            </a:r>
            <a:r>
              <a:rPr lang="ko-KR" altLang="en-US" sz="2800" dirty="0" smtClean="0"/>
              <a:t>도입 전에 적용하던 회계처리방법을 </a:t>
            </a:r>
            <a:r>
              <a:rPr lang="en-US" altLang="ko-KR" sz="2800" dirty="0" smtClean="0"/>
              <a:t>IFRS </a:t>
            </a:r>
            <a:r>
              <a:rPr lang="ko-KR" altLang="en-US" sz="2800" dirty="0" smtClean="0"/>
              <a:t>도입 후에도 </a:t>
            </a:r>
            <a:r>
              <a:rPr lang="ko-KR" altLang="en-US" sz="2800" dirty="0" smtClean="0">
                <a:solidFill>
                  <a:srgbClr val="FF0000"/>
                </a:solidFill>
              </a:rPr>
              <a:t>계속 유지하려는 경향</a:t>
            </a:r>
            <a:r>
              <a:rPr lang="ko-KR" altLang="en-US" sz="2800" dirty="0" smtClean="0"/>
              <a:t>이 있는가</a:t>
            </a:r>
            <a:r>
              <a:rPr lang="en-US" altLang="ko-KR" sz="2800" dirty="0" smtClean="0"/>
              <a:t>? </a:t>
            </a:r>
          </a:p>
          <a:p>
            <a:endParaRPr lang="en-US" altLang="ko-KR" sz="2800" dirty="0" smtClean="0"/>
          </a:p>
          <a:p>
            <a:pPr marL="365760" lvl="1" indent="-256032">
              <a:spcBef>
                <a:spcPts val="400"/>
              </a:spcBef>
              <a:buSzPct val="68000"/>
              <a:buFont typeface="Wingdings 3"/>
              <a:buChar char=""/>
            </a:pPr>
            <a:r>
              <a:rPr lang="en-US" altLang="ko-KR" sz="2800" dirty="0" err="1" smtClean="0"/>
              <a:t>Kvaal</a:t>
            </a:r>
            <a:r>
              <a:rPr lang="en-US" altLang="ko-KR" sz="2800" dirty="0" smtClean="0"/>
              <a:t> </a:t>
            </a:r>
            <a:r>
              <a:rPr lang="en-US" altLang="ko-KR" sz="2800" dirty="0" smtClean="0"/>
              <a:t>&amp; </a:t>
            </a:r>
            <a:r>
              <a:rPr lang="en-US" altLang="ko-KR" sz="2800" dirty="0" err="1" smtClean="0"/>
              <a:t>Nobes</a:t>
            </a:r>
            <a:r>
              <a:rPr lang="en-US" altLang="ko-KR" sz="2800" dirty="0" smtClean="0"/>
              <a:t>, </a:t>
            </a:r>
            <a:r>
              <a:rPr lang="en-US" altLang="ko-KR" sz="2800" dirty="0" smtClean="0"/>
              <a:t>2010</a:t>
            </a:r>
            <a:endParaRPr lang="en-US" altLang="ko-KR" sz="2800" dirty="0" smtClean="0"/>
          </a:p>
          <a:p>
            <a:pPr lvl="1"/>
            <a:r>
              <a:rPr lang="ko-KR" altLang="en-US" sz="2400" dirty="0" smtClean="0"/>
              <a:t>호주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영국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프랑스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스페인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독일 분석</a:t>
            </a:r>
            <a:endParaRPr lang="en-US" altLang="ko-KR" sz="2400" dirty="0" smtClean="0"/>
          </a:p>
          <a:p>
            <a:pPr lvl="1"/>
            <a:r>
              <a:rPr lang="ko-KR" altLang="en-US" sz="2400" dirty="0" smtClean="0"/>
              <a:t>연구결과 </a:t>
            </a:r>
            <a:r>
              <a:rPr lang="en-US" altLang="ko-KR" sz="2400" dirty="0" smtClean="0"/>
              <a:t>IFRS</a:t>
            </a:r>
            <a:r>
              <a:rPr lang="ko-KR" altLang="en-US" sz="2400" dirty="0" smtClean="0"/>
              <a:t>의 선택규정에 대해서 </a:t>
            </a:r>
            <a:r>
              <a:rPr lang="en-US" altLang="ko-KR" sz="2400" dirty="0" smtClean="0"/>
              <a:t>IFRS </a:t>
            </a:r>
            <a:r>
              <a:rPr lang="ko-KR" altLang="en-US" sz="2400" dirty="0" smtClean="0"/>
              <a:t>도입 전에 적용하던 회계처리방법을 계속 유지함</a:t>
            </a:r>
            <a:endParaRPr lang="ko-KR" altLang="en-US" sz="24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387E0-A1BC-440A-BC1A-4B57EE5EAD40}" type="slidenum">
              <a:rPr lang="ko-KR" altLang="en-US" smtClean="0"/>
              <a:pPr/>
              <a:t>17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IFRS Policy Choice </a:t>
            </a:r>
            <a:endParaRPr lang="ko-KR" alt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4091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1371600"/>
                <a:gridCol w="1371600"/>
                <a:gridCol w="1371600"/>
                <a:gridCol w="1371600"/>
                <a:gridCol w="1371600"/>
              </a:tblGrid>
              <a:tr h="18542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IFRS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의 </a:t>
                      </a:r>
                      <a:endParaRPr lang="en-US" altLang="ko-KR" sz="12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선택규정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pre-IFRS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1854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호주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영국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프랑스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스페인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독일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I/S</a:t>
                      </a: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의 기능별 또는 성격별 작성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선택 가능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선택 가능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선택 가능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err="1" smtClean="0">
                          <a:solidFill>
                            <a:schemeClr val="tx1"/>
                          </a:solidFill>
                        </a:rPr>
                        <a:t>성격별만</a:t>
                      </a: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 허용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선택 가능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486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영업이익 구분표시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구분표시 요구 없음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구분표시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구분표시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구분표시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구분표시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투자지분 손익의 </a:t>
                      </a:r>
                      <a:endParaRPr lang="en-US" altLang="ko-KR" sz="105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표시 위치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규정 없음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영업손익과 금융손익 사이에 표시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금융손익 다음에</a:t>
                      </a:r>
                      <a:endParaRPr lang="en-US" altLang="ko-KR" sz="105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 표시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금융손익 다음에 </a:t>
                      </a:r>
                      <a:endParaRPr lang="en-US" altLang="ko-KR" sz="105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표시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영업손익과 금융손익 사이에 표시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자산</a:t>
                      </a:r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부채의 총액 또는 </a:t>
                      </a:r>
                      <a:r>
                        <a:rPr lang="ko-KR" altLang="en-US" sz="1050" dirty="0" err="1" smtClean="0">
                          <a:solidFill>
                            <a:schemeClr val="tx1"/>
                          </a:solidFill>
                        </a:rPr>
                        <a:t>순액표시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err="1" smtClean="0">
                          <a:solidFill>
                            <a:schemeClr val="tx1"/>
                          </a:solidFill>
                        </a:rPr>
                        <a:t>순액</a:t>
                      </a: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 표시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err="1" smtClean="0">
                          <a:solidFill>
                            <a:schemeClr val="tx1"/>
                          </a:solidFill>
                        </a:rPr>
                        <a:t>순액</a:t>
                      </a: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 표시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계정식 총액표시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계정식 총액표시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보고식 총액표시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유동성배열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유동성이 큰 것부터 작은 순서로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유동성이 작은 것부터 큰 순서로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유동성이 작은 것부터 큰 순서로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유동성이 작은 것부터 큰 순서로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유동성이 작은 것부터 큰 순서로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2361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CFO</a:t>
                      </a: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의 직접법 </a:t>
                      </a:r>
                      <a:endParaRPr lang="en-US" altLang="ko-KR" sz="105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또는 간접법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직접법만 허용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모두 허용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모두 허용</a:t>
                      </a:r>
                    </a:p>
                    <a:p>
                      <a:pPr algn="ctr" latinLnBrk="1"/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모두 허용</a:t>
                      </a:r>
                    </a:p>
                    <a:p>
                      <a:pPr algn="ctr" latinLnBrk="1"/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모두 허용</a:t>
                      </a:r>
                    </a:p>
                    <a:p>
                      <a:pPr algn="ctr" latinLnBrk="1"/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2784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배당금수익의 </a:t>
                      </a:r>
                      <a:endParaRPr lang="en-US" altLang="ko-KR" sz="105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CFO</a:t>
                      </a:r>
                      <a:r>
                        <a:rPr lang="en-US" altLang="ko-KR" sz="105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050" baseline="0" dirty="0" smtClean="0">
                          <a:solidFill>
                            <a:schemeClr val="tx1"/>
                          </a:solidFill>
                        </a:rPr>
                        <a:t>포함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영업활동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영업 또는 재무활동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영업활동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err="1" smtClean="0">
                          <a:solidFill>
                            <a:schemeClr val="tx1"/>
                          </a:solidFill>
                        </a:rPr>
                        <a:t>현금흐름표</a:t>
                      </a: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 작성의무 없음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세부 규정 없음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</a:tr>
              <a:tr h="12361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이자지급의 </a:t>
                      </a:r>
                      <a:endParaRPr lang="en-US" altLang="ko-KR" sz="105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CFO </a:t>
                      </a: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포함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영업활동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영업 또는 재무활동</a:t>
                      </a:r>
                    </a:p>
                    <a:p>
                      <a:pPr algn="ctr" latinLnBrk="1"/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영업활동</a:t>
                      </a:r>
                    </a:p>
                    <a:p>
                      <a:pPr algn="ctr" latinLnBrk="1"/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 err="1" smtClean="0">
                          <a:solidFill>
                            <a:schemeClr val="tx1"/>
                          </a:solidFill>
                        </a:rPr>
                        <a:t>현금흐름표</a:t>
                      </a: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 작성의무 없음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세부 규정 없음</a:t>
                      </a:r>
                    </a:p>
                    <a:p>
                      <a:pPr algn="ctr" latinLnBrk="1"/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</a:tr>
              <a:tr h="12361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유형자산의 원가모형 또는 재평가모형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두 가지 허용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두 가지 허용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원가모형만 허용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원가모형만 허용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원가모형만 허용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387E0-A1BC-440A-BC1A-4B57EE5EAD40}" type="slidenum">
              <a:rPr lang="ko-KR" altLang="en-US" smtClean="0"/>
              <a:pPr/>
              <a:t>18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IFRS Policy Choice </a:t>
            </a:r>
            <a:endParaRPr lang="ko-KR" alt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1371600"/>
                <a:gridCol w="1371600"/>
                <a:gridCol w="1371600"/>
                <a:gridCol w="1371600"/>
                <a:gridCol w="1371600"/>
              </a:tblGrid>
              <a:tr h="18542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IFRS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의 </a:t>
                      </a:r>
                      <a:endParaRPr lang="en-US" altLang="ko-KR" sz="12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선택규정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pre-IFRS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1854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호주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영국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프랑스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스페인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독일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투자부동산의 원가 또는 공정가치모형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두 가지 허용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공정가치모형만 </a:t>
                      </a:r>
                      <a:endParaRPr lang="en-US" altLang="ko-KR" sz="105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허용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원가모형만 허용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원가모형만 허용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원가모형만 허용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</a:tr>
              <a:tr h="1486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금융자산의 </a:t>
                      </a:r>
                      <a:r>
                        <a:rPr lang="ko-KR" altLang="en-US" sz="1050" dirty="0" err="1" smtClean="0">
                          <a:solidFill>
                            <a:schemeClr val="tx1"/>
                          </a:solidFill>
                        </a:rPr>
                        <a:t>당기손익인식항목</a:t>
                      </a: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 지정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허용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허용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원가법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원가법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원가법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재고자산의 선입선출법 또는 평균법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두 가지 방법 사용빈도가 비슷함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선입선출법이 </a:t>
                      </a:r>
                      <a:endParaRPr lang="en-US" altLang="ko-KR" sz="105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일반적임</a:t>
                      </a:r>
                      <a:endParaRPr lang="en-US" altLang="ko-KR" sz="105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두 가지 방법 사용빈도가 비슷함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평균법 선호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세법에서 평균법만 허용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err="1" smtClean="0">
                          <a:solidFill>
                            <a:schemeClr val="tx1"/>
                          </a:solidFill>
                        </a:rPr>
                        <a:t>보험수리적손익의</a:t>
                      </a: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 전액 </a:t>
                      </a:r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OCI </a:t>
                      </a: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인식 또는 </a:t>
                      </a:r>
                      <a:r>
                        <a:rPr lang="ko-KR" altLang="en-US" sz="1050" dirty="0" err="1" smtClean="0">
                          <a:solidFill>
                            <a:schemeClr val="tx1"/>
                          </a:solidFill>
                        </a:rPr>
                        <a:t>법위접근법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관련 규정 없음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OCI </a:t>
                      </a: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인식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관련 규정 없음</a:t>
                      </a:r>
                    </a:p>
                    <a:p>
                      <a:pPr algn="ctr" latinLnBrk="1"/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관련 규정 없음</a:t>
                      </a:r>
                    </a:p>
                    <a:p>
                      <a:pPr algn="ctr" latinLnBrk="1"/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범위접근법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조인트벤처투자에 대한 비례연결 또는 지분법 평가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비례연결 불가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비례연결 불가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비례연결 허용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특성 산업에서 </a:t>
                      </a:r>
                      <a:endParaRPr lang="en-US" altLang="ko-KR" sz="105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비례연결 일반화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err="1" smtClean="0">
                          <a:solidFill>
                            <a:schemeClr val="tx1"/>
                          </a:solidFill>
                        </a:rPr>
                        <a:t>일부기업에서</a:t>
                      </a: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altLang="ko-KR" sz="105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비례연결 사용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387E0-A1BC-440A-BC1A-4B57EE5EAD40}" type="slidenum">
              <a:rPr lang="ko-KR" altLang="en-US" smtClean="0"/>
              <a:pPr/>
              <a:t>19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IFRS Policy Choice </a:t>
            </a:r>
            <a:endParaRPr lang="ko-KR" alt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광장">
  <a:themeElements>
    <a:clrScheme name="광장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광장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광장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97</TotalTime>
  <Words>1244</Words>
  <Application>Microsoft Office PowerPoint</Application>
  <PresentationFormat>화면 슬라이드 쇼(4:3)</PresentationFormat>
  <Paragraphs>253</Paragraphs>
  <Slides>19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0" baseType="lpstr">
      <vt:lpstr>광장</vt:lpstr>
      <vt:lpstr>IFRS 도입에 따른  재무제표의 영향에 대한  외국의 연구</vt:lpstr>
      <vt:lpstr>강의 내용</vt:lpstr>
      <vt:lpstr>Determinants of Accounting Quality</vt:lpstr>
      <vt:lpstr>Determinants of Accounting Quality</vt:lpstr>
      <vt:lpstr>Determinants of Accounting Quality</vt:lpstr>
      <vt:lpstr>Determinants of Accounting Quality</vt:lpstr>
      <vt:lpstr>Determinants of Accounting Quality</vt:lpstr>
      <vt:lpstr>Determinants of Accounting Quality</vt:lpstr>
      <vt:lpstr>Determinants of Accounting Quality</vt:lpstr>
      <vt:lpstr>Determinants of Accounting Quality</vt:lpstr>
      <vt:lpstr>Determinants of Accounting Quality</vt:lpstr>
      <vt:lpstr>Earnings Management </vt:lpstr>
      <vt:lpstr>Earnings Management </vt:lpstr>
      <vt:lpstr>Earnings Management </vt:lpstr>
      <vt:lpstr>Earnings Management </vt:lpstr>
      <vt:lpstr>Earnings Management </vt:lpstr>
      <vt:lpstr>IFRS Policy Choice </vt:lpstr>
      <vt:lpstr>IFRS Policy Choice </vt:lpstr>
      <vt:lpstr>IFRS Policy Choice </vt:lpstr>
    </vt:vector>
  </TitlesOfParts>
  <Company>건국대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IFRS 도입에 따른 재무제표  영향에 대한 외국의 연구</dc:title>
  <dc:creator>경영대</dc:creator>
  <cp:lastModifiedBy>경영대</cp:lastModifiedBy>
  <cp:revision>14</cp:revision>
  <dcterms:created xsi:type="dcterms:W3CDTF">2010-07-16T00:20:51Z</dcterms:created>
  <dcterms:modified xsi:type="dcterms:W3CDTF">2010-07-22T00:27:44Z</dcterms:modified>
</cp:coreProperties>
</file>