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41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124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13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29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07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43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121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11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37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44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3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40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11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38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notesSlides/notesSlide89.xml" ContentType="application/vnd.openxmlformats-officedocument.presentationml.notesSlide+xml"/>
  <Override PartName="/ppt/notesSlides/notesSlide116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notesSlides/notesSlide78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34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notesSlides/notesSlide112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39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notesSlides/notesSlide117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142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131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notesSlides/notesSlide125.xml" ContentType="application/vnd.openxmlformats-officedocument.presentationml.notesSlide+xml"/>
  <Override PartName="/ppt/notesSlides/notesSlide136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11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5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557" r:id="rId2"/>
    <p:sldId id="558" r:id="rId3"/>
    <p:sldId id="297" r:id="rId4"/>
    <p:sldId id="305" r:id="rId5"/>
    <p:sldId id="303" r:id="rId6"/>
    <p:sldId id="310" r:id="rId7"/>
    <p:sldId id="476" r:id="rId8"/>
    <p:sldId id="565" r:id="rId9"/>
    <p:sldId id="566" r:id="rId10"/>
    <p:sldId id="477" r:id="rId11"/>
    <p:sldId id="478" r:id="rId12"/>
    <p:sldId id="479" r:id="rId13"/>
    <p:sldId id="556" r:id="rId14"/>
    <p:sldId id="559" r:id="rId15"/>
    <p:sldId id="480" r:id="rId16"/>
    <p:sldId id="625" r:id="rId17"/>
    <p:sldId id="560" r:id="rId18"/>
    <p:sldId id="316" r:id="rId19"/>
    <p:sldId id="481" r:id="rId20"/>
    <p:sldId id="482" r:id="rId21"/>
    <p:sldId id="483" r:id="rId22"/>
    <p:sldId id="484" r:id="rId23"/>
    <p:sldId id="485" r:id="rId24"/>
    <p:sldId id="567" r:id="rId25"/>
    <p:sldId id="568" r:id="rId26"/>
    <p:sldId id="561" r:id="rId27"/>
    <p:sldId id="569" r:id="rId28"/>
    <p:sldId id="570" r:id="rId29"/>
    <p:sldId id="571" r:id="rId30"/>
    <p:sldId id="624" r:id="rId31"/>
    <p:sldId id="486" r:id="rId32"/>
    <p:sldId id="487" r:id="rId33"/>
    <p:sldId id="411" r:id="rId34"/>
    <p:sldId id="581" r:id="rId35"/>
    <p:sldId id="584" r:id="rId36"/>
    <p:sldId id="585" r:id="rId37"/>
    <p:sldId id="586" r:id="rId38"/>
    <p:sldId id="589" r:id="rId39"/>
    <p:sldId id="588" r:id="rId40"/>
    <p:sldId id="596" r:id="rId41"/>
    <p:sldId id="590" r:id="rId42"/>
    <p:sldId id="591" r:id="rId43"/>
    <p:sldId id="592" r:id="rId44"/>
    <p:sldId id="593" r:id="rId45"/>
    <p:sldId id="594" r:id="rId46"/>
    <p:sldId id="597" r:id="rId47"/>
    <p:sldId id="489" r:id="rId48"/>
    <p:sldId id="488" r:id="rId49"/>
    <p:sldId id="490" r:id="rId50"/>
    <p:sldId id="492" r:id="rId51"/>
    <p:sldId id="413" r:id="rId52"/>
    <p:sldId id="491" r:id="rId53"/>
    <p:sldId id="493" r:id="rId54"/>
    <p:sldId id="494" r:id="rId55"/>
    <p:sldId id="626" r:id="rId56"/>
    <p:sldId id="495" r:id="rId57"/>
    <p:sldId id="445" r:id="rId58"/>
    <p:sldId id="496" r:id="rId59"/>
    <p:sldId id="497" r:id="rId60"/>
    <p:sldId id="498" r:id="rId61"/>
    <p:sldId id="499" r:id="rId62"/>
    <p:sldId id="563" r:id="rId63"/>
    <p:sldId id="500" r:id="rId64"/>
    <p:sldId id="562" r:id="rId65"/>
    <p:sldId id="501" r:id="rId66"/>
    <p:sldId id="577" r:id="rId67"/>
    <p:sldId id="629" r:id="rId68"/>
    <p:sldId id="628" r:id="rId69"/>
    <p:sldId id="627" r:id="rId70"/>
    <p:sldId id="646" r:id="rId71"/>
    <p:sldId id="579" r:id="rId72"/>
    <p:sldId id="580" r:id="rId73"/>
    <p:sldId id="572" r:id="rId74"/>
    <p:sldId id="573" r:id="rId75"/>
    <p:sldId id="630" r:id="rId76"/>
    <p:sldId id="613" r:id="rId77"/>
    <p:sldId id="633" r:id="rId78"/>
    <p:sldId id="615" r:id="rId79"/>
    <p:sldId id="616" r:id="rId80"/>
    <p:sldId id="617" r:id="rId81"/>
    <p:sldId id="618" r:id="rId82"/>
    <p:sldId id="631" r:id="rId83"/>
    <p:sldId id="632" r:id="rId84"/>
    <p:sldId id="634" r:id="rId85"/>
    <p:sldId id="575" r:id="rId86"/>
    <p:sldId id="576" r:id="rId87"/>
    <p:sldId id="621" r:id="rId88"/>
    <p:sldId id="415" r:id="rId89"/>
    <p:sldId id="503" r:id="rId90"/>
    <p:sldId id="635" r:id="rId91"/>
    <p:sldId id="504" r:id="rId92"/>
    <p:sldId id="636" r:id="rId93"/>
    <p:sldId id="637" r:id="rId94"/>
    <p:sldId id="638" r:id="rId95"/>
    <p:sldId id="502" r:id="rId96"/>
    <p:sldId id="505" r:id="rId97"/>
    <p:sldId id="506" r:id="rId98"/>
    <p:sldId id="507" r:id="rId99"/>
    <p:sldId id="508" r:id="rId100"/>
    <p:sldId id="564" r:id="rId101"/>
    <p:sldId id="647" r:id="rId102"/>
    <p:sldId id="619" r:id="rId103"/>
    <p:sldId id="620" r:id="rId104"/>
    <p:sldId id="509" r:id="rId105"/>
    <p:sldId id="510" r:id="rId106"/>
    <p:sldId id="511" r:id="rId107"/>
    <p:sldId id="512" r:id="rId108"/>
    <p:sldId id="416" r:id="rId109"/>
    <p:sldId id="513" r:id="rId110"/>
    <p:sldId id="514" r:id="rId111"/>
    <p:sldId id="515" r:id="rId112"/>
    <p:sldId id="639" r:id="rId113"/>
    <p:sldId id="516" r:id="rId114"/>
    <p:sldId id="522" r:id="rId115"/>
    <p:sldId id="418" r:id="rId116"/>
    <p:sldId id="523" r:id="rId117"/>
    <p:sldId id="524" r:id="rId118"/>
    <p:sldId id="606" r:id="rId119"/>
    <p:sldId id="607" r:id="rId120"/>
    <p:sldId id="608" r:id="rId121"/>
    <p:sldId id="609" r:id="rId122"/>
    <p:sldId id="610" r:id="rId123"/>
    <p:sldId id="611" r:id="rId124"/>
    <p:sldId id="419" r:id="rId125"/>
    <p:sldId id="641" r:id="rId126"/>
    <p:sldId id="642" r:id="rId127"/>
    <p:sldId id="530" r:id="rId128"/>
    <p:sldId id="533" r:id="rId129"/>
    <p:sldId id="640" r:id="rId130"/>
    <p:sldId id="535" r:id="rId131"/>
    <p:sldId id="424" r:id="rId132"/>
    <p:sldId id="539" r:id="rId133"/>
    <p:sldId id="540" r:id="rId134"/>
    <p:sldId id="551" r:id="rId135"/>
    <p:sldId id="552" r:id="rId136"/>
    <p:sldId id="553" r:id="rId137"/>
    <p:sldId id="554" r:id="rId138"/>
    <p:sldId id="555" r:id="rId139"/>
    <p:sldId id="622" r:id="rId140"/>
    <p:sldId id="623" r:id="rId141"/>
    <p:sldId id="598" r:id="rId142"/>
    <p:sldId id="600" r:id="rId143"/>
    <p:sldId id="599" r:id="rId144"/>
    <p:sldId id="644" r:id="rId145"/>
    <p:sldId id="601" r:id="rId146"/>
    <p:sldId id="602" r:id="rId147"/>
    <p:sldId id="603" r:id="rId148"/>
    <p:sldId id="643" r:id="rId149"/>
    <p:sldId id="645" r:id="rId150"/>
    <p:sldId id="605" r:id="rId151"/>
  </p:sldIdLst>
  <p:sldSz cx="9144000" cy="6858000" type="screen4x3"/>
  <p:notesSz cx="6858000" cy="9144000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3300"/>
    <a:srgbClr val="FF99FF"/>
    <a:srgbClr val="FF00FF"/>
    <a:srgbClr val="FFFF00"/>
    <a:srgbClr val="FF0066"/>
    <a:srgbClr val="000066"/>
    <a:srgbClr val="ECFAA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69" d="100"/>
          <a:sy n="69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ko-KR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A101C5-5EAA-4A17-B535-282DDC680E7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DFB23C-BE48-4F0B-A232-515444CE6B86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95D9E2-E1B7-415A-8184-97BC2C4326E1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DFB23C-BE48-4F0B-A232-515444CE6B8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153216-91C5-45D6-8F61-7C4A47FB0365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95D9E2-E1B7-415A-8184-97BC2C4326E1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7796A3-7CF8-44AD-8574-98F36BC0A1FB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AD7B29-78FA-4E27-9D8E-10FDDD241315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611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AD7B29-78FA-4E27-9D8E-10FDDD241315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611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AD7B29-78FA-4E27-9D8E-10FDDD241315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611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29EBF1-99FB-4C1C-BFAE-63919E435612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613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DF1D72-B8A5-4E90-BB5B-4F62DA114443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615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5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B8A92E-66B6-405D-8BCA-81392D9E71A9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617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7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B8A92E-66B6-405D-8BCA-81392D9E71A9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617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7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B8A92E-66B6-405D-8BCA-81392D9E71A9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617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7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A3CDBE-1771-4F7C-A2A5-0DA89B90130D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619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A3CDBE-1771-4F7C-A2A5-0DA89B90130D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619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A3CDBE-1771-4F7C-A2A5-0DA89B90130D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619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C1AB09-33EE-4D2A-A00D-04163503824E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3D8B7A-66F6-476B-A4A2-00E8C92BF205}" type="slidenum">
              <a:rPr lang="en-US" altLang="ko-KR"/>
              <a:pPr/>
              <a:t>19</a:t>
            </a:fld>
            <a:endParaRPr lang="en-US" altLang="ko-KR"/>
          </a:p>
        </p:txBody>
      </p:sp>
      <p:sp>
        <p:nvSpPr>
          <p:cNvPr id="62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4612C7-0CD8-463A-B246-ECFD9E8B8365}" type="slidenum">
              <a:rPr lang="en-US" altLang="ko-KR"/>
              <a:pPr/>
              <a:t>20</a:t>
            </a:fld>
            <a:endParaRPr lang="en-US" altLang="ko-KR"/>
          </a:p>
        </p:txBody>
      </p:sp>
      <p:sp>
        <p:nvSpPr>
          <p:cNvPr id="623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3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7EDF7D-643A-440B-8ACA-6322AFC4240A}" type="slidenum">
              <a:rPr lang="en-US" altLang="ko-KR"/>
              <a:pPr/>
              <a:t>21</a:t>
            </a:fld>
            <a:endParaRPr lang="en-US" altLang="ko-KR"/>
          </a:p>
        </p:txBody>
      </p:sp>
      <p:sp>
        <p:nvSpPr>
          <p:cNvPr id="625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5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F5AD66-4549-4951-AC0B-4AEA1FAB6259}" type="slidenum">
              <a:rPr lang="en-US" altLang="ko-KR"/>
              <a:pPr/>
              <a:t>22</a:t>
            </a:fld>
            <a:endParaRPr lang="en-US" altLang="ko-KR"/>
          </a:p>
        </p:txBody>
      </p:sp>
      <p:sp>
        <p:nvSpPr>
          <p:cNvPr id="627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087B6-502F-4922-BB0D-573D43773F85}" type="slidenum">
              <a:rPr lang="en-US" altLang="ko-KR"/>
              <a:pPr/>
              <a:t>23</a:t>
            </a:fld>
            <a:endParaRPr lang="en-US" altLang="ko-KR"/>
          </a:p>
        </p:txBody>
      </p:sp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087B6-502F-4922-BB0D-573D43773F85}" type="slidenum">
              <a:rPr lang="en-US" altLang="ko-KR"/>
              <a:pPr/>
              <a:t>24</a:t>
            </a:fld>
            <a:endParaRPr lang="en-US" altLang="ko-KR"/>
          </a:p>
        </p:txBody>
      </p:sp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087B6-502F-4922-BB0D-573D43773F85}" type="slidenum">
              <a:rPr lang="en-US" altLang="ko-KR"/>
              <a:pPr/>
              <a:t>25</a:t>
            </a:fld>
            <a:endParaRPr lang="en-US" altLang="ko-KR"/>
          </a:p>
        </p:txBody>
      </p:sp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087B6-502F-4922-BB0D-573D43773F85}" type="slidenum">
              <a:rPr lang="en-US" altLang="ko-KR"/>
              <a:pPr/>
              <a:t>26</a:t>
            </a:fld>
            <a:endParaRPr lang="en-US" altLang="ko-KR"/>
          </a:p>
        </p:txBody>
      </p:sp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087B6-502F-4922-BB0D-573D43773F85}" type="slidenum">
              <a:rPr lang="en-US" altLang="ko-KR"/>
              <a:pPr/>
              <a:t>27</a:t>
            </a:fld>
            <a:endParaRPr lang="en-US" altLang="ko-KR"/>
          </a:p>
        </p:txBody>
      </p:sp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087B6-502F-4922-BB0D-573D43773F85}" type="slidenum">
              <a:rPr lang="en-US" altLang="ko-KR"/>
              <a:pPr/>
              <a:t>28</a:t>
            </a:fld>
            <a:endParaRPr lang="en-US" altLang="ko-KR"/>
          </a:p>
        </p:txBody>
      </p:sp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087B6-502F-4922-BB0D-573D43773F85}" type="slidenum">
              <a:rPr lang="en-US" altLang="ko-KR"/>
              <a:pPr/>
              <a:t>29</a:t>
            </a:fld>
            <a:endParaRPr lang="en-US" altLang="ko-KR"/>
          </a:p>
        </p:txBody>
      </p:sp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537244-9639-4665-A81C-B6D217FDA7ED}" type="slidenum">
              <a:rPr lang="en-US" altLang="ko-KR"/>
              <a:pPr/>
              <a:t>30</a:t>
            </a:fld>
            <a:endParaRPr lang="en-US" altLang="ko-KR"/>
          </a:p>
        </p:txBody>
      </p:sp>
      <p:sp>
        <p:nvSpPr>
          <p:cNvPr id="63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A724D0-EA6A-4E0E-A44F-DFB8DE611E1F}" type="slidenum">
              <a:rPr lang="en-US" altLang="ko-KR"/>
              <a:pPr/>
              <a:t>31</a:t>
            </a:fld>
            <a:endParaRPr lang="en-US" altLang="ko-KR"/>
          </a:p>
        </p:txBody>
      </p:sp>
      <p:sp>
        <p:nvSpPr>
          <p:cNvPr id="633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33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537244-9639-4665-A81C-B6D217FDA7ED}" type="slidenum">
              <a:rPr lang="en-US" altLang="ko-KR"/>
              <a:pPr/>
              <a:t>32</a:t>
            </a:fld>
            <a:endParaRPr lang="en-US" altLang="ko-KR"/>
          </a:p>
        </p:txBody>
      </p:sp>
      <p:sp>
        <p:nvSpPr>
          <p:cNvPr id="63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249614-068B-42DA-BF58-9519F35B9E18}" type="slidenum">
              <a:rPr lang="en-US" altLang="ko-KR"/>
              <a:pPr/>
              <a:t>33</a:t>
            </a:fld>
            <a:endParaRPr lang="en-US" altLang="ko-KR"/>
          </a:p>
        </p:txBody>
      </p:sp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087B6-502F-4922-BB0D-573D43773F85}" type="slidenum">
              <a:rPr lang="en-US" altLang="ko-KR"/>
              <a:pPr/>
              <a:t>36</a:t>
            </a:fld>
            <a:endParaRPr lang="en-US" altLang="ko-KR"/>
          </a:p>
        </p:txBody>
      </p:sp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087B6-502F-4922-BB0D-573D43773F85}" type="slidenum">
              <a:rPr lang="en-US" altLang="ko-KR"/>
              <a:pPr/>
              <a:t>37</a:t>
            </a:fld>
            <a:endParaRPr lang="en-US" altLang="ko-KR"/>
          </a:p>
        </p:txBody>
      </p:sp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07BB2C-8BF3-49FE-A861-4BD6ECE167A9}" type="slidenum">
              <a:rPr lang="en-US" altLang="ko-KR"/>
              <a:pPr/>
              <a:t>42</a:t>
            </a:fld>
            <a:endParaRPr lang="en-US" altLang="ko-KR"/>
          </a:p>
        </p:txBody>
      </p:sp>
      <p:sp>
        <p:nvSpPr>
          <p:cNvPr id="76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6F8F6C-0CBA-4E2C-B429-C12DCAC9C398}" type="slidenum">
              <a:rPr lang="en-US" altLang="ko-KR"/>
              <a:pPr/>
              <a:t>43</a:t>
            </a:fld>
            <a:endParaRPr lang="en-US" altLang="ko-KR"/>
          </a:p>
        </p:txBody>
      </p:sp>
      <p:sp>
        <p:nvSpPr>
          <p:cNvPr id="7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CBCE9E-F607-49B9-8977-12BEBD3177B9}" type="slidenum">
              <a:rPr lang="en-US" altLang="ko-KR"/>
              <a:pPr/>
              <a:t>44</a:t>
            </a:fld>
            <a:endParaRPr lang="en-US" altLang="ko-KR"/>
          </a:p>
        </p:txBody>
      </p:sp>
      <p:sp>
        <p:nvSpPr>
          <p:cNvPr id="77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F77DD9-EEF9-4CCD-A8A5-4EFBDD73EE55}" type="slidenum">
              <a:rPr lang="en-US" altLang="ko-KR"/>
              <a:pPr/>
              <a:t>45</a:t>
            </a:fld>
            <a:endParaRPr lang="en-US" altLang="ko-KR"/>
          </a:p>
        </p:txBody>
      </p:sp>
      <p:sp>
        <p:nvSpPr>
          <p:cNvPr id="76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0A4E38-BE6E-4A71-9E04-EA412A2505D2}" type="slidenum">
              <a:rPr lang="en-US" altLang="ko-KR"/>
              <a:pPr/>
              <a:t>46</a:t>
            </a:fld>
            <a:endParaRPr lang="en-US" altLang="ko-KR"/>
          </a:p>
        </p:txBody>
      </p:sp>
      <p:sp>
        <p:nvSpPr>
          <p:cNvPr id="77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29B6F4-50DC-4816-80A1-9FDF71848C13}" type="slidenum">
              <a:rPr lang="en-US" altLang="ko-KR"/>
              <a:pPr/>
              <a:t>47</a:t>
            </a:fld>
            <a:endParaRPr lang="en-US" altLang="ko-KR"/>
          </a:p>
        </p:txBody>
      </p:sp>
      <p:sp>
        <p:nvSpPr>
          <p:cNvPr id="640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40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8FFBB1-8035-4740-8D19-9A42C87A9D5F}" type="slidenum">
              <a:rPr lang="en-US" altLang="ko-KR"/>
              <a:pPr/>
              <a:t>48</a:t>
            </a:fld>
            <a:endParaRPr lang="en-US" altLang="ko-KR"/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D742FE-A41C-4928-AA33-77F95D680657}" type="slidenum">
              <a:rPr lang="en-US" altLang="ko-KR"/>
              <a:pPr/>
              <a:t>49</a:t>
            </a:fld>
            <a:endParaRPr lang="en-US" altLang="ko-KR"/>
          </a:p>
        </p:txBody>
      </p:sp>
      <p:sp>
        <p:nvSpPr>
          <p:cNvPr id="642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4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1128D9-F113-4E9F-9FDD-BADB3DF30D1E}" type="slidenum">
              <a:rPr lang="en-US" altLang="ko-KR"/>
              <a:pPr/>
              <a:t>50</a:t>
            </a:fld>
            <a:endParaRPr lang="en-US" altLang="ko-KR"/>
          </a:p>
        </p:txBody>
      </p:sp>
      <p:sp>
        <p:nvSpPr>
          <p:cNvPr id="64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4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D8A502-1417-422D-93BC-F8CA534888CB}" type="slidenum">
              <a:rPr lang="en-US" altLang="ko-KR"/>
              <a:pPr/>
              <a:t>51</a:t>
            </a:fld>
            <a:endParaRPr lang="en-US" altLang="ko-KR"/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47F06F-7B0C-4126-B7AF-DC4710817ADA}" type="slidenum">
              <a:rPr lang="en-US" altLang="ko-KR"/>
              <a:pPr/>
              <a:t>52</a:t>
            </a:fld>
            <a:endParaRPr lang="en-US" altLang="ko-KR"/>
          </a:p>
        </p:txBody>
      </p:sp>
      <p:sp>
        <p:nvSpPr>
          <p:cNvPr id="64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4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3E34DC-0033-47FE-8612-45219B5A68E3}" type="slidenum">
              <a:rPr lang="en-US" altLang="ko-KR"/>
              <a:pPr/>
              <a:t>53</a:t>
            </a:fld>
            <a:endParaRPr lang="en-US" altLang="ko-KR"/>
          </a:p>
        </p:txBody>
      </p:sp>
      <p:sp>
        <p:nvSpPr>
          <p:cNvPr id="64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4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BEAC47-5E69-4113-BB0A-11C37EC8CABF}" type="slidenum">
              <a:rPr lang="en-US" altLang="ko-KR"/>
              <a:pPr/>
              <a:t>54</a:t>
            </a:fld>
            <a:endParaRPr lang="en-US" altLang="ko-KR"/>
          </a:p>
        </p:txBody>
      </p:sp>
      <p:sp>
        <p:nvSpPr>
          <p:cNvPr id="65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BEAC47-5E69-4113-BB0A-11C37EC8CABF}" type="slidenum">
              <a:rPr lang="en-US" altLang="ko-KR"/>
              <a:pPr/>
              <a:t>55</a:t>
            </a:fld>
            <a:endParaRPr lang="en-US" altLang="ko-KR"/>
          </a:p>
        </p:txBody>
      </p:sp>
      <p:sp>
        <p:nvSpPr>
          <p:cNvPr id="65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C77D3C-53A9-4A9B-ACAB-E4EF927A592C}" type="slidenum">
              <a:rPr lang="en-US" altLang="ko-KR"/>
              <a:pPr/>
              <a:t>56</a:t>
            </a:fld>
            <a:endParaRPr lang="en-US" altLang="ko-KR"/>
          </a:p>
        </p:txBody>
      </p:sp>
      <p:sp>
        <p:nvSpPr>
          <p:cNvPr id="65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1413EA-90BF-4E41-AD5B-3A5E7DC424D4}" type="slidenum">
              <a:rPr lang="en-US" altLang="ko-KR"/>
              <a:pPr/>
              <a:t>57</a:t>
            </a:fld>
            <a:endParaRPr lang="en-US" altLang="ko-KR"/>
          </a:p>
        </p:txBody>
      </p:sp>
      <p:sp>
        <p:nvSpPr>
          <p:cNvPr id="478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222A29-2F4A-482D-899C-B83D3F678493}" type="slidenum">
              <a:rPr lang="en-US" altLang="ko-KR"/>
              <a:pPr/>
              <a:t>58</a:t>
            </a:fld>
            <a:endParaRPr lang="en-US" altLang="ko-KR"/>
          </a:p>
        </p:txBody>
      </p:sp>
      <p:sp>
        <p:nvSpPr>
          <p:cNvPr id="65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13BAEA-5DCF-4071-BCED-243E8AF8F411}" type="slidenum">
              <a:rPr lang="en-US" altLang="ko-KR"/>
              <a:pPr/>
              <a:t>59</a:t>
            </a:fld>
            <a:endParaRPr lang="en-US" altLang="ko-KR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954B98-83DC-40FA-93CB-B0B6AC83F8F8}" type="slidenum">
              <a:rPr lang="en-US" altLang="ko-KR"/>
              <a:pPr/>
              <a:t>60</a:t>
            </a:fld>
            <a:endParaRPr lang="en-US" altLang="ko-KR"/>
          </a:p>
        </p:txBody>
      </p:sp>
      <p:sp>
        <p:nvSpPr>
          <p:cNvPr id="66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D14070-FA01-446A-BF0B-B5727DE20516}" type="slidenum">
              <a:rPr lang="en-US" altLang="ko-KR"/>
              <a:pPr/>
              <a:t>61</a:t>
            </a:fld>
            <a:endParaRPr lang="en-US" altLang="ko-KR"/>
          </a:p>
        </p:txBody>
      </p:sp>
      <p:sp>
        <p:nvSpPr>
          <p:cNvPr id="66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D14070-FA01-446A-BF0B-B5727DE20516}" type="slidenum">
              <a:rPr lang="en-US" altLang="ko-KR"/>
              <a:pPr/>
              <a:t>62</a:t>
            </a:fld>
            <a:endParaRPr lang="en-US" altLang="ko-KR"/>
          </a:p>
        </p:txBody>
      </p:sp>
      <p:sp>
        <p:nvSpPr>
          <p:cNvPr id="66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FBEBE-0515-4259-B47F-A43E35C12A94}" type="slidenum">
              <a:rPr lang="en-US" altLang="ko-KR"/>
              <a:pPr/>
              <a:t>63</a:t>
            </a:fld>
            <a:endParaRPr lang="en-US" altLang="ko-KR"/>
          </a:p>
        </p:txBody>
      </p:sp>
      <p:sp>
        <p:nvSpPr>
          <p:cNvPr id="66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FBEBE-0515-4259-B47F-A43E35C12A94}" type="slidenum">
              <a:rPr lang="en-US" altLang="ko-KR"/>
              <a:pPr/>
              <a:t>64</a:t>
            </a:fld>
            <a:endParaRPr lang="en-US" altLang="ko-KR"/>
          </a:p>
        </p:txBody>
      </p:sp>
      <p:sp>
        <p:nvSpPr>
          <p:cNvPr id="66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9F0D2B-F3A9-4273-BA8A-6BCC90164054}" type="slidenum">
              <a:rPr lang="en-US" altLang="ko-KR"/>
              <a:pPr/>
              <a:t>65</a:t>
            </a:fld>
            <a:endParaRPr lang="en-US" altLang="ko-KR"/>
          </a:p>
        </p:txBody>
      </p:sp>
      <p:sp>
        <p:nvSpPr>
          <p:cNvPr id="66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00666-02DB-4FC7-BCD2-8C0A6E790846}" type="slidenum">
              <a:rPr lang="en-US" altLang="ko-KR"/>
              <a:pPr/>
              <a:t>66</a:t>
            </a:fld>
            <a:endParaRPr lang="en-US" altLang="ko-KR"/>
          </a:p>
        </p:txBody>
      </p:sp>
      <p:sp>
        <p:nvSpPr>
          <p:cNvPr id="71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B68F8-A28D-4EB6-9DCB-E877BF0E7FD4}" type="slidenum">
              <a:rPr lang="en-US" altLang="ko-KR"/>
              <a:pPr/>
              <a:t>67</a:t>
            </a:fld>
            <a:endParaRPr lang="en-US" altLang="ko-KR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B68F8-A28D-4EB6-9DCB-E877BF0E7FD4}" type="slidenum">
              <a:rPr lang="en-US" altLang="ko-KR"/>
              <a:pPr/>
              <a:t>68</a:t>
            </a:fld>
            <a:endParaRPr lang="en-US" altLang="ko-KR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B68F8-A28D-4EB6-9DCB-E877BF0E7FD4}" type="slidenum">
              <a:rPr lang="en-US" altLang="ko-KR"/>
              <a:pPr/>
              <a:t>69</a:t>
            </a:fld>
            <a:endParaRPr lang="en-US" altLang="ko-KR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B68F8-A28D-4EB6-9DCB-E877BF0E7FD4}" type="slidenum">
              <a:rPr lang="en-US" altLang="ko-KR"/>
              <a:pPr/>
              <a:t>70</a:t>
            </a:fld>
            <a:endParaRPr lang="en-US" altLang="ko-KR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B68F8-A28D-4EB6-9DCB-E877BF0E7FD4}" type="slidenum">
              <a:rPr lang="en-US" altLang="ko-KR"/>
              <a:pPr/>
              <a:t>71</a:t>
            </a:fld>
            <a:endParaRPr lang="en-US" altLang="ko-KR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B68F8-A28D-4EB6-9DCB-E877BF0E7FD4}" type="slidenum">
              <a:rPr lang="en-US" altLang="ko-KR"/>
              <a:pPr/>
              <a:t>72</a:t>
            </a:fld>
            <a:endParaRPr lang="en-US" altLang="ko-KR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00666-02DB-4FC7-BCD2-8C0A6E790846}" type="slidenum">
              <a:rPr lang="en-US" altLang="ko-KR"/>
              <a:pPr/>
              <a:t>73</a:t>
            </a:fld>
            <a:endParaRPr lang="en-US" altLang="ko-KR"/>
          </a:p>
        </p:txBody>
      </p:sp>
      <p:sp>
        <p:nvSpPr>
          <p:cNvPr id="71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B68F8-A28D-4EB6-9DCB-E877BF0E7FD4}" type="slidenum">
              <a:rPr lang="en-US" altLang="ko-KR"/>
              <a:pPr/>
              <a:t>74</a:t>
            </a:fld>
            <a:endParaRPr lang="en-US" altLang="ko-KR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B68F8-A28D-4EB6-9DCB-E877BF0E7FD4}" type="slidenum">
              <a:rPr lang="en-US" altLang="ko-KR"/>
              <a:pPr/>
              <a:t>75</a:t>
            </a:fld>
            <a:endParaRPr lang="en-US" altLang="ko-KR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2E1A31-B9BB-4FC4-AEED-87C9A75439F2}" type="slidenum">
              <a:rPr lang="en-US" altLang="ko-KR"/>
              <a:pPr/>
              <a:t>76</a:t>
            </a:fld>
            <a:endParaRPr lang="en-US" altLang="ko-KR"/>
          </a:p>
        </p:txBody>
      </p:sp>
      <p:sp>
        <p:nvSpPr>
          <p:cNvPr id="72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4FD759-0F94-4E1E-83E7-B2DC0D0E19FE}" type="slidenum">
              <a:rPr lang="en-US" altLang="ko-KR"/>
              <a:pPr/>
              <a:t>77</a:t>
            </a:fld>
            <a:endParaRPr lang="en-US" altLang="ko-KR"/>
          </a:p>
        </p:txBody>
      </p:sp>
      <p:sp>
        <p:nvSpPr>
          <p:cNvPr id="72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D5A57-D052-4C7E-A25A-C35A78AB176E}" type="slidenum">
              <a:rPr lang="en-US" altLang="ko-KR"/>
              <a:pPr/>
              <a:t>78</a:t>
            </a:fld>
            <a:endParaRPr lang="en-US" altLang="ko-KR"/>
          </a:p>
        </p:txBody>
      </p:sp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D5A57-D052-4C7E-A25A-C35A78AB176E}" type="slidenum">
              <a:rPr lang="en-US" altLang="ko-KR"/>
              <a:pPr/>
              <a:t>79</a:t>
            </a:fld>
            <a:endParaRPr lang="en-US" altLang="ko-KR"/>
          </a:p>
        </p:txBody>
      </p:sp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D5A57-D052-4C7E-A25A-C35A78AB176E}" type="slidenum">
              <a:rPr lang="en-US" altLang="ko-KR"/>
              <a:pPr/>
              <a:t>80</a:t>
            </a:fld>
            <a:endParaRPr lang="en-US" altLang="ko-KR"/>
          </a:p>
        </p:txBody>
      </p:sp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D5A57-D052-4C7E-A25A-C35A78AB176E}" type="slidenum">
              <a:rPr lang="en-US" altLang="ko-KR"/>
              <a:pPr/>
              <a:t>81</a:t>
            </a:fld>
            <a:endParaRPr lang="en-US" altLang="ko-KR"/>
          </a:p>
        </p:txBody>
      </p:sp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B68F8-A28D-4EB6-9DCB-E877BF0E7FD4}" type="slidenum">
              <a:rPr lang="en-US" altLang="ko-KR"/>
              <a:pPr/>
              <a:t>82</a:t>
            </a:fld>
            <a:endParaRPr lang="en-US" altLang="ko-KR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4FD759-0F94-4E1E-83E7-B2DC0D0E19FE}" type="slidenum">
              <a:rPr lang="en-US" altLang="ko-KR"/>
              <a:pPr/>
              <a:t>83</a:t>
            </a:fld>
            <a:endParaRPr lang="en-US" altLang="ko-KR"/>
          </a:p>
        </p:txBody>
      </p:sp>
      <p:sp>
        <p:nvSpPr>
          <p:cNvPr id="72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B68F8-A28D-4EB6-9DCB-E877BF0E7FD4}" type="slidenum">
              <a:rPr lang="en-US" altLang="ko-KR"/>
              <a:pPr/>
              <a:t>84</a:t>
            </a:fld>
            <a:endParaRPr lang="en-US" altLang="ko-KR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4FD759-0F94-4E1E-83E7-B2DC0D0E19FE}" type="slidenum">
              <a:rPr lang="en-US" altLang="ko-KR"/>
              <a:pPr/>
              <a:t>85</a:t>
            </a:fld>
            <a:endParaRPr lang="en-US" altLang="ko-KR"/>
          </a:p>
        </p:txBody>
      </p:sp>
      <p:sp>
        <p:nvSpPr>
          <p:cNvPr id="72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D5A57-D052-4C7E-A25A-C35A78AB176E}" type="slidenum">
              <a:rPr lang="en-US" altLang="ko-KR"/>
              <a:pPr/>
              <a:t>86</a:t>
            </a:fld>
            <a:endParaRPr lang="en-US" altLang="ko-KR"/>
          </a:p>
        </p:txBody>
      </p:sp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4FD759-0F94-4E1E-83E7-B2DC0D0E19FE}" type="slidenum">
              <a:rPr lang="en-US" altLang="ko-KR"/>
              <a:pPr/>
              <a:t>87</a:t>
            </a:fld>
            <a:endParaRPr lang="en-US" altLang="ko-KR"/>
          </a:p>
        </p:txBody>
      </p:sp>
      <p:sp>
        <p:nvSpPr>
          <p:cNvPr id="72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DFEC59-F257-4BBC-B5A4-BADB117B1A08}" type="slidenum">
              <a:rPr lang="en-US" altLang="ko-KR"/>
              <a:pPr/>
              <a:t>88</a:t>
            </a:fld>
            <a:endParaRPr lang="en-US" altLang="ko-KR"/>
          </a:p>
        </p:txBody>
      </p:sp>
      <p:sp>
        <p:nvSpPr>
          <p:cNvPr id="41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837FC4-499A-4A45-AF45-B31BF7F5EE53}" type="slidenum">
              <a:rPr lang="en-US" altLang="ko-KR"/>
              <a:pPr/>
              <a:t>89</a:t>
            </a:fld>
            <a:endParaRPr lang="en-US" altLang="ko-KR"/>
          </a:p>
        </p:txBody>
      </p:sp>
      <p:sp>
        <p:nvSpPr>
          <p:cNvPr id="67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7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837FC4-499A-4A45-AF45-B31BF7F5EE53}" type="slidenum">
              <a:rPr lang="en-US" altLang="ko-KR"/>
              <a:pPr/>
              <a:t>90</a:t>
            </a:fld>
            <a:endParaRPr lang="en-US" altLang="ko-KR"/>
          </a:p>
        </p:txBody>
      </p:sp>
      <p:sp>
        <p:nvSpPr>
          <p:cNvPr id="67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7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5B17FE-BAC1-4B70-8073-9C693D00BEAA}" type="slidenum">
              <a:rPr lang="en-US" altLang="ko-KR"/>
              <a:pPr/>
              <a:t>91</a:t>
            </a:fld>
            <a:endParaRPr lang="en-US" altLang="ko-KR"/>
          </a:p>
        </p:txBody>
      </p:sp>
      <p:sp>
        <p:nvSpPr>
          <p:cNvPr id="67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DFEC59-F257-4BBC-B5A4-BADB117B1A08}" type="slidenum">
              <a:rPr lang="en-US" altLang="ko-KR"/>
              <a:pPr/>
              <a:t>92</a:t>
            </a:fld>
            <a:endParaRPr lang="en-US" altLang="ko-KR"/>
          </a:p>
        </p:txBody>
      </p:sp>
      <p:sp>
        <p:nvSpPr>
          <p:cNvPr id="41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837FC4-499A-4A45-AF45-B31BF7F5EE53}" type="slidenum">
              <a:rPr lang="en-US" altLang="ko-KR"/>
              <a:pPr/>
              <a:t>93</a:t>
            </a:fld>
            <a:endParaRPr lang="en-US" altLang="ko-KR"/>
          </a:p>
        </p:txBody>
      </p:sp>
      <p:sp>
        <p:nvSpPr>
          <p:cNvPr id="67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7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5B17FE-BAC1-4B70-8073-9C693D00BEAA}" type="slidenum">
              <a:rPr lang="en-US" altLang="ko-KR"/>
              <a:pPr/>
              <a:t>94</a:t>
            </a:fld>
            <a:endParaRPr lang="en-US" altLang="ko-KR"/>
          </a:p>
        </p:txBody>
      </p:sp>
      <p:sp>
        <p:nvSpPr>
          <p:cNvPr id="67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264AC8-3034-4A32-B8FD-D1484F948487}" type="slidenum">
              <a:rPr lang="en-US" altLang="ko-KR"/>
              <a:pPr/>
              <a:t>95</a:t>
            </a:fld>
            <a:endParaRPr lang="en-US" altLang="ko-KR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BFE0E9-6DE6-4AA0-8798-935582DA8DC9}" type="slidenum">
              <a:rPr lang="en-US" altLang="ko-KR"/>
              <a:pPr/>
              <a:t>96</a:t>
            </a:fld>
            <a:endParaRPr lang="en-US" altLang="ko-KR"/>
          </a:p>
        </p:txBody>
      </p:sp>
      <p:sp>
        <p:nvSpPr>
          <p:cNvPr id="67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7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4DDB32-1414-4B41-9AE3-6C20FC7FAA04}" type="slidenum">
              <a:rPr lang="en-US" altLang="ko-KR"/>
              <a:pPr/>
              <a:t>97</a:t>
            </a:fld>
            <a:endParaRPr lang="en-US" altLang="ko-KR"/>
          </a:p>
        </p:txBody>
      </p:sp>
      <p:sp>
        <p:nvSpPr>
          <p:cNvPr id="67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7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69724C-1B76-4B13-A709-718C254648F2}" type="slidenum">
              <a:rPr lang="en-US" altLang="ko-KR"/>
              <a:pPr/>
              <a:t>98</a:t>
            </a:fld>
            <a:endParaRPr lang="en-US" altLang="ko-KR"/>
          </a:p>
        </p:txBody>
      </p:sp>
      <p:sp>
        <p:nvSpPr>
          <p:cNvPr id="67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7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3E5E37-4A07-43AB-BB9B-47A161DA9983}" type="slidenum">
              <a:rPr lang="en-US" altLang="ko-KR"/>
              <a:pPr/>
              <a:t>99</a:t>
            </a:fld>
            <a:endParaRPr lang="en-US" altLang="ko-KR"/>
          </a:p>
        </p:txBody>
      </p:sp>
      <p:sp>
        <p:nvSpPr>
          <p:cNvPr id="68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8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3E5E37-4A07-43AB-BB9B-47A161DA9983}" type="slidenum">
              <a:rPr lang="en-US" altLang="ko-KR"/>
              <a:pPr/>
              <a:t>100</a:t>
            </a:fld>
            <a:endParaRPr lang="en-US" altLang="ko-KR"/>
          </a:p>
        </p:txBody>
      </p:sp>
      <p:sp>
        <p:nvSpPr>
          <p:cNvPr id="68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8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3E5E37-4A07-43AB-BB9B-47A161DA9983}" type="slidenum">
              <a:rPr lang="en-US" altLang="ko-KR"/>
              <a:pPr/>
              <a:t>101</a:t>
            </a:fld>
            <a:endParaRPr lang="en-US" altLang="ko-KR"/>
          </a:p>
        </p:txBody>
      </p:sp>
      <p:sp>
        <p:nvSpPr>
          <p:cNvPr id="68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8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D5A57-D052-4C7E-A25A-C35A78AB176E}" type="slidenum">
              <a:rPr lang="en-US" altLang="ko-KR"/>
              <a:pPr/>
              <a:t>102</a:t>
            </a:fld>
            <a:endParaRPr lang="en-US" altLang="ko-KR"/>
          </a:p>
        </p:txBody>
      </p:sp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D5A57-D052-4C7E-A25A-C35A78AB176E}" type="slidenum">
              <a:rPr lang="en-US" altLang="ko-KR"/>
              <a:pPr/>
              <a:t>103</a:t>
            </a:fld>
            <a:endParaRPr lang="en-US" altLang="ko-KR"/>
          </a:p>
        </p:txBody>
      </p:sp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0C749-45CB-457F-A1AC-B711321F1121}" type="slidenum">
              <a:rPr lang="en-US" altLang="ko-KR"/>
              <a:pPr/>
              <a:t>104</a:t>
            </a:fld>
            <a:endParaRPr lang="en-US" altLang="ko-KR"/>
          </a:p>
        </p:txBody>
      </p:sp>
      <p:sp>
        <p:nvSpPr>
          <p:cNvPr id="68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8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3A947F-F62A-4B55-B2D8-655D443252F7}" type="slidenum">
              <a:rPr lang="en-US" altLang="ko-KR"/>
              <a:pPr/>
              <a:t>105</a:t>
            </a:fld>
            <a:endParaRPr lang="en-US" altLang="ko-KR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149DBF-F105-4AF0-A4F2-B1EAA66E2060}" type="slidenum">
              <a:rPr lang="en-US" altLang="ko-KR"/>
              <a:pPr/>
              <a:t>106</a:t>
            </a:fld>
            <a:endParaRPr lang="en-US" altLang="ko-KR"/>
          </a:p>
        </p:txBody>
      </p:sp>
      <p:sp>
        <p:nvSpPr>
          <p:cNvPr id="68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8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1E0F9C-B6F1-4A42-9BE8-53F5A9B3690F}" type="slidenum">
              <a:rPr lang="en-US" altLang="ko-KR"/>
              <a:pPr/>
              <a:t>107</a:t>
            </a:fld>
            <a:endParaRPr lang="en-US" altLang="ko-KR"/>
          </a:p>
        </p:txBody>
      </p:sp>
      <p:sp>
        <p:nvSpPr>
          <p:cNvPr id="68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B40949-CF7F-46FF-9FE6-7C1776ED721F}" type="slidenum">
              <a:rPr lang="en-US" altLang="ko-KR"/>
              <a:pPr/>
              <a:t>108</a:t>
            </a:fld>
            <a:endParaRPr lang="en-US" altLang="ko-KR"/>
          </a:p>
        </p:txBody>
      </p:sp>
      <p:sp>
        <p:nvSpPr>
          <p:cNvPr id="41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67009D-9074-4C93-9E49-43E5DD9E5F83}" type="slidenum">
              <a:rPr lang="en-US" altLang="ko-KR"/>
              <a:pPr/>
              <a:t>109</a:t>
            </a:fld>
            <a:endParaRPr lang="en-US" altLang="ko-KR"/>
          </a:p>
        </p:txBody>
      </p:sp>
      <p:sp>
        <p:nvSpPr>
          <p:cNvPr id="69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9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CCF14E-9817-4060-BB46-51CD11C851FA}" type="slidenum">
              <a:rPr lang="en-US" altLang="ko-KR"/>
              <a:pPr/>
              <a:t>110</a:t>
            </a:fld>
            <a:endParaRPr lang="en-US" altLang="ko-KR"/>
          </a:p>
        </p:txBody>
      </p:sp>
      <p:sp>
        <p:nvSpPr>
          <p:cNvPr id="69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9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2BBB00-E66D-4326-B651-44F6FA9F42DD}" type="slidenum">
              <a:rPr lang="en-US" altLang="ko-KR"/>
              <a:pPr/>
              <a:t>111</a:t>
            </a:fld>
            <a:endParaRPr lang="en-US" altLang="ko-KR"/>
          </a:p>
        </p:txBody>
      </p:sp>
      <p:sp>
        <p:nvSpPr>
          <p:cNvPr id="69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9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85D735-1706-49EF-AA3A-D1E68853AB79}" type="slidenum">
              <a:rPr lang="en-US" altLang="ko-KR"/>
              <a:pPr/>
              <a:t>112</a:t>
            </a:fld>
            <a:endParaRPr lang="en-US" altLang="ko-KR"/>
          </a:p>
        </p:txBody>
      </p:sp>
      <p:sp>
        <p:nvSpPr>
          <p:cNvPr id="69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9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85D735-1706-49EF-AA3A-D1E68853AB79}" type="slidenum">
              <a:rPr lang="en-US" altLang="ko-KR"/>
              <a:pPr/>
              <a:t>113</a:t>
            </a:fld>
            <a:endParaRPr lang="en-US" altLang="ko-KR"/>
          </a:p>
        </p:txBody>
      </p:sp>
      <p:sp>
        <p:nvSpPr>
          <p:cNvPr id="69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9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C75620-F8F3-42C4-A9D9-EC750EBE3A10}" type="slidenum">
              <a:rPr lang="en-US" altLang="ko-KR"/>
              <a:pPr/>
              <a:t>114</a:t>
            </a:fld>
            <a:endParaRPr lang="en-US" altLang="ko-KR"/>
          </a:p>
        </p:txBody>
      </p:sp>
      <p:sp>
        <p:nvSpPr>
          <p:cNvPr id="71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8F6B72-1F27-4522-B9D8-D38B3BA680DB}" type="slidenum">
              <a:rPr lang="en-US" altLang="ko-KR"/>
              <a:pPr/>
              <a:t>115</a:t>
            </a:fld>
            <a:endParaRPr lang="en-US" altLang="ko-KR"/>
          </a:p>
        </p:txBody>
      </p:sp>
      <p:sp>
        <p:nvSpPr>
          <p:cNvPr id="41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5441D-DDBC-467B-89C5-B03B21EE6B6D}" type="slidenum">
              <a:rPr lang="en-US" altLang="ko-KR"/>
              <a:pPr/>
              <a:t>116</a:t>
            </a:fld>
            <a:endParaRPr lang="en-US" altLang="ko-KR"/>
          </a:p>
        </p:txBody>
      </p:sp>
      <p:sp>
        <p:nvSpPr>
          <p:cNvPr id="71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63B2F4-3845-47CD-9922-7B0652975885}" type="slidenum">
              <a:rPr lang="en-US" altLang="ko-KR"/>
              <a:pPr/>
              <a:t>117</a:t>
            </a:fld>
            <a:endParaRPr lang="en-US" altLang="ko-KR"/>
          </a:p>
        </p:txBody>
      </p:sp>
      <p:sp>
        <p:nvSpPr>
          <p:cNvPr id="71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DBBE55-7CAC-4D5D-8F5B-861368B9892F}" type="slidenum">
              <a:rPr lang="en-US" altLang="ko-KR"/>
              <a:pPr/>
              <a:t>118</a:t>
            </a:fld>
            <a:endParaRPr lang="en-US" altLang="ko-KR"/>
          </a:p>
        </p:txBody>
      </p:sp>
      <p:sp>
        <p:nvSpPr>
          <p:cNvPr id="75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5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336EC6-C331-4E0B-810E-D2BB512BDE5E}" type="slidenum">
              <a:rPr lang="en-US" altLang="ko-KR"/>
              <a:pPr/>
              <a:t>119</a:t>
            </a:fld>
            <a:endParaRPr lang="en-US" altLang="ko-KR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36D64C-4A3F-4A90-8F4C-30A4B36C0DBB}" type="slidenum">
              <a:rPr lang="en-US" altLang="ko-KR"/>
              <a:pPr/>
              <a:t>120</a:t>
            </a:fld>
            <a:endParaRPr lang="en-US" altLang="ko-KR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7FF606-4E93-4832-99E4-9B4CE3030DD8}" type="slidenum">
              <a:rPr lang="en-US" altLang="ko-KR"/>
              <a:pPr/>
              <a:t>121</a:t>
            </a:fld>
            <a:endParaRPr lang="en-US" altLang="ko-KR"/>
          </a:p>
        </p:txBody>
      </p:sp>
      <p:sp>
        <p:nvSpPr>
          <p:cNvPr id="74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1E6FD3-3233-4E43-A9CE-8C7A0BE45835}" type="slidenum">
              <a:rPr lang="en-US" altLang="ko-KR"/>
              <a:pPr/>
              <a:t>122</a:t>
            </a:fld>
            <a:endParaRPr lang="en-US" altLang="ko-KR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6AB68A-0F3F-4DB2-819B-B6ECD153BE54}" type="slidenum">
              <a:rPr lang="en-US" altLang="ko-KR"/>
              <a:pPr/>
              <a:t>123</a:t>
            </a:fld>
            <a:endParaRPr lang="en-US" altLang="ko-K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CA4614-DE88-4C21-943C-13F6F56CA8DD}" type="slidenum">
              <a:rPr lang="en-US" altLang="ko-KR"/>
              <a:pPr/>
              <a:t>124</a:t>
            </a:fld>
            <a:endParaRPr lang="en-US" altLang="ko-KR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BC4449-B633-4FD5-ABB7-9FB062E4B407}" type="slidenum">
              <a:rPr lang="en-US" altLang="ko-KR"/>
              <a:pPr/>
              <a:t>125</a:t>
            </a:fld>
            <a:endParaRPr lang="en-US" altLang="ko-KR"/>
          </a:p>
        </p:txBody>
      </p:sp>
      <p:sp>
        <p:nvSpPr>
          <p:cNvPr id="73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999764-9C94-494C-B575-3A946F3D8396}" type="slidenum">
              <a:rPr lang="en-US" altLang="ko-KR"/>
              <a:pPr/>
              <a:t>126</a:t>
            </a:fld>
            <a:endParaRPr lang="en-US" altLang="ko-KR"/>
          </a:p>
        </p:txBody>
      </p:sp>
      <p:sp>
        <p:nvSpPr>
          <p:cNvPr id="73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FA58F-1EC5-4567-A28B-099EABEC20AB}" type="slidenum">
              <a:rPr lang="en-US" altLang="ko-KR"/>
              <a:pPr/>
              <a:t>127</a:t>
            </a:fld>
            <a:endParaRPr lang="en-US" altLang="ko-KR"/>
          </a:p>
        </p:txBody>
      </p:sp>
      <p:sp>
        <p:nvSpPr>
          <p:cNvPr id="72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841930-398B-4D01-B2F6-813AEBDB2DC5}" type="slidenum">
              <a:rPr lang="en-US" altLang="ko-KR"/>
              <a:pPr/>
              <a:t>128</a:t>
            </a:fld>
            <a:endParaRPr lang="en-US" altLang="ko-KR"/>
          </a:p>
        </p:txBody>
      </p:sp>
      <p:sp>
        <p:nvSpPr>
          <p:cNvPr id="73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7CCC4A-78E8-404E-8661-8168359983C4}" type="slidenum">
              <a:rPr lang="en-US" altLang="ko-KR"/>
              <a:pPr/>
              <a:t>129</a:t>
            </a:fld>
            <a:endParaRPr lang="en-US" altLang="ko-KR"/>
          </a:p>
        </p:txBody>
      </p:sp>
      <p:sp>
        <p:nvSpPr>
          <p:cNvPr id="73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08F533-856D-492A-8FC9-238B0968FF5F}" type="slidenum">
              <a:rPr lang="en-US" altLang="ko-KR"/>
              <a:pPr/>
              <a:t>130</a:t>
            </a:fld>
            <a:endParaRPr lang="en-US" altLang="ko-KR"/>
          </a:p>
        </p:txBody>
      </p:sp>
      <p:sp>
        <p:nvSpPr>
          <p:cNvPr id="73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EEE47-EC9C-41CC-8049-269B210A9F6B}" type="slidenum">
              <a:rPr lang="en-US" altLang="ko-KR"/>
              <a:pPr/>
              <a:t>131</a:t>
            </a:fld>
            <a:endParaRPr lang="en-US" altLang="ko-KR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89BC34-4038-4A1D-852A-C91701E72253}" type="slidenum">
              <a:rPr lang="en-US" altLang="ko-KR"/>
              <a:pPr/>
              <a:t>132</a:t>
            </a:fld>
            <a:endParaRPr lang="en-US" altLang="ko-KR"/>
          </a:p>
        </p:txBody>
      </p:sp>
      <p:sp>
        <p:nvSpPr>
          <p:cNvPr id="74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18D0B3-5FDE-4183-A7BB-7C0D1775C666}" type="slidenum">
              <a:rPr lang="en-US" altLang="ko-KR"/>
              <a:pPr/>
              <a:t>133</a:t>
            </a:fld>
            <a:endParaRPr lang="en-US" altLang="ko-KR"/>
          </a:p>
        </p:txBody>
      </p:sp>
      <p:sp>
        <p:nvSpPr>
          <p:cNvPr id="74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A5D6D7-55C9-44DB-9038-C2C619733FAE}" type="slidenum">
              <a:rPr lang="en-US" altLang="ko-KR"/>
              <a:pPr/>
              <a:t>134</a:t>
            </a:fld>
            <a:endParaRPr lang="en-US" altLang="ko-KR"/>
          </a:p>
        </p:txBody>
      </p:sp>
      <p:sp>
        <p:nvSpPr>
          <p:cNvPr id="77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22CB52-60E1-425E-92A8-212E615836BF}" type="slidenum">
              <a:rPr lang="en-US" altLang="ko-KR"/>
              <a:pPr/>
              <a:t>135</a:t>
            </a:fld>
            <a:endParaRPr lang="en-US" altLang="ko-KR"/>
          </a:p>
        </p:txBody>
      </p:sp>
      <p:sp>
        <p:nvSpPr>
          <p:cNvPr id="77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607F56-70ED-48DC-BCF6-E74C61624BAD}" type="slidenum">
              <a:rPr lang="en-US" altLang="ko-KR"/>
              <a:pPr/>
              <a:t>136</a:t>
            </a:fld>
            <a:endParaRPr lang="en-US" altLang="ko-KR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70886B-530D-4592-98FA-83D198FCDE0D}" type="slidenum">
              <a:rPr lang="en-US" altLang="ko-KR"/>
              <a:pPr/>
              <a:t>137</a:t>
            </a:fld>
            <a:endParaRPr lang="en-US" altLang="ko-KR"/>
          </a:p>
        </p:txBody>
      </p:sp>
      <p:sp>
        <p:nvSpPr>
          <p:cNvPr id="78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CC75C-6608-4C9C-82EE-937EF1F18301}" type="slidenum">
              <a:rPr lang="en-US" altLang="ko-KR"/>
              <a:pPr/>
              <a:t>138</a:t>
            </a:fld>
            <a:endParaRPr lang="en-US" altLang="ko-KR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A5D6D7-55C9-44DB-9038-C2C619733FAE}" type="slidenum">
              <a:rPr lang="en-US" altLang="ko-KR"/>
              <a:pPr/>
              <a:t>139</a:t>
            </a:fld>
            <a:endParaRPr lang="en-US" altLang="ko-KR"/>
          </a:p>
        </p:txBody>
      </p:sp>
      <p:sp>
        <p:nvSpPr>
          <p:cNvPr id="77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22CB52-60E1-425E-92A8-212E615836BF}" type="slidenum">
              <a:rPr lang="en-US" altLang="ko-KR"/>
              <a:pPr/>
              <a:t>140</a:t>
            </a:fld>
            <a:endParaRPr lang="en-US" altLang="ko-KR"/>
          </a:p>
        </p:txBody>
      </p:sp>
      <p:sp>
        <p:nvSpPr>
          <p:cNvPr id="77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A5D6D7-55C9-44DB-9038-C2C619733FAE}" type="slidenum">
              <a:rPr lang="en-US" altLang="ko-KR"/>
              <a:pPr/>
              <a:t>141</a:t>
            </a:fld>
            <a:endParaRPr lang="en-US" altLang="ko-KR"/>
          </a:p>
        </p:txBody>
      </p:sp>
      <p:sp>
        <p:nvSpPr>
          <p:cNvPr id="77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CC75C-6608-4C9C-82EE-937EF1F18301}" type="slidenum">
              <a:rPr lang="en-US" altLang="ko-KR"/>
              <a:pPr/>
              <a:t>142</a:t>
            </a:fld>
            <a:endParaRPr lang="en-US" altLang="ko-KR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CC75C-6608-4C9C-82EE-937EF1F18301}" type="slidenum">
              <a:rPr lang="en-US" altLang="ko-KR"/>
              <a:pPr/>
              <a:t>143</a:t>
            </a:fld>
            <a:endParaRPr lang="en-US" altLang="ko-KR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CC75C-6608-4C9C-82EE-937EF1F18301}" type="slidenum">
              <a:rPr lang="en-US" altLang="ko-KR"/>
              <a:pPr/>
              <a:t>144</a:t>
            </a:fld>
            <a:endParaRPr lang="en-US" altLang="ko-KR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CC75C-6608-4C9C-82EE-937EF1F18301}" type="slidenum">
              <a:rPr lang="en-US" altLang="ko-KR"/>
              <a:pPr/>
              <a:t>145</a:t>
            </a:fld>
            <a:endParaRPr lang="en-US" altLang="ko-KR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CC75C-6608-4C9C-82EE-937EF1F18301}" type="slidenum">
              <a:rPr lang="en-US" altLang="ko-KR"/>
              <a:pPr/>
              <a:t>146</a:t>
            </a:fld>
            <a:endParaRPr lang="en-US" altLang="ko-KR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CC75C-6608-4C9C-82EE-937EF1F18301}" type="slidenum">
              <a:rPr lang="en-US" altLang="ko-KR"/>
              <a:pPr/>
              <a:t>147</a:t>
            </a:fld>
            <a:endParaRPr lang="en-US" altLang="ko-KR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CC75C-6608-4C9C-82EE-937EF1F18301}" type="slidenum">
              <a:rPr lang="en-US" altLang="ko-KR"/>
              <a:pPr/>
              <a:t>148</a:t>
            </a:fld>
            <a:endParaRPr lang="en-US" altLang="ko-KR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CC75C-6608-4C9C-82EE-937EF1F18301}" type="slidenum">
              <a:rPr lang="en-US" altLang="ko-KR"/>
              <a:pPr/>
              <a:t>149</a:t>
            </a:fld>
            <a:endParaRPr lang="en-US" altLang="ko-KR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CC75C-6608-4C9C-82EE-937EF1F18301}" type="slidenum">
              <a:rPr lang="en-US" altLang="ko-KR"/>
              <a:pPr/>
              <a:t>150</a:t>
            </a:fld>
            <a:endParaRPr lang="en-US" altLang="ko-KR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</p:spPr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6718300"/>
            <a:ext cx="9144000" cy="1397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0000FF">
                  <a:alpha val="49001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latinLnBrk="0"/>
            <a:endParaRPr kumimoji="0" lang="ko-KR" altLang="ko-KR" sz="2400">
              <a:latin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624840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 eaLnBrk="0" latinLnBrk="0" hangingPunct="0"/>
            <a:r>
              <a:rPr kumimoji="0" lang="en-US" altLang="ko-KR" sz="28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휴먼궁서" pitchFamily="18" charset="-127"/>
              </a:rPr>
              <a:t>CPA CJK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l" eaLnBrk="0" latinLnBrk="0" hangingPunct="0"/>
            <a:r>
              <a:rPr kumimoji="0" lang="ko-KR" altLang="en-US" sz="28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휴먼궁서" pitchFamily="18" charset="-127"/>
              </a:rPr>
              <a:t>三德會計法人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166916" name="WordArt 4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66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근로소득공제</a:t>
            </a:r>
            <a:endParaRPr lang="ko-KR" altLang="en-US" sz="4400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000066"/>
              </a:solid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휴먼편지체"/>
              <a:ea typeface="휴먼편지체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6" name="WordArt 6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887787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근로소득공제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16832"/>
            <a:ext cx="787474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55576" y="4725143"/>
            <a:ext cx="7704856" cy="86409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2012.1.1.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부터 개정된 세법 적용됨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!!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166916" name="WordArt 4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66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인적공제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183300" name="WordArt 4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기본공제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Rectangle 3"/>
          <p:cNvSpPr>
            <a:spLocks noChangeArrowheads="1"/>
          </p:cNvSpPr>
          <p:nvPr/>
        </p:nvSpPr>
        <p:spPr bwMode="auto">
          <a:xfrm>
            <a:off x="539750" y="1243013"/>
            <a:ext cx="7993063" cy="42735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요건 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충족시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명당 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150</a:t>
            </a:r>
            <a:r>
              <a:rPr lang="ko-KR" altLang="en-US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만원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판정시기</a:t>
            </a:r>
          </a:p>
          <a:p>
            <a:pPr marL="800100" lvl="1" indent="-342900" algn="l">
              <a:buFontTx/>
              <a:buChar char="-"/>
            </a:pP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12.31.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현재 상황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사망자는 사망일 전일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장애치유자는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치유일 전일</a:t>
            </a:r>
          </a:p>
          <a:p>
            <a:pPr marL="342900" indent="-342900" algn="l">
              <a:buFont typeface="Wingdings" pitchFamily="2" charset="2"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배우자공제가 부양가족공제보다 우선</a:t>
            </a:r>
          </a:p>
          <a:p>
            <a:pPr marL="342900" indent="-342900" algn="l">
              <a:buFont typeface="Wingdings" pitchFamily="2" charset="2"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장애인은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나이제한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없음</a:t>
            </a:r>
          </a:p>
          <a:p>
            <a:pPr marL="342900" indent="-342900" algn="l">
              <a:buFont typeface="Wingdings" pitchFamily="2" charset="2"/>
              <a:buAutoNum type="arabicPeriod"/>
            </a:pP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본인외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연 소득금액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100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만원 이하</a:t>
            </a:r>
          </a:p>
        </p:txBody>
      </p:sp>
      <p:sp>
        <p:nvSpPr>
          <p:cNvPr id="179206" name="WordArt 6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887787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일반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ChangeArrowheads="1"/>
          </p:cNvSpPr>
          <p:nvPr/>
        </p:nvSpPr>
        <p:spPr bwMode="auto">
          <a:xfrm>
            <a:off x="539750" y="1412875"/>
            <a:ext cx="8280400" cy="37449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4000" dirty="0">
                <a:latin typeface="HY목각파임B" pitchFamily="18" charset="-127"/>
                <a:ea typeface="HY목각파임B" pitchFamily="18" charset="-127"/>
              </a:rPr>
              <a:t>본인 </a:t>
            </a:r>
            <a:r>
              <a:rPr lang="en-US" altLang="ko-KR" sz="40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4000" dirty="0" err="1">
                <a:latin typeface="HY목각파임B" pitchFamily="18" charset="-127"/>
                <a:ea typeface="HY목각파임B" pitchFamily="18" charset="-127"/>
              </a:rPr>
              <a:t>요건없음</a:t>
            </a:r>
            <a:endParaRPr lang="ko-KR" altLang="en-US" sz="40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4000" dirty="0">
                <a:latin typeface="HY목각파임B" pitchFamily="18" charset="-127"/>
                <a:ea typeface="HY목각파임B" pitchFamily="18" charset="-127"/>
              </a:rPr>
              <a:t>배우자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4000" dirty="0">
                <a:latin typeface="HY목각파임B" pitchFamily="18" charset="-127"/>
                <a:ea typeface="HY목각파임B" pitchFamily="18" charset="-127"/>
              </a:rPr>
              <a:t>법률상 배우자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4000" dirty="0" smtClean="0">
                <a:latin typeface="HY목각파임B" pitchFamily="18" charset="-127"/>
                <a:ea typeface="HY목각파임B" pitchFamily="18" charset="-127"/>
              </a:rPr>
              <a:t>나이요건 </a:t>
            </a:r>
            <a:r>
              <a:rPr lang="ko-KR" altLang="en-US" sz="4000" dirty="0">
                <a:latin typeface="HY목각파임B" pitchFamily="18" charset="-127"/>
                <a:ea typeface="HY목각파임B" pitchFamily="18" charset="-127"/>
              </a:rPr>
              <a:t>없음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4000" dirty="0">
                <a:latin typeface="HY목각파임B" pitchFamily="18" charset="-127"/>
                <a:ea typeface="HY목각파임B" pitchFamily="18" charset="-127"/>
              </a:rPr>
              <a:t>생계</a:t>
            </a:r>
            <a:r>
              <a:rPr lang="en-US" altLang="ko-KR" sz="40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4000" dirty="0">
                <a:latin typeface="HY목각파임B" pitchFamily="18" charset="-127"/>
                <a:ea typeface="HY목각파임B" pitchFamily="18" charset="-127"/>
              </a:rPr>
              <a:t>동거</a:t>
            </a:r>
            <a:r>
              <a:rPr lang="en-US" altLang="ko-KR" sz="4000" dirty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4000" dirty="0">
                <a:latin typeface="HY목각파임B" pitchFamily="18" charset="-127"/>
                <a:ea typeface="HY목각파임B" pitchFamily="18" charset="-127"/>
              </a:rPr>
              <a:t>요건 없음</a:t>
            </a:r>
          </a:p>
        </p:txBody>
      </p:sp>
      <p:sp>
        <p:nvSpPr>
          <p:cNvPr id="193540" name="WordArt 4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본인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, 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배우자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ChangeArrowheads="1"/>
          </p:cNvSpPr>
          <p:nvPr/>
        </p:nvSpPr>
        <p:spPr bwMode="auto">
          <a:xfrm>
            <a:off x="539751" y="1412874"/>
            <a:ext cx="8208713" cy="468042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법률 또는 실질상 직계존속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배우자의 직계존속 포함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남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여 모두 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1950.12.31</a:t>
            </a:r>
            <a:r>
              <a:rPr lang="en-US" altLang="ko-KR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. </a:t>
            </a:r>
            <a:r>
              <a:rPr lang="ko-KR" altLang="en-US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이전 출생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주거형편상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별거 인정</a:t>
            </a:r>
          </a:p>
          <a:p>
            <a:pPr marL="800100" lvl="1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해외거주 </a:t>
            </a:r>
            <a:r>
              <a:rPr lang="ko-KR" altLang="en-US" sz="3200" u="sng" dirty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직계존속은 </a:t>
            </a:r>
            <a:r>
              <a:rPr lang="ko-KR" altLang="en-US" sz="32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공제배제하나</a:t>
            </a:r>
            <a:r>
              <a:rPr lang="en-US" altLang="ko-KR" sz="32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,</a:t>
            </a:r>
          </a:p>
          <a:p>
            <a:pPr marL="1257300" lvl="2" indent="-342900" algn="l"/>
            <a:r>
              <a:rPr lang="ko-KR" altLang="en-US" sz="32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본인이 외국인 거주자로서 해외거주</a:t>
            </a:r>
            <a:endParaRPr lang="en-US" altLang="ko-KR" sz="32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32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직계존속을 부양하거나</a:t>
            </a:r>
            <a:r>
              <a:rPr lang="en-US" altLang="ko-KR" sz="32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거주자의 </a:t>
            </a:r>
            <a:endParaRPr lang="en-US" altLang="ko-KR" sz="32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32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해외거주 외국인배우자의 직계존속을</a:t>
            </a:r>
            <a:endParaRPr lang="en-US" altLang="ko-KR" sz="32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32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부양하는 경우 공제가능</a:t>
            </a:r>
            <a:endParaRPr lang="ko-KR" altLang="en-US" sz="32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1030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직계존속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직계존속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6" name="타원 5"/>
          <p:cNvSpPr/>
          <p:nvPr/>
        </p:nvSpPr>
        <p:spPr bwMode="auto">
          <a:xfrm>
            <a:off x="1714480" y="1928802"/>
            <a:ext cx="2500330" cy="171451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아버지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sp>
        <p:nvSpPr>
          <p:cNvPr id="7" name="직사각형 6"/>
          <p:cNvSpPr/>
          <p:nvPr/>
        </p:nvSpPr>
        <p:spPr bwMode="auto">
          <a:xfrm>
            <a:off x="1000100" y="1428736"/>
            <a:ext cx="7358114" cy="442915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타원 7"/>
          <p:cNvSpPr/>
          <p:nvPr/>
        </p:nvSpPr>
        <p:spPr bwMode="auto">
          <a:xfrm>
            <a:off x="5000628" y="1928802"/>
            <a:ext cx="2786082" cy="171451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어머니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60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세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 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주부</a:t>
            </a:r>
          </a:p>
        </p:txBody>
      </p:sp>
      <p:sp>
        <p:nvSpPr>
          <p:cNvPr id="9" name="타원 8"/>
          <p:cNvSpPr/>
          <p:nvPr/>
        </p:nvSpPr>
        <p:spPr bwMode="auto">
          <a:xfrm>
            <a:off x="3428992" y="3857628"/>
            <a:ext cx="2500330" cy="150019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근로</a:t>
            </a:r>
            <a:r>
              <a:rPr lang="ko-KR" altLang="en-US" sz="2800" dirty="0">
                <a:latin typeface="휴먼옛체" pitchFamily="18" charset="-127"/>
                <a:ea typeface="휴먼옛체" pitchFamily="18" charset="-127"/>
              </a:rPr>
              <a:t>자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0" name="오른쪽 화살표 9"/>
          <p:cNvSpPr/>
          <p:nvPr/>
        </p:nvSpPr>
        <p:spPr bwMode="auto">
          <a:xfrm>
            <a:off x="4000496" y="2500306"/>
            <a:ext cx="1285884" cy="571504"/>
          </a:xfrm>
          <a:prstGeom prst="rightArrow">
            <a:avLst/>
          </a:prstGeom>
          <a:solidFill>
            <a:srgbClr val="FF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오른쪽 화살표 10"/>
          <p:cNvSpPr/>
          <p:nvPr/>
        </p:nvSpPr>
        <p:spPr bwMode="auto">
          <a:xfrm rot="19043316">
            <a:off x="5024327" y="3503084"/>
            <a:ext cx="1285884" cy="571504"/>
          </a:xfrm>
          <a:prstGeom prst="rightArrow">
            <a:avLst/>
          </a:prstGeom>
          <a:solidFill>
            <a:srgbClr val="FF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직계존속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6" name="타원 5"/>
          <p:cNvSpPr/>
          <p:nvPr/>
        </p:nvSpPr>
        <p:spPr bwMode="auto">
          <a:xfrm>
            <a:off x="1643042" y="1928802"/>
            <a:ext cx="2500330" cy="171451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직계존속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60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세</a:t>
            </a: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, 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err="1" smtClean="0">
                <a:latin typeface="휴먼옛체" pitchFamily="18" charset="-127"/>
                <a:ea typeface="휴먼옛체" pitchFamily="18" charset="-127"/>
              </a:rPr>
              <a:t>소득없음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1000100" y="1428736"/>
            <a:ext cx="4071966" cy="442915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타원 7"/>
          <p:cNvSpPr/>
          <p:nvPr/>
        </p:nvSpPr>
        <p:spPr bwMode="auto">
          <a:xfrm>
            <a:off x="5500694" y="3000372"/>
            <a:ext cx="2071702" cy="150019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2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sp>
        <p:nvSpPr>
          <p:cNvPr id="9" name="타원 8"/>
          <p:cNvSpPr/>
          <p:nvPr/>
        </p:nvSpPr>
        <p:spPr bwMode="auto">
          <a:xfrm>
            <a:off x="1785918" y="4286256"/>
            <a:ext cx="2500330" cy="150019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1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근로</a:t>
            </a:r>
            <a:r>
              <a:rPr lang="ko-KR" altLang="en-US" sz="2800" dirty="0">
                <a:latin typeface="휴먼옛체" pitchFamily="18" charset="-127"/>
                <a:ea typeface="휴먼옛체" pitchFamily="18" charset="-127"/>
              </a:rPr>
              <a:t>자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0" name="오른쪽 화살표 9"/>
          <p:cNvSpPr/>
          <p:nvPr/>
        </p:nvSpPr>
        <p:spPr bwMode="auto">
          <a:xfrm rot="16200000">
            <a:off x="2500298" y="3714752"/>
            <a:ext cx="1000132" cy="571504"/>
          </a:xfrm>
          <a:prstGeom prst="rightArrow">
            <a:avLst/>
          </a:prstGeom>
          <a:solidFill>
            <a:srgbClr val="FF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오른쪽 화살표 10"/>
          <p:cNvSpPr/>
          <p:nvPr/>
        </p:nvSpPr>
        <p:spPr bwMode="auto">
          <a:xfrm rot="12174266">
            <a:off x="3828245" y="3019880"/>
            <a:ext cx="2064288" cy="634344"/>
          </a:xfrm>
          <a:prstGeom prst="rightArrow">
            <a:avLst/>
          </a:prstGeom>
          <a:solidFill>
            <a:srgbClr val="FF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36734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법률상 직계비속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배우자의 종전 배우자와의 혼인 중</a:t>
            </a:r>
          </a:p>
          <a:p>
            <a:pPr marL="800100" lvl="1" indent="-342900" algn="l"/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출산자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포함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장애인 직계비속의 장애인 배우자 포함</a:t>
            </a:r>
          </a:p>
          <a:p>
            <a:pPr marL="342900" indent="-342900" algn="l">
              <a:buFontTx/>
              <a:buAutoNum type="arabicPeriod"/>
            </a:pP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1990.1.1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.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이후 출생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생계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동거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요건 없음</a:t>
            </a:r>
          </a:p>
        </p:txBody>
      </p:sp>
      <p:sp>
        <p:nvSpPr>
          <p:cNvPr id="61235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직계비속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ChangeArrowheads="1"/>
          </p:cNvSpPr>
          <p:nvPr/>
        </p:nvSpPr>
        <p:spPr bwMode="auto">
          <a:xfrm>
            <a:off x="539750" y="1268413"/>
            <a:ext cx="8280400" cy="3313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법률 또는 사실상 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동거입양자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장애인 입양자의 장애인 배우자 포함</a:t>
            </a:r>
          </a:p>
          <a:p>
            <a:pPr marL="342900" indent="-342900" algn="l">
              <a:buFontTx/>
              <a:buAutoNum type="arabicPeriod"/>
            </a:pP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1990.1.1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.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이후 출생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생계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동거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요건 없음</a:t>
            </a:r>
            <a:endParaRPr lang="ko-KR" altLang="en-US" sz="3200" dirty="0">
              <a:solidFill>
                <a:srgbClr val="0033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* 신용카드공제 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생계요건 있음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1440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입양자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Rectangle 2"/>
          <p:cNvSpPr>
            <a:spLocks noChangeArrowheads="1"/>
          </p:cNvSpPr>
          <p:nvPr/>
        </p:nvSpPr>
        <p:spPr bwMode="auto">
          <a:xfrm>
            <a:off x="539750" y="1268413"/>
            <a:ext cx="8280400" cy="43211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법률상 형제자매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배우자의 형제자매 포함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남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여 모두 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1950.12.31</a:t>
            </a:r>
            <a:r>
              <a:rPr lang="en-US" altLang="ko-KR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. </a:t>
            </a:r>
            <a:r>
              <a:rPr lang="ko-KR" altLang="en-US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이전 출생</a:t>
            </a:r>
          </a:p>
          <a:p>
            <a:pPr marL="800100" lvl="1" indent="-342900" algn="l"/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또는 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1990.1.1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.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이후 출생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동거 원칙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.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단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일시퇴거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별거 인정</a:t>
            </a:r>
          </a:p>
          <a:p>
            <a:pPr marL="800100" lvl="1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* 퇴거사유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취학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질병요양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사업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근로</a:t>
            </a:r>
          </a:p>
        </p:txBody>
      </p:sp>
      <p:sp>
        <p:nvSpPr>
          <p:cNvPr id="61645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형제자매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Rectangle 2"/>
          <p:cNvSpPr>
            <a:spLocks noChangeArrowheads="1"/>
          </p:cNvSpPr>
          <p:nvPr/>
        </p:nvSpPr>
        <p:spPr bwMode="auto">
          <a:xfrm>
            <a:off x="539750" y="1268413"/>
            <a:ext cx="8318530" cy="380366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국민기초생활보장법상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보호대상자 중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급여를 받는 자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나이요건 없음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동거 원칙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.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단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일시퇴거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별거 인정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* 퇴거사유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취학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질병요양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사업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근로</a:t>
            </a:r>
          </a:p>
        </p:txBody>
      </p:sp>
      <p:sp>
        <p:nvSpPr>
          <p:cNvPr id="61645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수급자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Rectangle 2"/>
          <p:cNvSpPr>
            <a:spLocks noChangeArrowheads="1"/>
          </p:cNvSpPr>
          <p:nvPr/>
        </p:nvSpPr>
        <p:spPr bwMode="auto">
          <a:xfrm>
            <a:off x="539750" y="1268413"/>
            <a:ext cx="8318530" cy="380366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아동복지법에 따른 가정위탁을 받아</a:t>
            </a:r>
            <a:endParaRPr lang="en-US" altLang="ko-KR" sz="3200" dirty="0" smtClean="0">
              <a:solidFill>
                <a:srgbClr val="0033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양육하는 아동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(6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개월 이상 양육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/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직전 과세기간에 소득공제 </a:t>
            </a:r>
            <a:r>
              <a:rPr lang="ko-KR" altLang="en-US" sz="3200" dirty="0" err="1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못받은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 경우</a:t>
            </a:r>
            <a:endParaRPr lang="en-US" altLang="ko-KR" sz="3200" dirty="0" smtClean="0">
              <a:solidFill>
                <a:srgbClr val="0033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직전 과세기간 위탁기간 포함하여 계산</a:t>
            </a:r>
            <a:endParaRPr lang="en-US" altLang="ko-KR" sz="3200" dirty="0" smtClean="0">
              <a:solidFill>
                <a:srgbClr val="0033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나이요건 없음</a:t>
            </a:r>
            <a:endParaRPr lang="ko-KR" altLang="en-US" sz="3200" dirty="0">
              <a:solidFill>
                <a:srgbClr val="0033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동거 원칙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. 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단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err="1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일시퇴거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 별거 인정</a:t>
            </a:r>
            <a:endParaRPr lang="ko-KR" altLang="en-US" sz="3200" dirty="0">
              <a:solidFill>
                <a:srgbClr val="0033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* 퇴거사유 </a:t>
            </a:r>
            <a:r>
              <a:rPr lang="en-US" altLang="ko-KR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취학</a:t>
            </a:r>
            <a:r>
              <a:rPr lang="en-US" altLang="ko-KR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질병요양</a:t>
            </a:r>
            <a:r>
              <a:rPr lang="en-US" altLang="ko-KR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사업</a:t>
            </a:r>
            <a:r>
              <a:rPr lang="en-US" altLang="ko-KR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근로</a:t>
            </a:r>
          </a:p>
        </p:txBody>
      </p:sp>
      <p:sp>
        <p:nvSpPr>
          <p:cNvPr id="61645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위탁아동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ChangeArrowheads="1"/>
          </p:cNvSpPr>
          <p:nvPr/>
        </p:nvSpPr>
        <p:spPr bwMode="auto">
          <a:xfrm>
            <a:off x="539750" y="1268413"/>
            <a:ext cx="8280722" cy="446484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주민등록등본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가족관계증명서</a:t>
            </a:r>
          </a:p>
          <a:p>
            <a:pPr marL="800100" lvl="1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필요시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제적등본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입양자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입양관계증명서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입양증명서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장애인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장애인증명서</a:t>
            </a:r>
          </a:p>
          <a:p>
            <a:pPr marL="800100" lvl="1" indent="-342900" algn="l"/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* 장애인등록증사본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상이자증명서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가능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의료기관에서 발급받는 경우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담당의사나 진단이 가능한 의사를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반드시 경우하고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서명 날인 받아야 함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1849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ChangeArrowheads="1"/>
          </p:cNvSpPr>
          <p:nvPr/>
        </p:nvSpPr>
        <p:spPr bwMode="auto">
          <a:xfrm>
            <a:off x="539552" y="1484784"/>
            <a:ext cx="8280722" cy="374476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Font typeface="+mj-lt"/>
              <a:buAutoNum type="arabicPeriod" startAt="4"/>
            </a:pP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일시퇴거자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일시퇴거자동거가족상황표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* 재학증명서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요양증명서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재직증명서</a:t>
            </a:r>
          </a:p>
          <a:p>
            <a:pPr marL="800100" lvl="1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  사업자등록증 사본 첨부 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본주소지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및 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일시퇴거지의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주민등록등본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5. 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수급자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수급자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증명서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1849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ChangeArrowheads="1"/>
          </p:cNvSpPr>
          <p:nvPr/>
        </p:nvSpPr>
        <p:spPr bwMode="auto">
          <a:xfrm>
            <a:off x="539750" y="1268413"/>
            <a:ext cx="8247092" cy="308928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Font typeface="+mj-lt"/>
              <a:buAutoNum type="arabicPeriod" startAt="6"/>
            </a:pP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위탁아동 </a:t>
            </a:r>
            <a:r>
              <a:rPr lang="en-US" altLang="ko-KR" sz="3200" dirty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가정위탁보호확인서</a:t>
            </a:r>
            <a:endParaRPr lang="ko-KR" altLang="en-US" sz="3200" dirty="0">
              <a:solidFill>
                <a:srgbClr val="0033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과세기간종료일 이후 발급</a:t>
            </a:r>
            <a:endParaRPr lang="en-US" altLang="ko-KR" sz="3200" dirty="0" smtClean="0">
              <a:solidFill>
                <a:srgbClr val="0033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종결된 경우 종결일 명시</a:t>
            </a:r>
            <a:endParaRPr lang="en-US" altLang="ko-KR" sz="3200" dirty="0" smtClean="0">
              <a:solidFill>
                <a:srgbClr val="0033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시청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군청</a:t>
            </a:r>
            <a:r>
              <a:rPr lang="en-US" altLang="ko-KR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smtClean="0">
                <a:solidFill>
                  <a:srgbClr val="003300"/>
                </a:solidFill>
                <a:latin typeface="HY목각파임B" pitchFamily="18" charset="-127"/>
                <a:ea typeface="HY목각파임B" pitchFamily="18" charset="-127"/>
              </a:rPr>
              <a:t>구청에서 발급</a:t>
            </a:r>
            <a:endParaRPr lang="ko-KR" altLang="en-US" sz="3200" dirty="0">
              <a:solidFill>
                <a:srgbClr val="0033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1849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85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기본공제 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205828" name="WordArt 4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추가공제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ChangeArrowheads="1"/>
          </p:cNvSpPr>
          <p:nvPr/>
        </p:nvSpPr>
        <p:spPr bwMode="auto">
          <a:xfrm>
            <a:off x="539750" y="1243013"/>
            <a:ext cx="7993063" cy="31226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4000">
                <a:latin typeface="HY목각파임B" pitchFamily="18" charset="-127"/>
                <a:ea typeface="HY목각파임B" pitchFamily="18" charset="-127"/>
              </a:rPr>
              <a:t>기본공제대상자일 것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4000">
                <a:latin typeface="HY목각파임B" pitchFamily="18" charset="-127"/>
                <a:ea typeface="HY목각파임B" pitchFamily="18" charset="-127"/>
              </a:rPr>
              <a:t>중복공제 가능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4000">
                <a:latin typeface="HY목각파임B" pitchFamily="18" charset="-127"/>
                <a:ea typeface="HY목각파임B" pitchFamily="18" charset="-127"/>
              </a:rPr>
              <a:t>판정시기 </a:t>
            </a:r>
            <a:r>
              <a:rPr lang="en-US" altLang="ko-KR" sz="400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4000">
                <a:latin typeface="HY목각파임B" pitchFamily="18" charset="-127"/>
                <a:ea typeface="HY목각파임B" pitchFamily="18" charset="-127"/>
              </a:rPr>
              <a:t>기본공제와 동일</a:t>
            </a:r>
          </a:p>
          <a:p>
            <a:pPr marL="342900" indent="-342900" algn="l">
              <a:buFont typeface="Wingdings" pitchFamily="2" charset="2"/>
              <a:buAutoNum type="arabicPeriod"/>
            </a:pPr>
            <a:r>
              <a:rPr lang="ko-KR" altLang="en-US" sz="4000">
                <a:latin typeface="HY목각파임B" pitchFamily="18" charset="-127"/>
                <a:ea typeface="HY목각파임B" pitchFamily="18" charset="-127"/>
              </a:rPr>
              <a:t>제출서류 </a:t>
            </a:r>
            <a:r>
              <a:rPr lang="en-US" altLang="ko-KR" sz="400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4000">
                <a:latin typeface="HY목각파임B" pitchFamily="18" charset="-127"/>
                <a:ea typeface="HY목각파임B" pitchFamily="18" charset="-127"/>
              </a:rPr>
              <a:t>기본공제와 동일</a:t>
            </a:r>
          </a:p>
        </p:txBody>
      </p:sp>
      <p:sp>
        <p:nvSpPr>
          <p:cNvPr id="62054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887787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추가공제 일반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ChangeArrowheads="1"/>
          </p:cNvSpPr>
          <p:nvPr/>
        </p:nvSpPr>
        <p:spPr bwMode="auto">
          <a:xfrm>
            <a:off x="539750" y="1268413"/>
            <a:ext cx="8104216" cy="116045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1940.12.31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.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이전 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출생자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명당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연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100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만원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22595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경로우대자공제</a:t>
            </a:r>
          </a:p>
        </p:txBody>
      </p:sp>
      <p:sp>
        <p:nvSpPr>
          <p:cNvPr id="622596" name="Rectangle 4"/>
          <p:cNvSpPr>
            <a:spLocks noChangeArrowheads="1"/>
          </p:cNvSpPr>
          <p:nvPr/>
        </p:nvSpPr>
        <p:spPr bwMode="auto">
          <a:xfrm>
            <a:off x="500034" y="3571876"/>
            <a:ext cx="8135938" cy="7477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명당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연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200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만원</a:t>
            </a:r>
          </a:p>
        </p:txBody>
      </p:sp>
      <p:sp>
        <p:nvSpPr>
          <p:cNvPr id="622597" name="WordArt 5"/>
          <p:cNvSpPr>
            <a:spLocks noChangeArrowheads="1" noChangeShapeType="1" noTextEdit="1"/>
          </p:cNvSpPr>
          <p:nvPr/>
        </p:nvSpPr>
        <p:spPr bwMode="auto">
          <a:xfrm>
            <a:off x="644497" y="2852739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장애인공제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ChangeArrowheads="1"/>
          </p:cNvSpPr>
          <p:nvPr/>
        </p:nvSpPr>
        <p:spPr bwMode="auto">
          <a:xfrm>
            <a:off x="539750" y="1268413"/>
            <a:ext cx="8135938" cy="28082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명당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연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50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만원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배우자가 있는 경우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배우자가 없는 경우로서</a:t>
            </a:r>
          </a:p>
          <a:p>
            <a:pPr marL="1257300" lvl="2" indent="-342900" algn="l">
              <a:buFontTx/>
              <a:buChar char="-"/>
            </a:pP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세대주일것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Tx/>
              <a:buChar char="-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기본공제대상 부양가족이 있을 것</a:t>
            </a:r>
          </a:p>
        </p:txBody>
      </p:sp>
      <p:sp>
        <p:nvSpPr>
          <p:cNvPr id="624643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부녀자공제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ChangeArrowheads="1"/>
          </p:cNvSpPr>
          <p:nvPr/>
        </p:nvSpPr>
        <p:spPr bwMode="auto">
          <a:xfrm>
            <a:off x="539750" y="1268412"/>
            <a:ext cx="8136706" cy="39607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2004.1.1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.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이후 출생 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직계비속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입양자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위탁아동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명당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연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100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만원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* 맞벌이부부의 경우 기본공제 받지 않은</a:t>
            </a:r>
          </a:p>
          <a:p>
            <a:pPr marL="342900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  거주자가 공제신청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가능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 (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외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손자녀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 포함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26691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자녀양육비공제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ChangeArrowheads="1"/>
          </p:cNvSpPr>
          <p:nvPr/>
        </p:nvSpPr>
        <p:spPr bwMode="auto">
          <a:xfrm>
            <a:off x="539750" y="1196974"/>
            <a:ext cx="8136706" cy="388821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2010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년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중 출생 직계비속</a:t>
            </a:r>
          </a:p>
          <a:p>
            <a:pPr marL="800100" lvl="1" indent="-342900" algn="l"/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            또는 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입양신고한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입양자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명당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연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200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만원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*(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외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손자녀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포함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위탁아동 포함 안됨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2873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출생입양공제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인적공제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(1)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타원 4"/>
          <p:cNvSpPr/>
          <p:nvPr/>
        </p:nvSpPr>
        <p:spPr bwMode="auto">
          <a:xfrm>
            <a:off x="642910" y="1571612"/>
            <a:ext cx="2071702" cy="128588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여성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,28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sp>
        <p:nvSpPr>
          <p:cNvPr id="6" name="타원 5"/>
          <p:cNvSpPr/>
          <p:nvPr/>
        </p:nvSpPr>
        <p:spPr bwMode="auto">
          <a:xfrm>
            <a:off x="3071802" y="1571612"/>
            <a:ext cx="2928958" cy="142876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배우</a:t>
            </a:r>
            <a:r>
              <a:rPr lang="ko-KR" altLang="en-US" sz="2800" dirty="0">
                <a:latin typeface="휴먼옛체" pitchFamily="18" charset="-127"/>
                <a:ea typeface="휴먼옛체" pitchFamily="18" charset="-127"/>
              </a:rPr>
              <a:t>자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 27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err="1" smtClean="0">
                <a:latin typeface="휴먼옛체" pitchFamily="18" charset="-127"/>
                <a:ea typeface="휴먼옛체" pitchFamily="18" charset="-127"/>
              </a:rPr>
              <a:t>소득없음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7" name="타원 6"/>
          <p:cNvSpPr/>
          <p:nvPr/>
        </p:nvSpPr>
        <p:spPr bwMode="auto">
          <a:xfrm>
            <a:off x="785786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1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500034" y="1500174"/>
            <a:ext cx="6643734" cy="292895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2714612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lang="en-US" altLang="ko-KR" sz="2800" dirty="0">
                <a:latin typeface="휴먼옛체" pitchFamily="18" charset="-127"/>
                <a:ea typeface="휴먼옛체" pitchFamily="18" charset="-127"/>
              </a:rPr>
              <a:t>2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4786314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3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7286645" y="1500174"/>
            <a:ext cx="1071570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1" name="WordArt 3"/>
          <p:cNvSpPr>
            <a:spLocks noChangeArrowheads="1" noChangeShapeType="1" noTextEdit="1"/>
          </p:cNvSpPr>
          <p:nvPr/>
        </p:nvSpPr>
        <p:spPr bwMode="auto">
          <a:xfrm>
            <a:off x="7358082" y="2285992"/>
            <a:ext cx="1071570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부녀자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2" name="WordArt 3"/>
          <p:cNvSpPr>
            <a:spLocks noChangeArrowheads="1" noChangeShapeType="1" noTextEdit="1"/>
          </p:cNvSpPr>
          <p:nvPr/>
        </p:nvSpPr>
        <p:spPr bwMode="auto">
          <a:xfrm>
            <a:off x="7358082" y="3143248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자녀양육비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3" name="WordArt 3"/>
          <p:cNvSpPr>
            <a:spLocks noChangeArrowheads="1" noChangeShapeType="1" noTextEdit="1"/>
          </p:cNvSpPr>
          <p:nvPr/>
        </p:nvSpPr>
        <p:spPr bwMode="auto">
          <a:xfrm>
            <a:off x="7358082" y="3857628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출생입양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인적공제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(2)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타원 4"/>
          <p:cNvSpPr/>
          <p:nvPr/>
        </p:nvSpPr>
        <p:spPr bwMode="auto">
          <a:xfrm>
            <a:off x="642910" y="1571612"/>
            <a:ext cx="2071702" cy="128588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여성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,28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sp>
        <p:nvSpPr>
          <p:cNvPr id="7" name="타원 6"/>
          <p:cNvSpPr/>
          <p:nvPr/>
        </p:nvSpPr>
        <p:spPr bwMode="auto">
          <a:xfrm>
            <a:off x="785786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1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500034" y="1500174"/>
            <a:ext cx="6643734" cy="307183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2714612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lang="en-US" altLang="ko-KR" sz="2800" dirty="0">
                <a:latin typeface="휴먼옛체" pitchFamily="18" charset="-127"/>
                <a:ea typeface="휴먼옛체" pitchFamily="18" charset="-127"/>
              </a:rPr>
              <a:t>2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5000628" y="3214686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3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7286645" y="1500174"/>
            <a:ext cx="1071570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1" name="WordArt 3"/>
          <p:cNvSpPr>
            <a:spLocks noChangeArrowheads="1" noChangeShapeType="1" noTextEdit="1"/>
          </p:cNvSpPr>
          <p:nvPr/>
        </p:nvSpPr>
        <p:spPr bwMode="auto">
          <a:xfrm>
            <a:off x="7358082" y="2285992"/>
            <a:ext cx="1071570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부녀자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2" name="WordArt 3"/>
          <p:cNvSpPr>
            <a:spLocks noChangeArrowheads="1" noChangeShapeType="1" noTextEdit="1"/>
          </p:cNvSpPr>
          <p:nvPr/>
        </p:nvSpPr>
        <p:spPr bwMode="auto">
          <a:xfrm>
            <a:off x="7358082" y="3143248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자녀양육비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3" name="WordArt 3"/>
          <p:cNvSpPr>
            <a:spLocks noChangeArrowheads="1" noChangeShapeType="1" noTextEdit="1"/>
          </p:cNvSpPr>
          <p:nvPr/>
        </p:nvSpPr>
        <p:spPr bwMode="auto">
          <a:xfrm>
            <a:off x="7358082" y="3857628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출생입양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4786314" y="1643050"/>
            <a:ext cx="2071702" cy="128588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남성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,27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cxnSp>
        <p:nvCxnSpPr>
          <p:cNvPr id="15" name="직선 연결선 14"/>
          <p:cNvCxnSpPr/>
          <p:nvPr/>
        </p:nvCxnSpPr>
        <p:spPr bwMode="auto">
          <a:xfrm rot="16200000" flipH="1">
            <a:off x="3143240" y="2928934"/>
            <a:ext cx="3071834" cy="2143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40" name="Rectangle 4"/>
          <p:cNvSpPr>
            <a:spLocks noChangeArrowheads="1"/>
          </p:cNvSpPr>
          <p:nvPr/>
        </p:nvSpPr>
        <p:spPr bwMode="auto">
          <a:xfrm>
            <a:off x="571472" y="1571612"/>
            <a:ext cx="8032976" cy="315353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기본공제대상 자녀에 대해</a:t>
            </a:r>
          </a:p>
          <a:p>
            <a:pPr marL="800100" lvl="1" indent="-342900" algn="l"/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50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+(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자녀수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-2)ⅹ100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만원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동거입양자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포함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 (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외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손자녀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포함 안됨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위탁아동 포함 안됨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28741" name="WordArt 5"/>
          <p:cNvSpPr>
            <a:spLocks noChangeArrowheads="1" noChangeShapeType="1" noTextEdit="1"/>
          </p:cNvSpPr>
          <p:nvPr/>
        </p:nvSpPr>
        <p:spPr bwMode="auto">
          <a:xfrm>
            <a:off x="571472" y="571480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다자녀추가공제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인적공제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(1)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타원 4"/>
          <p:cNvSpPr/>
          <p:nvPr/>
        </p:nvSpPr>
        <p:spPr bwMode="auto">
          <a:xfrm>
            <a:off x="642910" y="1571612"/>
            <a:ext cx="2071702" cy="128588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여성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,28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sp>
        <p:nvSpPr>
          <p:cNvPr id="6" name="타원 5"/>
          <p:cNvSpPr/>
          <p:nvPr/>
        </p:nvSpPr>
        <p:spPr bwMode="auto">
          <a:xfrm>
            <a:off x="3071802" y="1571612"/>
            <a:ext cx="2928958" cy="142876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배우</a:t>
            </a:r>
            <a:r>
              <a:rPr lang="ko-KR" altLang="en-US" sz="2800" dirty="0">
                <a:latin typeface="휴먼옛체" pitchFamily="18" charset="-127"/>
                <a:ea typeface="휴먼옛체" pitchFamily="18" charset="-127"/>
              </a:rPr>
              <a:t>자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 27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err="1" smtClean="0">
                <a:latin typeface="휴먼옛체" pitchFamily="18" charset="-127"/>
                <a:ea typeface="휴먼옛체" pitchFamily="18" charset="-127"/>
              </a:rPr>
              <a:t>소득없음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7" name="타원 6"/>
          <p:cNvSpPr/>
          <p:nvPr/>
        </p:nvSpPr>
        <p:spPr bwMode="auto">
          <a:xfrm>
            <a:off x="785786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1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500034" y="1500174"/>
            <a:ext cx="6643734" cy="292895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2714612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lang="en-US" altLang="ko-KR" sz="2800" dirty="0">
                <a:latin typeface="휴먼옛체" pitchFamily="18" charset="-127"/>
                <a:ea typeface="휴먼옛체" pitchFamily="18" charset="-127"/>
              </a:rPr>
              <a:t>2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4786314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3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7286645" y="1500174"/>
            <a:ext cx="1071570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1" name="WordArt 3"/>
          <p:cNvSpPr>
            <a:spLocks noChangeArrowheads="1" noChangeShapeType="1" noTextEdit="1"/>
          </p:cNvSpPr>
          <p:nvPr/>
        </p:nvSpPr>
        <p:spPr bwMode="auto">
          <a:xfrm>
            <a:off x="7358082" y="2285992"/>
            <a:ext cx="1071570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부녀자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2" name="WordArt 3"/>
          <p:cNvSpPr>
            <a:spLocks noChangeArrowheads="1" noChangeShapeType="1" noTextEdit="1"/>
          </p:cNvSpPr>
          <p:nvPr/>
        </p:nvSpPr>
        <p:spPr bwMode="auto">
          <a:xfrm>
            <a:off x="7358082" y="3143248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자녀양육비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3" name="WordArt 3"/>
          <p:cNvSpPr>
            <a:spLocks noChangeArrowheads="1" noChangeShapeType="1" noTextEdit="1"/>
          </p:cNvSpPr>
          <p:nvPr/>
        </p:nvSpPr>
        <p:spPr bwMode="auto">
          <a:xfrm>
            <a:off x="7358082" y="3857628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출생입양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7358082" y="4714884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다자녀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인적공제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(2)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타원 4"/>
          <p:cNvSpPr/>
          <p:nvPr/>
        </p:nvSpPr>
        <p:spPr bwMode="auto">
          <a:xfrm>
            <a:off x="642910" y="1571612"/>
            <a:ext cx="2071702" cy="128588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여성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,28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sp>
        <p:nvSpPr>
          <p:cNvPr id="7" name="타원 6"/>
          <p:cNvSpPr/>
          <p:nvPr/>
        </p:nvSpPr>
        <p:spPr bwMode="auto">
          <a:xfrm>
            <a:off x="785786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1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500034" y="1500174"/>
            <a:ext cx="6643734" cy="307183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2714612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lang="en-US" altLang="ko-KR" sz="2800" dirty="0">
                <a:latin typeface="휴먼옛체" pitchFamily="18" charset="-127"/>
                <a:ea typeface="휴먼옛체" pitchFamily="18" charset="-127"/>
              </a:rPr>
              <a:t>2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4929190" y="3143248"/>
            <a:ext cx="1857388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3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7286645" y="1500174"/>
            <a:ext cx="1071570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1" name="WordArt 3"/>
          <p:cNvSpPr>
            <a:spLocks noChangeArrowheads="1" noChangeShapeType="1" noTextEdit="1"/>
          </p:cNvSpPr>
          <p:nvPr/>
        </p:nvSpPr>
        <p:spPr bwMode="auto">
          <a:xfrm>
            <a:off x="7358082" y="2285992"/>
            <a:ext cx="1071570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부녀자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2" name="WordArt 3"/>
          <p:cNvSpPr>
            <a:spLocks noChangeArrowheads="1" noChangeShapeType="1" noTextEdit="1"/>
          </p:cNvSpPr>
          <p:nvPr/>
        </p:nvSpPr>
        <p:spPr bwMode="auto">
          <a:xfrm>
            <a:off x="7358082" y="3143248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자녀양육비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3" name="WordArt 3"/>
          <p:cNvSpPr>
            <a:spLocks noChangeArrowheads="1" noChangeShapeType="1" noTextEdit="1"/>
          </p:cNvSpPr>
          <p:nvPr/>
        </p:nvSpPr>
        <p:spPr bwMode="auto">
          <a:xfrm>
            <a:off x="7358082" y="3857628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출생입양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4786314" y="1643050"/>
            <a:ext cx="2071702" cy="128588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남성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,27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cxnSp>
        <p:nvCxnSpPr>
          <p:cNvPr id="15" name="직선 연결선 14"/>
          <p:cNvCxnSpPr/>
          <p:nvPr/>
        </p:nvCxnSpPr>
        <p:spPr bwMode="auto">
          <a:xfrm rot="16200000" flipH="1">
            <a:off x="3143240" y="2928934"/>
            <a:ext cx="3071834" cy="2143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WordArt 3"/>
          <p:cNvSpPr>
            <a:spLocks noChangeArrowheads="1" noChangeShapeType="1" noTextEdit="1"/>
          </p:cNvSpPr>
          <p:nvPr/>
        </p:nvSpPr>
        <p:spPr bwMode="auto">
          <a:xfrm>
            <a:off x="7358082" y="4714884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다자녀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인적공제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(3)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타원 4"/>
          <p:cNvSpPr/>
          <p:nvPr/>
        </p:nvSpPr>
        <p:spPr bwMode="auto">
          <a:xfrm>
            <a:off x="785786" y="1643050"/>
            <a:ext cx="5715040" cy="114300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본</a:t>
            </a:r>
            <a:r>
              <a:rPr lang="ko-KR" altLang="en-US" sz="2800" dirty="0">
                <a:latin typeface="휴먼옛체" pitchFamily="18" charset="-127"/>
                <a:ea typeface="휴먼옛체" pitchFamily="18" charset="-127"/>
              </a:rPr>
              <a:t>인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 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남성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 58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 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배우자 사별</a:t>
            </a:r>
          </a:p>
        </p:txBody>
      </p:sp>
      <p:sp>
        <p:nvSpPr>
          <p:cNvPr id="7" name="타원 6"/>
          <p:cNvSpPr/>
          <p:nvPr/>
        </p:nvSpPr>
        <p:spPr bwMode="auto">
          <a:xfrm>
            <a:off x="609997" y="4572008"/>
            <a:ext cx="2071702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err="1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손자녀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1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500034" y="1500174"/>
            <a:ext cx="6643734" cy="471490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7286645" y="1500174"/>
            <a:ext cx="1071570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기본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2" name="WordArt 3"/>
          <p:cNvSpPr>
            <a:spLocks noChangeArrowheads="1" noChangeShapeType="1" noTextEdit="1"/>
          </p:cNvSpPr>
          <p:nvPr/>
        </p:nvSpPr>
        <p:spPr bwMode="auto">
          <a:xfrm>
            <a:off x="7358082" y="2228818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자녀양육비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23" name="WordArt 3"/>
          <p:cNvSpPr>
            <a:spLocks noChangeArrowheads="1" noChangeShapeType="1" noTextEdit="1"/>
          </p:cNvSpPr>
          <p:nvPr/>
        </p:nvSpPr>
        <p:spPr bwMode="auto">
          <a:xfrm>
            <a:off x="7358082" y="2943198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출생입양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649399" y="3143248"/>
            <a:ext cx="3286148" cy="121444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(</a:t>
            </a: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여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), 28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err="1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소득없음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4" name="WordArt 3"/>
          <p:cNvSpPr>
            <a:spLocks noChangeArrowheads="1" noChangeShapeType="1" noTextEdit="1"/>
          </p:cNvSpPr>
          <p:nvPr/>
        </p:nvSpPr>
        <p:spPr bwMode="auto">
          <a:xfrm>
            <a:off x="7358082" y="3714752"/>
            <a:ext cx="1500198" cy="6429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707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다자녀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6" name="타원 15"/>
          <p:cNvSpPr/>
          <p:nvPr/>
        </p:nvSpPr>
        <p:spPr bwMode="auto">
          <a:xfrm>
            <a:off x="4078423" y="3143248"/>
            <a:ext cx="2714644" cy="121444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사</a:t>
            </a:r>
            <a:r>
              <a:rPr lang="ko-KR" altLang="en-US" sz="2800" dirty="0">
                <a:latin typeface="휴먼옛체" pitchFamily="18" charset="-127"/>
                <a:ea typeface="휴먼옛체" pitchFamily="18" charset="-127"/>
              </a:rPr>
              <a:t>위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 27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err="1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소득없음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9" name="타원 18"/>
          <p:cNvSpPr/>
          <p:nvPr/>
        </p:nvSpPr>
        <p:spPr bwMode="auto">
          <a:xfrm>
            <a:off x="2753137" y="4572008"/>
            <a:ext cx="2071702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err="1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손자녀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2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24" name="타원 23"/>
          <p:cNvSpPr/>
          <p:nvPr/>
        </p:nvSpPr>
        <p:spPr bwMode="auto">
          <a:xfrm>
            <a:off x="4896277" y="4572008"/>
            <a:ext cx="2071702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err="1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손자녀</a:t>
            </a:r>
            <a:r>
              <a:rPr lang="en-US" altLang="ko-KR" sz="2800" dirty="0">
                <a:latin typeface="휴먼옛체" pitchFamily="18" charset="-127"/>
                <a:ea typeface="휴먼옛체" pitchFamily="18" charset="-127"/>
              </a:rPr>
              <a:t>3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latin typeface="휴먼옛체" pitchFamily="18" charset="-127"/>
                <a:ea typeface="휴먼옛체" pitchFamily="18" charset="-127"/>
              </a:rPr>
              <a:t>10</a:t>
            </a: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출생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3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6459555" cy="593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직계비속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,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입양자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,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위탁아동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인적공제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비교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42910" y="1285861"/>
          <a:ext cx="8001057" cy="400052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85818"/>
                <a:gridCol w="1357322"/>
                <a:gridCol w="1143009"/>
                <a:gridCol w="1714513"/>
                <a:gridCol w="1666885"/>
                <a:gridCol w="1333510"/>
              </a:tblGrid>
              <a:tr h="471590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옛체" pitchFamily="18" charset="-127"/>
                          <a:ea typeface="휴먼옛체" pitchFamily="18" charset="-127"/>
                        </a:rPr>
                        <a:t>구분</a:t>
                      </a:r>
                      <a:endParaRPr lang="ko-KR" altLang="en-US" sz="2000" dirty="0">
                        <a:latin typeface="휴먼옛체" pitchFamily="18" charset="-127"/>
                        <a:ea typeface="휴먼옛체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옛체" pitchFamily="18" charset="-127"/>
                          <a:ea typeface="휴먼옛체" pitchFamily="18" charset="-127"/>
                        </a:rPr>
                        <a:t>기본</a:t>
                      </a:r>
                      <a:endParaRPr lang="en-US" altLang="ko-KR" sz="2000" dirty="0" smtClean="0">
                        <a:latin typeface="휴먼옛체" pitchFamily="18" charset="-127"/>
                        <a:ea typeface="휴먼옛체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휴먼옛체" pitchFamily="18" charset="-127"/>
                          <a:ea typeface="휴먼옛체" pitchFamily="18" charset="-127"/>
                        </a:rPr>
                        <a:t>공제</a:t>
                      </a:r>
                      <a:endParaRPr lang="ko-KR" altLang="en-US" sz="2000" dirty="0">
                        <a:latin typeface="휴먼옛체" pitchFamily="18" charset="-127"/>
                        <a:ea typeface="휴먼옛체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옛체" pitchFamily="18" charset="-127"/>
                          <a:ea typeface="휴먼옛체" pitchFamily="18" charset="-127"/>
                        </a:rPr>
                        <a:t>추가공제</a:t>
                      </a:r>
                      <a:endParaRPr lang="ko-KR" altLang="en-US" dirty="0">
                        <a:latin typeface="휴먼옛체" pitchFamily="18" charset="-127"/>
                        <a:ea typeface="휴먼옛체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옛체" pitchFamily="18" charset="-127"/>
                          <a:ea typeface="휴먼옛체" pitchFamily="18" charset="-127"/>
                        </a:rPr>
                        <a:t>다자녀</a:t>
                      </a:r>
                      <a:endParaRPr lang="en-US" altLang="ko-KR" sz="2000" dirty="0" smtClean="0">
                        <a:latin typeface="휴먼옛체" pitchFamily="18" charset="-127"/>
                        <a:ea typeface="휴먼옛체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휴먼옛체" pitchFamily="18" charset="-127"/>
                          <a:ea typeface="휴먼옛체" pitchFamily="18" charset="-127"/>
                        </a:rPr>
                        <a:t>추가공제</a:t>
                      </a:r>
                      <a:endParaRPr lang="ko-KR" altLang="en-US" sz="2000" dirty="0">
                        <a:latin typeface="휴먼옛체" pitchFamily="18" charset="-127"/>
                        <a:ea typeface="휴먼옛체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43517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bg1"/>
                          </a:solidFill>
                          <a:latin typeface="휴먼옛체" pitchFamily="18" charset="-127"/>
                          <a:ea typeface="휴먼옛체" pitchFamily="18" charset="-127"/>
                        </a:rPr>
                        <a:t>자녀양육비</a:t>
                      </a:r>
                      <a:endParaRPr lang="en-US" altLang="ko-KR" sz="2000" dirty="0" smtClean="0">
                        <a:solidFill>
                          <a:schemeClr val="bg1"/>
                        </a:solidFill>
                        <a:latin typeface="휴먼옛체" pitchFamily="18" charset="-127"/>
                        <a:ea typeface="휴먼옛체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bg1"/>
                          </a:solidFill>
                          <a:latin typeface="휴먼옛체" pitchFamily="18" charset="-127"/>
                          <a:ea typeface="휴먼옛체" pitchFamily="18" charset="-127"/>
                        </a:rPr>
                        <a:t>공제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휴먼옛체" pitchFamily="18" charset="-127"/>
                        <a:ea typeface="휴먼옛체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>
                          <a:solidFill>
                            <a:schemeClr val="bg1"/>
                          </a:solidFill>
                          <a:latin typeface="휴먼옛체" pitchFamily="18" charset="-127"/>
                          <a:ea typeface="휴먼옛체" pitchFamily="18" charset="-127"/>
                        </a:rPr>
                        <a:t>출생입양자</a:t>
                      </a:r>
                      <a:endParaRPr lang="en-US" altLang="ko-KR" sz="2000" dirty="0" smtClean="0">
                        <a:solidFill>
                          <a:schemeClr val="bg1"/>
                        </a:solidFill>
                        <a:latin typeface="휴먼옛체" pitchFamily="18" charset="-127"/>
                        <a:ea typeface="휴먼옛체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bg1"/>
                          </a:solidFill>
                          <a:latin typeface="휴먼옛체" pitchFamily="18" charset="-127"/>
                          <a:ea typeface="휴먼옛체" pitchFamily="18" charset="-127"/>
                        </a:rPr>
                        <a:t>공제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휴먼옛체" pitchFamily="18" charset="-127"/>
                        <a:ea typeface="휴먼옛체" pitchFamily="18" charset="-127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6046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센스L" pitchFamily="18" charset="-127"/>
                          <a:ea typeface="HY센스L" pitchFamily="18" charset="-127"/>
                        </a:rPr>
                        <a:t>직계</a:t>
                      </a:r>
                      <a:endParaRPr lang="en-US" altLang="ko-KR" sz="2000" dirty="0" smtClean="0">
                        <a:latin typeface="HY센스L" pitchFamily="18" charset="-127"/>
                        <a:ea typeface="HY센스L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HY센스L" pitchFamily="18" charset="-127"/>
                          <a:ea typeface="HY센스L" pitchFamily="18" charset="-127"/>
                        </a:rPr>
                        <a:t>비속</a:t>
                      </a:r>
                      <a:endParaRPr lang="ko-KR" altLang="en-US" sz="2000" dirty="0">
                        <a:latin typeface="HY센스L" pitchFamily="18" charset="-127"/>
                        <a:ea typeface="HY센스L" pitchFamily="18" charset="-127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센스L" pitchFamily="18" charset="-127"/>
                          <a:ea typeface="HY센스L" pitchFamily="18" charset="-127"/>
                        </a:rPr>
                        <a:t>자녀</a:t>
                      </a:r>
                      <a:endParaRPr lang="ko-KR" altLang="en-US" sz="2000" dirty="0">
                        <a:latin typeface="HY센스L" pitchFamily="18" charset="-127"/>
                        <a:ea typeface="HY센스L" pitchFamily="18" charset="-127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</a:tr>
              <a:tr h="83435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센스L" pitchFamily="18" charset="-127"/>
                          <a:ea typeface="HY센스L" pitchFamily="18" charset="-127"/>
                        </a:rPr>
                        <a:t>(</a:t>
                      </a:r>
                      <a:r>
                        <a:rPr lang="ko-KR" altLang="en-US" sz="2000" dirty="0" smtClean="0">
                          <a:latin typeface="HY센스L" pitchFamily="18" charset="-127"/>
                          <a:ea typeface="HY센스L" pitchFamily="18" charset="-127"/>
                        </a:rPr>
                        <a:t>외</a:t>
                      </a:r>
                      <a:r>
                        <a:rPr lang="en-US" altLang="ko-KR" sz="2000" dirty="0" smtClean="0">
                          <a:latin typeface="HY센스L" pitchFamily="18" charset="-127"/>
                          <a:ea typeface="HY센스L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2000" dirty="0" err="1" smtClean="0">
                          <a:latin typeface="HY센스L" pitchFamily="18" charset="-127"/>
                          <a:ea typeface="HY센스L" pitchFamily="18" charset="-127"/>
                        </a:rPr>
                        <a:t>손자녀</a:t>
                      </a:r>
                      <a:endParaRPr lang="ko-KR" altLang="en-US" sz="2000" dirty="0">
                        <a:latin typeface="HY센스L" pitchFamily="18" charset="-127"/>
                        <a:ea typeface="HY센스L" pitchFamily="18" charset="-127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ⅹ</a:t>
                      </a:r>
                      <a:endParaRPr lang="ko-KR" altLang="en-US" sz="2400" dirty="0"/>
                    </a:p>
                  </a:txBody>
                  <a:tcPr anchor="ctr"/>
                </a:tc>
              </a:tr>
              <a:tr h="5441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>
                          <a:latin typeface="HY센스L" pitchFamily="18" charset="-127"/>
                          <a:ea typeface="HY센스L" pitchFamily="18" charset="-127"/>
                        </a:rPr>
                        <a:t>입양자</a:t>
                      </a:r>
                      <a:endParaRPr lang="ko-KR" altLang="en-US" sz="2000" dirty="0">
                        <a:latin typeface="HY센스L" pitchFamily="18" charset="-127"/>
                        <a:ea typeface="HY센스L" pitchFamily="18" charset="-127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</a:tr>
              <a:tr h="54646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센스L" pitchFamily="18" charset="-127"/>
                          <a:ea typeface="HY센스L" pitchFamily="18" charset="-127"/>
                        </a:rPr>
                        <a:t>위탁아동</a:t>
                      </a:r>
                      <a:endParaRPr lang="ko-KR" altLang="en-US" sz="2000" dirty="0">
                        <a:latin typeface="HY센스L" pitchFamily="18" charset="-127"/>
                        <a:ea typeface="HY센스L" pitchFamily="18" charset="-127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O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ⅹ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ⅹ</a:t>
                      </a:r>
                      <a:endParaRPr lang="ko-KR" alt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632835" name="WordArt 3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66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연금보험료공제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Rectangle 2"/>
          <p:cNvSpPr>
            <a:spLocks noChangeArrowheads="1"/>
          </p:cNvSpPr>
          <p:nvPr/>
        </p:nvSpPr>
        <p:spPr bwMode="auto">
          <a:xfrm>
            <a:off x="539750" y="1268412"/>
            <a:ext cx="8104216" cy="430372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국민연금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납부금액 전액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공무원연금 등 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공적연금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납부금액 전액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퇴직연금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연금저축액과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 합하여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300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만원 한도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퇴직연금납입증명서 제출</a:t>
            </a:r>
          </a:p>
          <a:p>
            <a:pPr marL="1257300" lvl="2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단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국세청 제공 증빙서류도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가능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err="1" smtClean="0">
                <a:latin typeface="HY목각파임B" pitchFamily="18" charset="-127"/>
                <a:ea typeface="HY목각파임B" pitchFamily="18" charset="-127"/>
              </a:rPr>
              <a:t>회사부담분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 공제 배제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임원 공제 배제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34883" name="WordArt 3"/>
          <p:cNvSpPr>
            <a:spLocks noChangeArrowheads="1" noChangeShapeType="1" noTextEdit="1"/>
          </p:cNvSpPr>
          <p:nvPr/>
        </p:nvSpPr>
        <p:spPr bwMode="auto">
          <a:xfrm>
            <a:off x="684213" y="549275"/>
            <a:ext cx="25923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연금보험료공제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403459" name="WordArt 3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66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특별공제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85787" y="1428737"/>
            <a:ext cx="7858180" cy="2286016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ko-KR" altLang="en-US" sz="3100" b="1" dirty="0" smtClean="0">
                <a:latin typeface="휴먼옛체" pitchFamily="18" charset="-127"/>
                <a:ea typeface="휴먼옛체" pitchFamily="18" charset="-127"/>
              </a:rPr>
              <a:t>항목별공제  </a:t>
            </a:r>
            <a:r>
              <a:rPr lang="en-US" altLang="ko-KR" sz="3100" b="1" dirty="0" err="1" smtClean="0">
                <a:latin typeface="휴먼옛체" pitchFamily="18" charset="-127"/>
                <a:ea typeface="휴먼옛체" pitchFamily="18" charset="-127"/>
              </a:rPr>
              <a:t>vs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 </a:t>
            </a:r>
            <a:r>
              <a:rPr lang="ko-KR" altLang="en-US" sz="3100" b="1" dirty="0" smtClean="0">
                <a:latin typeface="휴먼옛체" pitchFamily="18" charset="-127"/>
                <a:ea typeface="휴먼옛체" pitchFamily="18" charset="-127"/>
              </a:rPr>
              <a:t>표준공제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(100</a:t>
            </a:r>
            <a:r>
              <a:rPr lang="ko-KR" altLang="en-US" sz="3100" b="1" dirty="0" smtClean="0">
                <a:latin typeface="휴먼옛체" pitchFamily="18" charset="-127"/>
                <a:ea typeface="휴먼옛체" pitchFamily="18" charset="-127"/>
              </a:rPr>
              <a:t>만원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)</a:t>
            </a: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지급명세서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- (34)~(38) </a:t>
            </a:r>
            <a:r>
              <a:rPr lang="en-US" altLang="ko-KR" sz="2700" b="1" dirty="0" err="1" smtClean="0">
                <a:latin typeface="휴먼옛체" pitchFamily="18" charset="-127"/>
                <a:ea typeface="휴먼옛체" pitchFamily="18" charset="-127"/>
              </a:rPr>
              <a:t>vs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 (41)</a:t>
            </a: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err="1" smtClean="0">
                <a:latin typeface="휴먼옛체" pitchFamily="18" charset="-127"/>
                <a:ea typeface="휴먼옛체" pitchFamily="18" charset="-127"/>
              </a:rPr>
              <a:t>총급여액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(21)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관련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– (35)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의료비</a:t>
            </a:r>
            <a:endParaRPr lang="en-US" altLang="ko-KR" sz="2700" b="1" dirty="0" smtClean="0">
              <a:latin typeface="휴먼옛체" pitchFamily="18" charset="-127"/>
              <a:ea typeface="휴먼옛체" pitchFamily="18" charset="-127"/>
            </a:endParaRP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근로소득금액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(23)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관련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– (38)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기부금</a:t>
            </a:r>
            <a:endParaRPr lang="en-US" altLang="ko-KR" sz="2700" b="1" dirty="0" smtClean="0"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285750" y="6286500"/>
            <a:ext cx="2509838" cy="357188"/>
          </a:xfrm>
          <a:prstGeom prst="rect">
            <a:avLst/>
          </a:prstGeom>
        </p:spPr>
        <p:txBody>
          <a:bodyPr/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kumimoji="0" lang="ko-KR" alt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三德會計法人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6610350" y="6337300"/>
            <a:ext cx="2509838" cy="357188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defRPr/>
            </a:pPr>
            <a:r>
              <a:rPr kumimoji="0" lang="en-US" altLang="ko-KR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CPA </a:t>
            </a:r>
            <a:r>
              <a:rPr kumimoji="0" lang="ko-KR" altLang="en-US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최종기</a:t>
            </a:r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4"/>
            <a:ext cx="4030663" cy="6651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특별공제 유의사항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85787" y="1428737"/>
            <a:ext cx="7858179" cy="2714644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None/>
              <a:defRPr/>
            </a:pP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2. ~ </a:t>
            </a:r>
            <a:r>
              <a:rPr lang="ko-KR" altLang="en-US" sz="3100" b="1" dirty="0" smtClean="0">
                <a:latin typeface="휴먼옛체" pitchFamily="18" charset="-127"/>
                <a:ea typeface="휴먼옛체" pitchFamily="18" charset="-127"/>
              </a:rPr>
              <a:t>위하여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(</a:t>
            </a:r>
            <a:r>
              <a:rPr lang="ko-KR" altLang="en-US" sz="3100" b="1" dirty="0" smtClean="0">
                <a:latin typeface="휴먼옛체" pitchFamily="18" charset="-127"/>
                <a:ea typeface="휴먼옛체" pitchFamily="18" charset="-127"/>
              </a:rPr>
              <a:t>지출대상자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)</a:t>
            </a: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보험료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err="1" smtClean="0">
                <a:latin typeface="휴먼옛체" pitchFamily="18" charset="-127"/>
                <a:ea typeface="휴먼옛체" pitchFamily="18" charset="-127"/>
              </a:rPr>
              <a:t>보장성보험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 피보험자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기본공제자</a:t>
            </a:r>
            <a:endParaRPr lang="en-US" altLang="ko-KR" sz="2700" b="1" dirty="0" smtClean="0">
              <a:latin typeface="휴먼옛체" pitchFamily="18" charset="-127"/>
              <a:ea typeface="휴먼옛체" pitchFamily="18" charset="-127"/>
            </a:endParaRP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의료비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환자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기본공제자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(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나이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,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소득배제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)</a:t>
            </a: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교육비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학생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기본공제자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(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나이배제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)</a:t>
            </a: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⇒ </a:t>
            </a:r>
            <a:r>
              <a:rPr lang="ko-KR" altLang="en-US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나이배제</a:t>
            </a:r>
            <a:r>
              <a:rPr lang="en-US" altLang="ko-KR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 : p323 point</a:t>
            </a: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285750" y="6286500"/>
            <a:ext cx="2509838" cy="357188"/>
          </a:xfrm>
          <a:prstGeom prst="rect">
            <a:avLst/>
          </a:prstGeom>
        </p:spPr>
        <p:txBody>
          <a:bodyPr/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kumimoji="0" lang="ko-KR" alt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三德會計法人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6610350" y="6337300"/>
            <a:ext cx="2509838" cy="357188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defRPr/>
            </a:pPr>
            <a:r>
              <a:rPr kumimoji="0" lang="en-US" altLang="ko-KR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CPA </a:t>
            </a:r>
            <a:r>
              <a:rPr kumimoji="0" lang="ko-KR" altLang="en-US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최종기</a:t>
            </a:r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4"/>
            <a:ext cx="4030663" cy="6651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특별공제 유의사항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4"/>
            <a:ext cx="3887787" cy="6651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특별공제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나이배제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타원 4"/>
          <p:cNvSpPr/>
          <p:nvPr/>
        </p:nvSpPr>
        <p:spPr bwMode="auto">
          <a:xfrm>
            <a:off x="1000100" y="1928802"/>
            <a:ext cx="2071702" cy="128588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남편</a:t>
            </a:r>
            <a:endParaRPr lang="en-US" altLang="ko-KR" sz="2800" dirty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sp>
        <p:nvSpPr>
          <p:cNvPr id="7" name="타원 6"/>
          <p:cNvSpPr/>
          <p:nvPr/>
        </p:nvSpPr>
        <p:spPr bwMode="auto">
          <a:xfrm>
            <a:off x="3571868" y="3714752"/>
            <a:ext cx="2428892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 19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err="1" smtClean="0">
                <a:latin typeface="휴먼옛체" pitchFamily="18" charset="-127"/>
                <a:ea typeface="휴먼옛체" pitchFamily="18" charset="-127"/>
              </a:rPr>
              <a:t>소득없음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500034" y="1500174"/>
            <a:ext cx="7572428" cy="378621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5643570" y="2000240"/>
            <a:ext cx="2071702" cy="128588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아내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sp>
        <p:nvSpPr>
          <p:cNvPr id="15" name="아래쪽 화살표 14"/>
          <p:cNvSpPr/>
          <p:nvPr/>
        </p:nvSpPr>
        <p:spPr bwMode="auto">
          <a:xfrm rot="18624940">
            <a:off x="3034267" y="2819342"/>
            <a:ext cx="714380" cy="1357322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348" y="3500438"/>
            <a:ext cx="27146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기본</a:t>
            </a: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,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추가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보험료</a:t>
            </a: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,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의료비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교육비</a:t>
            </a: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,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기부금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신용카드공</a:t>
            </a:r>
            <a:r>
              <a:rPr lang="ko-KR" altLang="en-US" sz="2400" dirty="0">
                <a:latin typeface="휴먼옛체" pitchFamily="18" charset="-127"/>
                <a:ea typeface="휴먼옛체" pitchFamily="18" charset="-127"/>
              </a:rPr>
              <a:t>제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4"/>
            <a:ext cx="3887787" cy="6651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특별공제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나이배제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타원 4"/>
          <p:cNvSpPr/>
          <p:nvPr/>
        </p:nvSpPr>
        <p:spPr bwMode="auto">
          <a:xfrm>
            <a:off x="1000100" y="1928802"/>
            <a:ext cx="2071702" cy="128588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smtClean="0">
                <a:latin typeface="휴먼옛체" pitchFamily="18" charset="-127"/>
                <a:ea typeface="휴먼옛체" pitchFamily="18" charset="-127"/>
              </a:rPr>
              <a:t>남편</a:t>
            </a:r>
            <a:endParaRPr lang="en-US" altLang="ko-KR" sz="2800" dirty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sp>
        <p:nvSpPr>
          <p:cNvPr id="7" name="타원 6"/>
          <p:cNvSpPr/>
          <p:nvPr/>
        </p:nvSpPr>
        <p:spPr bwMode="auto">
          <a:xfrm>
            <a:off x="3143240" y="3929066"/>
            <a:ext cx="2428892" cy="114300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자녀</a:t>
            </a:r>
            <a:r>
              <a:rPr kumimoji="1" lang="en-US" altLang="ko-KR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, 23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err="1" smtClean="0">
                <a:latin typeface="휴먼옛체" pitchFamily="18" charset="-127"/>
                <a:ea typeface="휴먼옛체" pitchFamily="18" charset="-127"/>
              </a:rPr>
              <a:t>소득없음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500034" y="1500174"/>
            <a:ext cx="7572428" cy="378621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5643570" y="2000240"/>
            <a:ext cx="2071702" cy="128588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아내</a:t>
            </a:r>
            <a:endParaRPr kumimoji="1" lang="en-US" altLang="ko-KR" sz="2800" b="0" i="0" u="none" strike="noStrike" cap="none" normalizeH="0" dirty="0" smtClean="0">
              <a:ln>
                <a:noFill/>
              </a:ln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800" b="0" i="0" u="none" strike="noStrike" cap="none" normalizeH="0" dirty="0" smtClean="0">
                <a:ln>
                  <a:noFill/>
                </a:ln>
                <a:effectLst/>
                <a:latin typeface="휴먼옛체" pitchFamily="18" charset="-127"/>
                <a:ea typeface="휴먼옛체" pitchFamily="18" charset="-127"/>
              </a:rPr>
              <a:t>근로자</a:t>
            </a:r>
          </a:p>
        </p:txBody>
      </p:sp>
      <p:sp>
        <p:nvSpPr>
          <p:cNvPr id="15" name="아래쪽 화살표 14"/>
          <p:cNvSpPr/>
          <p:nvPr/>
        </p:nvSpPr>
        <p:spPr bwMode="auto">
          <a:xfrm rot="19156130">
            <a:off x="2785175" y="2926181"/>
            <a:ext cx="714380" cy="1357322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3571876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의료비</a:t>
            </a: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,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교육비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신용카드공</a:t>
            </a:r>
            <a:r>
              <a:rPr lang="ko-KR" altLang="en-US" sz="2400" dirty="0">
                <a:latin typeface="휴먼옛체" pitchFamily="18" charset="-127"/>
                <a:ea typeface="휴먼옛체" pitchFamily="18" charset="-127"/>
              </a:rPr>
              <a:t>제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85787" y="1428736"/>
            <a:ext cx="7858179" cy="3214709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None/>
              <a:defRPr/>
            </a:pP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2. ~ </a:t>
            </a:r>
            <a:r>
              <a:rPr lang="ko-KR" altLang="en-US" sz="3100" b="1" dirty="0" smtClean="0">
                <a:latin typeface="휴먼옛체" pitchFamily="18" charset="-127"/>
                <a:ea typeface="휴먼옛체" pitchFamily="18" charset="-127"/>
              </a:rPr>
              <a:t>위하여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(</a:t>
            </a:r>
            <a:r>
              <a:rPr lang="ko-KR" altLang="en-US" sz="3100" b="1" dirty="0" smtClean="0">
                <a:latin typeface="휴먼옛체" pitchFamily="18" charset="-127"/>
                <a:ea typeface="휴먼옛체" pitchFamily="18" charset="-127"/>
              </a:rPr>
              <a:t>지출대상자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)</a:t>
            </a: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보험료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err="1" smtClean="0">
                <a:latin typeface="휴먼옛체" pitchFamily="18" charset="-127"/>
                <a:ea typeface="휴먼옛체" pitchFamily="18" charset="-127"/>
              </a:rPr>
              <a:t>보장성보험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 피보험자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기본공제자</a:t>
            </a:r>
            <a:endParaRPr lang="en-US" altLang="ko-KR" sz="2700" b="1" dirty="0" smtClean="0">
              <a:latin typeface="휴먼옛체" pitchFamily="18" charset="-127"/>
              <a:ea typeface="휴먼옛체" pitchFamily="18" charset="-127"/>
            </a:endParaRP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의료비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환자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기본공제자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(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나이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,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소득배제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)</a:t>
            </a: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교육비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학생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기본공제자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(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나이배제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)</a:t>
            </a: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⇒ </a:t>
            </a:r>
            <a:r>
              <a:rPr lang="ko-KR" altLang="en-US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소득배제</a:t>
            </a:r>
            <a:r>
              <a:rPr lang="en-US" altLang="ko-KR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 : </a:t>
            </a:r>
            <a:r>
              <a:rPr lang="ko-KR" altLang="en-US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맞벌이부부 의료비</a:t>
            </a:r>
            <a:endParaRPr lang="en-US" altLang="ko-KR" sz="2700" b="1" dirty="0" smtClean="0">
              <a:solidFill>
                <a:srgbClr val="0070C0"/>
              </a:solidFill>
              <a:latin typeface="휴먼옛체" pitchFamily="18" charset="-127"/>
              <a:ea typeface="휴먼옛체" pitchFamily="18" charset="-127"/>
            </a:endParaRP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관계</a:t>
            </a:r>
            <a:r>
              <a:rPr lang="en-US" altLang="ko-KR" sz="2700" b="1" dirty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 </a:t>
            </a:r>
            <a:r>
              <a:rPr lang="ko-KR" altLang="en-US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및 생계요건은 모두 적용</a:t>
            </a:r>
            <a:endParaRPr lang="en-US" altLang="ko-KR" sz="2700" b="1" dirty="0" smtClean="0">
              <a:solidFill>
                <a:srgbClr val="0070C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285750" y="6286500"/>
            <a:ext cx="2509838" cy="357188"/>
          </a:xfrm>
          <a:prstGeom prst="rect">
            <a:avLst/>
          </a:prstGeom>
        </p:spPr>
        <p:txBody>
          <a:bodyPr/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kumimoji="0" lang="ko-KR" alt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三德會計法人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6610350" y="6337300"/>
            <a:ext cx="2509838" cy="357188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defRPr/>
            </a:pPr>
            <a:r>
              <a:rPr kumimoji="0" lang="en-US" altLang="ko-KR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CPA </a:t>
            </a:r>
            <a:r>
              <a:rPr kumimoji="0" lang="ko-KR" altLang="en-US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최종기</a:t>
            </a:r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4"/>
            <a:ext cx="4030663" cy="6651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특별공제 유의사항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85787" y="1428736"/>
            <a:ext cx="7858179" cy="3143272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None/>
              <a:defRPr/>
            </a:pP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3. </a:t>
            </a:r>
            <a:r>
              <a:rPr lang="ko-KR" altLang="en-US" sz="3100" b="1" dirty="0" err="1" smtClean="0">
                <a:latin typeface="휴먼옛체" pitchFamily="18" charset="-127"/>
                <a:ea typeface="휴먼옛체" pitchFamily="18" charset="-127"/>
              </a:rPr>
              <a:t>지출자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(</a:t>
            </a:r>
            <a:r>
              <a:rPr lang="ko-KR" altLang="en-US" sz="3100" b="1" dirty="0" smtClean="0">
                <a:latin typeface="휴먼옛체" pitchFamily="18" charset="-127"/>
                <a:ea typeface="휴먼옛체" pitchFamily="18" charset="-127"/>
              </a:rPr>
              <a:t>부담자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)</a:t>
            </a: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보험료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계약자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본인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+</a:t>
            </a:r>
            <a:r>
              <a:rPr lang="ko-KR" altLang="en-US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소득 없는 가족</a:t>
            </a:r>
            <a:endParaRPr lang="en-US" altLang="ko-KR" sz="2700" b="1" dirty="0" smtClean="0">
              <a:solidFill>
                <a:srgbClr val="0070C0"/>
              </a:solidFill>
              <a:latin typeface="휴먼옛체" pitchFamily="18" charset="-127"/>
              <a:ea typeface="휴먼옛체" pitchFamily="18" charset="-127"/>
            </a:endParaRP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의료비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,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교육비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확인 안됨</a:t>
            </a:r>
            <a:endParaRPr lang="en-US" altLang="ko-KR" sz="2700" b="1" dirty="0" smtClean="0">
              <a:latin typeface="휴먼옛체" pitchFamily="18" charset="-127"/>
              <a:ea typeface="휴먼옛체" pitchFamily="18" charset="-127"/>
            </a:endParaRP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전세자금 차입금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err="1" smtClean="0">
                <a:latin typeface="휴먼옛체" pitchFamily="18" charset="-127"/>
                <a:ea typeface="휴먼옛체" pitchFamily="18" charset="-127"/>
              </a:rPr>
              <a:t>차입자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본인</a:t>
            </a:r>
            <a:endParaRPr lang="en-US" altLang="ko-KR" sz="2700" b="1" dirty="0" smtClean="0">
              <a:latin typeface="휴먼옛체" pitchFamily="18" charset="-127"/>
              <a:ea typeface="휴먼옛체" pitchFamily="18" charset="-127"/>
            </a:endParaRP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err="1" smtClean="0">
                <a:solidFill>
                  <a:srgbClr val="FF0000"/>
                </a:solidFill>
                <a:latin typeface="휴먼옛체" pitchFamily="18" charset="-127"/>
                <a:ea typeface="휴먼옛체" pitchFamily="18" charset="-127"/>
              </a:rPr>
              <a:t>월세액</a:t>
            </a:r>
            <a:r>
              <a:rPr lang="ko-KR" altLang="en-US" sz="2700" b="1" dirty="0" smtClean="0">
                <a:solidFill>
                  <a:srgbClr val="FF0000"/>
                </a:solidFill>
                <a:latin typeface="휴먼옛체" pitchFamily="18" charset="-127"/>
                <a:ea typeface="휴먼옛체" pitchFamily="18" charset="-127"/>
              </a:rPr>
              <a:t> </a:t>
            </a:r>
            <a:r>
              <a:rPr lang="en-US" altLang="ko-KR" sz="2700" b="1" dirty="0" smtClean="0">
                <a:solidFill>
                  <a:srgbClr val="FF0000"/>
                </a:solidFill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smtClean="0">
                <a:solidFill>
                  <a:srgbClr val="FF0000"/>
                </a:solidFill>
                <a:latin typeface="휴먼옛체" pitchFamily="18" charset="-127"/>
                <a:ea typeface="휴먼옛체" pitchFamily="18" charset="-127"/>
              </a:rPr>
              <a:t>계약자 </a:t>
            </a:r>
            <a:r>
              <a:rPr lang="en-US" altLang="ko-KR" sz="2700" b="1" dirty="0" smtClean="0">
                <a:solidFill>
                  <a:srgbClr val="FF0000"/>
                </a:solidFill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solidFill>
                  <a:srgbClr val="FF0000"/>
                </a:solidFill>
                <a:latin typeface="휴먼옛체" pitchFamily="18" charset="-127"/>
                <a:ea typeface="휴먼옛체" pitchFamily="18" charset="-127"/>
              </a:rPr>
              <a:t>본인</a:t>
            </a:r>
            <a:endParaRPr lang="en-US" altLang="ko-KR" sz="2700" b="1" dirty="0" smtClean="0">
              <a:solidFill>
                <a:srgbClr val="FF0000"/>
              </a:solidFill>
              <a:latin typeface="휴먼옛체" pitchFamily="18" charset="-127"/>
              <a:ea typeface="휴먼옛체" pitchFamily="18" charset="-127"/>
            </a:endParaRP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주택취득차입금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err="1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차입자</a:t>
            </a:r>
            <a:r>
              <a:rPr lang="ko-KR" altLang="en-US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 </a:t>
            </a:r>
            <a:r>
              <a:rPr lang="en-US" altLang="ko-KR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본인 </a:t>
            </a:r>
            <a:r>
              <a:rPr lang="en-US" altLang="ko-KR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주택소유자</a:t>
            </a:r>
            <a:endParaRPr lang="en-US" altLang="ko-KR" sz="2700" b="1" dirty="0" smtClean="0">
              <a:solidFill>
                <a:srgbClr val="0070C0"/>
              </a:solidFill>
              <a:latin typeface="휴먼옛체" pitchFamily="18" charset="-127"/>
              <a:ea typeface="휴먼옛체" pitchFamily="18" charset="-127"/>
            </a:endParaRPr>
          </a:p>
          <a:p>
            <a:pPr marL="4057650" lvl="8" indent="-514350" fontAlgn="auto">
              <a:spcAft>
                <a:spcPts val="0"/>
              </a:spcAft>
              <a:buNone/>
              <a:defRPr/>
            </a:pPr>
            <a:endParaRPr lang="en-US" altLang="ko-KR" sz="1900" b="1" dirty="0" smtClean="0">
              <a:solidFill>
                <a:srgbClr val="0070C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285750" y="6286500"/>
            <a:ext cx="2509838" cy="357188"/>
          </a:xfrm>
          <a:prstGeom prst="rect">
            <a:avLst/>
          </a:prstGeom>
        </p:spPr>
        <p:txBody>
          <a:bodyPr/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kumimoji="0" lang="ko-KR" alt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三德會計法人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6610350" y="6337300"/>
            <a:ext cx="2509838" cy="357188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defRPr/>
            </a:pPr>
            <a:r>
              <a:rPr kumimoji="0" lang="en-US" altLang="ko-KR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CPA </a:t>
            </a:r>
            <a:r>
              <a:rPr kumimoji="0" lang="ko-KR" altLang="en-US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최종기</a:t>
            </a:r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4"/>
            <a:ext cx="4030663" cy="6651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특별공제 유의사항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85787" y="1428736"/>
            <a:ext cx="7858179" cy="4286280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None/>
              <a:defRPr/>
            </a:pP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3. </a:t>
            </a:r>
            <a:r>
              <a:rPr lang="ko-KR" altLang="en-US" sz="3100" b="1" dirty="0" err="1" smtClean="0">
                <a:latin typeface="휴먼옛체" pitchFamily="18" charset="-127"/>
                <a:ea typeface="휴먼옛체" pitchFamily="18" charset="-127"/>
              </a:rPr>
              <a:t>지출자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(</a:t>
            </a:r>
            <a:r>
              <a:rPr lang="ko-KR" altLang="en-US" sz="3100" b="1" dirty="0" smtClean="0">
                <a:latin typeface="휴먼옛체" pitchFamily="18" charset="-127"/>
                <a:ea typeface="휴먼옛체" pitchFamily="18" charset="-127"/>
              </a:rPr>
              <a:t>부담자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)</a:t>
            </a: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기부금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dirty="0" smtClean="0">
                <a:latin typeface="휴먼옛체" pitchFamily="18" charset="-127"/>
                <a:ea typeface="휴먼옛체" pitchFamily="18" charset="-127"/>
              </a:rPr>
              <a:t>기부자 </a:t>
            </a:r>
            <a:r>
              <a:rPr lang="en-US" altLang="ko-KR" sz="2700" b="1" dirty="0" smtClean="0">
                <a:latin typeface="휴먼옛체" pitchFamily="18" charset="-127"/>
                <a:ea typeface="휴먼옛체" pitchFamily="18" charset="-127"/>
              </a:rPr>
              <a:t>= </a:t>
            </a:r>
            <a:r>
              <a:rPr lang="ko-KR" altLang="en-US" sz="27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본인</a:t>
            </a:r>
            <a:r>
              <a:rPr lang="en-US" altLang="ko-KR" sz="2700" b="1" baseline="30000" dirty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#</a:t>
            </a:r>
            <a:endParaRPr lang="en-US" altLang="ko-KR" sz="2700" b="1" baseline="30000" dirty="0" smtClean="0">
              <a:solidFill>
                <a:srgbClr val="0070C0"/>
              </a:solidFill>
              <a:latin typeface="휴먼옛체" pitchFamily="18" charset="-127"/>
              <a:ea typeface="휴먼옛체" pitchFamily="18" charset="-127"/>
            </a:endParaRPr>
          </a:p>
          <a:p>
            <a:pPr marL="2686050" lvl="5" indent="-514350" fontAlgn="auto">
              <a:spcAft>
                <a:spcPts val="0"/>
              </a:spcAft>
              <a:buNone/>
              <a:defRPr/>
            </a:pPr>
            <a:r>
              <a:rPr lang="en-US" altLang="ko-KR" sz="28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+ </a:t>
            </a:r>
            <a:r>
              <a:rPr lang="ko-KR" altLang="en-US" sz="28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기본공제 된 배우자</a:t>
            </a:r>
            <a:endParaRPr lang="en-US" altLang="ko-KR" sz="2800" b="1" dirty="0" smtClean="0">
              <a:solidFill>
                <a:srgbClr val="0070C0"/>
              </a:solidFill>
              <a:latin typeface="휴먼옛체" pitchFamily="18" charset="-127"/>
              <a:ea typeface="휴먼옛체" pitchFamily="18" charset="-127"/>
            </a:endParaRPr>
          </a:p>
          <a:p>
            <a:pPr marL="2686050" lvl="5" indent="-514350" fontAlgn="auto">
              <a:spcAft>
                <a:spcPts val="0"/>
              </a:spcAft>
              <a:buNone/>
              <a:defRPr/>
            </a:pPr>
            <a:r>
              <a:rPr lang="en-US" altLang="ko-KR" sz="28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+ </a:t>
            </a:r>
            <a:r>
              <a:rPr lang="ko-KR" altLang="en-US" sz="28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기본공제 된</a:t>
            </a:r>
            <a:r>
              <a:rPr lang="en-US" altLang="ko-KR" sz="28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 </a:t>
            </a:r>
            <a:r>
              <a:rPr lang="ko-KR" altLang="en-US" sz="28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직계비속</a:t>
            </a:r>
            <a:r>
              <a:rPr lang="en-US" altLang="ko-KR" sz="2800" b="1" baseline="30000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@</a:t>
            </a:r>
          </a:p>
          <a:p>
            <a:pPr marL="2686050" lvl="5" indent="-514350" fontAlgn="auto">
              <a:spcAft>
                <a:spcPts val="0"/>
              </a:spcAft>
              <a:buNone/>
              <a:defRPr/>
            </a:pPr>
            <a:r>
              <a:rPr lang="en-US" altLang="ko-KR" sz="28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+ </a:t>
            </a:r>
            <a:r>
              <a:rPr lang="ko-KR" altLang="en-US" sz="2800" b="1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기본공제 된 </a:t>
            </a:r>
            <a:r>
              <a:rPr lang="ko-KR" altLang="en-US" sz="2800" b="1" dirty="0" err="1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동거입양자</a:t>
            </a:r>
            <a:r>
              <a:rPr lang="en-US" altLang="ko-KR" sz="2800" b="1" baseline="30000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@</a:t>
            </a:r>
          </a:p>
          <a:p>
            <a:pPr marL="1314450" lvl="2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# </a:t>
            </a:r>
            <a:r>
              <a:rPr lang="ko-KR" altLang="en-US" sz="2700" b="1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본인만 </a:t>
            </a:r>
            <a:r>
              <a:rPr lang="en-US" altLang="ko-KR" sz="2700" b="1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ko-KR" altLang="en-US" sz="2700" b="1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정치자금</a:t>
            </a:r>
            <a:r>
              <a:rPr lang="en-US" altLang="ko-KR" sz="2700" b="1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(20), </a:t>
            </a:r>
            <a:r>
              <a:rPr lang="ko-KR" altLang="en-US" sz="2700" b="1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우리사주</a:t>
            </a:r>
            <a:r>
              <a:rPr lang="en-US" altLang="ko-KR" sz="2700" b="1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(42)</a:t>
            </a:r>
          </a:p>
          <a:p>
            <a:pPr marL="1314450" lvl="2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 smtClean="0">
                <a:solidFill>
                  <a:srgbClr val="00B050"/>
                </a:solidFill>
                <a:latin typeface="휴먼옛체" pitchFamily="18" charset="-127"/>
                <a:ea typeface="휴먼옛체" pitchFamily="18" charset="-127"/>
              </a:rPr>
              <a:t>@ </a:t>
            </a:r>
            <a:r>
              <a:rPr lang="ko-KR" altLang="en-US" sz="2700" b="1" dirty="0" smtClean="0">
                <a:solidFill>
                  <a:srgbClr val="00B050"/>
                </a:solidFill>
                <a:latin typeface="휴먼옛체" pitchFamily="18" charset="-127"/>
                <a:ea typeface="휴먼옛체" pitchFamily="18" charset="-127"/>
              </a:rPr>
              <a:t>장애인 직계비속</a:t>
            </a:r>
            <a:r>
              <a:rPr lang="en-US" altLang="ko-KR" sz="2700" b="1" dirty="0" smtClean="0">
                <a:solidFill>
                  <a:srgbClr val="00B050"/>
                </a:solidFill>
                <a:latin typeface="휴먼옛체" pitchFamily="18" charset="-127"/>
                <a:ea typeface="휴먼옛체" pitchFamily="18" charset="-127"/>
              </a:rPr>
              <a:t>, </a:t>
            </a:r>
            <a:r>
              <a:rPr lang="ko-KR" altLang="en-US" sz="2700" b="1" dirty="0" smtClean="0">
                <a:solidFill>
                  <a:srgbClr val="00B050"/>
                </a:solidFill>
                <a:latin typeface="휴먼옛체" pitchFamily="18" charset="-127"/>
                <a:ea typeface="휴먼옛체" pitchFamily="18" charset="-127"/>
              </a:rPr>
              <a:t>동거입양자의 </a:t>
            </a:r>
            <a:endParaRPr lang="en-US" altLang="ko-KR" sz="2700" b="1" dirty="0" smtClean="0">
              <a:solidFill>
                <a:srgbClr val="00B050"/>
              </a:solidFill>
              <a:latin typeface="휴먼옛체" pitchFamily="18" charset="-127"/>
              <a:ea typeface="휴먼옛체" pitchFamily="18" charset="-127"/>
            </a:endParaRPr>
          </a:p>
          <a:p>
            <a:pPr marL="1314450" lvl="2" indent="-514350" fontAlgn="auto">
              <a:spcAft>
                <a:spcPts val="0"/>
              </a:spcAft>
              <a:buNone/>
              <a:defRPr/>
            </a:pPr>
            <a:r>
              <a:rPr lang="en-US" altLang="ko-KR" sz="2700" b="1" dirty="0">
                <a:solidFill>
                  <a:srgbClr val="00B050"/>
                </a:solidFill>
                <a:latin typeface="휴먼옛체" pitchFamily="18" charset="-127"/>
                <a:ea typeface="휴먼옛체" pitchFamily="18" charset="-127"/>
              </a:rPr>
              <a:t> </a:t>
            </a:r>
            <a:r>
              <a:rPr lang="en-US" altLang="ko-KR" sz="2700" b="1" dirty="0" smtClean="0">
                <a:solidFill>
                  <a:srgbClr val="00B050"/>
                </a:solidFill>
                <a:latin typeface="휴먼옛체" pitchFamily="18" charset="-127"/>
                <a:ea typeface="휴먼옛체" pitchFamily="18" charset="-127"/>
              </a:rPr>
              <a:t>  </a:t>
            </a:r>
            <a:r>
              <a:rPr lang="ko-KR" altLang="en-US" sz="2700" b="1" dirty="0" smtClean="0">
                <a:solidFill>
                  <a:srgbClr val="00B050"/>
                </a:solidFill>
                <a:latin typeface="휴먼옛체" pitchFamily="18" charset="-127"/>
                <a:ea typeface="휴먼옛체" pitchFamily="18" charset="-127"/>
              </a:rPr>
              <a:t>장애인 배우자 포함</a:t>
            </a:r>
            <a:endParaRPr lang="en-US" altLang="ko-KR" sz="2700" b="1" dirty="0" smtClean="0">
              <a:solidFill>
                <a:srgbClr val="00B05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285750" y="6286500"/>
            <a:ext cx="2509838" cy="357188"/>
          </a:xfrm>
          <a:prstGeom prst="rect">
            <a:avLst/>
          </a:prstGeom>
        </p:spPr>
        <p:txBody>
          <a:bodyPr/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kumimoji="0" lang="ko-KR" alt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三德會計法人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6610350" y="6337300"/>
            <a:ext cx="2509838" cy="357188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defRPr/>
            </a:pPr>
            <a:r>
              <a:rPr kumimoji="0" lang="en-US" altLang="ko-KR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CPA </a:t>
            </a:r>
            <a:r>
              <a:rPr kumimoji="0" lang="ko-KR" altLang="en-US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최종기</a:t>
            </a:r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4"/>
            <a:ext cx="4030663" cy="6651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특별공제 유의사항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85787" y="1428736"/>
            <a:ext cx="7858179" cy="2000264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None/>
              <a:defRPr/>
            </a:pPr>
            <a:r>
              <a:rPr lang="en-US" altLang="ko-KR" sz="3100" b="1" dirty="0">
                <a:latin typeface="휴먼옛체" pitchFamily="18" charset="-127"/>
                <a:ea typeface="휴먼옛체" pitchFamily="18" charset="-127"/>
              </a:rPr>
              <a:t>4</a:t>
            </a:r>
            <a:r>
              <a:rPr lang="en-US" altLang="ko-KR" sz="3100" b="1" dirty="0" smtClean="0">
                <a:latin typeface="휴먼옛체" pitchFamily="18" charset="-127"/>
                <a:ea typeface="휴먼옛체" pitchFamily="18" charset="-127"/>
              </a:rPr>
              <a:t>. </a:t>
            </a:r>
            <a:r>
              <a:rPr lang="ko-KR" altLang="en-US" sz="3100" b="1" dirty="0" smtClean="0">
                <a:latin typeface="휴먼옛체" pitchFamily="18" charset="-127"/>
                <a:ea typeface="휴먼옛체" pitchFamily="18" charset="-127"/>
              </a:rPr>
              <a:t>증빙서류</a:t>
            </a:r>
            <a:endParaRPr lang="en-US" altLang="ko-KR" sz="3100" b="1" dirty="0" smtClean="0">
              <a:latin typeface="휴먼옛체" pitchFamily="18" charset="-127"/>
              <a:ea typeface="휴먼옛체" pitchFamily="18" charset="-127"/>
            </a:endParaRP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32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3200" b="1" dirty="0" smtClean="0">
                <a:latin typeface="휴먼옛체" pitchFamily="18" charset="-127"/>
                <a:ea typeface="휴먼옛체" pitchFamily="18" charset="-127"/>
              </a:rPr>
              <a:t>인터넷 증빙서류</a:t>
            </a:r>
            <a:endParaRPr lang="en-US" altLang="ko-KR" sz="3200" b="1" dirty="0" smtClean="0">
              <a:latin typeface="휴먼옛체" pitchFamily="18" charset="-127"/>
              <a:ea typeface="휴먼옛체" pitchFamily="18" charset="-127"/>
            </a:endParaRPr>
          </a:p>
          <a:p>
            <a:pPr marL="914400" lvl="1" indent="-514350" fontAlgn="auto">
              <a:spcAft>
                <a:spcPts val="0"/>
              </a:spcAft>
              <a:buNone/>
              <a:defRPr/>
            </a:pPr>
            <a:r>
              <a:rPr lang="en-US" altLang="ko-KR" sz="3200" b="1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3200" b="1" dirty="0" err="1" smtClean="0">
                <a:latin typeface="휴먼옛체" pitchFamily="18" charset="-127"/>
                <a:ea typeface="휴먼옛체" pitchFamily="18" charset="-127"/>
              </a:rPr>
              <a:t>간소화서비스자료</a:t>
            </a:r>
            <a:r>
              <a:rPr lang="en-US" altLang="ko-KR" sz="3200" b="1" dirty="0" smtClean="0">
                <a:latin typeface="휴먼옛체" pitchFamily="18" charset="-127"/>
                <a:ea typeface="휴먼옛체" pitchFamily="18" charset="-127"/>
              </a:rPr>
              <a:t>(p312~313)</a:t>
            </a: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285750" y="6286500"/>
            <a:ext cx="2509838" cy="357188"/>
          </a:xfrm>
          <a:prstGeom prst="rect">
            <a:avLst/>
          </a:prstGeom>
        </p:spPr>
        <p:txBody>
          <a:bodyPr/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kumimoji="0" lang="ko-KR" alt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三德會計法人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6610350" y="6337300"/>
            <a:ext cx="2509838" cy="357188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defRPr/>
            </a:pPr>
            <a:r>
              <a:rPr kumimoji="0" lang="en-US" altLang="ko-KR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CPA </a:t>
            </a:r>
            <a:r>
              <a:rPr kumimoji="0" lang="ko-KR" altLang="en-US" sz="2200" b="1" i="1" spc="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최종기</a:t>
            </a:r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684213" y="549274"/>
            <a:ext cx="4030663" cy="6651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특별공제 유의사항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762883" name="WordArt 3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553200" cy="208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66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연말정산간소화서비스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/>
          <p:cNvSpPr>
            <a:spLocks noChangeArrowheads="1"/>
          </p:cNvSpPr>
          <p:nvPr/>
        </p:nvSpPr>
        <p:spPr bwMode="auto">
          <a:xfrm>
            <a:off x="539750" y="1268413"/>
            <a:ext cx="8135938" cy="20891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국세청 제공 소득공제 증빙서류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제공시기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2011.1.15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.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부터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홈페이지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www.yesone.go.kr</a:t>
            </a:r>
          </a:p>
        </p:txBody>
      </p:sp>
      <p:sp>
        <p:nvSpPr>
          <p:cNvPr id="76493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7529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제공시기 및 홈페이지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ChangeArrowheads="1"/>
          </p:cNvSpPr>
          <p:nvPr/>
        </p:nvSpPr>
        <p:spPr bwMode="auto">
          <a:xfrm>
            <a:off x="539750" y="1268413"/>
            <a:ext cx="8135938" cy="41052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국세청 연말정산 간소화 서비스 홈피에서</a:t>
            </a:r>
          </a:p>
          <a:p>
            <a:pPr marL="342900" indent="-342900" algn="l"/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부양가족을 등록하는 방법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부양가족 명의 공인인증서 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부양가족 명의 핸드폰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+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인증번호 입력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부양가족 명의 신용카드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+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비밀번호 입력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동의서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홈페이지 제공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)+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신분증 사본</a:t>
            </a:r>
          </a:p>
          <a:p>
            <a:pPr marL="800100" lvl="1" indent="-342900" algn="l"/>
            <a:r>
              <a:rPr lang="ko-KR" altLang="en-US" sz="3200"/>
              <a:t>→ 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세무서 팩스전송 또는 우편 제출</a:t>
            </a:r>
          </a:p>
        </p:txBody>
      </p:sp>
      <p:sp>
        <p:nvSpPr>
          <p:cNvPr id="76902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2400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부양가족등록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ChangeArrowheads="1"/>
          </p:cNvSpPr>
          <p:nvPr/>
        </p:nvSpPr>
        <p:spPr bwMode="auto">
          <a:xfrm>
            <a:off x="539750" y="1268413"/>
            <a:ext cx="8280400" cy="3889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국세청 제공 소득공제 증빙서류 제공내용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연금보험료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퇴직연금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보험료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(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장애인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보장성보험료</a:t>
            </a:r>
            <a:endParaRPr lang="ko-KR" altLang="en-US" sz="32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의료비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의료기관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약국 의료비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</a:t>
            </a:r>
          </a:p>
          <a:p>
            <a:pPr marL="2171700" lvl="4" indent="-342900" algn="l"/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 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노인장기요양비용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교육비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보육시설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유치원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학교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3200" dirty="0" err="1">
                <a:latin typeface="HY목각파임B" pitchFamily="18" charset="-127"/>
                <a:ea typeface="HY목각파임B" pitchFamily="18" charset="-127"/>
              </a:rPr>
              <a:t>초중고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),</a:t>
            </a:r>
          </a:p>
          <a:p>
            <a:pPr marL="2171700" lvl="4" indent="-342900" algn="l"/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대학교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직업능력개발훈련시설</a:t>
            </a:r>
          </a:p>
        </p:txBody>
      </p:sp>
      <p:sp>
        <p:nvSpPr>
          <p:cNvPr id="76697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4479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제공내용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ChangeArrowheads="1"/>
          </p:cNvSpPr>
          <p:nvPr/>
        </p:nvSpPr>
        <p:spPr bwMode="auto">
          <a:xfrm>
            <a:off x="539750" y="1268412"/>
            <a:ext cx="8280722" cy="439283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 startAt="5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주택임차차입금원리금상환액</a:t>
            </a:r>
          </a:p>
          <a:p>
            <a:pPr marL="342900" indent="-342900" algn="l">
              <a:buFontTx/>
              <a:buAutoNum type="arabicPeriod" startAt="5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장기주택저당차입금이자상환액</a:t>
            </a:r>
          </a:p>
          <a:p>
            <a:pPr marL="342900" indent="-342900" algn="l">
              <a:buFontTx/>
              <a:buAutoNum type="arabicPeriod" startAt="5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연금저축 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개인연금저축</a:t>
            </a:r>
            <a:r>
              <a:rPr lang="en-US" altLang="ko-KR" sz="32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연금저축</a:t>
            </a:r>
          </a:p>
          <a:p>
            <a:pPr marL="342900" indent="-342900" algn="l">
              <a:buFontTx/>
              <a:buAutoNum type="arabicPeriod" startAt="5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주택마련저축</a:t>
            </a:r>
          </a:p>
          <a:p>
            <a:pPr marL="342900" indent="-342900" algn="l">
              <a:buFontTx/>
              <a:buAutoNum type="arabicPeriod" startAt="5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신용카드 등 사용금액</a:t>
            </a:r>
          </a:p>
          <a:p>
            <a:pPr marL="342900" indent="-342900" algn="l">
              <a:buFontTx/>
              <a:buAutoNum type="arabicPeriod" startAt="5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현금영수증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사용금액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 startAt="5"/>
            </a:pPr>
            <a:r>
              <a:rPr lang="ko-KR" altLang="en-US" sz="32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장기주식형저축</a:t>
            </a:r>
            <a:endParaRPr lang="ko-KR" altLang="en-US" sz="32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 startAt="5"/>
            </a:pPr>
            <a:r>
              <a:rPr lang="ko-KR" altLang="en-US" sz="3200" dirty="0">
                <a:latin typeface="HY목각파임B" pitchFamily="18" charset="-127"/>
                <a:ea typeface="HY목각파임B" pitchFamily="18" charset="-127"/>
              </a:rPr>
              <a:t>소기업소상공인 </a:t>
            </a: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공제부금</a:t>
            </a:r>
            <a:endParaRPr lang="en-US" altLang="ko-KR" sz="3200" dirty="0" smtClean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7107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4479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제공내용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638979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보험료공제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Rectangle 2"/>
          <p:cNvSpPr>
            <a:spLocks noChangeArrowheads="1"/>
          </p:cNvSpPr>
          <p:nvPr/>
        </p:nvSpPr>
        <p:spPr bwMode="auto">
          <a:xfrm>
            <a:off x="539750" y="1243013"/>
            <a:ext cx="7993063" cy="27622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다음 보험료 본인부담분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국민건강보험료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고용보험료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노인장기요양보험료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제출서류 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없음</a:t>
            </a:r>
          </a:p>
        </p:txBody>
      </p:sp>
      <p:sp>
        <p:nvSpPr>
          <p:cNvPr id="63693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9608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전액공제보험료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/>
          <p:cNvSpPr>
            <a:spLocks noChangeArrowheads="1"/>
          </p:cNvSpPr>
          <p:nvPr/>
        </p:nvSpPr>
        <p:spPr bwMode="auto">
          <a:xfrm>
            <a:off x="468313" y="1196975"/>
            <a:ext cx="8135937" cy="38877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다음 보험료 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본인부담분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보장성보험료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장애인전용보장성보험료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계약자가 본인 또는 </a:t>
            </a: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소득 없는 가족일 </a:t>
            </a:r>
            <a:r>
              <a:rPr lang="ko-KR" altLang="en-US" sz="28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것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피보험자가 기본공제대상자일 것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공제액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보장성보험료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100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 한도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장애인보장성보험료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100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 한도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중복적용은 불가</a:t>
            </a:r>
          </a:p>
        </p:txBody>
      </p:sp>
      <p:sp>
        <p:nvSpPr>
          <p:cNvPr id="64102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0241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한도공제보험료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Rectangle 2"/>
          <p:cNvSpPr>
            <a:spLocks noChangeArrowheads="1"/>
          </p:cNvSpPr>
          <p:nvPr/>
        </p:nvSpPr>
        <p:spPr bwMode="auto">
          <a:xfrm>
            <a:off x="539750" y="1243013"/>
            <a:ext cx="8064500" cy="36258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 startAt="3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과세연도 중 혼인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이혼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별거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취업 등 사유로</a:t>
            </a:r>
          </a:p>
          <a:p>
            <a:pPr marL="800100" lvl="1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본인의 기본공제대상자가 아니게 된</a:t>
            </a:r>
          </a:p>
          <a:p>
            <a:pPr marL="800100" lvl="1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종전 기본공제대상자를 위해 사유발생일까지</a:t>
            </a:r>
          </a:p>
          <a:p>
            <a:pPr marL="800100" lvl="1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지출한 것도 공제 가능</a:t>
            </a:r>
          </a:p>
          <a:p>
            <a:pPr marL="342900" indent="-342900" algn="l">
              <a:buFontTx/>
              <a:buAutoNum type="arabicPeriod" startAt="3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제출서류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납입증명서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국세청 제공 증빙서류 가능</a:t>
            </a:r>
          </a:p>
        </p:txBody>
      </p:sp>
      <p:sp>
        <p:nvSpPr>
          <p:cNvPr id="64512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6734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한도공제보험료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407555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의료비공제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43465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나이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소득요건 배제한 기본공제대상자일 것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맞벌이 배우자 위한 의료비 공제가능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나이불충족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부양가족이 다른 거주자의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부양가족에 해당되는 경우 의료비</a:t>
            </a:r>
          </a:p>
          <a:p>
            <a:pPr marL="1257300" lvl="2" indent="-342900" algn="l"/>
            <a:r>
              <a:rPr lang="ko-KR" altLang="en-US" sz="2800" dirty="0"/>
              <a:t>→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명만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신청해야 함</a:t>
            </a:r>
            <a:endParaRPr lang="ko-KR" altLang="en-US" sz="2800" dirty="0"/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과세연도 종료일 이전 혼인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이혼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별거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취업</a:t>
            </a:r>
          </a:p>
          <a:p>
            <a:pPr marL="800100" lvl="1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등의 사유로 본인의 기본공제대상자가 아닌</a:t>
            </a:r>
          </a:p>
          <a:p>
            <a:pPr marL="800100" lvl="1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종전 기본공제대상자를 위해 사유발생일까지</a:t>
            </a:r>
          </a:p>
          <a:p>
            <a:pPr marL="800100" lvl="1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지출한 의료비도 포함</a:t>
            </a:r>
          </a:p>
        </p:txBody>
      </p:sp>
      <p:sp>
        <p:nvSpPr>
          <p:cNvPr id="64307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6734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지출대상자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환자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0" name="Rectangle 2"/>
          <p:cNvSpPr>
            <a:spLocks noChangeArrowheads="1"/>
          </p:cNvSpPr>
          <p:nvPr/>
        </p:nvSpPr>
        <p:spPr bwMode="auto">
          <a:xfrm>
            <a:off x="539750" y="1268413"/>
            <a:ext cx="8280722" cy="39607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2010.1.1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.~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2010.12.31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.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까지 지출한 </a:t>
            </a:r>
          </a:p>
          <a:p>
            <a:pPr marL="342900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의료기관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병원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의원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조산원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)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의료비</a:t>
            </a:r>
          </a:p>
          <a:p>
            <a:pPr marL="342900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의약품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한약 포함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)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구입 비용</a:t>
            </a:r>
          </a:p>
          <a:p>
            <a:pPr marL="342900" indent="-342900" algn="l">
              <a:buFontTx/>
              <a:buChar char="-"/>
            </a:pP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장애인보장구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구입비용</a:t>
            </a:r>
          </a:p>
          <a:p>
            <a:pPr marL="342900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처방전에 의한 의료기기 구입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임차비용</a:t>
            </a:r>
          </a:p>
          <a:p>
            <a:pPr marL="342900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안경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콘텍트렌즈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구입비용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환자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명당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50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342900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보청기 구입비용</a:t>
            </a:r>
          </a:p>
          <a:p>
            <a:pPr marL="342900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노인장기요양비용 중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급여분으로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본인부담분만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4717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5290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공제대상의료비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ChangeArrowheads="1"/>
          </p:cNvSpPr>
          <p:nvPr/>
        </p:nvSpPr>
        <p:spPr bwMode="auto">
          <a:xfrm>
            <a:off x="539750" y="1268413"/>
            <a:ext cx="8136706" cy="35287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의료기관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약국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요양기관 의료비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진료비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약제비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계산서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영수증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납입확인서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장기요양급여비용명세서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납부확인서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국세청 제공 증빙서류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가능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*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국세청 서류를 제외하고는 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상대방 사업자등록번호 확인 가능할 것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*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국세청 서류와 개별 기관 서류 중 선택 가능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4921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5209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ChangeArrowheads="1"/>
          </p:cNvSpPr>
          <p:nvPr/>
        </p:nvSpPr>
        <p:spPr bwMode="auto">
          <a:xfrm>
            <a:off x="539750" y="1268413"/>
            <a:ext cx="8136706" cy="439283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2.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이외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의료비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구입영수증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사용자 성명 확인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의료기기는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처방전 첨부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안경영수증은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시력교정용 확인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필요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*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상대방 사업자등록번호 확인 가능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*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안경영수증은 환자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명당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50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만원 한도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 startAt="3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의료비지급명세서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(200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 이상 반드시 제출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)</a:t>
            </a:r>
          </a:p>
        </p:txBody>
      </p:sp>
      <p:sp>
        <p:nvSpPr>
          <p:cNvPr id="64921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5209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ChangeArrowheads="1"/>
          </p:cNvSpPr>
          <p:nvPr/>
        </p:nvSpPr>
        <p:spPr bwMode="auto">
          <a:xfrm>
            <a:off x="539750" y="1268413"/>
            <a:ext cx="8032778" cy="208914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2400" b="1" dirty="0">
                <a:latin typeface="HY목각파임B" pitchFamily="18" charset="-127"/>
                <a:ea typeface="HY목각파임B" pitchFamily="18" charset="-127"/>
              </a:rPr>
              <a:t>공제액 </a:t>
            </a:r>
            <a:r>
              <a:rPr lang="en-US" altLang="ko-KR" sz="2400" b="1" dirty="0">
                <a:latin typeface="HY목각파임B" pitchFamily="18" charset="-127"/>
                <a:ea typeface="HY목각파임B" pitchFamily="18" charset="-127"/>
              </a:rPr>
              <a:t>= Max[①+②, 0]</a:t>
            </a:r>
          </a:p>
          <a:p>
            <a:pPr marL="800100" lvl="1" indent="-342900" algn="l"/>
            <a:r>
              <a:rPr lang="en-US" altLang="ko-KR" sz="2400" b="1" dirty="0">
                <a:latin typeface="HY목각파임B" pitchFamily="18" charset="-127"/>
                <a:ea typeface="HY목각파임B" pitchFamily="18" charset="-127"/>
              </a:rPr>
              <a:t>① = </a:t>
            </a:r>
            <a:r>
              <a:rPr lang="ko-KR" altLang="en-US" sz="2400" b="1" dirty="0">
                <a:latin typeface="HY목각파임B" pitchFamily="18" charset="-127"/>
                <a:ea typeface="HY목각파임B" pitchFamily="18" charset="-127"/>
              </a:rPr>
              <a:t>본인</a:t>
            </a:r>
            <a:r>
              <a:rPr lang="en-US" altLang="ko-KR" sz="2400" b="1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en-US" altLang="ko-KR" sz="2400" b="1" dirty="0" smtClean="0">
                <a:latin typeface="HY목각파임B" pitchFamily="18" charset="-127"/>
                <a:ea typeface="HY목각파임B" pitchFamily="18" charset="-127"/>
              </a:rPr>
              <a:t>65</a:t>
            </a:r>
            <a:r>
              <a:rPr lang="ko-KR" altLang="en-US" sz="2400" b="1" dirty="0" smtClean="0">
                <a:latin typeface="HY목각파임B" pitchFamily="18" charset="-127"/>
                <a:ea typeface="HY목각파임B" pitchFamily="18" charset="-127"/>
              </a:rPr>
              <a:t>세 </a:t>
            </a:r>
            <a:r>
              <a:rPr lang="ko-KR" altLang="en-US" sz="2400" b="1" dirty="0" err="1" smtClean="0">
                <a:latin typeface="HY목각파임B" pitchFamily="18" charset="-127"/>
                <a:ea typeface="HY목각파임B" pitchFamily="18" charset="-127"/>
              </a:rPr>
              <a:t>이상자</a:t>
            </a:r>
            <a:r>
              <a:rPr lang="en-US" altLang="ko-KR" sz="2400" b="1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400" b="1" dirty="0">
                <a:latin typeface="HY목각파임B" pitchFamily="18" charset="-127"/>
                <a:ea typeface="HY목각파임B" pitchFamily="18" charset="-127"/>
              </a:rPr>
              <a:t>장애인 </a:t>
            </a:r>
            <a:r>
              <a:rPr lang="ko-KR" altLang="en-US" sz="2400" b="1" dirty="0" smtClean="0">
                <a:latin typeface="HY목각파임B" pitchFamily="18" charset="-127"/>
                <a:ea typeface="HY목각파임B" pitchFamily="18" charset="-127"/>
              </a:rPr>
              <a:t>의료비</a:t>
            </a:r>
            <a:endParaRPr lang="en-US" altLang="ko-KR" sz="2400" b="1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400" b="1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400" b="1" dirty="0" smtClean="0">
                <a:latin typeface="HY목각파임B" pitchFamily="18" charset="-127"/>
                <a:ea typeface="HY목각파임B" pitchFamily="18" charset="-127"/>
              </a:rPr>
              <a:t>      * 65</a:t>
            </a:r>
            <a:r>
              <a:rPr lang="ko-KR" altLang="en-US" sz="2400" b="1" dirty="0" smtClean="0">
                <a:latin typeface="HY목각파임B" pitchFamily="18" charset="-127"/>
                <a:ea typeface="HY목각파임B" pitchFamily="18" charset="-127"/>
              </a:rPr>
              <a:t>세 </a:t>
            </a:r>
            <a:r>
              <a:rPr lang="ko-KR" altLang="en-US" sz="2400" b="1" dirty="0" err="1" smtClean="0">
                <a:latin typeface="HY목각파임B" pitchFamily="18" charset="-127"/>
                <a:ea typeface="HY목각파임B" pitchFamily="18" charset="-127"/>
              </a:rPr>
              <a:t>이상자</a:t>
            </a:r>
            <a:r>
              <a:rPr lang="ko-KR" altLang="en-US" sz="2400" b="1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400" b="1" dirty="0" smtClean="0">
                <a:latin typeface="HY목각파임B" pitchFamily="18" charset="-127"/>
                <a:ea typeface="HY목각파임B" pitchFamily="18" charset="-127"/>
              </a:rPr>
              <a:t>: 1945.12.31.</a:t>
            </a:r>
            <a:r>
              <a:rPr lang="ko-KR" altLang="en-US" sz="2400" b="1" dirty="0" smtClean="0">
                <a:latin typeface="HY목각파임B" pitchFamily="18" charset="-127"/>
                <a:ea typeface="HY목각파임B" pitchFamily="18" charset="-127"/>
              </a:rPr>
              <a:t>이전 </a:t>
            </a:r>
            <a:r>
              <a:rPr lang="ko-KR" altLang="en-US" sz="2400" b="1" dirty="0" err="1" smtClean="0">
                <a:latin typeface="HY목각파임B" pitchFamily="18" charset="-127"/>
                <a:ea typeface="HY목각파임B" pitchFamily="18" charset="-127"/>
              </a:rPr>
              <a:t>출생자</a:t>
            </a:r>
            <a:endParaRPr lang="ko-KR" altLang="en-US" sz="2400" b="1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2400" b="1" dirty="0">
                <a:latin typeface="HY목각파임B" pitchFamily="18" charset="-127"/>
                <a:ea typeface="HY목각파임B" pitchFamily="18" charset="-127"/>
              </a:rPr>
              <a:t>② </a:t>
            </a:r>
            <a:r>
              <a:rPr lang="en-US" altLang="ko-KR" sz="2400" b="1" dirty="0">
                <a:latin typeface="HY목각파임B" pitchFamily="18" charset="-127"/>
                <a:ea typeface="HY목각파임B" pitchFamily="18" charset="-127"/>
              </a:rPr>
              <a:t>= Min[①</a:t>
            </a:r>
            <a:r>
              <a:rPr lang="ko-KR" altLang="en-US" sz="2400" b="1" dirty="0">
                <a:latin typeface="HY목각파임B" pitchFamily="18" charset="-127"/>
                <a:ea typeface="HY목각파임B" pitchFamily="18" charset="-127"/>
              </a:rPr>
              <a:t>외 의료비 </a:t>
            </a:r>
            <a:r>
              <a:rPr lang="en-US" altLang="ko-KR" sz="2400" b="1" dirty="0"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lang="ko-KR" altLang="en-US" sz="2400" b="1" dirty="0" err="1">
                <a:latin typeface="HY목각파임B" pitchFamily="18" charset="-127"/>
                <a:ea typeface="HY목각파임B" pitchFamily="18" charset="-127"/>
              </a:rPr>
              <a:t>총급여</a:t>
            </a:r>
            <a:r>
              <a:rPr lang="en-US" altLang="ko-KR" sz="2400" b="1" dirty="0">
                <a:latin typeface="HY목각파임B" pitchFamily="18" charset="-127"/>
                <a:ea typeface="HY목각파임B" pitchFamily="18" charset="-127"/>
              </a:rPr>
              <a:t>ⅹ3%, </a:t>
            </a:r>
            <a:r>
              <a:rPr lang="en-US" altLang="ko-KR" sz="2400" b="1" dirty="0" smtClean="0">
                <a:latin typeface="HY목각파임B" pitchFamily="18" charset="-127"/>
                <a:ea typeface="HY목각파임B" pitchFamily="18" charset="-127"/>
              </a:rPr>
              <a:t>700</a:t>
            </a:r>
            <a:r>
              <a:rPr lang="ko-KR" altLang="en-US" sz="2400" b="1" dirty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400" b="1" dirty="0">
                <a:latin typeface="HY목각파임B" pitchFamily="18" charset="-127"/>
                <a:ea typeface="HY목각파임B" pitchFamily="18" charset="-127"/>
              </a:rPr>
              <a:t>]</a:t>
            </a:r>
          </a:p>
        </p:txBody>
      </p:sp>
      <p:sp>
        <p:nvSpPr>
          <p:cNvPr id="65126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2400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의료비공제액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477187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교육비공제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3600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본인 교육비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대학원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시간제과정 포함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직업능력개발훈련비도 포함</a:t>
            </a:r>
          </a:p>
          <a:p>
            <a:pPr marL="1257300" lvl="2" indent="-342900" algn="l"/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* 단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수강지원금 차감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장애인특수교육비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기본공제대상자인 장애인 재활교육비</a:t>
            </a:r>
          </a:p>
        </p:txBody>
      </p:sp>
      <p:sp>
        <p:nvSpPr>
          <p:cNvPr id="6533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6734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전액공제교육비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46815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교육비 지출 대상자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학생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나이요건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배제한 기본공제대상자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직계존속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배우자 직계존속 포함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제외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나이불충족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부양가족이 다른 거주자의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부양가족에 해당되는 경우 교육비</a:t>
            </a:r>
          </a:p>
          <a:p>
            <a:pPr marL="1257300" lvl="2" indent="-342900" algn="l"/>
            <a:r>
              <a:rPr lang="ko-KR" altLang="en-US" sz="2800" dirty="0"/>
              <a:t>→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명만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신청해야 함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과세연도 종료일 이전 혼인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이혼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별거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취업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등의 사유로 본인 기본공제대상자가 아닌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종전 기본공제대상자 위해 사유발생일까지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지출한 교육비도 포함</a:t>
            </a:r>
          </a:p>
        </p:txBody>
      </p:sp>
      <p:sp>
        <p:nvSpPr>
          <p:cNvPr id="65536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691356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한도공제교육비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부양가족교육비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38163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 startAt="2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공제대상 교육기관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취학전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아동의 보육시설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유치원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취학전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아동의 학원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체육시설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초등학교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중학교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고등학교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대학교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학점인정과정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학위취득과정 포함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대학원 제외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국외교육기관</a:t>
            </a:r>
          </a:p>
          <a:p>
            <a:pPr marL="1257300" lvl="2" indent="-342900" algn="l"/>
            <a:r>
              <a:rPr lang="ko-KR" altLang="en-US" sz="2800" dirty="0"/>
              <a:t>→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유치원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초</a:t>
            </a:r>
            <a:r>
              <a:rPr lang="en-US" altLang="ko-KR" sz="2800" dirty="0">
                <a:latin typeface="돋움" pitchFamily="50" charset="-127"/>
                <a:ea typeface="돋움" pitchFamily="50" charset="-127"/>
              </a:rPr>
              <a:t>•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중</a:t>
            </a:r>
            <a:r>
              <a:rPr lang="en-US" altLang="ko-KR" sz="2800" dirty="0">
                <a:latin typeface="돋움" pitchFamily="50" charset="-127"/>
                <a:ea typeface="돋움" pitchFamily="50" charset="-127"/>
              </a:rPr>
              <a:t>•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고등학교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대학교만 인정</a:t>
            </a:r>
          </a:p>
        </p:txBody>
      </p:sp>
      <p:sp>
        <p:nvSpPr>
          <p:cNvPr id="65945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691356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한도공제교육비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부양가족교육비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/>
          <p:cNvSpPr>
            <a:spLocks noChangeArrowheads="1"/>
          </p:cNvSpPr>
          <p:nvPr/>
        </p:nvSpPr>
        <p:spPr bwMode="auto">
          <a:xfrm>
            <a:off x="539751" y="1268413"/>
            <a:ext cx="7961340" cy="451804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 startAt="3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공제대상 교육비</a:t>
            </a:r>
          </a:p>
          <a:p>
            <a:pPr marL="800100" lvl="1" indent="-342900" algn="l">
              <a:buFontTx/>
              <a:buAutoNum type="arabicParenR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초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중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고등학생의 다음 금액</a:t>
            </a:r>
          </a:p>
          <a:p>
            <a:pPr marL="1257300" lvl="2" indent="-342900" algn="l">
              <a:buFont typeface="Wingdings" pitchFamily="2" charset="2"/>
              <a:buChar char="Ø"/>
            </a:pP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급식비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 typeface="Wingdings" pitchFamily="2" charset="2"/>
              <a:buChar char="Ø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학교에서 구입한 교과서구입비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 typeface="Wingdings" pitchFamily="2" charset="2"/>
              <a:buChar char="Ø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보충수업비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교재구입비 제외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AutoNum type="arabicParenR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중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고등학생의 다음 금액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 typeface="Wingdings" pitchFamily="2" charset="2"/>
              <a:buChar char="Ø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교복구입비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학생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명당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50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1257300" lvl="2" indent="-342900" algn="l">
              <a:buFont typeface="Wingdings" pitchFamily="2" charset="2"/>
              <a:buChar char="Ø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교육비납입증명서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교복판매자 발급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>
              <a:buFontTx/>
              <a:buAutoNum type="arabicParenR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장학금 또는 학자금 제외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6150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691356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한도공제교육비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부양가족교육비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/>
          <p:cNvSpPr>
            <a:spLocks noChangeArrowheads="1"/>
          </p:cNvSpPr>
          <p:nvPr/>
        </p:nvSpPr>
        <p:spPr bwMode="auto">
          <a:xfrm>
            <a:off x="539751" y="1268413"/>
            <a:ext cx="7961339" cy="380366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 startAt="3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공제대상 교육비</a:t>
            </a: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4)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국외교육비의 학생 요건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 typeface="Wingdings" pitchFamily="2" charset="2"/>
              <a:buChar char="Ø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국외근무자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없음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 typeface="Wingdings" pitchFamily="2" charset="2"/>
              <a:buChar char="Ø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국내근무자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자비유학자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특례유학자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5)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취학전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아동 교육비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(04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년 이후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출생자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1257300" lvl="2" indent="-342900" algn="l">
              <a:buFont typeface="Wingdings" pitchFamily="2" charset="2"/>
              <a:buChar char="Ø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보육시설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유치원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 typeface="Wingdings" pitchFamily="2" charset="2"/>
              <a:buChar char="Ø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학원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체육시설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6150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691356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한도공제교육비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부양가족교육비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4" name="Rectangle 2"/>
          <p:cNvSpPr>
            <a:spLocks noChangeArrowheads="1"/>
          </p:cNvSpPr>
          <p:nvPr/>
        </p:nvSpPr>
        <p:spPr bwMode="auto">
          <a:xfrm>
            <a:off x="539751" y="1268412"/>
            <a:ext cx="7920681" cy="504090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 startAt="4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공제액 및 공제시기 등</a:t>
            </a:r>
          </a:p>
          <a:p>
            <a:pPr marL="800100" lvl="1" indent="-342900" algn="l">
              <a:buFontTx/>
              <a:buAutoNum type="arabicParenR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외화 교육비 환산환율</a:t>
            </a:r>
          </a:p>
          <a:p>
            <a:pPr marL="1257300" lvl="2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송금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송금일 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대고객외국환매도율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직접납부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납부일 기준환율</a:t>
            </a:r>
          </a:p>
          <a:p>
            <a:pPr marL="800100" lvl="1" indent="-342900" algn="l">
              <a:buFontTx/>
              <a:buAutoNum type="arabicParenR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공제액</a:t>
            </a:r>
          </a:p>
          <a:p>
            <a:pPr marL="1257300" lvl="2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대학생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명당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연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900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</a:t>
            </a:r>
          </a:p>
          <a:p>
            <a:pPr marL="1257300" lvl="2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이외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명당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연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300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만원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연도 중 고등학생이 대학생 된 경우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  → </a:t>
            </a: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고등학생 교육비 </a:t>
            </a:r>
            <a:r>
              <a:rPr lang="en-US" altLang="ko-KR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300</a:t>
            </a: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만원 한도</a:t>
            </a:r>
            <a:r>
              <a:rPr lang="en-US" altLang="ko-KR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,</a:t>
            </a:r>
          </a:p>
          <a:p>
            <a:pPr marL="1257300" lvl="2" indent="-342900" algn="l"/>
            <a:r>
              <a:rPr lang="en-US" altLang="ko-KR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   </a:t>
            </a: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대학생 교육비 </a:t>
            </a:r>
            <a:r>
              <a:rPr lang="en-US" altLang="ko-KR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900</a:t>
            </a: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만원 한도</a:t>
            </a:r>
            <a:r>
              <a:rPr lang="en-US" altLang="ko-KR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</a:p>
          <a:p>
            <a:pPr marL="1257300" lvl="2" indent="-342900" algn="l"/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   연간 합계 </a:t>
            </a:r>
            <a:r>
              <a:rPr lang="en-US" altLang="ko-KR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900</a:t>
            </a: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만원 한도로 공제</a:t>
            </a:r>
            <a:endParaRPr lang="en-US" altLang="ko-KR" sz="2800" dirty="0" smtClean="0">
              <a:solidFill>
                <a:srgbClr val="3333FF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6355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691356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한도공제교육비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부양가족교육비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4" name="Rectangle 2"/>
          <p:cNvSpPr>
            <a:spLocks noChangeArrowheads="1"/>
          </p:cNvSpPr>
          <p:nvPr/>
        </p:nvSpPr>
        <p:spPr bwMode="auto">
          <a:xfrm>
            <a:off x="539750" y="1268413"/>
            <a:ext cx="7992690" cy="35287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 startAt="4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공제액 및 공제시기 등</a:t>
            </a: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3)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공제시기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고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3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대학 등록금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대학생이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된때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대학원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입학전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교육비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대학원생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된때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Tx/>
              <a:buChar char="-"/>
            </a:pP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9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월에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일시납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외국교육비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지출연도에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중학생의 고등학교 등록금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지출연도에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6355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691356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한도공제교육비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부양가족교육비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02" name="Rectangle 2"/>
          <p:cNvSpPr>
            <a:spLocks noChangeArrowheads="1"/>
          </p:cNvSpPr>
          <p:nvPr/>
        </p:nvSpPr>
        <p:spPr bwMode="auto">
          <a:xfrm>
            <a:off x="539750" y="1268413"/>
            <a:ext cx="8424737" cy="360074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보육시설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학교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직업능력개발훈련시설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교육비 납입증명서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국세청 증빙서류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가능</a:t>
            </a:r>
          </a:p>
          <a:p>
            <a:pPr marL="342900" indent="-342900" algn="l">
              <a:buFontTx/>
              <a:buAutoNum type="arabicPeriod"/>
            </a:pP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1.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외 국내교육비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교육비 납입증명서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국외교육비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납부 또는 송금 영수증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자비유학자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졸업장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사본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국외유학인정서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특례유학자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유학특례확인서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동거사실증명서</a:t>
            </a:r>
          </a:p>
        </p:txBody>
      </p:sp>
      <p:sp>
        <p:nvSpPr>
          <p:cNvPr id="66560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6654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717827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553200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주택자금공제</a:t>
            </a:r>
            <a:endParaRPr lang="ko-KR" altLang="en-US" sz="4400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blipFill dpi="0" rotWithShape="1">
                <a:blip r:embed="rId3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휴먼편지체"/>
              <a:ea typeface="휴먼편지체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5" name="WordArt 3"/>
          <p:cNvSpPr>
            <a:spLocks noChangeArrowheads="1" noChangeShapeType="1" noTextEdit="1"/>
          </p:cNvSpPr>
          <p:nvPr/>
        </p:nvSpPr>
        <p:spPr bwMode="auto">
          <a:xfrm>
            <a:off x="428596" y="571480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보유주택수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500034" y="1500174"/>
            <a:ext cx="4720038" cy="70469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저축불입액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(~05.12.31.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가입분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467544" y="3933056"/>
            <a:ext cx="5800158" cy="65035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저축불입액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(2006.1.1.~2007.12.31.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가입분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928662" y="2428868"/>
            <a:ext cx="1428760" cy="928694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1.1.~</a:t>
            </a:r>
          </a:p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12.31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66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8" name="WordArt 3"/>
          <p:cNvSpPr>
            <a:spLocks noChangeArrowheads="1" noChangeShapeType="1" noTextEdit="1"/>
          </p:cNvSpPr>
          <p:nvPr/>
        </p:nvSpPr>
        <p:spPr bwMode="auto">
          <a:xfrm>
            <a:off x="2771800" y="5085184"/>
            <a:ext cx="785817" cy="71438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0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5076056" y="2420888"/>
            <a:ext cx="3286148" cy="64294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국민주택규모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(85m</a:t>
            </a:r>
            <a:r>
              <a:rPr lang="en-US" altLang="ko-KR" sz="3600" kern="10" baseline="3000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2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5" name="WordArt 3"/>
          <p:cNvSpPr>
            <a:spLocks noChangeArrowheads="1" noChangeShapeType="1" noTextEdit="1"/>
          </p:cNvSpPr>
          <p:nvPr/>
        </p:nvSpPr>
        <p:spPr bwMode="auto">
          <a:xfrm>
            <a:off x="2771800" y="2564904"/>
            <a:ext cx="785817" cy="71438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0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6" name="WordArt 3"/>
          <p:cNvSpPr>
            <a:spLocks noChangeArrowheads="1" noChangeShapeType="1" noTextEdit="1"/>
          </p:cNvSpPr>
          <p:nvPr/>
        </p:nvSpPr>
        <p:spPr bwMode="auto">
          <a:xfrm>
            <a:off x="3995936" y="2564904"/>
            <a:ext cx="785817" cy="71438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971600" y="4941168"/>
            <a:ext cx="1428760" cy="928694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1.1.~</a:t>
            </a:r>
          </a:p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12.31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66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5076056" y="4941168"/>
            <a:ext cx="3286148" cy="64294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국민주택규모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(85m</a:t>
            </a:r>
            <a:r>
              <a:rPr lang="en-US" altLang="ko-KR" sz="3600" kern="10" baseline="3000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2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5148064" y="5661248"/>
            <a:ext cx="3643338" cy="64294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가입 당시 기준시가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3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억이하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9" name="WordArt 3"/>
          <p:cNvSpPr>
            <a:spLocks noChangeArrowheads="1" noChangeShapeType="1" noTextEdit="1"/>
          </p:cNvSpPr>
          <p:nvPr/>
        </p:nvSpPr>
        <p:spPr bwMode="auto">
          <a:xfrm>
            <a:off x="3995936" y="5085184"/>
            <a:ext cx="785817" cy="71438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5" grpId="0"/>
      <p:bldP spid="16" grpId="0"/>
      <p:bldP spid="12" grpId="0"/>
      <p:bldP spid="17" grpId="0"/>
      <p:bldP spid="18" grpId="0"/>
      <p:bldP spid="1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5" name="WordArt 3"/>
          <p:cNvSpPr>
            <a:spLocks noChangeArrowheads="1" noChangeShapeType="1" noTextEdit="1"/>
          </p:cNvSpPr>
          <p:nvPr/>
        </p:nvSpPr>
        <p:spPr bwMode="auto">
          <a:xfrm>
            <a:off x="428596" y="571480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보유주택수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500034" y="1500174"/>
            <a:ext cx="5728150" cy="70469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저축불입액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(2008.1.1.~09.12.31.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가입분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467544" y="3933056"/>
            <a:ext cx="5800158" cy="65035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저축불입액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(2010.1.1.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이후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가입분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928662" y="2428868"/>
            <a:ext cx="1428760" cy="928694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1.1.~</a:t>
            </a:r>
          </a:p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12.31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66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8" name="WordArt 3"/>
          <p:cNvSpPr>
            <a:spLocks noChangeArrowheads="1" noChangeShapeType="1" noTextEdit="1"/>
          </p:cNvSpPr>
          <p:nvPr/>
        </p:nvSpPr>
        <p:spPr bwMode="auto">
          <a:xfrm>
            <a:off x="2771800" y="5085184"/>
            <a:ext cx="785817" cy="71438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0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5076056" y="2420888"/>
            <a:ext cx="3286148" cy="64294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국민주택규모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(85m</a:t>
            </a:r>
            <a:r>
              <a:rPr lang="en-US" altLang="ko-KR" sz="3600" kern="10" baseline="3000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2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4" name="WordArt 3"/>
          <p:cNvSpPr>
            <a:spLocks noChangeArrowheads="1" noChangeShapeType="1" noTextEdit="1"/>
          </p:cNvSpPr>
          <p:nvPr/>
        </p:nvSpPr>
        <p:spPr bwMode="auto">
          <a:xfrm>
            <a:off x="5004048" y="3212976"/>
            <a:ext cx="3643338" cy="64294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가입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/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취득 당시 기준시가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3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억이하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5" name="WordArt 3"/>
          <p:cNvSpPr>
            <a:spLocks noChangeArrowheads="1" noChangeShapeType="1" noTextEdit="1"/>
          </p:cNvSpPr>
          <p:nvPr/>
        </p:nvSpPr>
        <p:spPr bwMode="auto">
          <a:xfrm>
            <a:off x="2714612" y="2357430"/>
            <a:ext cx="785817" cy="71438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0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6" name="WordArt 3"/>
          <p:cNvSpPr>
            <a:spLocks noChangeArrowheads="1" noChangeShapeType="1" noTextEdit="1"/>
          </p:cNvSpPr>
          <p:nvPr/>
        </p:nvSpPr>
        <p:spPr bwMode="auto">
          <a:xfrm>
            <a:off x="4000496" y="2357430"/>
            <a:ext cx="785817" cy="71438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971600" y="4941168"/>
            <a:ext cx="1428760" cy="928694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1.1.~</a:t>
            </a:r>
          </a:p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12.31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66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  <p:bldP spid="16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5" name="WordArt 3"/>
          <p:cNvSpPr>
            <a:spLocks noChangeArrowheads="1" noChangeShapeType="1" noTextEdit="1"/>
          </p:cNvSpPr>
          <p:nvPr/>
        </p:nvSpPr>
        <p:spPr bwMode="auto">
          <a:xfrm>
            <a:off x="428596" y="571480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보유주택수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683568" y="1628800"/>
            <a:ext cx="4359998" cy="65035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임차원리금 및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월세액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8" name="WordArt 3"/>
          <p:cNvSpPr>
            <a:spLocks noChangeArrowheads="1" noChangeShapeType="1" noTextEdit="1"/>
          </p:cNvSpPr>
          <p:nvPr/>
        </p:nvSpPr>
        <p:spPr bwMode="auto">
          <a:xfrm>
            <a:off x="2969585" y="2486056"/>
            <a:ext cx="785817" cy="71438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0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1183634" y="2557494"/>
            <a:ext cx="1285884" cy="64294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12.31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66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5" name="WordArt 3"/>
          <p:cNvSpPr>
            <a:spLocks noChangeArrowheads="1" noChangeShapeType="1" noTextEdit="1"/>
          </p:cNvSpPr>
          <p:nvPr/>
        </p:nvSpPr>
        <p:spPr bwMode="auto">
          <a:xfrm>
            <a:off x="428596" y="571480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보유주택수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500034" y="1500174"/>
            <a:ext cx="6664254" cy="63268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저당차입금이자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(2005.12.31.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이전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차입분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1118349" y="3140968"/>
            <a:ext cx="6120680" cy="64807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취득하는 주택이 국민주택규모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(85m</a:t>
            </a:r>
            <a:r>
              <a:rPr lang="en-US" altLang="ko-KR" sz="3600" kern="10" baseline="3000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2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일 것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1115616" y="2348880"/>
            <a:ext cx="4680520" cy="64807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취득당시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주택수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요건 없음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5" name="WordArt 3"/>
          <p:cNvSpPr>
            <a:spLocks noChangeArrowheads="1" noChangeShapeType="1" noTextEdit="1"/>
          </p:cNvSpPr>
          <p:nvPr/>
        </p:nvSpPr>
        <p:spPr bwMode="auto">
          <a:xfrm>
            <a:off x="428596" y="571480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보유주택수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500034" y="1500174"/>
            <a:ext cx="6088190" cy="63268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저당차입금이자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(2006.1.1.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이후 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차입분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5000628" y="2425419"/>
            <a:ext cx="3286148" cy="64294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국민주택규모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(85m</a:t>
            </a:r>
            <a:r>
              <a:rPr lang="en-US" altLang="ko-KR" sz="3600" kern="10" baseline="3000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2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)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4" name="WordArt 3"/>
          <p:cNvSpPr>
            <a:spLocks noChangeArrowheads="1" noChangeShapeType="1" noTextEdit="1"/>
          </p:cNvSpPr>
          <p:nvPr/>
        </p:nvSpPr>
        <p:spPr bwMode="auto">
          <a:xfrm>
            <a:off x="5000628" y="3354113"/>
            <a:ext cx="3675828" cy="722959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취득 당시 기준시가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3</a:t>
            </a:r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억이하</a:t>
            </a:r>
            <a:endParaRPr lang="en-US" altLang="ko-KR" sz="3600" kern="10" dirty="0" smtClean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5" name="WordArt 3"/>
          <p:cNvSpPr>
            <a:spLocks noChangeArrowheads="1" noChangeShapeType="1" noTextEdit="1"/>
          </p:cNvSpPr>
          <p:nvPr/>
        </p:nvSpPr>
        <p:spPr bwMode="auto">
          <a:xfrm>
            <a:off x="1714480" y="2925485"/>
            <a:ext cx="785817" cy="71438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0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6" name="WordArt 3"/>
          <p:cNvSpPr>
            <a:spLocks noChangeArrowheads="1" noChangeShapeType="1" noTextEdit="1"/>
          </p:cNvSpPr>
          <p:nvPr/>
        </p:nvSpPr>
        <p:spPr bwMode="auto">
          <a:xfrm>
            <a:off x="4000496" y="2925485"/>
            <a:ext cx="785817" cy="71438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12" name="오른쪽 화살표 11"/>
          <p:cNvSpPr/>
          <p:nvPr/>
        </p:nvSpPr>
        <p:spPr bwMode="auto">
          <a:xfrm>
            <a:off x="2857488" y="3068361"/>
            <a:ext cx="785818" cy="42862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5" name="WordArt 3"/>
          <p:cNvSpPr>
            <a:spLocks noChangeArrowheads="1" noChangeShapeType="1" noTextEdit="1"/>
          </p:cNvSpPr>
          <p:nvPr/>
        </p:nvSpPr>
        <p:spPr bwMode="auto">
          <a:xfrm>
            <a:off x="428596" y="571480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보유주택수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3643306" y="571480"/>
            <a:ext cx="3143272" cy="642942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저당차입금이자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cxnSp>
        <p:nvCxnSpPr>
          <p:cNvPr id="10" name="직선 연결선 9"/>
          <p:cNvCxnSpPr/>
          <p:nvPr/>
        </p:nvCxnSpPr>
        <p:spPr bwMode="auto">
          <a:xfrm>
            <a:off x="1071538" y="1928802"/>
            <a:ext cx="692948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직선 연결선 22"/>
          <p:cNvCxnSpPr/>
          <p:nvPr/>
        </p:nvCxnSpPr>
        <p:spPr bwMode="auto">
          <a:xfrm rot="5400000">
            <a:off x="5357024" y="3929066"/>
            <a:ext cx="4001322" cy="7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1357290" y="1500174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10/1/1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14612" y="1500174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5/31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43438" y="1500174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12/1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29256" y="1500174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10/12/31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15140" y="1500174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10/1/15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2" name="직선 연결선 31"/>
          <p:cNvCxnSpPr/>
          <p:nvPr/>
        </p:nvCxnSpPr>
        <p:spPr bwMode="auto">
          <a:xfrm rot="5400000">
            <a:off x="1357290" y="3929066"/>
            <a:ext cx="4001322" cy="7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직선 연결선 32"/>
          <p:cNvCxnSpPr/>
          <p:nvPr/>
        </p:nvCxnSpPr>
        <p:spPr bwMode="auto">
          <a:xfrm rot="5400000">
            <a:off x="2357422" y="3929066"/>
            <a:ext cx="4001322" cy="7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직선 연결선 33"/>
          <p:cNvCxnSpPr/>
          <p:nvPr/>
        </p:nvCxnSpPr>
        <p:spPr bwMode="auto">
          <a:xfrm rot="5400000">
            <a:off x="4071934" y="3929066"/>
            <a:ext cx="4001322" cy="7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직선 연결선 34"/>
          <p:cNvCxnSpPr/>
          <p:nvPr/>
        </p:nvCxnSpPr>
        <p:spPr bwMode="auto">
          <a:xfrm rot="5400000">
            <a:off x="71406" y="3929066"/>
            <a:ext cx="4001322" cy="7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직사각형 35"/>
          <p:cNvSpPr/>
          <p:nvPr/>
        </p:nvSpPr>
        <p:spPr bwMode="auto">
          <a:xfrm>
            <a:off x="1071538" y="2285992"/>
            <a:ext cx="2286016" cy="142876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4357686" y="2285992"/>
            <a:ext cx="3643338" cy="142876"/>
          </a:xfrm>
          <a:prstGeom prst="rect">
            <a:avLst/>
          </a:prstGeom>
          <a:solidFill>
            <a:srgbClr val="FF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1071538" y="3214686"/>
            <a:ext cx="3286148" cy="142876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3357554" y="3714752"/>
            <a:ext cx="4714908" cy="142876"/>
          </a:xfrm>
          <a:prstGeom prst="rect">
            <a:avLst/>
          </a:prstGeom>
          <a:solidFill>
            <a:srgbClr val="FF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1071538" y="4500570"/>
            <a:ext cx="6286544" cy="142876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86182" y="1500174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6/15</a:t>
            </a:r>
            <a:endParaRPr lang="ko-KR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3" name="직선 연결선 42"/>
          <p:cNvCxnSpPr/>
          <p:nvPr/>
        </p:nvCxnSpPr>
        <p:spPr bwMode="auto">
          <a:xfrm rot="5400000">
            <a:off x="3286116" y="3929066"/>
            <a:ext cx="4001322" cy="7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직사각형 43"/>
          <p:cNvSpPr/>
          <p:nvPr/>
        </p:nvSpPr>
        <p:spPr bwMode="auto">
          <a:xfrm>
            <a:off x="5286380" y="5000636"/>
            <a:ext cx="2786082" cy="142876"/>
          </a:xfrm>
          <a:prstGeom prst="rect">
            <a:avLst/>
          </a:prstGeom>
          <a:solidFill>
            <a:srgbClr val="FF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" name="순서도: 가산 접합 48"/>
          <p:cNvSpPr/>
          <p:nvPr/>
        </p:nvSpPr>
        <p:spPr bwMode="auto">
          <a:xfrm>
            <a:off x="6357950" y="3500438"/>
            <a:ext cx="500066" cy="500066"/>
          </a:xfrm>
          <a:prstGeom prst="flowChartSummingJunction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0" name="순서도: 가산 접합 49"/>
          <p:cNvSpPr/>
          <p:nvPr/>
        </p:nvSpPr>
        <p:spPr bwMode="auto">
          <a:xfrm>
            <a:off x="6429388" y="4857760"/>
            <a:ext cx="500066" cy="490542"/>
          </a:xfrm>
          <a:prstGeom prst="flowChartSummingJunction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" name="순서도: 가산 접합 50"/>
          <p:cNvSpPr/>
          <p:nvPr/>
        </p:nvSpPr>
        <p:spPr bwMode="auto">
          <a:xfrm>
            <a:off x="2357422" y="4286256"/>
            <a:ext cx="500066" cy="500066"/>
          </a:xfrm>
          <a:prstGeom prst="flowChartSummingJunction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2" name="왼쪽/오른쪽 화살표 설명선 51"/>
          <p:cNvSpPr/>
          <p:nvPr/>
        </p:nvSpPr>
        <p:spPr bwMode="auto">
          <a:xfrm>
            <a:off x="3357554" y="2857496"/>
            <a:ext cx="1000132" cy="1357322"/>
          </a:xfrm>
          <a:prstGeom prst="leftRightArrowCallout">
            <a:avLst>
              <a:gd name="adj1" fmla="val 10207"/>
              <a:gd name="adj2" fmla="val 10710"/>
              <a:gd name="adj3" fmla="val 23979"/>
              <a:gd name="adj4" fmla="val 4812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>
                <a:latin typeface="HY강M" pitchFamily="18" charset="-127"/>
                <a:ea typeface="HY강M" pitchFamily="18" charset="-127"/>
              </a:rPr>
              <a:t>3</a:t>
            </a:r>
            <a:r>
              <a:rPr lang="ko-KR" altLang="en-US" sz="2000" dirty="0" err="1" smtClean="0">
                <a:latin typeface="HY강M" pitchFamily="18" charset="-127"/>
                <a:ea typeface="HY강M" pitchFamily="18" charset="-127"/>
              </a:rPr>
              <a:t>월이하</a:t>
            </a:r>
            <a:endParaRPr kumimoji="1" lang="ko-KR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53" name="타원 52"/>
          <p:cNvSpPr/>
          <p:nvPr/>
        </p:nvSpPr>
        <p:spPr bwMode="auto">
          <a:xfrm>
            <a:off x="2357422" y="2143116"/>
            <a:ext cx="500066" cy="50006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4" name="타원 53"/>
          <p:cNvSpPr/>
          <p:nvPr/>
        </p:nvSpPr>
        <p:spPr bwMode="auto">
          <a:xfrm>
            <a:off x="6357950" y="2071678"/>
            <a:ext cx="500066" cy="50006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5" name="타원 54"/>
          <p:cNvSpPr/>
          <p:nvPr/>
        </p:nvSpPr>
        <p:spPr bwMode="auto">
          <a:xfrm>
            <a:off x="2357422" y="3071810"/>
            <a:ext cx="500066" cy="49054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7" name="타원 56"/>
          <p:cNvSpPr/>
          <p:nvPr/>
        </p:nvSpPr>
        <p:spPr bwMode="auto">
          <a:xfrm>
            <a:off x="5786446" y="4357694"/>
            <a:ext cx="571504" cy="92869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8" name="왼쪽 화살표 57"/>
          <p:cNvSpPr/>
          <p:nvPr/>
        </p:nvSpPr>
        <p:spPr bwMode="auto">
          <a:xfrm>
            <a:off x="4857752" y="4714884"/>
            <a:ext cx="1000132" cy="285752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57620" y="4714884"/>
            <a:ext cx="1000132" cy="369332"/>
          </a:xfrm>
          <a:prstGeom prst="rect">
            <a:avLst/>
          </a:prstGeom>
          <a:solidFill>
            <a:srgbClr val="3333FF"/>
          </a:solidFill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</a:t>
            </a:r>
            <a:r>
              <a:rPr lang="ko-KR" altLang="en-US" dirty="0" smtClean="0"/>
              <a:t>주택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4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7" grpId="0" animBg="1"/>
      <p:bldP spid="58" grpId="0" animBg="1"/>
      <p:bldP spid="5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717827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553200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주택마련저축소득공제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ChangeArrowheads="1"/>
          </p:cNvSpPr>
          <p:nvPr/>
        </p:nvSpPr>
        <p:spPr bwMode="auto">
          <a:xfrm>
            <a:off x="611560" y="1484784"/>
            <a:ext cx="7992888" cy="46085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12.31.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현재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법 소정 세대의 세대주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법 소정 세대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 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거주자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+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거주자의 배우자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동거불문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  +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거주자와 동일한 주소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거소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에서 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   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생계를 같이하는 다음의 자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   -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거주자의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직계존비속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그 배우자 포함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   -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배우자의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직계존비속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그 배우자 포함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   -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거주자와 그 배우자의 형제자매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거주자와 배우자 모두 세대주인 경우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 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동일세대로 보아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명만 세대주로 봄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1987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ChangeArrowheads="1"/>
          </p:cNvSpPr>
          <p:nvPr/>
        </p:nvSpPr>
        <p:spPr bwMode="auto">
          <a:xfrm>
            <a:off x="539751" y="1268413"/>
            <a:ext cx="7992689" cy="72042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2.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다음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저축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가입자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청약저축</a:t>
            </a:r>
            <a:endParaRPr lang="en-US" altLang="ko-KR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1987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공제대상자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132856"/>
            <a:ext cx="7848872" cy="4240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889506" cy="593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공제대상자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기준시가 판단 사례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14348" y="1357298"/>
          <a:ext cx="7358115" cy="4286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52705"/>
                <a:gridCol w="2452705"/>
                <a:gridCol w="2452705"/>
              </a:tblGrid>
              <a:tr h="10715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주택마련저축</a:t>
                      </a:r>
                      <a:endParaRPr lang="en-US" altLang="ko-KR" sz="2400" b="1" baseline="0" dirty="0" smtClean="0">
                        <a:latin typeface="Times New Roman" pitchFamily="18" charset="0"/>
                        <a:ea typeface="휴먼옛체" pitchFamily="18" charset="-127"/>
                      </a:endParaRPr>
                    </a:p>
                    <a:p>
                      <a:pPr algn="ctr" latinLnBrk="1"/>
                      <a:r>
                        <a:rPr lang="ko-KR" altLang="en-US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가입시기</a:t>
                      </a:r>
                      <a:endParaRPr lang="ko-KR" altLang="en-US" sz="2400" b="1" baseline="0" dirty="0"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저축가입 후</a:t>
                      </a:r>
                      <a:endParaRPr lang="en-US" altLang="ko-KR" sz="2400" b="1" baseline="0" dirty="0" smtClean="0">
                        <a:latin typeface="Times New Roman" pitchFamily="18" charset="0"/>
                        <a:ea typeface="휴먼옛체" pitchFamily="18" charset="-127"/>
                      </a:endParaRPr>
                    </a:p>
                    <a:p>
                      <a:pPr algn="ctr" latinLnBrk="1"/>
                      <a:r>
                        <a:rPr lang="ko-KR" altLang="en-US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주택 취득</a:t>
                      </a:r>
                      <a:r>
                        <a:rPr lang="en-US" altLang="ko-KR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(09)</a:t>
                      </a:r>
                      <a:endParaRPr lang="ko-KR" altLang="en-US" sz="2400" b="1" baseline="0" dirty="0"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주택 취득 후</a:t>
                      </a:r>
                      <a:endParaRPr lang="en-US" altLang="ko-KR" sz="2400" b="1" baseline="0" dirty="0" smtClean="0">
                        <a:latin typeface="Times New Roman" pitchFamily="18" charset="0"/>
                        <a:ea typeface="휴먼옛체" pitchFamily="18" charset="-127"/>
                      </a:endParaRPr>
                    </a:p>
                    <a:p>
                      <a:pPr algn="ctr" latinLnBrk="1"/>
                      <a:r>
                        <a:rPr lang="ko-KR" altLang="en-US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저축 가입</a:t>
                      </a:r>
                      <a:r>
                        <a:rPr lang="en-US" altLang="ko-KR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(09)</a:t>
                      </a:r>
                      <a:endParaRPr lang="ko-KR" altLang="en-US" sz="2400" b="1" baseline="0" dirty="0"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</a:tr>
              <a:tr h="10715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05.12.31. </a:t>
                      </a:r>
                      <a:r>
                        <a:rPr lang="ko-KR" altLang="en-US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이전</a:t>
                      </a:r>
                      <a:endParaRPr lang="ko-KR" altLang="en-US" sz="2400" b="1" baseline="0" dirty="0"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휴먼옛체" pitchFamily="18" charset="-127"/>
                        </a:rPr>
                        <a:t>해당 없음</a:t>
                      </a:r>
                      <a:endParaRPr lang="ko-KR" altLang="en-US" sz="2400" b="1" baseline="0" dirty="0">
                        <a:solidFill>
                          <a:srgbClr val="C00000"/>
                        </a:solidFill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해당 없음</a:t>
                      </a:r>
                      <a:endParaRPr lang="ko-KR" altLang="en-US" sz="2400" b="1" baseline="0" dirty="0"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</a:tr>
              <a:tr h="10715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06.1.1.~</a:t>
                      </a:r>
                    </a:p>
                    <a:p>
                      <a:pPr algn="ctr" latinLnBrk="1"/>
                      <a:r>
                        <a:rPr lang="en-US" altLang="ko-KR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07.12.31. </a:t>
                      </a:r>
                      <a:endParaRPr lang="ko-KR" altLang="en-US" sz="2400" b="1" baseline="0" dirty="0"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휴먼옛체" pitchFamily="18" charset="-127"/>
                        </a:rPr>
                        <a:t>가입 당시</a:t>
                      </a:r>
                      <a:endParaRPr lang="ko-KR" altLang="en-US" sz="2400" b="1" baseline="0" dirty="0">
                        <a:solidFill>
                          <a:srgbClr val="C00000"/>
                        </a:solidFill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가입 당시</a:t>
                      </a:r>
                      <a:endParaRPr lang="ko-KR" altLang="en-US" sz="2400" b="1" baseline="0" dirty="0"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</a:tr>
              <a:tr h="10715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08.1.1. </a:t>
                      </a:r>
                      <a:r>
                        <a:rPr lang="ko-KR" altLang="en-US" sz="2400" b="1" baseline="0" dirty="0" smtClean="0">
                          <a:latin typeface="Times New Roman" pitchFamily="18" charset="0"/>
                          <a:ea typeface="휴먼옛체" pitchFamily="18" charset="-127"/>
                        </a:rPr>
                        <a:t>이후</a:t>
                      </a:r>
                      <a:endParaRPr lang="ko-KR" altLang="en-US" sz="2400" b="1" baseline="0" dirty="0"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휴먼옛체" pitchFamily="18" charset="-127"/>
                        </a:rPr>
                        <a:t>취득 당시</a:t>
                      </a:r>
                      <a:endParaRPr lang="ko-KR" altLang="en-US" sz="2400" b="1" baseline="0" dirty="0">
                        <a:solidFill>
                          <a:srgbClr val="C00000"/>
                        </a:solidFill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휴먼옛체" pitchFamily="18" charset="-127"/>
                        </a:rPr>
                        <a:t>가입 당시</a:t>
                      </a:r>
                      <a:endParaRPr lang="ko-KR" altLang="en-US" sz="2400" b="1" baseline="0" dirty="0">
                        <a:solidFill>
                          <a:srgbClr val="C00000"/>
                        </a:solidFill>
                        <a:latin typeface="Times New Roman" pitchFamily="18" charset="0"/>
                        <a:ea typeface="휴먼옛체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539751" y="1268413"/>
            <a:ext cx="7992690" cy="324070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2009.12.31.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이전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가입분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경과조치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종전 기준에 따라 공제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2010.1.1.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이후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가입분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무주택 세대의 세대주만 공제가능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월 납입액 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10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만원 초과금액은 공제배제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2601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824908" cy="6474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청약저축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유의사항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3754" cy="593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주택수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및 공제여부 판단 사례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모서리가 둥근 직사각형 4"/>
          <p:cNvSpPr/>
          <p:nvPr/>
        </p:nvSpPr>
        <p:spPr bwMode="auto">
          <a:xfrm>
            <a:off x="642910" y="1500174"/>
            <a:ext cx="3214710" cy="26432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남편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lang="en-US" altLang="ko-KR" sz="2400" dirty="0">
                <a:latin typeface="휴먼옛체" pitchFamily="18" charset="-127"/>
                <a:ea typeface="휴먼옛체" pitchFamily="18" charset="-127"/>
              </a:rPr>
              <a:t>0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4357686" y="1500174"/>
            <a:ext cx="3214710" cy="2643206"/>
          </a:xfrm>
          <a:prstGeom prst="roundRect">
            <a:avLst/>
          </a:prstGeom>
          <a:solidFill>
            <a:srgbClr val="FF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아</a:t>
            </a:r>
            <a:r>
              <a:rPr lang="ko-KR" altLang="en-US" sz="2400" dirty="0">
                <a:latin typeface="휴먼옛체" pitchFamily="18" charset="-127"/>
                <a:ea typeface="휴먼옛체" pitchFamily="18" charset="-127"/>
              </a:rPr>
              <a:t>내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lang="en-US" altLang="ko-KR" sz="2400" dirty="0">
                <a:latin typeface="휴먼옛체" pitchFamily="18" charset="-127"/>
                <a:ea typeface="휴먼옛체" pitchFamily="18" charset="-127"/>
              </a:rPr>
              <a:t>0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3754" cy="593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주택수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및 공제여부 판단 사례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모서리가 둥근 직사각형 4"/>
          <p:cNvSpPr/>
          <p:nvPr/>
        </p:nvSpPr>
        <p:spPr bwMode="auto">
          <a:xfrm>
            <a:off x="642910" y="1500174"/>
            <a:ext cx="3214710" cy="26432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남편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 1</a:t>
            </a:r>
          </a:p>
          <a:p>
            <a:pPr lvl="1" algn="l">
              <a:buFontTx/>
              <a:buChar char="-"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국민주택규모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lvl="1" algn="l">
              <a:buFontTx/>
              <a:buChar char="-"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기준시가 충족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4357686" y="1500174"/>
            <a:ext cx="3214710" cy="2643206"/>
          </a:xfrm>
          <a:prstGeom prst="roundRect">
            <a:avLst/>
          </a:prstGeom>
          <a:solidFill>
            <a:srgbClr val="FF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아</a:t>
            </a:r>
            <a:r>
              <a:rPr lang="ko-KR" altLang="en-US" sz="2400" dirty="0">
                <a:latin typeface="휴먼옛체" pitchFamily="18" charset="-127"/>
                <a:ea typeface="휴먼옛체" pitchFamily="18" charset="-127"/>
              </a:rPr>
              <a:t>내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0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3754" cy="593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주택수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및 공제여부 판단 사례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모서리가 둥근 직사각형 4"/>
          <p:cNvSpPr/>
          <p:nvPr/>
        </p:nvSpPr>
        <p:spPr bwMode="auto">
          <a:xfrm>
            <a:off x="642910" y="1500174"/>
            <a:ext cx="3214710" cy="26432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남편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 1</a:t>
            </a:r>
          </a:p>
          <a:p>
            <a:pPr lvl="1" algn="l">
              <a:buFontTx/>
              <a:buChar char="-"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국민주택규모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lvl="1" algn="l">
              <a:buFontTx/>
              <a:buChar char="-"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기준시가 충족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4357686" y="1500174"/>
            <a:ext cx="3214710" cy="2643206"/>
          </a:xfrm>
          <a:prstGeom prst="roundRect">
            <a:avLst/>
          </a:prstGeom>
          <a:solidFill>
            <a:srgbClr val="FF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아</a:t>
            </a:r>
            <a:r>
              <a:rPr lang="ko-KR" altLang="en-US" sz="2400" dirty="0">
                <a:latin typeface="휴먼옛체" pitchFamily="18" charset="-127"/>
                <a:ea typeface="휴먼옛체" pitchFamily="18" charset="-127"/>
              </a:rPr>
              <a:t>내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1</a:t>
            </a:r>
          </a:p>
          <a:p>
            <a:pPr lvl="1" algn="l">
              <a:buFontTx/>
              <a:buChar char="-"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국민주택규모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lvl="1" algn="l">
              <a:buFontTx/>
              <a:buChar char="-"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기준시가 충족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3754" cy="593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주택수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및 공제여부 판단 사례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모서리가 둥근 직사각형 4"/>
          <p:cNvSpPr/>
          <p:nvPr/>
        </p:nvSpPr>
        <p:spPr bwMode="auto">
          <a:xfrm>
            <a:off x="642910" y="1500174"/>
            <a:ext cx="3786214" cy="257176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남편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 1</a:t>
            </a:r>
          </a:p>
          <a:p>
            <a:pPr lvl="1" algn="l">
              <a:buFontTx/>
              <a:buChar char="-"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국민주택규모 초과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lvl="1" algn="l">
              <a:buFontTx/>
              <a:buChar char="-"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기준시가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불충족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4572000" y="1500174"/>
            <a:ext cx="3143272" cy="2571768"/>
          </a:xfrm>
          <a:prstGeom prst="roundRect">
            <a:avLst/>
          </a:prstGeom>
          <a:solidFill>
            <a:srgbClr val="FF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아</a:t>
            </a:r>
            <a:r>
              <a:rPr lang="ko-KR" altLang="en-US" sz="2400" dirty="0">
                <a:latin typeface="휴먼옛체" pitchFamily="18" charset="-127"/>
                <a:ea typeface="휴먼옛체" pitchFamily="18" charset="-127"/>
              </a:rPr>
              <a:t>내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 0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ChangeArrowheads="1"/>
          </p:cNvSpPr>
          <p:nvPr/>
        </p:nvSpPr>
        <p:spPr bwMode="auto">
          <a:xfrm>
            <a:off x="539751" y="1268413"/>
            <a:ext cx="7992689" cy="72042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2.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다음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저축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가입자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장기주택마련저축</a:t>
            </a:r>
            <a:endParaRPr lang="en-US" altLang="ko-KR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1987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공제대상자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04864"/>
            <a:ext cx="8136904" cy="3691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539751" y="1268413"/>
            <a:ext cx="7992690" cy="324070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2009.12.31.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이전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가입분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경과조치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총급여액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8,800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만원 이하인 근로자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2012.12.31.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까지 공제가능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2010.1.1.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이후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가입분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무주택세대의 세대주만 공제가능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2601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5472980" cy="6474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장기주택마련저축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유의사항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ChangeArrowheads="1"/>
          </p:cNvSpPr>
          <p:nvPr/>
        </p:nvSpPr>
        <p:spPr bwMode="auto">
          <a:xfrm>
            <a:off x="539751" y="1268413"/>
            <a:ext cx="7992689" cy="72042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2.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다음 </a:t>
            </a:r>
            <a:r>
              <a:rPr lang="ko-KR" altLang="en-US" sz="2800" u="sng" dirty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저축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가입자 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주택청약종합저축</a:t>
            </a:r>
            <a:endParaRPr lang="en-US" altLang="ko-KR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1987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공제대상자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39552" y="2924944"/>
            <a:ext cx="7992888" cy="194421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AutoNum type="arabicPeriod"/>
            </a:pP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2009.5.6.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이후 납입한 금액일 것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514350" indent="-514350" algn="l">
              <a:buAutoNum type="arabicPeriod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월 납입액 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10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만원 초과금액은 공제배제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514350" indent="-514350" algn="l">
              <a:buAutoNum type="arabicPeriod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저축기관에 무주택확인서 및 주민등록등본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/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제출한 과세연도 이후에 납입한 금액일 것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endParaRPr lang="en-US" altLang="ko-KR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610989" y="2205806"/>
            <a:ext cx="4681091" cy="6471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주택청약종합저축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유의사항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36734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분양권은 보유주택수 판단에서 제외함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다음 경우 공제 배제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주택을 상속받아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주택자가 된 경우</a:t>
            </a:r>
          </a:p>
          <a:p>
            <a:pPr marL="800100" lvl="1" indent="-342900" algn="l">
              <a:buFontTx/>
              <a:buChar char="-"/>
            </a:pP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주택을 보유하게 된 경우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국민주택규모 초과주택을 취득한 경우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저축을 연도중에 중도해지한 경우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주택당첨이나 만기로 해지된 경우 공제가능</a:t>
            </a:r>
          </a:p>
        </p:txBody>
      </p:sp>
      <p:sp>
        <p:nvSpPr>
          <p:cNvPr id="72601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600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공제유의사항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ChangeArrowheads="1"/>
          </p:cNvSpPr>
          <p:nvPr/>
        </p:nvSpPr>
        <p:spPr bwMode="auto">
          <a:xfrm>
            <a:off x="539751" y="1268412"/>
            <a:ext cx="7992690" cy="338472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공제액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Min[①, 300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]</a:t>
            </a:r>
          </a:p>
          <a:p>
            <a:pPr marL="800100" lvl="1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①=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저축불입액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ⅹ40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%</a:t>
            </a:r>
          </a:p>
          <a:p>
            <a:pPr marL="800100" lvl="1" indent="-342900" algn="l"/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     +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임차차입금원리금상환공제액 </a:t>
            </a:r>
            <a:r>
              <a:rPr lang="en-US" altLang="ko-KR" sz="24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+ </a:t>
            </a:r>
            <a:r>
              <a:rPr lang="ko-KR" altLang="en-US" sz="24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월세액공제액</a:t>
            </a:r>
            <a:endParaRPr lang="ko-KR" altLang="en-US" sz="24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endParaRPr lang="ko-KR" altLang="en-US" sz="24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제출서류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주택마련저축납입증명서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국세청 소득공제 증빙서류 가능</a:t>
            </a:r>
          </a:p>
        </p:txBody>
      </p:sp>
      <p:sp>
        <p:nvSpPr>
          <p:cNvPr id="72192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600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공제액 및 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36734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해당 과세연도 중 무주택 세대 세대주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해당 금융기관에 무주택확인서 제출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공제대상 저축불입액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2009.5.6.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이후 납입한 금액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월 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10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만원 이내 금액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초과금액 공제배제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무주택확인서 제출 연도 이후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납입분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주택당첨 외 사유로 </a:t>
            </a:r>
            <a:r>
              <a:rPr lang="ko-KR" altLang="en-US" sz="2800" u="sng" dirty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해지된 경우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공제불가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2601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600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주택청약종합저축불입액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411651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553200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주택임차차입금원리금상환액공제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8" name="Rectangle 2"/>
          <p:cNvSpPr>
            <a:spLocks noChangeArrowheads="1"/>
          </p:cNvSpPr>
          <p:nvPr/>
        </p:nvSpPr>
        <p:spPr bwMode="auto">
          <a:xfrm>
            <a:off x="467544" y="1268761"/>
            <a:ext cx="8280920" cy="3384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12.31.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현재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무주택 법 소정 세대의 세대주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임차주택이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국민주택규모 주택일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것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다음 요건을 충족하는 차입금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입주일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계약서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과 전입일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주민등록등본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중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빠른 날부터 전후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개월 내에 차입한 차입금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차입금이 대출기관에서 임대인에게 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직접 입금될 것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6969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6625108" cy="6474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공제대상자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–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대출기관 차입금인 경우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7544" y="4869160"/>
            <a:ext cx="8280920" cy="6480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주택마련저축공제대상 저축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미가입자도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 가능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!!</a:t>
            </a:r>
            <a:endParaRPr lang="en-US" altLang="ko-KR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8" name="Rectangle 2"/>
          <p:cNvSpPr>
            <a:spLocks noChangeArrowheads="1"/>
          </p:cNvSpPr>
          <p:nvPr/>
        </p:nvSpPr>
        <p:spPr bwMode="auto">
          <a:xfrm>
            <a:off x="467544" y="1268761"/>
            <a:ext cx="8352928" cy="43924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en-US" altLang="ko-KR" sz="2800" u="sng" dirty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12.31. </a:t>
            </a:r>
            <a:r>
              <a:rPr lang="ko-KR" altLang="en-US" sz="2800" u="sng" dirty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현재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무주택 법 소정 세대의 세대주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임차주택이 </a:t>
            </a:r>
            <a:r>
              <a:rPr lang="ko-KR" altLang="en-US" sz="2800" u="sng" dirty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국민주택규모 주택일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것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다음 요건을 충족하는 근로자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해당과세기간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총급여액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3,000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만원 이하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배우자나 기본공제 부양가족 있을 것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4.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다음 요건을 충족하는 차입금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입주일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계약서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과 전입일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주민등록등본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)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중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빠른 날부터 전후 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개월 내에 차입한 차입금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연 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4.3%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보다 낮은 차입금이 아닐 것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6969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6625108" cy="6474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공제대상자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–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거주자로부터 차입한 경우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746" name="Rectangle 2"/>
          <p:cNvSpPr>
            <a:spLocks noChangeArrowheads="1"/>
          </p:cNvSpPr>
          <p:nvPr/>
        </p:nvSpPr>
        <p:spPr bwMode="auto">
          <a:xfrm>
            <a:off x="539552" y="1268760"/>
            <a:ext cx="8064896" cy="475252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공제액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Min[①, 300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]</a:t>
            </a:r>
          </a:p>
          <a:p>
            <a:pPr marL="800100" lvl="1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①=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원리금상환액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ⅹ40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%</a:t>
            </a:r>
          </a:p>
          <a:p>
            <a:pPr marL="800100" lvl="1" indent="-342900" algn="l"/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      </a:t>
            </a:r>
            <a:r>
              <a:rPr lang="en-US" altLang="ko-KR" sz="24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+</a:t>
            </a:r>
            <a:r>
              <a:rPr lang="ko-KR" altLang="en-US" sz="24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월세액공제액</a:t>
            </a:r>
            <a:r>
              <a:rPr lang="ko-KR" altLang="en-US" sz="24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+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주택마련저축소득공제액</a:t>
            </a:r>
          </a:p>
          <a:p>
            <a:pPr marL="800100" lvl="1" indent="-342900" algn="l"/>
            <a:endParaRPr lang="ko-KR" altLang="en-US" sz="24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제출서류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주택자금상환증명서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주민등록표등본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국세청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소득공제 증빙서류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가능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사인간 차입금인 경우 다음 서류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임대차계약증사본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금전소비대차 계약서 사본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원리금 상환 입증서류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7174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600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공제액 및 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411651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968602" cy="180034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 dirty="0" err="1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월세액공제</a:t>
            </a:r>
            <a:endParaRPr lang="ko-KR" altLang="en-US" sz="4400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blipFill dpi="0" rotWithShape="1">
                <a:blip r:embed="rId3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휴먼편지체"/>
              <a:ea typeface="휴먼편지체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8" name="Rectangle 2"/>
          <p:cNvSpPr>
            <a:spLocks noChangeArrowheads="1"/>
          </p:cNvSpPr>
          <p:nvPr/>
        </p:nvSpPr>
        <p:spPr bwMode="auto">
          <a:xfrm>
            <a:off x="467544" y="1268761"/>
            <a:ext cx="8352928" cy="424847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en-US" altLang="ko-KR" sz="2800" u="sng" dirty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12.31. </a:t>
            </a:r>
            <a:r>
              <a:rPr lang="ko-KR" altLang="en-US" sz="2800" u="sng" dirty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현재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무주택 법 소정 세대의 세대주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다음 요건을 충족하는 근로자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해당과세기간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총급여액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3,000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만원 이하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배우자나 기본공제 부양가족 있을 것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3. 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다음 요건을 충족하는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월세액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국민주택규모의 주택을 임차하기 위한 것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보증금이 있는 경우 확정일자를 받을 것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계약서와 등본상 주소지가 동일할 것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실거주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  <a:endParaRPr lang="ko-KR" altLang="en-US" sz="28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6969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024708" cy="6474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공제대상자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746" name="Rectangle 2"/>
          <p:cNvSpPr>
            <a:spLocks noChangeArrowheads="1"/>
          </p:cNvSpPr>
          <p:nvPr/>
        </p:nvSpPr>
        <p:spPr bwMode="auto">
          <a:xfrm>
            <a:off x="539751" y="1268412"/>
            <a:ext cx="8064697" cy="453685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공제액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Min[①, 300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]</a:t>
            </a:r>
          </a:p>
          <a:p>
            <a:pPr marL="800100" lvl="1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①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=</a:t>
            </a:r>
            <a:r>
              <a:rPr lang="ko-KR" altLang="en-US" sz="24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월세액상환액</a:t>
            </a:r>
            <a:r>
              <a:rPr lang="en-US" altLang="ko-KR" sz="2400" u="sng" dirty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ⅹ40</a:t>
            </a:r>
            <a:r>
              <a:rPr lang="en-US" altLang="ko-KR" sz="24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%</a:t>
            </a:r>
          </a:p>
          <a:p>
            <a:pPr marL="800100" lvl="1" indent="-342900" algn="l"/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      +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임차차입금원리금상환공제액 </a:t>
            </a:r>
            <a:endParaRPr lang="en-US" altLang="ko-KR" sz="24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      +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주택마련저축소득공제액</a:t>
            </a:r>
            <a:endParaRPr lang="en-US" altLang="ko-KR" sz="24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4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4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월세액은</a:t>
            </a:r>
            <a:r>
              <a:rPr lang="ko-KR" altLang="en-US" sz="24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 일할 계산한 금액으로 함</a:t>
            </a:r>
            <a:endParaRPr lang="ko-KR" altLang="en-US" sz="2400" u="sng" dirty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endParaRPr lang="ko-KR" altLang="en-US" sz="24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제출서류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주택자금상환증명서</a:t>
            </a:r>
            <a:r>
              <a:rPr lang="en-US" altLang="ko-KR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주민등록표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 등본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임대차계약서 사본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u="sng" dirty="0" err="1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월세액</a:t>
            </a:r>
            <a:r>
              <a:rPr lang="ko-KR" altLang="en-US" sz="2800" u="sng" dirty="0" smtClean="0">
                <a:solidFill>
                  <a:srgbClr val="FF0000"/>
                </a:solidFill>
                <a:latin typeface="HY목각파임B" pitchFamily="18" charset="-127"/>
                <a:ea typeface="HY목각파임B" pitchFamily="18" charset="-127"/>
              </a:rPr>
              <a:t> 지급 증명서류</a:t>
            </a:r>
            <a:endParaRPr lang="en-US" altLang="ko-KR" sz="2800" u="sng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7174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600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공제액 및 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0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667651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553200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장기주택저당차입금이자상환액공제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794" name="Rectangle 2"/>
          <p:cNvSpPr>
            <a:spLocks noChangeArrowheads="1"/>
          </p:cNvSpPr>
          <p:nvPr/>
        </p:nvSpPr>
        <p:spPr bwMode="auto">
          <a:xfrm>
            <a:off x="539750" y="1268413"/>
            <a:ext cx="8280400" cy="302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12.31.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현재 세대주</a:t>
            </a:r>
          </a:p>
          <a:p>
            <a:pPr marL="800100" lvl="1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* 세대주가 주택관련 공제를 받지 않은 경우</a:t>
            </a:r>
          </a:p>
          <a:p>
            <a:pPr marL="800100" lvl="1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  공제대상 주택에 실거주 하는 세대원도 가능</a:t>
            </a:r>
          </a:p>
          <a:p>
            <a:pPr marL="342900" indent="-342900" algn="l">
              <a:buFontTx/>
              <a:buAutoNum type="arabicPeriod" startAt="2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세대구성원 보유 주택을 포함하여</a:t>
            </a:r>
          </a:p>
          <a:p>
            <a:pPr marL="800100" lvl="1" indent="-342900" algn="l">
              <a:buFontTx/>
              <a:buChar char="-"/>
            </a:pP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12.31.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현재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주택자가 아닐 것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과세기간 중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주택 보유기간이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월 이하일 것</a:t>
            </a:r>
          </a:p>
        </p:txBody>
      </p:sp>
      <p:sp>
        <p:nvSpPr>
          <p:cNvPr id="67379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Rectangle 2"/>
          <p:cNvSpPr>
            <a:spLocks noChangeArrowheads="1"/>
          </p:cNvSpPr>
          <p:nvPr/>
        </p:nvSpPr>
        <p:spPr bwMode="auto">
          <a:xfrm>
            <a:off x="539750" y="1268413"/>
            <a:ext cx="8280400" cy="28813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공제대상 주택이 다음 요건 충족할 것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공제신청자 본인 명의 주택일 것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오피스텔은 공제대상 주택 아님</a:t>
            </a:r>
            <a:r>
              <a:rPr lang="en-US" altLang="ko-KR" sz="28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!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국민주택규모 주택일 것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취득당시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기준시가가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억원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이하일 것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2006.1.1.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이후 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차입분에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한함</a:t>
            </a:r>
          </a:p>
        </p:txBody>
      </p:sp>
      <p:sp>
        <p:nvSpPr>
          <p:cNvPr id="67584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공제대상주택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0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28082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공제대상 차입금이 다음 요건 충족할 것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공제신청자 본인 명의 차입금일 것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2800" u="sng" dirty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만기 </a:t>
            </a:r>
            <a:r>
              <a:rPr lang="en-US" altLang="ko-KR" sz="2800" u="sng" dirty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15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년 이상</a:t>
            </a:r>
            <a:endParaRPr lang="ko-KR" altLang="en-US" sz="2800" u="sng" dirty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*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2003.12.31.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이전분은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만기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10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년 이상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등기일로부터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월 이내 차입한 것일 것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*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2000.10.31.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이전분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제외</a:t>
            </a:r>
          </a:p>
        </p:txBody>
      </p:sp>
      <p:sp>
        <p:nvSpPr>
          <p:cNvPr id="67789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8082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공제대상차입금</a:t>
            </a:r>
          </a:p>
        </p:txBody>
      </p:sp>
      <p:sp>
        <p:nvSpPr>
          <p:cNvPr id="4" name="모서리가 둥근 직사각형 3"/>
          <p:cNvSpPr/>
          <p:nvPr/>
        </p:nvSpPr>
        <p:spPr bwMode="auto">
          <a:xfrm>
            <a:off x="571472" y="4286256"/>
            <a:ext cx="8143932" cy="114300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공동명의 주택 또는 공동명의 차입</a:t>
            </a:r>
            <a:endParaRPr lang="en-US" altLang="ko-KR" sz="2800" dirty="0" smtClean="0">
              <a:solidFill>
                <a:srgbClr val="0070C0"/>
              </a:solidFill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⇒ p</a:t>
            </a:r>
            <a:r>
              <a:rPr kumimoji="1" lang="en-US" altLang="ko-K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휴먼옛체" pitchFamily="18" charset="-127"/>
                <a:ea typeface="휴먼옛체" pitchFamily="18" charset="-127"/>
              </a:rPr>
              <a:t>382 </a:t>
            </a:r>
            <a:r>
              <a:rPr lang="en-US" altLang="ko-KR" sz="2800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point &amp; p663 </a:t>
            </a:r>
            <a:r>
              <a:rPr lang="ko-KR" altLang="en-US" sz="2800" dirty="0" smtClean="0">
                <a:solidFill>
                  <a:srgbClr val="0070C0"/>
                </a:solidFill>
                <a:latin typeface="휴먼옛체" pitchFamily="18" charset="-127"/>
                <a:ea typeface="휴먼옛체" pitchFamily="18" charset="-127"/>
              </a:rPr>
              <a:t>도표</a:t>
            </a:r>
            <a:endParaRPr kumimoji="1" lang="en-US" altLang="ko-K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휴먼옛체" pitchFamily="18" charset="-127"/>
              <a:ea typeface="휴먼옛체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938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42481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장기차입금 대환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: 2003.1.1.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이후 인정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단기차입금의 장기차입금 대환</a:t>
            </a:r>
          </a:p>
          <a:p>
            <a:pPr marL="800100" lvl="1" indent="-342900" algn="l">
              <a:buFontTx/>
              <a:buChar char="-"/>
            </a:pP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2004.1.1.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이후 인정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대환 당시 주택 기준시가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억원 이하일 것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단기차입금 만기연장</a:t>
            </a:r>
          </a:p>
          <a:p>
            <a:pPr marL="800100" lvl="1" indent="-342900" algn="l">
              <a:buFontTx/>
              <a:buChar char="-"/>
            </a:pP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2007.2.28.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이후 인정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연장 당시 주택 기준시가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억원 이하일 것</a:t>
            </a:r>
          </a:p>
          <a:p>
            <a:pPr marL="342900" indent="-342900" algn="l">
              <a:buFontTx/>
              <a:buAutoNum type="arabicPeriod" startAt="4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주택 취득과 함께 승계한 차입금</a:t>
            </a:r>
          </a:p>
          <a:p>
            <a:pPr marL="800100" lvl="1" indent="-342900" algn="l"/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취득 당시 주택 기준시가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억원 이하일 것</a:t>
            </a:r>
          </a:p>
        </p:txBody>
      </p:sp>
      <p:sp>
        <p:nvSpPr>
          <p:cNvPr id="67993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0322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공제대상차입금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유의사항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938" name="Rectangle 2"/>
          <p:cNvSpPr>
            <a:spLocks noChangeArrowheads="1"/>
          </p:cNvSpPr>
          <p:nvPr/>
        </p:nvSpPr>
        <p:spPr bwMode="auto">
          <a:xfrm>
            <a:off x="539751" y="1268413"/>
            <a:ext cx="8175654" cy="351790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5.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양도세 과세특례대상 미분양주택 차입금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2009.2.12.~2010.2.11.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까지 최초 취득</a:t>
            </a:r>
            <a:endParaRPr lang="en-US" altLang="ko-KR" sz="2800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만기 </a:t>
            </a:r>
            <a:r>
              <a:rPr lang="en-US" altLang="ko-KR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5</a:t>
            </a: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년 이상</a:t>
            </a:r>
            <a:endParaRPr lang="en-US" altLang="ko-KR" sz="2800" dirty="0" smtClean="0">
              <a:solidFill>
                <a:srgbClr val="3333FF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등기일로부터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월 이내 차입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주택소유자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=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차입금 명의자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취득당시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기준시가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억원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이하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계약서에 미분양주택 확인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시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군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구청장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7993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0322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공제대상차입금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유의사항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938" name="Rectangle 2"/>
          <p:cNvSpPr>
            <a:spLocks noChangeArrowheads="1"/>
          </p:cNvSpPr>
          <p:nvPr/>
        </p:nvSpPr>
        <p:spPr bwMode="auto">
          <a:xfrm>
            <a:off x="539552" y="1484784"/>
            <a:ext cx="8136705" cy="17285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6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.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차입금 잔액 전액을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중도상환하는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경우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3200" dirty="0" smtClean="0">
                <a:latin typeface="HY목각파임B" pitchFamily="18" charset="-127"/>
                <a:ea typeface="HY목각파임B" pitchFamily="18" charset="-127"/>
              </a:rPr>
              <a:t>공제받을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수 없음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다만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en-US" altLang="ko-KR" sz="3200" dirty="0" smtClean="0">
                <a:latin typeface="HY목각파임B" pitchFamily="18" charset="-127"/>
                <a:ea typeface="HY목각파임B" pitchFamily="18" charset="-127"/>
              </a:rPr>
              <a:t>15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년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경과후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상환시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공제가능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7993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0322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공제대상차입금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유의사항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3754" cy="593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주택수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및 공제여부 판단 사례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모서리가 둥근 직사각형 4"/>
          <p:cNvSpPr/>
          <p:nvPr/>
        </p:nvSpPr>
        <p:spPr bwMode="auto">
          <a:xfrm>
            <a:off x="642910" y="1500174"/>
            <a:ext cx="4000528" cy="292895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남편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 1</a:t>
            </a:r>
          </a:p>
          <a:p>
            <a:pPr lvl="1" algn="l">
              <a:buFontTx/>
              <a:buChar char="-"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국민주택규모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lvl="1" algn="l">
              <a:buFontTx/>
              <a:buChar char="-"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기준시가 충족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장기차입금 이자 상환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5000628" y="1500174"/>
            <a:ext cx="3214710" cy="2928958"/>
          </a:xfrm>
          <a:prstGeom prst="roundRect">
            <a:avLst/>
          </a:prstGeom>
          <a:solidFill>
            <a:srgbClr val="FF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아</a:t>
            </a:r>
            <a:r>
              <a:rPr lang="ko-KR" altLang="en-US" sz="2400" dirty="0">
                <a:latin typeface="휴먼옛체" pitchFamily="18" charset="-127"/>
                <a:ea typeface="휴먼옛체" pitchFamily="18" charset="-127"/>
              </a:rPr>
              <a:t>내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0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603754" cy="593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err="1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주택수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및 공제여부 판단 사례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5" name="모서리가 둥근 직사각형 4"/>
          <p:cNvSpPr/>
          <p:nvPr/>
        </p:nvSpPr>
        <p:spPr bwMode="auto">
          <a:xfrm>
            <a:off x="642910" y="1500174"/>
            <a:ext cx="3786214" cy="307183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남편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 1</a:t>
            </a:r>
          </a:p>
          <a:p>
            <a:pPr lvl="1" algn="l">
              <a:buFontTx/>
              <a:buChar char="-"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국민주택규모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lvl="1" algn="l">
              <a:buFontTx/>
              <a:buChar char="-"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기준시가 충족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장기차입금 이자상환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4714876" y="1500174"/>
            <a:ext cx="3929090" cy="3000396"/>
          </a:xfrm>
          <a:prstGeom prst="roundRect">
            <a:avLst/>
          </a:prstGeom>
          <a:solidFill>
            <a:srgbClr val="FF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아</a:t>
            </a:r>
            <a:r>
              <a:rPr lang="ko-KR" altLang="en-US" sz="2400" dirty="0">
                <a:latin typeface="휴먼옛체" pitchFamily="18" charset="-127"/>
                <a:ea typeface="휴먼옛체" pitchFamily="18" charset="-127"/>
              </a:rPr>
              <a:t>내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* </a:t>
            </a: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세대주</a:t>
            </a:r>
            <a:endParaRPr lang="en-US" altLang="ko-KR" sz="2400" dirty="0" smtClean="0"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보유주택수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 </a:t>
            </a: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: </a:t>
            </a:r>
            <a:r>
              <a:rPr lang="en-US" altLang="ko-KR" sz="2400" dirty="0" smtClean="0">
                <a:latin typeface="휴먼옛체" pitchFamily="18" charset="-127"/>
                <a:ea typeface="휴먼옛체" pitchFamily="18" charset="-127"/>
              </a:rPr>
              <a:t>1</a:t>
            </a:r>
          </a:p>
          <a:p>
            <a:pPr lvl="1" algn="l">
              <a:buFontTx/>
              <a:buChar char="-"/>
            </a:pP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국민주택규모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lvl="1" algn="l">
              <a:buFontTx/>
              <a:buChar char="-"/>
            </a:pPr>
            <a:r>
              <a:rPr lang="ko-KR" altLang="en-US" sz="2400" dirty="0" smtClean="0">
                <a:latin typeface="휴먼옛체" pitchFamily="18" charset="-127"/>
                <a:ea typeface="휴먼옛체" pitchFamily="18" charset="-127"/>
              </a:rPr>
              <a:t>기준시가 충족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청약저축 불입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휴먼옛체" pitchFamily="18" charset="-127"/>
              <a:ea typeface="휴먼옛체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* </a:t>
            </a:r>
            <a:r>
              <a:rPr kumimoji="1" lang="ko-KR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휴먼옛체" pitchFamily="18" charset="-127"/>
                <a:ea typeface="휴먼옛체" pitchFamily="18" charset="-127"/>
              </a:rPr>
              <a:t>장기차입금 이자상환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30972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공제대상자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무주택 세대주만 가능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공제대상 분양권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분양권가격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억원 이하</a:t>
            </a:r>
          </a:p>
          <a:p>
            <a:pPr marL="800100" lvl="1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2006.1.1.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이후 차입금에 한함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분양권이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개 이상인 경우</a:t>
            </a:r>
          </a:p>
          <a:p>
            <a:pPr marL="800100" lvl="1" indent="-342900" algn="l">
              <a:buFontTx/>
              <a:buChar char="-"/>
            </a:pP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2006.1.1.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이후분 공제 불가</a:t>
            </a:r>
          </a:p>
          <a:p>
            <a:pPr marL="800100" lvl="1" indent="-342900" algn="l">
              <a:buFontTx/>
              <a:buChar char="-"/>
            </a:pP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2005.12.31.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이전분 공제 가능</a:t>
            </a:r>
          </a:p>
        </p:txBody>
      </p:sp>
      <p:sp>
        <p:nvSpPr>
          <p:cNvPr id="68198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511333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공제대상차입금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분양권에 대한 차입금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34" name="Rectangle 2"/>
          <p:cNvSpPr>
            <a:spLocks noChangeArrowheads="1"/>
          </p:cNvSpPr>
          <p:nvPr/>
        </p:nvSpPr>
        <p:spPr bwMode="auto">
          <a:xfrm>
            <a:off x="539751" y="1268413"/>
            <a:ext cx="8175653" cy="444660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 startAt="4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중도취득 분양권과 함께 승계한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차입금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요건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충족시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승계일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이후분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공제가능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 startAt="4"/>
            </a:pP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주택과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분양권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보유시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-1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주택에 대한 차입금은 공제가능하나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</a:t>
            </a:r>
          </a:p>
          <a:p>
            <a:pPr marL="800100" lvl="1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- 1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분양권에 대한 차입금은 공제불가능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 startAt="4"/>
            </a:pP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분양금액이 </a:t>
            </a:r>
            <a:r>
              <a:rPr lang="en-US" altLang="ko-KR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 dirty="0" err="1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억원을</a:t>
            </a: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 초과하는 경우</a:t>
            </a:r>
            <a:endParaRPr lang="ko-KR" altLang="en-US" sz="2800" dirty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공제불가능하나</a:t>
            </a:r>
            <a:r>
              <a:rPr lang="en-US" altLang="ko-KR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,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완공된 주택의 </a:t>
            </a:r>
            <a:r>
              <a:rPr lang="ko-KR" altLang="en-US" sz="2800" dirty="0" err="1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전환당시</a:t>
            </a: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 기준시가가</a:t>
            </a:r>
            <a:endParaRPr lang="en-US" altLang="ko-KR" sz="2800" dirty="0" smtClean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257300" lvl="2" indent="-342900" algn="l"/>
            <a:r>
              <a:rPr lang="en-US" altLang="ko-KR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800" dirty="0" err="1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억원</a:t>
            </a: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 이하면 해당 장기차입금 공제가</a:t>
            </a:r>
            <a:r>
              <a:rPr lang="ko-KR" altLang="en-US" sz="28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능</a:t>
            </a:r>
          </a:p>
        </p:txBody>
      </p:sp>
      <p:sp>
        <p:nvSpPr>
          <p:cNvPr id="68403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511333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공제대상차입금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분양권에 대한 차입금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82" name="Rectangle 2"/>
          <p:cNvSpPr>
            <a:spLocks noChangeArrowheads="1"/>
          </p:cNvSpPr>
          <p:nvPr/>
        </p:nvSpPr>
        <p:spPr bwMode="auto">
          <a:xfrm>
            <a:off x="539751" y="1268412"/>
            <a:ext cx="7961340" cy="451804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공제액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Min[①+</a:t>
            </a:r>
            <a:r>
              <a:rPr lang="en-US" altLang="ko-KR" sz="2800" dirty="0">
                <a:latin typeface="돋움" pitchFamily="50" charset="-127"/>
                <a:ea typeface="돋움" pitchFamily="50" charset="-127"/>
              </a:rPr>
              <a:t>②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3086100" lvl="6" indent="-342900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1,000(600, 1,500)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]</a:t>
            </a:r>
          </a:p>
          <a:p>
            <a:pPr marL="800100" lvl="1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①=Min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[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임차차입금원리금상환공제액</a:t>
            </a:r>
            <a:r>
              <a:rPr lang="en-US" altLang="ko-KR" sz="24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+</a:t>
            </a:r>
            <a:r>
              <a:rPr lang="ko-KR" altLang="en-US" sz="24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월세공제액</a:t>
            </a:r>
            <a:endParaRPr lang="ko-KR" altLang="en-US" sz="2400" u="sng" dirty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            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+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주택마련저축공제액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, 300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]</a:t>
            </a:r>
          </a:p>
          <a:p>
            <a:pPr marL="800100" lvl="1" indent="-342900" algn="l"/>
            <a:r>
              <a:rPr lang="en-US" altLang="ko-KR" sz="2400" dirty="0">
                <a:latin typeface="돋움" pitchFamily="50" charset="-127"/>
                <a:ea typeface="돋움" pitchFamily="50" charset="-127"/>
              </a:rPr>
              <a:t>②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=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장기주택저당차입금이자상환액</a:t>
            </a:r>
          </a:p>
          <a:p>
            <a:pPr marL="342900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2.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공제한도</a:t>
            </a:r>
          </a:p>
          <a:p>
            <a:pPr marL="800100" lvl="1" indent="-342900" algn="l"/>
            <a:r>
              <a:rPr lang="ko-KR" altLang="en-US" sz="2400" dirty="0">
                <a:latin typeface="돋움" pitchFamily="50" charset="-127"/>
                <a:ea typeface="돋움" pitchFamily="50" charset="-127"/>
              </a:rPr>
              <a:t>①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만기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10</a:t>
            </a:r>
            <a:r>
              <a:rPr lang="ko-KR" altLang="en-US" sz="2400" dirty="0" err="1" smtClean="0">
                <a:latin typeface="HY목각파임B" pitchFamily="18" charset="-127"/>
                <a:ea typeface="HY목각파임B" pitchFamily="18" charset="-127"/>
              </a:rPr>
              <a:t>년이상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~15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년 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미만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600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만원</a:t>
            </a:r>
          </a:p>
          <a:p>
            <a:pPr marL="800100" lvl="1" indent="-342900" algn="l"/>
            <a:r>
              <a:rPr lang="ko-KR" altLang="en-US" sz="2400" dirty="0">
                <a:latin typeface="돋움" pitchFamily="50" charset="-127"/>
                <a:ea typeface="돋움" pitchFamily="50" charset="-127"/>
              </a:rPr>
              <a:t>②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만기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15</a:t>
            </a:r>
            <a:r>
              <a:rPr lang="ko-KR" altLang="en-US" sz="2400" dirty="0" err="1" smtClean="0">
                <a:latin typeface="HY목각파임B" pitchFamily="18" charset="-127"/>
                <a:ea typeface="HY목각파임B" pitchFamily="18" charset="-127"/>
              </a:rPr>
              <a:t>년이상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~30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년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미만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1,000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만원</a:t>
            </a:r>
          </a:p>
          <a:p>
            <a:pPr marL="800100" lvl="1" indent="-342900" algn="l"/>
            <a:r>
              <a:rPr lang="ko-KR" altLang="en-US" sz="2400" dirty="0" smtClean="0">
                <a:latin typeface="돋움" pitchFamily="50" charset="-127"/>
                <a:ea typeface="돋움" pitchFamily="50" charset="-127"/>
              </a:rPr>
              <a:t>③ 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만기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30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년 이상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: 1,500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만원</a:t>
            </a:r>
            <a:endParaRPr lang="en-US" altLang="ko-KR" sz="24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4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4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미분양주택 차입금의 </a:t>
            </a:r>
            <a:r>
              <a:rPr lang="en-US" altLang="ko-KR" sz="24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5</a:t>
            </a:r>
            <a:r>
              <a:rPr lang="ko-KR" altLang="en-US" sz="24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년은 </a:t>
            </a:r>
            <a:r>
              <a:rPr lang="en-US" altLang="ko-KR" sz="24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15</a:t>
            </a:r>
            <a:r>
              <a:rPr lang="ko-KR" altLang="en-US" sz="24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년으로 간주</a:t>
            </a:r>
            <a:endParaRPr lang="en-US" altLang="ko-KR" sz="2400" dirty="0" smtClean="0">
              <a:solidFill>
                <a:srgbClr val="3333FF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8608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0891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31686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장기주택저당차입금 이자상환증명서</a:t>
            </a:r>
          </a:p>
          <a:p>
            <a:pPr marL="800100" lvl="1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* 국세청 제공 증빙자료 가능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세대주 확인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주민등록표 등본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기준시가 확인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개별주택가격확인서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공동주택가격확인서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분양계약서 사본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소유권 등 확인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건물등기부등본</a:t>
            </a:r>
          </a:p>
        </p:txBody>
      </p:sp>
      <p:sp>
        <p:nvSpPr>
          <p:cNvPr id="68813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17287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413699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기부금특별공제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ChangeArrowheads="1"/>
          </p:cNvSpPr>
          <p:nvPr/>
        </p:nvSpPr>
        <p:spPr bwMode="auto">
          <a:xfrm>
            <a:off x="539750" y="1268413"/>
            <a:ext cx="8280400" cy="42481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2010.1.1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.~12.31.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지출한 다음 기부금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법정기부금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사회복지공동모금회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기부금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* 학교 시설비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교육비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장학금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연구비 기부금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* 정치자금 기부금 중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10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 초과금액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특례기부금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우리사주조합기부금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지정기부금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* 종교단체기부금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노동조합비</a:t>
            </a:r>
          </a:p>
        </p:txBody>
      </p:sp>
      <p:sp>
        <p:nvSpPr>
          <p:cNvPr id="69120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6654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공제대상기부금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250" name="Rectangle 2"/>
          <p:cNvSpPr>
            <a:spLocks noChangeArrowheads="1"/>
          </p:cNvSpPr>
          <p:nvPr/>
        </p:nvSpPr>
        <p:spPr bwMode="auto">
          <a:xfrm>
            <a:off x="539750" y="1268413"/>
            <a:ext cx="8135938" cy="20891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다음 기본공제대상자가 기부한 것도 공제 가능</a:t>
            </a:r>
          </a:p>
          <a:p>
            <a:pPr marL="342900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배우자</a:t>
            </a:r>
          </a:p>
          <a:p>
            <a:pPr marL="342900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직계비속 또는 동거입양자</a:t>
            </a:r>
          </a:p>
          <a:p>
            <a:pPr marL="342900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직계비속 또는 동거입양자의 장애인 배우자</a:t>
            </a:r>
          </a:p>
        </p:txBody>
      </p:sp>
      <p:sp>
        <p:nvSpPr>
          <p:cNvPr id="69325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6654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기부금지출자</a:t>
            </a:r>
          </a:p>
        </p:txBody>
      </p:sp>
      <p:sp>
        <p:nvSpPr>
          <p:cNvPr id="693252" name="Rectangle 4"/>
          <p:cNvSpPr>
            <a:spLocks noChangeArrowheads="1"/>
          </p:cNvSpPr>
          <p:nvPr/>
        </p:nvSpPr>
        <p:spPr bwMode="auto">
          <a:xfrm>
            <a:off x="539750" y="3471863"/>
            <a:ext cx="8104216" cy="20288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다만</a:t>
            </a:r>
            <a:r>
              <a:rPr lang="en-US" altLang="ko-KR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다음 </a:t>
            </a: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기부금은 </a:t>
            </a: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본인분만 공제가능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법정기부금 중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정치자금 기부금</a:t>
            </a:r>
            <a:r>
              <a:rPr lang="en-US" altLang="ko-KR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코드 </a:t>
            </a:r>
            <a:r>
              <a:rPr lang="en-US" altLang="ko-KR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20)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우리사주조합기부금</a:t>
            </a:r>
            <a:r>
              <a:rPr lang="en-US" altLang="ko-KR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코드 </a:t>
            </a:r>
            <a:r>
              <a:rPr lang="en-US" altLang="ko-KR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42)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29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6654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기부금공제액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196752"/>
            <a:ext cx="7056784" cy="5076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346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302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공제하지 않은 기부금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한도초과기부금 포함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은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다음과 같이 이월하여 공제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AutoNum type="arabicPeriod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법정기부금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코드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10) : 1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년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AutoNum type="arabicPeriod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특례기부금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코드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30) : 2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년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AutoNum type="arabicPeriod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특례기부금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코드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31) : 3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년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AutoNum type="arabicPeriod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지정기부금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코드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40, 41) : 5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년</a:t>
            </a:r>
            <a:endParaRPr lang="ko-KR" altLang="en-US" sz="2800" u="sng" dirty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69734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960812" cy="6474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기부금이월공제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9552" y="4365104"/>
            <a:ext cx="8208912" cy="15841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다만</a:t>
            </a:r>
            <a:r>
              <a:rPr lang="en-US" altLang="ko-KR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다음 </a:t>
            </a: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기부금은 이월공제 불가</a:t>
            </a:r>
            <a:r>
              <a:rPr lang="en-US" altLang="ko-KR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!!</a:t>
            </a:r>
          </a:p>
          <a:p>
            <a:pPr marL="514350" indent="-514350" algn="l">
              <a:buAutoNum type="arabicPeriod"/>
            </a:pP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정치자금 </a:t>
            </a: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기부금</a:t>
            </a:r>
            <a:r>
              <a:rPr lang="en-US" altLang="ko-KR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코드 </a:t>
            </a:r>
            <a:r>
              <a:rPr lang="en-US" altLang="ko-KR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20</a:t>
            </a:r>
            <a:r>
              <a:rPr lang="en-US" altLang="ko-KR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514350" indent="-514350" algn="l">
              <a:buAutoNum type="arabicPeriod"/>
            </a:pPr>
            <a:r>
              <a:rPr lang="ko-KR" altLang="en-US" sz="2800" dirty="0" smtClean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우리사주조합기부금</a:t>
            </a:r>
            <a:r>
              <a:rPr lang="en-US" altLang="ko-KR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코드 </a:t>
            </a:r>
            <a:r>
              <a:rPr lang="en-US" altLang="ko-KR" sz="2800" dirty="0">
                <a:solidFill>
                  <a:srgbClr val="3333FF"/>
                </a:solidFill>
                <a:latin typeface="HY목각파임B" pitchFamily="18" charset="-127"/>
                <a:ea typeface="HY목각파임B" pitchFamily="18" charset="-127"/>
              </a:rPr>
              <a:t>42)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346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302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u="sng" dirty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기부금명세서</a:t>
            </a:r>
            <a:r>
              <a:rPr lang="en-US" altLang="ko-KR" sz="2800" u="sng" dirty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공제받는 경우 </a:t>
            </a:r>
            <a:r>
              <a:rPr lang="ko-KR" altLang="en-US" sz="2800" u="sng" dirty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반드시</a:t>
            </a:r>
            <a:r>
              <a:rPr lang="en-US" altLang="ko-KR" sz="2800" u="sng" dirty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기부금영수증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특별재난지역 봉사활동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기부금확인서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회사 일괄징수 기부금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제출서류 없음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정치자금기부금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정치자금법상 영수증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종교단체기부금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소속증명서 반드시 제출</a:t>
            </a:r>
          </a:p>
        </p:txBody>
      </p:sp>
      <p:sp>
        <p:nvSpPr>
          <p:cNvPr id="69734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17287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711683" name="WordArt 3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482441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66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그밖의소득공제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417795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5616575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(</a:t>
            </a:r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개인</a:t>
            </a:r>
            <a:r>
              <a:rPr lang="en-US" altLang="ko-KR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)</a:t>
            </a:r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연금저축공제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31686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신청자 </a:t>
            </a:r>
          </a:p>
          <a:p>
            <a:pPr marL="800100" lvl="1" indent="-342900" algn="l">
              <a:buFontTx/>
              <a:buChar char="-"/>
            </a:pP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2000.12.31.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이전 개인연금저축 가입자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반드시 본인명의 저축일 것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공제액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= Min[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불입액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ⅹ40%, 72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]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제출서류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개인연금저축납입증명서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국세청 제공 증빙서류 가능</a:t>
            </a:r>
          </a:p>
        </p:txBody>
      </p:sp>
      <p:sp>
        <p:nvSpPr>
          <p:cNvPr id="713731" name="WordArt 3"/>
          <p:cNvSpPr>
            <a:spLocks noChangeArrowheads="1" noChangeShapeType="1" noTextEdit="1"/>
          </p:cNvSpPr>
          <p:nvPr/>
        </p:nvSpPr>
        <p:spPr bwMode="auto">
          <a:xfrm>
            <a:off x="611188" y="476250"/>
            <a:ext cx="417671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개인연금저축소득공제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3313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신청자 </a:t>
            </a:r>
          </a:p>
          <a:p>
            <a:pPr marL="800100" lvl="1" indent="-342900" algn="l">
              <a:buFontTx/>
              <a:buChar char="-"/>
            </a:pP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2001.1.1.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이후 연금저축 가입자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반드시 본인명의 저축일 것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공제액 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= Min[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퇴직연금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+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연금저축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, 300</a:t>
            </a: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>
                <a:latin typeface="HY목각파임B" pitchFamily="18" charset="-127"/>
                <a:ea typeface="HY목각파임B" pitchFamily="18" charset="-127"/>
              </a:rPr>
              <a:t>]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제출서류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연금저축납입증명서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국세청 제공 증빙서류 가능</a:t>
            </a:r>
          </a:p>
        </p:txBody>
      </p:sp>
      <p:sp>
        <p:nvSpPr>
          <p:cNvPr id="715779" name="WordArt 3"/>
          <p:cNvSpPr>
            <a:spLocks noChangeArrowheads="1" noChangeShapeType="1" noTextEdit="1"/>
          </p:cNvSpPr>
          <p:nvPr/>
        </p:nvSpPr>
        <p:spPr bwMode="auto">
          <a:xfrm>
            <a:off x="611188" y="476250"/>
            <a:ext cx="417671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연금저축소득공제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594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750595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553200" cy="208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소기업소상공인 공제부금소득공제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34559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공제대상</a:t>
            </a:r>
          </a:p>
          <a:p>
            <a:pPr marL="800100" lvl="1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중소기업중앙회에 가입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납입하는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공제부금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분기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210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 이하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공제액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: Min[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납입액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300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]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제출서류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공제부금납입증명서</a:t>
            </a:r>
          </a:p>
          <a:p>
            <a:pPr marL="800100" lvl="1" indent="-342900" algn="l">
              <a:buFontTx/>
              <a:buChar char="-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국세청 제공 증빙자료 가능</a:t>
            </a:r>
          </a:p>
        </p:txBody>
      </p:sp>
      <p:sp>
        <p:nvSpPr>
          <p:cNvPr id="75264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1605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 등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428035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048375" cy="208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투자조합출자등소득공제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29527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10.12.31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.(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기업구조조정조합은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07.12.31.)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까지</a:t>
            </a:r>
          </a:p>
          <a:p>
            <a:pPr marL="342900" indent="-342900" algn="l"/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다음의 출자 또는 투자를 하는 경우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투자조합출자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벤처기업투자신탁 수익증권에 투자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개인투자조합에 출자 후 당해 조합이 다음연도까지</a:t>
            </a:r>
          </a:p>
          <a:p>
            <a:pPr marL="800100" lvl="1" indent="-342900" algn="l"/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벤처기업에 투자하는 경우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벤처기업에 투자</a:t>
            </a:r>
          </a:p>
        </p:txBody>
      </p:sp>
      <p:sp>
        <p:nvSpPr>
          <p:cNvPr id="74035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1605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ChangeArrowheads="1"/>
          </p:cNvSpPr>
          <p:nvPr/>
        </p:nvSpPr>
        <p:spPr bwMode="auto">
          <a:xfrm>
            <a:off x="539750" y="1268412"/>
            <a:ext cx="8175654" cy="337503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800100" lvl="1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다음 금액을 투자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출자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일이 속하는 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과세연도부터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2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년이 되는 날이 속하는 </a:t>
            </a:r>
          </a:p>
          <a:p>
            <a:pPr marL="1257300" lvl="2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과세연도까지 공제</a:t>
            </a:r>
          </a:p>
          <a:p>
            <a:pPr marL="342900" indent="-342900" algn="l"/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Min[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투자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출자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금액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ⅹ10%,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종합소득금액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ⅹ30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%]</a:t>
            </a:r>
          </a:p>
          <a:p>
            <a:pPr marL="1257300" lvl="2" indent="-342900" algn="l"/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* 2008.12.31. </a:t>
            </a:r>
            <a:r>
              <a:rPr lang="ko-KR" altLang="en-US" sz="2400" dirty="0" err="1" smtClean="0">
                <a:latin typeface="HY목각파임B" pitchFamily="18" charset="-127"/>
                <a:ea typeface="HY목각파임B" pitchFamily="18" charset="-127"/>
              </a:rPr>
              <a:t>이전분은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30%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를 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50%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로 함</a:t>
            </a:r>
            <a:endParaRPr lang="ko-KR" altLang="en-US" sz="24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42403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3845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공제방법 및 공제액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ChangeArrowheads="1"/>
          </p:cNvSpPr>
          <p:nvPr/>
        </p:nvSpPr>
        <p:spPr bwMode="auto">
          <a:xfrm>
            <a:off x="539750" y="1268413"/>
            <a:ext cx="8135938" cy="15128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800100" lvl="1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출자 등 소득공제신청서</a:t>
            </a:r>
          </a:p>
          <a:p>
            <a:pPr marL="800100" lvl="1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출자 또는 투자확인서</a:t>
            </a:r>
          </a:p>
        </p:txBody>
      </p:sp>
      <p:sp>
        <p:nvSpPr>
          <p:cNvPr id="74445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3050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419843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048375" cy="208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신용카드등사용금액소득공제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43211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본인 외 다음의 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소득금액 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100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만원 이하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</a:p>
          <a:p>
            <a:pPr marL="800100" lvl="1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다른 거주자의 기본공제대상자가 아닌 자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</a:p>
          <a:p>
            <a:pPr marL="800100" lvl="1" indent="-342900" algn="l"/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나이요건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없음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가 사용한 것도 공제 가능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배우자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직계비속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직계존속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배우자의 직계존속 포함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/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주거형편상 별거자 포함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 err="1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동거입양자</a:t>
            </a:r>
            <a:endParaRPr lang="ko-KR" altLang="en-US" sz="2800" dirty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ko-KR" altLang="en-US" sz="28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dirty="0" err="1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일시퇴거자</a:t>
            </a:r>
            <a:r>
              <a:rPr lang="ko-KR" altLang="en-US" sz="28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 포함</a:t>
            </a:r>
          </a:p>
        </p:txBody>
      </p:sp>
      <p:sp>
        <p:nvSpPr>
          <p:cNvPr id="7301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0322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 신용카드 등 사용자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41767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다음 금액은 공제 불가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맞벌이부부인 경우 배우자 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사용액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혼인 전 배우자 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사용액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타인이 기본공제 받은 부양가족 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사용액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형제자매</a:t>
            </a:r>
            <a:r>
              <a:rPr lang="en-US" altLang="ko-KR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위탁아동 </a:t>
            </a:r>
            <a:r>
              <a:rPr lang="ko-KR" altLang="en-US" sz="2800" dirty="0" err="1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사용액</a:t>
            </a:r>
            <a:endParaRPr lang="ko-KR" altLang="en-US" sz="2800" dirty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기본공제 받은 직계비속 또는 동거입양자의</a:t>
            </a:r>
          </a:p>
          <a:p>
            <a:pPr marL="800100" lvl="1" indent="-342900" algn="l"/>
            <a:r>
              <a:rPr lang="ko-KR" altLang="en-US" sz="28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장애인 배우자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결혼하여 별도 세대를 구성하게 된 직계비속의</a:t>
            </a:r>
          </a:p>
          <a:p>
            <a:pPr marL="800100" lvl="1" indent="-342900" algn="l"/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결혼전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800" dirty="0" err="1">
                <a:latin typeface="HY목각파임B" pitchFamily="18" charset="-127"/>
                <a:ea typeface="HY목각파임B" pitchFamily="18" charset="-127"/>
              </a:rPr>
              <a:t>사용액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32163" name="WordArt 3"/>
          <p:cNvSpPr>
            <a:spLocks noChangeArrowheads="1" noChangeShapeType="1" noTextEdit="1"/>
          </p:cNvSpPr>
          <p:nvPr/>
        </p:nvSpPr>
        <p:spPr bwMode="auto">
          <a:xfrm>
            <a:off x="611188" y="476250"/>
            <a:ext cx="4897437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 신용카드 등 사용자 </a:t>
            </a:r>
            <a:r>
              <a:rPr lang="en-US" altLang="ko-KR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- </a:t>
            </a:r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유의사항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ChangeArrowheads="1"/>
          </p:cNvSpPr>
          <p:nvPr/>
        </p:nvSpPr>
        <p:spPr bwMode="auto">
          <a:xfrm>
            <a:off x="539751" y="1268412"/>
            <a:ext cx="7992689" cy="403279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2010.1.1.~12.31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.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사용한 다음 금액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신용카드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현금영수증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학원수강료지로납부액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u="sng" dirty="0" err="1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사용액의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20%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를 소득공제액으로 봄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>
              <a:buFontTx/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직불카드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기명식선불카드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  <a:p>
            <a:pPr marL="342900" indent="-342900" algn="l"/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   직불전자지급수단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기명식선불전자지급수단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,</a:t>
            </a:r>
          </a:p>
          <a:p>
            <a:pPr marL="800100" lvl="1" indent="-342900" algn="l"/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기명식전자화폐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사용액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u="sng" dirty="0" err="1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사용액의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25%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를 소득공제액으로 봄</a:t>
            </a:r>
            <a:endParaRPr lang="ko-KR" altLang="en-US" sz="2800" u="sng" dirty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2806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0322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 신용카드 등 사용액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Rectangle 2"/>
          <p:cNvSpPr>
            <a:spLocks noChangeArrowheads="1"/>
          </p:cNvSpPr>
          <p:nvPr/>
        </p:nvSpPr>
        <p:spPr bwMode="auto">
          <a:xfrm>
            <a:off x="539750" y="1268413"/>
            <a:ext cx="8136706" cy="432082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AutoNum type="arabicPeriod"/>
            </a:pP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법인의 </a:t>
            </a:r>
            <a:r>
              <a:rPr lang="ko-KR" altLang="en-US" sz="28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비용에 해당되는 </a:t>
            </a: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경우</a:t>
            </a:r>
            <a:endParaRPr lang="en-US" altLang="ko-KR" sz="2800" dirty="0" smtClean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514350" indent="-514350" algn="l">
              <a:buAutoNum type="arabicPeriod"/>
            </a:pPr>
            <a:r>
              <a:rPr lang="ko-KR" altLang="en-US" sz="2800" u="sng" dirty="0" err="1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월세액공제를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800" u="sng" dirty="0" err="1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적용받은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800" u="sng" dirty="0" err="1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월세액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AutoNum type="arabicParenR"/>
            </a:pPr>
            <a:r>
              <a:rPr lang="ko-KR" altLang="en-US" sz="2800" u="sng" dirty="0" err="1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월세액공제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 대상자인 경우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>
              <a:buFontTx/>
              <a:buChar char="-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일반적으로 </a:t>
            </a:r>
            <a:r>
              <a:rPr lang="ko-KR" altLang="en-US" sz="2800" u="sng" dirty="0" err="1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월세액공제가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 유리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>
              <a:buFontTx/>
              <a:buChar char="-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공제받은 경우 반드시 중복공제 배제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!!</a:t>
            </a:r>
          </a:p>
          <a:p>
            <a:pPr marL="971550" lvl="1" indent="-514350" algn="l">
              <a:buAutoNum type="arabicParenR"/>
            </a:pPr>
            <a:r>
              <a:rPr lang="ko-KR" altLang="en-US" sz="2800" u="sng" dirty="0" err="1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세대원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 등 </a:t>
            </a:r>
            <a:r>
              <a:rPr lang="ko-KR" altLang="en-US" sz="2800" u="sng" dirty="0" err="1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월세액공제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 대상자가 아닌 경우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>
              <a:buFontTx/>
              <a:buChar char="-"/>
            </a:pPr>
            <a:r>
              <a:rPr lang="ko-KR" altLang="en-US" sz="2800" u="sng" dirty="0" err="1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월세액이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 신용카드 등 사용금액에서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885950" lvl="3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배제되어 있는지 꼭 확인하여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885950" lvl="3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반드시 공제받도록 할 것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!!</a:t>
            </a:r>
            <a:endParaRPr lang="ko-KR" altLang="en-US" sz="2800" u="sng" dirty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3421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51847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공제배제되는 주요 신용카드 등 사용액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ChangeArrowheads="1"/>
          </p:cNvSpPr>
          <p:nvPr/>
        </p:nvSpPr>
        <p:spPr bwMode="auto">
          <a:xfrm>
            <a:off x="539750" y="1268413"/>
            <a:ext cx="8424738" cy="19445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/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Min[①, ②, ③]</a:t>
            </a:r>
          </a:p>
          <a:p>
            <a:pPr marL="800100" lvl="1" indent="-342900" algn="l"/>
            <a:r>
              <a:rPr lang="en-US" altLang="en-US" sz="2400" dirty="0">
                <a:latin typeface="HY목각파임B" pitchFamily="18" charset="-127"/>
                <a:ea typeface="HY목각파임B" pitchFamily="18" charset="-127"/>
              </a:rPr>
              <a:t>①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=[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신용카드 사용금액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-</a:t>
            </a:r>
            <a:r>
              <a:rPr lang="ko-KR" altLang="en-US" sz="2400" dirty="0" err="1">
                <a:latin typeface="HY목각파임B" pitchFamily="18" charset="-127"/>
                <a:ea typeface="HY목각파임B" pitchFamily="18" charset="-127"/>
              </a:rPr>
              <a:t>총급여액</a:t>
            </a:r>
            <a:r>
              <a:rPr lang="en-US" altLang="ko-KR" sz="24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ⅹ25%]</a:t>
            </a:r>
            <a:r>
              <a:rPr lang="en-US" altLang="ko-KR" sz="2400" u="sng" dirty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ⅹ20</a:t>
            </a:r>
            <a:r>
              <a:rPr lang="en-US" altLang="ko-KR" sz="24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%(25%)</a:t>
            </a:r>
            <a:endParaRPr lang="en-US" altLang="ko-KR" sz="2400" u="sng" dirty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800100" lvl="1" indent="-342900" algn="l"/>
            <a:r>
              <a:rPr lang="en-US" altLang="en-US" sz="2400" dirty="0">
                <a:latin typeface="HY목각파임B" pitchFamily="18" charset="-127"/>
                <a:ea typeface="HY목각파임B" pitchFamily="18" charset="-127"/>
              </a:rPr>
              <a:t>②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=</a:t>
            </a:r>
            <a:r>
              <a:rPr lang="ko-KR" altLang="en-US" sz="2400" dirty="0" err="1">
                <a:latin typeface="HY목각파임B" pitchFamily="18" charset="-127"/>
                <a:ea typeface="HY목각파임B" pitchFamily="18" charset="-127"/>
              </a:rPr>
              <a:t>총급여액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ⅹ20%</a:t>
            </a:r>
          </a:p>
          <a:p>
            <a:pPr marL="800100" lvl="1" indent="-342900" algn="l"/>
            <a:r>
              <a:rPr lang="en-US" altLang="en-US" sz="2400" u="sng" dirty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③</a:t>
            </a:r>
            <a:r>
              <a:rPr lang="en-US" altLang="ko-KR" sz="24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=300</a:t>
            </a:r>
            <a:r>
              <a:rPr lang="ko-KR" altLang="en-US" sz="2400" u="sng" dirty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만원</a:t>
            </a:r>
            <a:endParaRPr lang="en-US" altLang="en-US" sz="2400" u="sng" dirty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3625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2320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ChangeArrowheads="1"/>
          </p:cNvSpPr>
          <p:nvPr/>
        </p:nvSpPr>
        <p:spPr bwMode="auto">
          <a:xfrm>
            <a:off x="539750" y="1268413"/>
            <a:ext cx="8064500" cy="21605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신용카드 소득공제 신청서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신용카드 등 사용금액 확인서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국세청 제공 증빙자료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학원 수강료 지로납부 확인서</a:t>
            </a:r>
            <a:endParaRPr lang="ko-KR" altLang="en-US" sz="240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3830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2320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430083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048375" cy="208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우리사주조합출연소득공제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29527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우리사주조합원이 자사주 취득을 위하여</a:t>
            </a:r>
          </a:p>
          <a:p>
            <a:pPr marL="800100" lvl="1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우리사주조합에 출연한 경우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한국증권금융에 소득공제 받지 않을 예정으로</a:t>
            </a:r>
          </a:p>
          <a:p>
            <a:pPr marL="800100" lvl="1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비과세대상주식으로 통지한 경우 공제 불가 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자회사 및 손자회사 종업원이 지주회사</a:t>
            </a:r>
          </a:p>
          <a:p>
            <a:pPr marL="800100" lvl="1" indent="-342900" algn="l"/>
            <a:r>
              <a:rPr lang="ko-KR" altLang="en-US" sz="2800">
                <a:latin typeface="HY목각파임B" pitchFamily="18" charset="-127"/>
                <a:ea typeface="HY목각파임B" pitchFamily="18" charset="-127"/>
              </a:rPr>
              <a:t>주식을 취득하기 위해 출연한 경우 공제 가능</a:t>
            </a:r>
          </a:p>
        </p:txBody>
      </p:sp>
      <p:sp>
        <p:nvSpPr>
          <p:cNvPr id="74649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1605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/>
          <p:cNvSpPr>
            <a:spLocks noChangeArrowheads="1"/>
          </p:cNvSpPr>
          <p:nvPr/>
        </p:nvSpPr>
        <p:spPr bwMode="auto">
          <a:xfrm>
            <a:off x="539750" y="1268413"/>
            <a:ext cx="8135938" cy="15843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공제액 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: Min[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출연금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, 400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]</a:t>
            </a:r>
          </a:p>
          <a:p>
            <a:pPr marL="342900" indent="-342900" algn="l">
              <a:buFontTx/>
              <a:buAutoNum type="arabicPeriod"/>
            </a:pP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제출서류 </a:t>
            </a:r>
            <a:r>
              <a:rPr lang="en-US" altLang="ko-KR" sz="320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3200">
                <a:latin typeface="HY목각파임B" pitchFamily="18" charset="-127"/>
                <a:ea typeface="HY목각파임B" pitchFamily="18" charset="-127"/>
              </a:rPr>
              <a:t>우리사주조합출연금확인서</a:t>
            </a:r>
          </a:p>
        </p:txBody>
      </p:sp>
      <p:sp>
        <p:nvSpPr>
          <p:cNvPr id="74854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33845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공제액 및 제출서류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773123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553200" cy="208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장기주식형저축소득공제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41767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공제대상 장기주식형펀드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펀드자산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60%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이상을 국내주식에 투자하는 펀드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가입자격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근로자 또는 자영업자 등 개인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불입한도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분기별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300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만원 이내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연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1,200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투자기간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가입일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갱신일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로부터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년 이상 약정</a:t>
            </a:r>
          </a:p>
          <a:p>
            <a:pPr marL="342900" indent="-342900" algn="l">
              <a:buFont typeface="Wingdings" pitchFamily="2" charset="2"/>
              <a:buAutoNum type="arabicPeriod" startAt="2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소득공제액</a:t>
            </a:r>
          </a:p>
          <a:p>
            <a:pPr marL="800100" lvl="1" indent="-342900" algn="l">
              <a:buFont typeface="Wingdings" pitchFamily="2" charset="2"/>
              <a:buNone/>
            </a:pPr>
            <a:r>
              <a:rPr lang="ko-KR" altLang="en-US" sz="2400" b="1" dirty="0" err="1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가입월</a:t>
            </a:r>
            <a:r>
              <a:rPr lang="en-US" altLang="ko-KR" sz="2400" b="1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~12</a:t>
            </a:r>
            <a:r>
              <a:rPr lang="ko-KR" altLang="en-US" sz="2400" b="1" dirty="0" err="1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개월차</a:t>
            </a:r>
            <a:r>
              <a:rPr lang="ko-KR" altLang="en-US" sz="2400" b="1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 불입액</a:t>
            </a:r>
            <a:r>
              <a:rPr lang="en-US" altLang="ko-KR" sz="2400" b="1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ⅹ20%</a:t>
            </a:r>
          </a:p>
          <a:p>
            <a:pPr marL="800100" lvl="1" indent="-342900" algn="l">
              <a:buFont typeface="Wingdings" pitchFamily="2" charset="2"/>
              <a:buNone/>
            </a:pPr>
            <a:r>
              <a:rPr lang="en-US" altLang="ko-KR" sz="2400" b="1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+13</a:t>
            </a:r>
            <a:r>
              <a:rPr lang="ko-KR" altLang="en-US" sz="2400" b="1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개월</a:t>
            </a:r>
            <a:r>
              <a:rPr lang="en-US" altLang="ko-KR" sz="2400" b="1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~24</a:t>
            </a:r>
            <a:r>
              <a:rPr lang="ko-KR" altLang="en-US" sz="2400" b="1" dirty="0" err="1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개월차</a:t>
            </a:r>
            <a:r>
              <a:rPr lang="ko-KR" altLang="en-US" sz="2400" b="1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 불입액</a:t>
            </a:r>
            <a:r>
              <a:rPr lang="en-US" altLang="ko-KR" sz="2400" b="1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ⅹ10%</a:t>
            </a:r>
          </a:p>
          <a:p>
            <a:pPr marL="800100" lvl="1" indent="-342900" algn="l">
              <a:buFont typeface="Wingdings" pitchFamily="2" charset="2"/>
              <a:buNone/>
            </a:pP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+25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개월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~36</a:t>
            </a:r>
            <a:r>
              <a:rPr lang="ko-KR" altLang="en-US" sz="2400" dirty="0" err="1">
                <a:latin typeface="HY목각파임B" pitchFamily="18" charset="-127"/>
                <a:ea typeface="HY목각파임B" pitchFamily="18" charset="-127"/>
              </a:rPr>
              <a:t>개월차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 불입액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ⅹ5%</a:t>
            </a:r>
          </a:p>
        </p:txBody>
      </p:sp>
      <p:sp>
        <p:nvSpPr>
          <p:cNvPr id="77517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1605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 등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46085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Tx/>
              <a:buAutoNum type="arabicPeriod" startAt="3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제출서류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장기주식형저축납입증명서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저축기관 발급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ko-KR" altLang="en-US" sz="24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여러 펀드에 가입한 경우 각각 발급</a:t>
            </a:r>
          </a:p>
          <a:p>
            <a:pPr marL="342900" indent="-342900" algn="l">
              <a:buFont typeface="Wingdings" pitchFamily="2" charset="2"/>
              <a:buAutoNum type="arabicPeriod" startAt="4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유의사항</a:t>
            </a:r>
          </a:p>
          <a:p>
            <a:pPr marL="800100" lvl="1" indent="-342900" algn="l">
              <a:buFont typeface="Wingdings" pitchFamily="2" charset="2"/>
              <a:buAutoNum type="arabicParenR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펀드 기존 가입자도 계약갱신으로 공제가능</a:t>
            </a:r>
          </a:p>
          <a:p>
            <a:pPr marL="1257300" lvl="2" indent="-342900" algn="l">
              <a:buFont typeface="Wingdings" pitchFamily="2" charset="2"/>
              <a:buNone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다만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갱신일 이후 </a:t>
            </a:r>
            <a:r>
              <a:rPr lang="ko-KR" altLang="en-US" sz="2400" dirty="0" err="1">
                <a:latin typeface="HY목각파임B" pitchFamily="18" charset="-127"/>
                <a:ea typeface="HY목각파임B" pitchFamily="18" charset="-127"/>
              </a:rPr>
              <a:t>불입분부터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 소득공제 적용</a:t>
            </a:r>
          </a:p>
          <a:p>
            <a:pPr marL="800100" lvl="1" indent="-342900" algn="l">
              <a:buFont typeface="Wingdings" pitchFamily="2" charset="2"/>
              <a:buAutoNum type="arabicParenR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적립식 펀드만 공제대상</a:t>
            </a:r>
          </a:p>
          <a:p>
            <a:pPr marL="800100" lvl="1" indent="-342900" algn="l">
              <a:buFont typeface="Wingdings" pitchFamily="2" charset="2"/>
              <a:buAutoNum type="arabicParenR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부부도 각자 가입 가능 </a:t>
            </a:r>
          </a:p>
          <a:p>
            <a:pPr marL="1257300" lvl="2" indent="-342900" algn="l">
              <a:buFont typeface="Wingdings" pitchFamily="2" charset="2"/>
              <a:buNone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다만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본인 소득에서만 불입액에 대해 공제 가능</a:t>
            </a:r>
          </a:p>
          <a:p>
            <a:pPr marL="800100" lvl="1" indent="-342900" algn="l">
              <a:buFont typeface="Wingdings" pitchFamily="2" charset="2"/>
              <a:buAutoNum type="arabicParenR"/>
            </a:pPr>
            <a:r>
              <a:rPr lang="en-US" altLang="ko-KR" sz="24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4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명도 </a:t>
            </a:r>
            <a:r>
              <a:rPr lang="ko-KR" altLang="en-US" sz="24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여러 계좌 가입 가능</a:t>
            </a:r>
            <a:r>
              <a:rPr lang="en-US" altLang="ko-KR" sz="24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. </a:t>
            </a:r>
            <a:r>
              <a:rPr lang="ko-KR" altLang="en-US" sz="24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다만</a:t>
            </a:r>
            <a:r>
              <a:rPr lang="en-US" altLang="ko-KR" sz="24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4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모든 계좌를 </a:t>
            </a:r>
          </a:p>
          <a:p>
            <a:pPr marL="1257300" lvl="2" indent="-342900" algn="l">
              <a:buFont typeface="Wingdings" pitchFamily="2" charset="2"/>
              <a:buNone/>
            </a:pPr>
            <a:r>
              <a:rPr lang="ko-KR" altLang="en-US" sz="24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합하여 분기별 </a:t>
            </a:r>
            <a:r>
              <a:rPr lang="en-US" altLang="ko-KR" sz="24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300</a:t>
            </a:r>
            <a:r>
              <a:rPr lang="ko-KR" altLang="en-US" sz="2400" dirty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만원까지만 불입 가능</a:t>
            </a:r>
          </a:p>
        </p:txBody>
      </p:sp>
      <p:sp>
        <p:nvSpPr>
          <p:cNvPr id="777219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1605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제출서류 등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ChangeArrowheads="1"/>
          </p:cNvSpPr>
          <p:nvPr/>
        </p:nvSpPr>
        <p:spPr bwMode="auto">
          <a:xfrm>
            <a:off x="539750" y="1268413"/>
            <a:ext cx="7993063" cy="41767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 typeface="Wingdings" pitchFamily="2" charset="2"/>
              <a:buAutoNum type="arabicPeriod" startAt="4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유의사항</a:t>
            </a:r>
          </a:p>
          <a:p>
            <a:pPr marL="800100" lvl="1" indent="-342900" algn="l">
              <a:buFont typeface="Wingdings" pitchFamily="2" charset="2"/>
              <a:buAutoNum type="arabicParenR" startAt="5"/>
            </a:pPr>
            <a:r>
              <a:rPr lang="ko-KR" altLang="en-US" sz="2400" dirty="0">
                <a:latin typeface="Arial"/>
                <a:ea typeface="HY목각파임B" pitchFamily="18" charset="-127"/>
              </a:rPr>
              <a:t>“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분기별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300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만원 이내 불입</a:t>
            </a:r>
            <a:r>
              <a:rPr lang="ko-KR" altLang="en-US" sz="2400" dirty="0">
                <a:latin typeface="Arial"/>
                <a:ea typeface="HY목각파임B" pitchFamily="18" charset="-127"/>
              </a:rPr>
              <a:t>”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에서 분기의 판단</a:t>
            </a:r>
          </a:p>
          <a:p>
            <a:pPr marL="1257300" lvl="2" indent="-342900" algn="l">
              <a:buFontTx/>
              <a:buChar char="-"/>
            </a:pPr>
            <a:r>
              <a:rPr lang="ko-KR" altLang="en-US" sz="2400" dirty="0" err="1">
                <a:latin typeface="HY목각파임B" pitchFamily="18" charset="-127"/>
                <a:ea typeface="HY목각파임B" pitchFamily="18" charset="-127"/>
              </a:rPr>
              <a:t>가입월부터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400" dirty="0" err="1">
                <a:latin typeface="HY목각파임B" pitchFamily="18" charset="-127"/>
                <a:ea typeface="HY목각파임B" pitchFamily="18" charset="-127"/>
              </a:rPr>
              <a:t>다다음달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 말일이 한 분기</a:t>
            </a:r>
          </a:p>
          <a:p>
            <a:pPr marL="1257300" lvl="2" indent="-342900" algn="l">
              <a:buFontTx/>
              <a:buChar char="-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이후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개월씩이 각 분기를 의미</a:t>
            </a:r>
          </a:p>
          <a:p>
            <a:pPr marL="1257300" lvl="2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예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) 2009.6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월에 가입하는 경우</a:t>
            </a:r>
          </a:p>
          <a:p>
            <a:pPr marL="1714500" lvl="3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2009.6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월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~8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월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최초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1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분기</a:t>
            </a:r>
          </a:p>
          <a:p>
            <a:pPr marL="1714500" lvl="3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2009.9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월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~11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월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400" dirty="0" err="1">
                <a:latin typeface="HY목각파임B" pitchFamily="18" charset="-127"/>
                <a:ea typeface="HY목각파임B" pitchFamily="18" charset="-127"/>
              </a:rPr>
              <a:t>두번째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 분기</a:t>
            </a:r>
          </a:p>
          <a:p>
            <a:pPr marL="1714500" lvl="3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2009.12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월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~2010.2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월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: </a:t>
            </a:r>
            <a:r>
              <a:rPr lang="ko-KR" altLang="en-US" sz="2400" dirty="0" err="1">
                <a:latin typeface="HY목각파임B" pitchFamily="18" charset="-127"/>
                <a:ea typeface="HY목각파임B" pitchFamily="18" charset="-127"/>
              </a:rPr>
              <a:t>세번째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 분기</a:t>
            </a:r>
          </a:p>
          <a:p>
            <a:pPr marL="1714500" lvl="3" indent="-342900" algn="l"/>
            <a:r>
              <a:rPr lang="ko-KR" altLang="en-US" sz="2400" dirty="0"/>
              <a:t>→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상기 각 분기별로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300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만원 한도로 불입</a:t>
            </a:r>
            <a:endParaRPr lang="ko-KR" altLang="en-US" sz="2400" dirty="0"/>
          </a:p>
        </p:txBody>
      </p:sp>
      <p:sp>
        <p:nvSpPr>
          <p:cNvPr id="779267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1605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유의사항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ChangeArrowheads="1"/>
          </p:cNvSpPr>
          <p:nvPr/>
        </p:nvSpPr>
        <p:spPr bwMode="auto">
          <a:xfrm>
            <a:off x="539750" y="1268413"/>
            <a:ext cx="8032778" cy="366078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Font typeface="Wingdings" pitchFamily="2" charset="2"/>
              <a:buAutoNum type="arabicPeriod" startAt="4"/>
            </a:pP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유의사항</a:t>
            </a:r>
          </a:p>
          <a:p>
            <a:pPr marL="800100" lvl="1" indent="-342900" algn="l">
              <a:buFont typeface="Wingdings" pitchFamily="2" charset="2"/>
              <a:buAutoNum type="arabicParenR" startAt="6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연도 중 중도해지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400" dirty="0" err="1">
                <a:latin typeface="HY목각파임B" pitchFamily="18" charset="-127"/>
                <a:ea typeface="HY목각파임B" pitchFamily="18" charset="-127"/>
              </a:rPr>
              <a:t>특별해지사유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 포함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)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하는 경우</a:t>
            </a:r>
          </a:p>
          <a:p>
            <a:pPr marL="1257300" lvl="2" indent="-342900" algn="l">
              <a:buFontTx/>
              <a:buChar char="-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당해 연도 불입액에 대해 소득공제 배제</a:t>
            </a:r>
          </a:p>
          <a:p>
            <a:pPr marL="1257300" lvl="2" indent="-342900" algn="l">
              <a:buFontTx/>
              <a:buChar char="-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기 소득공제 혜택에 따른 세액은 추징</a:t>
            </a:r>
          </a:p>
          <a:p>
            <a:pPr marL="1257300" lvl="2" indent="-342900" algn="l">
              <a:buFontTx/>
              <a:buChar char="-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다만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가입일 이후 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년 경과 후 해지하는 경우</a:t>
            </a:r>
          </a:p>
          <a:p>
            <a:pPr marL="1714500" lvl="3" indent="-342900" algn="l"/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당해 연도 불입액에 대해서는 공제 가능</a:t>
            </a:r>
          </a:p>
          <a:p>
            <a:pPr marL="800100" lvl="1" indent="-342900" algn="l">
              <a:buFontTx/>
              <a:buAutoNum type="arabicParenR" startAt="7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종합소득금액을 한도로 소득공제</a:t>
            </a:r>
          </a:p>
          <a:p>
            <a:pPr marL="800100" lvl="1" indent="-342900" algn="l">
              <a:buFontTx/>
              <a:buAutoNum type="arabicParenR" startAt="7"/>
            </a:pP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소득공제 외 배당소득에 대해서도</a:t>
            </a:r>
          </a:p>
          <a:p>
            <a:pPr marL="1257300" lvl="2" indent="-342900" algn="l"/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3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년간 비과세</a:t>
            </a:r>
            <a:r>
              <a:rPr lang="en-US" altLang="ko-KR" sz="2400" dirty="0"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400" dirty="0" smtClean="0">
                <a:latin typeface="HY목각파임B" pitchFamily="18" charset="-127"/>
                <a:ea typeface="HY목각파임B" pitchFamily="18" charset="-127"/>
              </a:rPr>
              <a:t>농어촌특별세도 </a:t>
            </a:r>
            <a:r>
              <a:rPr lang="ko-KR" altLang="en-US" sz="2400" dirty="0">
                <a:latin typeface="HY목각파임B" pitchFamily="18" charset="-127"/>
                <a:ea typeface="HY목각파임B" pitchFamily="18" charset="-127"/>
              </a:rPr>
              <a:t>비과세</a:t>
            </a:r>
            <a:r>
              <a:rPr lang="en-US" altLang="ko-KR" sz="2400" dirty="0" smtClean="0">
                <a:latin typeface="HY목각파임B" pitchFamily="18" charset="-127"/>
                <a:ea typeface="HY목각파임B" pitchFamily="18" charset="-127"/>
              </a:rPr>
              <a:t>)</a:t>
            </a:r>
            <a:endParaRPr lang="en-US" altLang="ko-KR" sz="24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813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1605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유의사항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773123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6553200" cy="208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고용유지중소기업근로자소득공제</a:t>
            </a:r>
            <a:endParaRPr lang="ko-KR" altLang="en-US" sz="4400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blipFill dpi="0" rotWithShape="1">
                <a:blip r:embed="rId3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휴먼편지체"/>
              <a:ea typeface="휴먼편지체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1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21605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공제대상자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9750" y="1268413"/>
            <a:ext cx="8064698" cy="16565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고용유지 중소기업의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상시근로자일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것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514350" indent="-514350" algn="l"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직전연도에 비해 임금총액이 감소하였을 것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610990" y="3213918"/>
            <a:ext cx="216058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공제금액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39552" y="3933057"/>
            <a:ext cx="8064896" cy="136815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/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77072"/>
            <a:ext cx="7848872" cy="113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ChangeArrowheads="1"/>
          </p:cNvSpPr>
          <p:nvPr/>
        </p:nvSpPr>
        <p:spPr bwMode="auto">
          <a:xfrm>
            <a:off x="2743200" y="5957888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latinLnBrk="0" hangingPunct="0"/>
            <a:endParaRPr kumimoji="0" lang="ko-KR" altLang="ko-KR" sz="2300" b="1">
              <a:latin typeface="Times New Roman" pitchFamily="18" charset="0"/>
            </a:endParaRPr>
          </a:p>
        </p:txBody>
      </p:sp>
      <p:sp>
        <p:nvSpPr>
          <p:cNvPr id="773123" name="WordArt 3" descr="종이 가방"/>
          <p:cNvSpPr>
            <a:spLocks noChangeArrowheads="1" noChangeShapeType="1" noTextEdit="1"/>
          </p:cNvSpPr>
          <p:nvPr/>
        </p:nvSpPr>
        <p:spPr bwMode="auto">
          <a:xfrm>
            <a:off x="971550" y="1844675"/>
            <a:ext cx="5904706" cy="19443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4400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휴먼편지체"/>
                <a:ea typeface="휴먼편지체"/>
              </a:rPr>
              <a:t>외국인근로자</a:t>
            </a:r>
            <a:endParaRPr lang="ko-KR" altLang="en-US" sz="4400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blipFill dpi="0" rotWithShape="1">
                <a:blip r:embed="rId3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휴먼편지체"/>
              <a:ea typeface="휴먼편지체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ChangeArrowheads="1"/>
          </p:cNvSpPr>
          <p:nvPr/>
        </p:nvSpPr>
        <p:spPr bwMode="auto">
          <a:xfrm>
            <a:off x="539750" y="1268413"/>
            <a:ext cx="8032778" cy="4089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외국 국적을 가진 임직원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514350" indent="-514350" algn="l">
              <a:buAutoNum type="arabicPeriod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다음에 해당하는 자 제외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(2010.1.1.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부터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971550" lvl="1" indent="-514350" algn="l">
              <a:buFontTx/>
              <a:buChar char="-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이중국적자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영주권자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영주권에 갈음하는 체류허가를 받은 자</a:t>
            </a:r>
            <a:endParaRPr lang="en-US" altLang="ko-KR" sz="2800" u="sng" dirty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514350" indent="-51435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3.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다음 자 유의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일용근로자 배제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출자임원 포함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불법체류자 포함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813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4"/>
            <a:ext cx="2960680" cy="6651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외국인근로자의 범위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ChangeArrowheads="1"/>
          </p:cNvSpPr>
          <p:nvPr/>
        </p:nvSpPr>
        <p:spPr bwMode="auto">
          <a:xfrm>
            <a:off x="539750" y="1268413"/>
            <a:ext cx="8032778" cy="4089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AutoNum type="arabicPeriod"/>
            </a:pP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30%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비과세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국내근무 </a:t>
            </a:r>
            <a:r>
              <a:rPr lang="ko-KR" altLang="en-US" sz="2800" dirty="0" err="1" smtClean="0">
                <a:latin typeface="HY목각파임B" pitchFamily="18" charset="-127"/>
                <a:ea typeface="HY목각파임B" pitchFamily="18" charset="-127"/>
              </a:rPr>
              <a:t>총급여액의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30%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를 추가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비과세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2009.12.31. 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일몰종료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514350" indent="-514350" algn="l">
              <a:buAutoNum type="arabicPeriod"/>
            </a:pP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15%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단일세율 분리과세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- 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국내근무 근로소득의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15%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를 부담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모든 비과세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소득공제</a:t>
            </a:r>
            <a:r>
              <a:rPr lang="en-US" altLang="ko-KR" sz="2800" dirty="0">
                <a:latin typeface="HY목각파임B" pitchFamily="18" charset="-127"/>
                <a:ea typeface="HY목각파임B" pitchFamily="18" charset="-127"/>
              </a:rPr>
              <a:t>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배제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모든 세액감면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세액공제 배제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신청</a:t>
            </a:r>
            <a:r>
              <a:rPr lang="ko-KR" altLang="en-US" sz="2800" dirty="0">
                <a:latin typeface="HY목각파임B" pitchFamily="18" charset="-127"/>
                <a:ea typeface="HY목각파임B" pitchFamily="18" charset="-127"/>
              </a:rPr>
              <a:t>한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경우만 가능</a:t>
            </a:r>
            <a:r>
              <a:rPr lang="en-US" altLang="ko-KR" sz="24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(</a:t>
            </a:r>
            <a:r>
              <a:rPr lang="ko-KR" altLang="en-US" sz="24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수정신고</a:t>
            </a:r>
            <a:r>
              <a:rPr lang="en-US" altLang="ko-KR" sz="24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4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경정청구불가</a:t>
            </a:r>
            <a:r>
              <a:rPr lang="en-US" altLang="ko-KR" sz="24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)</a:t>
            </a:r>
            <a:endParaRPr lang="en-US" altLang="ko-KR" sz="2800" dirty="0" smtClean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2012.12.31.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일몰종료</a:t>
            </a:r>
            <a:endParaRPr lang="ko-KR" altLang="en-US" sz="28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813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5977036" cy="6474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조세특례제한법 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18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조의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2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과세특례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ChangeArrowheads="1"/>
          </p:cNvSpPr>
          <p:nvPr/>
        </p:nvSpPr>
        <p:spPr bwMode="auto">
          <a:xfrm>
            <a:off x="539750" y="1268413"/>
            <a:ext cx="8064698" cy="324070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원천징수대상 및 이외 근로소득 구분 없음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/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국내에서 근로를 제공한 대가만 적용 가능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514350" indent="-514350" algn="l"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거주자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비거주자 구분 없음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514350" indent="-514350" algn="l"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연도 중 내국인 또는 외국인이 된 경우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15% 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비과세 선택 가능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이 경우 지급명세서 각각 작성하여 제출</a:t>
            </a:r>
            <a:endParaRPr lang="en-US" altLang="ko-KR" sz="2800" dirty="0" smtClean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7057156" cy="6474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조세특례제한법 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18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조의 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2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 과세특례 유의사항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ChangeArrowheads="1"/>
          </p:cNvSpPr>
          <p:nvPr/>
        </p:nvSpPr>
        <p:spPr bwMode="auto">
          <a:xfrm>
            <a:off x="539750" y="1268413"/>
            <a:ext cx="8032778" cy="4089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급여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30,000,000</a:t>
            </a:r>
          </a:p>
          <a:p>
            <a:pPr marL="514350" indent="-514350" algn="l"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상여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10,000,000</a:t>
            </a:r>
          </a:p>
          <a:p>
            <a:pPr marL="514350" indent="-514350" algn="l">
              <a:buAutoNum type="arabicPeriod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비과세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12,000,000</a:t>
            </a: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식대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1,200,000(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월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10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보육수당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1,200,000(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월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10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자가운전보조금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2,400,000(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월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20</a:t>
            </a: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만원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)</a:t>
            </a: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학자금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5,000,000</a:t>
            </a:r>
          </a:p>
          <a:p>
            <a:pPr marL="971550" lvl="1" indent="-514350" algn="l">
              <a:buFontTx/>
              <a:buChar char="-"/>
            </a:pPr>
            <a:r>
              <a:rPr lang="ko-KR" altLang="en-US" sz="2800" dirty="0" smtClean="0">
                <a:latin typeface="HY목각파임B" pitchFamily="18" charset="-127"/>
                <a:ea typeface="HY목각파임B" pitchFamily="18" charset="-127"/>
              </a:rPr>
              <a:t>회사부담 보험료 등 </a:t>
            </a:r>
            <a:r>
              <a:rPr lang="en-US" altLang="ko-KR" sz="2800" dirty="0" smtClean="0">
                <a:latin typeface="HY목각파임B" pitchFamily="18" charset="-127"/>
                <a:ea typeface="HY목각파임B" pitchFamily="18" charset="-127"/>
              </a:rPr>
              <a:t>: 2,200,000</a:t>
            </a:r>
          </a:p>
        </p:txBody>
      </p:sp>
      <p:sp>
        <p:nvSpPr>
          <p:cNvPr id="7813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4"/>
            <a:ext cx="3746498" cy="7365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지급명세서 작성 사례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4"/>
            <a:ext cx="3746498" cy="7365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지급명세서 작성 사례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42910" y="1428736"/>
          <a:ext cx="7858179" cy="42832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19393"/>
                <a:gridCol w="2619393"/>
                <a:gridCol w="2619393"/>
              </a:tblGrid>
              <a:tr h="571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FFFF00"/>
                          </a:solidFill>
                        </a:rPr>
                        <a:t>지급명세서</a:t>
                      </a:r>
                      <a:endParaRPr lang="ko-KR" alt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FFFF00"/>
                          </a:solidFill>
                        </a:rPr>
                        <a:t>내국인</a:t>
                      </a:r>
                      <a:endParaRPr lang="ko-KR" alt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FFFF00"/>
                          </a:solidFill>
                        </a:rPr>
                        <a:t>외국인</a:t>
                      </a:r>
                      <a:r>
                        <a:rPr lang="en-US" altLang="ko-KR" dirty="0" smtClean="0">
                          <a:solidFill>
                            <a:srgbClr val="FFFF00"/>
                          </a:solidFill>
                        </a:rPr>
                        <a:t>(30% </a:t>
                      </a:r>
                      <a:r>
                        <a:rPr lang="ko-KR" altLang="en-US" dirty="0" smtClean="0">
                          <a:solidFill>
                            <a:srgbClr val="FFFF00"/>
                          </a:solidFill>
                        </a:rPr>
                        <a:t>비과세</a:t>
                      </a:r>
                      <a:r>
                        <a:rPr lang="en-US" altLang="ko-KR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FFFF00"/>
                          </a:solidFill>
                        </a:rPr>
                        <a:t>-&gt;</a:t>
                      </a:r>
                      <a:r>
                        <a:rPr lang="en-US" altLang="ko-KR" baseline="0" dirty="0" smtClean="0">
                          <a:solidFill>
                            <a:srgbClr val="FFFF00"/>
                          </a:solidFill>
                        </a:rPr>
                        <a:t> 2010</a:t>
                      </a:r>
                      <a:r>
                        <a:rPr lang="ko-KR" altLang="en-US" baseline="0" dirty="0" smtClean="0">
                          <a:solidFill>
                            <a:srgbClr val="FFFF00"/>
                          </a:solidFill>
                        </a:rPr>
                        <a:t>부터 폐지</a:t>
                      </a:r>
                      <a:endParaRPr lang="ko-KR" alt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4553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(13)</a:t>
                      </a:r>
                      <a:r>
                        <a:rPr lang="ko-KR" altLang="en-US" baseline="0" dirty="0" smtClean="0"/>
                        <a:t>급여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latin typeface="Times New Roman" pitchFamily="18" charset="0"/>
                          <a:cs typeface="Times New Roman" pitchFamily="18" charset="0"/>
                        </a:rPr>
                        <a:t>30,000,000</a:t>
                      </a:r>
                      <a:endParaRPr lang="ko-KR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latin typeface="Times New Roman" pitchFamily="18" charset="0"/>
                          <a:cs typeface="Times New Roman" pitchFamily="18" charset="0"/>
                        </a:rPr>
                        <a:t>30,000,000</a:t>
                      </a:r>
                      <a:endParaRPr lang="ko-KR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53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(14)</a:t>
                      </a:r>
                      <a:r>
                        <a:rPr lang="ko-KR" altLang="en-US" dirty="0" smtClean="0"/>
                        <a:t>상여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latin typeface="Times New Roman" pitchFamily="18" charset="0"/>
                          <a:cs typeface="Times New Roman" pitchFamily="18" charset="0"/>
                        </a:rPr>
                        <a:t>10,000,000</a:t>
                      </a:r>
                      <a:endParaRPr lang="ko-KR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latin typeface="Times New Roman" pitchFamily="18" charset="0"/>
                          <a:cs typeface="Times New Roman" pitchFamily="18" charset="0"/>
                        </a:rPr>
                        <a:t>10,000,000</a:t>
                      </a:r>
                      <a:endParaRPr lang="ko-KR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53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(16)</a:t>
                      </a:r>
                      <a:r>
                        <a:rPr lang="ko-KR" altLang="en-US" dirty="0" smtClean="0"/>
                        <a:t>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40,000,000</a:t>
                      </a:r>
                      <a:endParaRPr lang="ko-KR" altLang="en-US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40,000,000</a:t>
                      </a:r>
                      <a:endParaRPr lang="ko-KR" altLang="en-US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53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(18-2)</a:t>
                      </a:r>
                      <a:r>
                        <a:rPr lang="ko-KR" altLang="en-US" dirty="0" smtClean="0"/>
                        <a:t>보육수당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latin typeface="Times New Roman" pitchFamily="18" charset="0"/>
                          <a:cs typeface="Times New Roman" pitchFamily="18" charset="0"/>
                        </a:rPr>
                        <a:t>1,200,000</a:t>
                      </a:r>
                      <a:endParaRPr lang="ko-KR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latin typeface="Times New Roman" pitchFamily="18" charset="0"/>
                          <a:cs typeface="Times New Roman" pitchFamily="18" charset="0"/>
                        </a:rPr>
                        <a:t>1,200,000</a:t>
                      </a:r>
                      <a:endParaRPr lang="ko-KR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53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(18-3)</a:t>
                      </a:r>
                      <a:r>
                        <a:rPr lang="ko-KR" altLang="en-US" dirty="0" smtClean="0"/>
                        <a:t>외국인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53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(18-5)</a:t>
                      </a:r>
                      <a:r>
                        <a:rPr lang="ko-KR" altLang="en-US" dirty="0" smtClean="0"/>
                        <a:t>학자금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latin typeface="Times New Roman" pitchFamily="18" charset="0"/>
                          <a:cs typeface="Times New Roman" pitchFamily="18" charset="0"/>
                        </a:rPr>
                        <a:t>5,000,000</a:t>
                      </a:r>
                      <a:endParaRPr lang="ko-KR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latin typeface="Times New Roman" pitchFamily="18" charset="0"/>
                          <a:cs typeface="Times New Roman" pitchFamily="18" charset="0"/>
                        </a:rPr>
                        <a:t>5,000,000</a:t>
                      </a:r>
                      <a:endParaRPr lang="ko-KR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53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(20)</a:t>
                      </a:r>
                      <a:r>
                        <a:rPr lang="ko-KR" altLang="en-US" dirty="0" err="1" smtClean="0"/>
                        <a:t>비과세계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6,200,000</a:t>
                      </a:r>
                      <a:endParaRPr lang="ko-KR" altLang="en-US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6,200,000</a:t>
                      </a:r>
                      <a:endParaRPr lang="ko-KR" altLang="en-US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53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(21)</a:t>
                      </a:r>
                      <a:r>
                        <a:rPr lang="ko-KR" altLang="en-US" dirty="0" err="1" smtClean="0"/>
                        <a:t>총급여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40,000,000</a:t>
                      </a:r>
                      <a:endParaRPr lang="ko-KR" altLang="en-US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40,000,000</a:t>
                      </a:r>
                      <a:endParaRPr lang="ko-KR" altLang="en-US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4"/>
            <a:ext cx="3746498" cy="7365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지급명세서 작성 사례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42910" y="1428736"/>
          <a:ext cx="6286544" cy="42862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43272"/>
                <a:gridCol w="3143272"/>
              </a:tblGrid>
              <a:tr h="5812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FFFF00"/>
                          </a:solidFill>
                        </a:rPr>
                        <a:t>지급명세서</a:t>
                      </a:r>
                      <a:endParaRPr lang="ko-KR" alt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FFFF00"/>
                          </a:solidFill>
                        </a:rPr>
                        <a:t>외국인</a:t>
                      </a:r>
                      <a:r>
                        <a:rPr lang="en-US" altLang="ko-KR" dirty="0" smtClean="0">
                          <a:solidFill>
                            <a:srgbClr val="FFFF00"/>
                          </a:solidFill>
                        </a:rPr>
                        <a:t>(15% </a:t>
                      </a:r>
                      <a:r>
                        <a:rPr lang="ko-KR" altLang="en-US" dirty="0" smtClean="0">
                          <a:solidFill>
                            <a:srgbClr val="FFFF00"/>
                          </a:solidFill>
                        </a:rPr>
                        <a:t>분리과세</a:t>
                      </a:r>
                      <a:r>
                        <a:rPr lang="en-US" altLang="ko-KR" dirty="0" smtClean="0">
                          <a:solidFill>
                            <a:srgbClr val="FFFF00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4631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(21)</a:t>
                      </a:r>
                      <a:r>
                        <a:rPr lang="ko-KR" altLang="en-US" dirty="0" err="1" smtClean="0"/>
                        <a:t>총급여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52,000,000</a:t>
                      </a:r>
                      <a:endParaRPr lang="ko-KR" altLang="en-US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31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(23)</a:t>
                      </a:r>
                      <a:r>
                        <a:rPr lang="ko-KR" altLang="en-US" dirty="0" smtClean="0"/>
                        <a:t>근로소득금액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52,000,000</a:t>
                      </a:r>
                      <a:endParaRPr lang="ko-KR" altLang="en-US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31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(42)</a:t>
                      </a:r>
                      <a:r>
                        <a:rPr lang="ko-KR" altLang="en-US" dirty="0" err="1" smtClean="0"/>
                        <a:t>차가감소득금액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52,000,000</a:t>
                      </a:r>
                      <a:endParaRPr lang="ko-KR" altLang="en-US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31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(50)</a:t>
                      </a:r>
                      <a:r>
                        <a:rPr lang="ko-KR" altLang="en-US" dirty="0" smtClean="0"/>
                        <a:t>과세표준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52,000,000</a:t>
                      </a:r>
                      <a:endParaRPr lang="ko-KR" altLang="en-US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31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(51)</a:t>
                      </a:r>
                      <a:r>
                        <a:rPr lang="ko-KR" altLang="en-US" dirty="0" smtClean="0"/>
                        <a:t>산출세액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7,800,000</a:t>
                      </a:r>
                      <a:endParaRPr lang="ko-KR" altLang="en-US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313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결정세액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7,800,000</a:t>
                      </a:r>
                      <a:endParaRPr lang="ko-KR" altLang="en-US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31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(64)</a:t>
                      </a:r>
                      <a:r>
                        <a:rPr lang="ko-KR" altLang="en-US" dirty="0" smtClean="0"/>
                        <a:t>결정세액</a:t>
                      </a:r>
                      <a:r>
                        <a:rPr lang="en-US" altLang="ko-KR" dirty="0" smtClean="0"/>
                        <a:t>–</a:t>
                      </a:r>
                      <a:r>
                        <a:rPr lang="ko-KR" altLang="en-US" dirty="0" smtClean="0"/>
                        <a:t>소득세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7,800,000</a:t>
                      </a:r>
                      <a:endParaRPr lang="ko-KR" altLang="en-US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31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(64)</a:t>
                      </a:r>
                      <a:r>
                        <a:rPr lang="ko-KR" altLang="en-US" dirty="0" smtClean="0"/>
                        <a:t>결정세액</a:t>
                      </a:r>
                      <a:r>
                        <a:rPr lang="en-US" altLang="ko-KR" dirty="0" smtClean="0"/>
                        <a:t>-</a:t>
                      </a:r>
                      <a:r>
                        <a:rPr lang="ko-KR" altLang="en-US" dirty="0" smtClean="0"/>
                        <a:t>지방소득세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 smtClean="0">
                          <a:latin typeface="Times New Roman" pitchFamily="18" charset="0"/>
                          <a:cs typeface="Times New Roman" pitchFamily="18" charset="0"/>
                        </a:rPr>
                        <a:t>780,000</a:t>
                      </a:r>
                      <a:endParaRPr lang="ko-KR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ChangeArrowheads="1"/>
          </p:cNvSpPr>
          <p:nvPr/>
        </p:nvSpPr>
        <p:spPr bwMode="auto">
          <a:xfrm>
            <a:off x="539750" y="1268413"/>
            <a:ext cx="8136706" cy="35287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AutoNum type="arabicPeriod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외국인기술자 조세감면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AutoNum type="arabicParenR"/>
            </a:pP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2009.12.31.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이전 혜택에 대한 경과조치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외국인기술자가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2009.12.31.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이전의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조세특례제한법 제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18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조 규정에 따라 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조세감면대상인 경우 잔여감면기간 동안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소득세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100% 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감면 혜택을 받을 수 있음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* 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이중국적자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외국영주권자 포함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813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6841132" cy="5754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조세특례제한법 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18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조 과세특례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ChangeArrowheads="1"/>
          </p:cNvSpPr>
          <p:nvPr/>
        </p:nvSpPr>
        <p:spPr bwMode="auto">
          <a:xfrm>
            <a:off x="539750" y="1268413"/>
            <a:ext cx="8136706" cy="446484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AutoNum type="arabicPeriod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외국인기술자 조세감면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/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2) 2010.1.1.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이후의 조세감면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외국인기술자가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2010.1.1. 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이후 최초로 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국내에서 근로를 제공하거나 최초로 체결된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기술도입계약에 따라 근로를 제공하여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조세특례제한법 제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18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조 규정에 따라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조세감면대상인 경우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2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년이 되는 날이 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속하는 달까지 발생한 근로소득에 대한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1428750" lvl="2" indent="-514350" algn="l"/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소득세 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50%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를 감면 받음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813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6841132" cy="5754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조세특례제한법 제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18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조 과세특례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ChangeArrowheads="1"/>
          </p:cNvSpPr>
          <p:nvPr/>
        </p:nvSpPr>
        <p:spPr bwMode="auto">
          <a:xfrm>
            <a:off x="539750" y="1268413"/>
            <a:ext cx="8247092" cy="337503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l">
              <a:buAutoNum type="arabicPeriod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단기 거주 외국인 거주자 국외원천소득</a:t>
            </a:r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>
              <a:buFontTx/>
              <a:buChar char="-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국내에서 지급되거나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,</a:t>
            </a:r>
          </a:p>
          <a:p>
            <a:pPr marL="971550" lvl="1" indent="-514350" algn="l">
              <a:buFontTx/>
              <a:buChar char="-"/>
            </a:pP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국내로 송금된 경우에만 과세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(p33 </a:t>
            </a:r>
            <a:r>
              <a:rPr lang="ko-KR" altLang="en-US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각주</a:t>
            </a:r>
            <a:r>
              <a:rPr lang="en-US" altLang="ko-KR" sz="2800" u="sng" dirty="0" smtClean="0">
                <a:solidFill>
                  <a:srgbClr val="C00000"/>
                </a:solidFill>
                <a:latin typeface="HY목각파임B" pitchFamily="18" charset="-127"/>
                <a:ea typeface="HY목각파임B" pitchFamily="18" charset="-127"/>
              </a:rPr>
              <a:t>3))</a:t>
            </a:r>
          </a:p>
          <a:p>
            <a:pPr marL="971550" lvl="1" indent="-514350" algn="l"/>
            <a:endParaRPr lang="en-US" altLang="ko-KR" sz="2800" u="sng" dirty="0" smtClean="0">
              <a:solidFill>
                <a:srgbClr val="C0000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514350" indent="-514350" algn="l">
              <a:buAutoNum type="arabicPeriod"/>
            </a:pP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외국인교수 근로소득 과세</a:t>
            </a:r>
            <a:endParaRPr lang="en-US" altLang="ko-KR" sz="2800" dirty="0" smtClean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  <a:p>
            <a:pPr marL="971550" lvl="1" indent="-514350" algn="l"/>
            <a:r>
              <a:rPr lang="ko-KR" altLang="ko-KR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⇒</a:t>
            </a:r>
            <a:r>
              <a:rPr lang="en-US" altLang="ko-KR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 p243~246 </a:t>
            </a:r>
            <a:r>
              <a:rPr lang="ko-KR" altLang="en-US" sz="28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참조</a:t>
            </a:r>
            <a:endParaRPr lang="en-US" altLang="ko-KR" sz="2800" dirty="0" smtClean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781315" name="WordArt 3"/>
          <p:cNvSpPr>
            <a:spLocks noChangeArrowheads="1" noChangeShapeType="1" noTextEdit="1"/>
          </p:cNvSpPr>
          <p:nvPr/>
        </p:nvSpPr>
        <p:spPr bwMode="auto">
          <a:xfrm>
            <a:off x="611188" y="549275"/>
            <a:ext cx="4889506" cy="593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소득세법</a:t>
            </a:r>
            <a:r>
              <a:rPr lang="en-US" altLang="ko-KR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, </a:t>
            </a:r>
            <a:r>
              <a:rPr lang="ko-KR" altLang="en-US" sz="3600" kern="10" dirty="0" smtClean="0">
                <a:ln w="28575">
                  <a:solidFill>
                    <a:srgbClr val="993366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HY동녘B"/>
                <a:ea typeface="HY동녘B"/>
              </a:rPr>
              <a:t>조세조약 과세특례</a:t>
            </a:r>
            <a:endParaRPr lang="ko-KR" altLang="en-US" sz="3600" kern="10" dirty="0">
              <a:ln w="28575">
                <a:solidFill>
                  <a:srgbClr val="993366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prstShdw prst="shdw12">
                  <a:srgbClr val="868686">
                    <a:alpha val="50000"/>
                  </a:srgbClr>
                </a:prstShdw>
              </a:effectLst>
              <a:latin typeface="HY동녘B"/>
              <a:ea typeface="HY동녘B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1858</TotalTime>
  <Words>4472</Words>
  <Application>Microsoft Office PowerPoint</Application>
  <PresentationFormat>화면 슬라이드 쇼(4:3)</PresentationFormat>
  <Paragraphs>1274</Paragraphs>
  <Slides>150</Slides>
  <Notes>144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150</vt:i4>
      </vt:variant>
    </vt:vector>
  </HeadingPairs>
  <TitlesOfParts>
    <vt:vector size="151" baseType="lpstr"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  <vt:lpstr>슬라이드 88</vt:lpstr>
      <vt:lpstr>슬라이드 89</vt:lpstr>
      <vt:lpstr>슬라이드 90</vt:lpstr>
      <vt:lpstr>슬라이드 91</vt:lpstr>
      <vt:lpstr>슬라이드 92</vt:lpstr>
      <vt:lpstr>슬라이드 93</vt:lpstr>
      <vt:lpstr>슬라이드 94</vt:lpstr>
      <vt:lpstr>슬라이드 95</vt:lpstr>
      <vt:lpstr>슬라이드 96</vt:lpstr>
      <vt:lpstr>슬라이드 97</vt:lpstr>
      <vt:lpstr>슬라이드 98</vt:lpstr>
      <vt:lpstr>슬라이드 99</vt:lpstr>
      <vt:lpstr>슬라이드 100</vt:lpstr>
      <vt:lpstr>슬라이드 101</vt:lpstr>
      <vt:lpstr>슬라이드 102</vt:lpstr>
      <vt:lpstr>슬라이드 103</vt:lpstr>
      <vt:lpstr>슬라이드 104</vt:lpstr>
      <vt:lpstr>슬라이드 105</vt:lpstr>
      <vt:lpstr>슬라이드 106</vt:lpstr>
      <vt:lpstr>슬라이드 107</vt:lpstr>
      <vt:lpstr>슬라이드 108</vt:lpstr>
      <vt:lpstr>슬라이드 109</vt:lpstr>
      <vt:lpstr>슬라이드 110</vt:lpstr>
      <vt:lpstr>슬라이드 111</vt:lpstr>
      <vt:lpstr>슬라이드 112</vt:lpstr>
      <vt:lpstr>슬라이드 113</vt:lpstr>
      <vt:lpstr>슬라이드 114</vt:lpstr>
      <vt:lpstr>슬라이드 115</vt:lpstr>
      <vt:lpstr>슬라이드 116</vt:lpstr>
      <vt:lpstr>슬라이드 117</vt:lpstr>
      <vt:lpstr>슬라이드 118</vt:lpstr>
      <vt:lpstr>슬라이드 119</vt:lpstr>
      <vt:lpstr>슬라이드 120</vt:lpstr>
      <vt:lpstr>슬라이드 121</vt:lpstr>
      <vt:lpstr>슬라이드 122</vt:lpstr>
      <vt:lpstr>슬라이드 123</vt:lpstr>
      <vt:lpstr>슬라이드 124</vt:lpstr>
      <vt:lpstr>슬라이드 125</vt:lpstr>
      <vt:lpstr>슬라이드 126</vt:lpstr>
      <vt:lpstr>슬라이드 127</vt:lpstr>
      <vt:lpstr>슬라이드 128</vt:lpstr>
      <vt:lpstr>슬라이드 129</vt:lpstr>
      <vt:lpstr>슬라이드 130</vt:lpstr>
      <vt:lpstr>슬라이드 131</vt:lpstr>
      <vt:lpstr>슬라이드 132</vt:lpstr>
      <vt:lpstr>슬라이드 133</vt:lpstr>
      <vt:lpstr>슬라이드 134</vt:lpstr>
      <vt:lpstr>슬라이드 135</vt:lpstr>
      <vt:lpstr>슬라이드 136</vt:lpstr>
      <vt:lpstr>슬라이드 137</vt:lpstr>
      <vt:lpstr>슬라이드 138</vt:lpstr>
      <vt:lpstr>슬라이드 139</vt:lpstr>
      <vt:lpstr>슬라이드 140</vt:lpstr>
      <vt:lpstr>슬라이드 141</vt:lpstr>
      <vt:lpstr>슬라이드 142</vt:lpstr>
      <vt:lpstr>슬라이드 143</vt:lpstr>
      <vt:lpstr>슬라이드 144</vt:lpstr>
      <vt:lpstr>슬라이드 145</vt:lpstr>
      <vt:lpstr>슬라이드 146</vt:lpstr>
      <vt:lpstr>슬라이드 147</vt:lpstr>
      <vt:lpstr>슬라이드 148</vt:lpstr>
      <vt:lpstr>슬라이드 149</vt:lpstr>
      <vt:lpstr>슬라이드 150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cfo아카데미</dc:creator>
  <cp:lastModifiedBy>snoopy</cp:lastModifiedBy>
  <cp:revision>466</cp:revision>
  <dcterms:created xsi:type="dcterms:W3CDTF">2006-10-30T14:27:50Z</dcterms:created>
  <dcterms:modified xsi:type="dcterms:W3CDTF">2010-11-21T11:24:46Z</dcterms:modified>
</cp:coreProperties>
</file>