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50.xml" ContentType="application/vnd.openxmlformats-officedocument.presentationml.slide+xml"/>
  <Override PartName="/ppt/diagrams/layout39.xml" ContentType="application/vnd.openxmlformats-officedocument.drawingml.diagramLayout+xml"/>
  <Override PartName="/ppt/diagrams/layout17.xml" ContentType="application/vnd.openxmlformats-officedocument.drawingml.diagramLayout+xml"/>
  <Override PartName="/ppt/diagrams/colors49.xml" ContentType="application/vnd.openxmlformats-officedocument.drawingml.diagramColors+xml"/>
  <Override PartName="/ppt/diagrams/quickStyle53.xml" ContentType="application/vnd.openxmlformats-officedocument.drawingml.diagramStyle+xml"/>
  <Override PartName="/ppt/diagrams/drawing54.xml" ContentType="application/vnd.ms-office.drawingml.diagramDrawing+xml"/>
  <Override PartName="/ppt/diagrams/layout64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data2.xml" ContentType="application/vnd.openxmlformats-officedocument.drawingml.diagramData+xml"/>
  <Override PartName="/ppt/diagrams/colors27.xml" ContentType="application/vnd.openxmlformats-officedocument.drawingml.diagramColors+xml"/>
  <Override PartName="/ppt/diagrams/layout42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88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data18.xml" ContentType="application/vnd.openxmlformats-officedocument.drawingml.diagramData+xml"/>
  <Override PartName="/ppt/diagrams/colors52.xml" ContentType="application/vnd.openxmlformats-officedocument.drawingml.diagramColors+xml"/>
  <Override PartName="/ppt/diagrams/data65.xml" ContentType="application/vnd.openxmlformats-officedocument.drawingml.diagramData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diagrams/layout20.xml" ContentType="application/vnd.openxmlformats-officedocument.drawingml.diagram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43.xml" ContentType="application/vnd.openxmlformats-officedocument.drawingml.diagramData+xml"/>
  <Override PartName="/ppt/diagrams/quickStyle69.xml" ContentType="application/vnd.openxmlformats-officedocument.drawingml.diagramStyl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diagrams/drawing48.xml" ContentType="application/vnd.ms-office.drawingml.diagramDrawing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layout5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diagrams/colors68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drawing8.xml" ContentType="application/vnd.ms-office.drawingml.diagramDrawing+xml"/>
  <Override PartName="/ppt/diagrams/quickStyle50.xml" ContentType="application/vnd.openxmlformats-officedocument.drawingml.diagramStyle+xml"/>
  <Override PartName="/ppt/diagrams/drawing51.xml" ContentType="application/vnd.ms-office.drawingml.diagramDrawing+xml"/>
  <Override PartName="/ppt/diagrams/layout14.xml" ContentType="application/vnd.openxmlformats-officedocument.drawingml.diagramLayout+xml"/>
  <Override PartName="/ppt/diagrams/colors46.xml" ContentType="application/vnd.openxmlformats-officedocument.drawingml.diagramColors+xml"/>
  <Override PartName="/ppt/diagrams/data59.xml" ContentType="application/vnd.openxmlformats-officedocument.drawingml.diagramData+xml"/>
  <Override PartName="/ppt/diagrams/layout61.xml" ContentType="application/vnd.openxmlformats-officedocument.drawingml.diagramLayout+xml"/>
  <Override PartName="/ppt/diagrams/colors24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ata37.xml" ContentType="application/vnd.openxmlformats-officedocument.drawingml.diagramData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diagrams/data15.xml" ContentType="application/vnd.openxmlformats-officedocument.drawingml.diagramData+xml"/>
  <Override PartName="/ppt/diagrams/data62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diagrams/quickStyle66.xml" ContentType="application/vnd.openxmlformats-officedocument.drawingml.diagramStyle+xml"/>
  <Override PartName="/ppt/diagrams/drawing67.xml" ContentType="application/vnd.ms-office.drawingml.diagramDrawing+xml"/>
  <Override PartName="/ppt/slides/slide41.xml" ContentType="application/vnd.openxmlformats-officedocument.presentationml.slide+xml"/>
  <Override PartName="/ppt/diagrams/quickStyle55.xml" ContentType="application/vnd.openxmlformats-officedocument.drawingml.diagramStyle+xml"/>
  <Override PartName="/ppt/diagrams/drawing56.xml" ContentType="application/vnd.ms-office.drawingml.diagramDrawing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quickStyle44.xml" ContentType="application/vnd.openxmlformats-officedocument.drawingml.diagramStyle+xml"/>
  <Override PartName="/ppt/diagrams/drawing45.xml" ContentType="application/vnd.ms-office.drawingml.diagramDrawing+xml"/>
  <Override PartName="/ppt/diagrams/layout55.xml" ContentType="application/vnd.openxmlformats-officedocument.drawingml.diagramLayout+xml"/>
  <Override PartName="/ppt/diagrams/layout66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rawing70.xml" ContentType="application/vnd.ms-office.drawingml.diagramDrawing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54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colors65.xml" ContentType="application/vnd.openxmlformats-officedocument.drawingml.diagramColors+xml"/>
  <Override PartName="/ppt/diagrams/data67.xml" ContentType="application/vnd.openxmlformats-officedocument.drawingml.diagramData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diagrams/data56.xml" ContentType="application/vnd.openxmlformats-officedocument.drawingml.diagramData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diagrams/data70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diagrams/layout49.xml" ContentType="application/vnd.openxmlformats-officedocument.drawingml.diagramLayout+xml"/>
  <Override PartName="/ppt/diagrams/drawing64.xml" ContentType="application/vnd.ms-office.drawingml.diagramDrawing+xml"/>
  <Override PartName="/ppt/slideLayouts/slideLayout12.xml" ContentType="application/vnd.openxmlformats-officedocument.presentationml.slideLayout+xml"/>
  <Override PartName="/ppt/diagrams/layout27.xml" ContentType="application/vnd.openxmlformats-officedocument.drawingml.diagramLayout+xml"/>
  <Override PartName="/ppt/diagrams/quickStyle52.xml" ContentType="application/vnd.openxmlformats-officedocument.drawingml.diagramStyle+xml"/>
  <Override PartName="/ppt/diagrams/drawing53.xml" ContentType="application/vnd.ms-office.drawingml.diagramDrawing+xml"/>
  <Override PartName="/ppt/diagrams/colors59.xml" ContentType="application/vnd.openxmlformats-officedocument.drawingml.diagramColors+xml"/>
  <Override PartName="/ppt/diagrams/quickStyle63.xml" ContentType="application/vnd.openxmlformats-officedocument.drawingml.diagramStyle+xml"/>
  <Override PartName="/ppt/diagrams/layout16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42.xml" ContentType="application/vnd.ms-office.drawingml.diagramDrawing+xml"/>
  <Override PartName="/ppt/diagrams/colors48.xml" ContentType="application/vnd.openxmlformats-officedocument.drawingml.diagramColors+xml"/>
  <Override PartName="/ppt/diagrams/layout63.xml" ContentType="application/vnd.openxmlformats-officedocument.drawingml.diagramLayout+xml"/>
  <Override PartName="/ppt/diagrams/drawing20.xml" ContentType="application/vnd.ms-office.drawingml.diagramDrawing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notesSlides/notesSlide6.xml" ContentType="application/vnd.openxmlformats-officedocument.presentationml.notesSlid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diagrams/layout52.xml" ContentType="application/vnd.openxmlformats-officedocument.drawingml.diagramLayout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62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ata53.xml" ContentType="application/vnd.openxmlformats-officedocument.drawingml.diagramData+xml"/>
  <Override PartName="/ppt/diagrams/data64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diagrams/quickStyle68.xml" ContentType="application/vnd.openxmlformats-officedocument.drawingml.diagramStyle+xml"/>
  <Override PartName="/ppt/diagrams/drawing69.xml" ContentType="application/vnd.ms-office.drawingml.diagramDrawing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diagrams/quickStyle57.xml" ContentType="application/vnd.openxmlformats-officedocument.drawingml.diagramStyle+xml"/>
  <Override PartName="/ppt/diagrams/drawing58.xml" ContentType="application/vnd.ms-office.drawingml.diagramDrawing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diagrams/quickStyle46.xml" ContentType="application/vnd.openxmlformats-officedocument.drawingml.diagramStyle+xml"/>
  <Override PartName="/ppt/diagrams/drawing47.xml" ContentType="application/vnd.ms-office.drawingml.diagramDrawing+xml"/>
  <Override PartName="/ppt/diagrams/layout57.xml" ContentType="application/vnd.openxmlformats-officedocument.drawingml.diagramLayout+xml"/>
  <Override PartName="/ppt/diagrams/layout68.xml" ContentType="application/vnd.openxmlformats-officedocument.drawingml.diagram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46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colors56.xml" ContentType="application/vnd.openxmlformats-officedocument.drawingml.diagramColors+xml"/>
  <Override PartName="/ppt/diagrams/quickStyle60.xml" ContentType="application/vnd.openxmlformats-officedocument.drawingml.diagramStyle+xml"/>
  <Override PartName="/ppt/diagrams/drawing61.xml" ContentType="application/vnd.ms-office.drawingml.diagramDrawing+xml"/>
  <Override PartName="/ppt/notesSlides/notesSlide12.xml" ContentType="application/vnd.openxmlformats-officedocument.presentationml.notesSlide+xml"/>
  <Override PartName="/ppt/diagrams/colors67.xml" ContentType="application/vnd.openxmlformats-officedocument.drawingml.diagramColors+xml"/>
  <Override PartName="/ppt/diagrams/data69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rawing50.xml" ContentType="application/vnd.ms-office.drawingml.diagramDrawing+xml"/>
  <Override PartName="/ppt/diagrams/data58.xml" ContentType="application/vnd.openxmlformats-officedocument.drawingml.diagramData+xml"/>
  <Override PartName="/ppt/diagrams/layout60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diagrams/colors1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diagrams/colors70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diagrams/data61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diagrams/drawing66.xml" ContentType="application/vnd.ms-office.drawingml.diagramDrawing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54.xml" ContentType="application/vnd.openxmlformats-officedocument.drawingml.diagramStyle+xml"/>
  <Override PartName="/ppt/diagrams/drawing55.xml" ContentType="application/vnd.ms-office.drawingml.diagramDrawing+xml"/>
  <Override PartName="/ppt/diagrams/quickStyle65.xml" ContentType="application/vnd.openxmlformats-officedocument.drawingml.diagramStyle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Override PartName="/ppt/diagrams/drawing44.xml" ContentType="application/vnd.ms-office.drawingml.diagramDrawing+xml"/>
  <Override PartName="/ppt/diagrams/layout65.xml" ContentType="application/vnd.openxmlformats-officedocument.drawingml.diagramLayout+xml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layout54.xml" ContentType="application/vnd.openxmlformats-officedocument.drawingml.diagramLayout+xml"/>
  <Override PartName="/ppt/slides/slide89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diagrams/colors64.xml" ContentType="application/vnd.openxmlformats-officedocument.drawingml.diagramColors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53.xml" ContentType="application/vnd.openxmlformats-officedocument.drawingml.diagramColors+xml"/>
  <Override PartName="/ppt/diagrams/data55.xml" ContentType="application/vnd.openxmlformats-officedocument.drawingml.diagramData+xml"/>
  <Override PartName="/ppt/diagrams/data66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diagrams/quickStyle59.xml" ContentType="application/vnd.openxmlformats-officedocument.drawingml.diagramStyl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quickStyle48.xml" ContentType="application/vnd.openxmlformats-officedocument.drawingml.diagramStyle+xml"/>
  <Override PartName="/ppt/diagrams/drawing49.xml" ContentType="application/vnd.ms-office.drawingml.diagramDrawing+xml"/>
  <Override PartName="/ppt/diagrams/layout59.xml" ContentType="application/vnd.openxmlformats-officedocument.drawingml.diagram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diagrams/layout48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7.xml" ContentType="application/vnd.openxmlformats-officedocument.drawingml.diagramLayout+xml"/>
  <Override PartName="/ppt/diagrams/colors58.xml" ContentType="application/vnd.openxmlformats-officedocument.drawingml.diagramColors+xml"/>
  <Override PartName="/ppt/diagrams/quickStyle62.xml" ContentType="application/vnd.openxmlformats-officedocument.drawingml.diagramStyle+xml"/>
  <Override PartName="/ppt/diagrams/drawing63.xml" ContentType="application/vnd.ms-office.drawingml.diagramDrawing+xml"/>
  <Override PartName="/ppt/diagrams/colors69.xml" ContentType="application/vnd.openxmlformats-officedocument.drawingml.diagramColors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drawing41.xml" ContentType="application/vnd.ms-office.drawingml.diagramDrawing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drawing52.xml" ContentType="application/vnd.ms-office.drawingml.diagramDrawing+xml"/>
  <Override PartName="/ppt/diagrams/layout62.xml" ContentType="application/vnd.openxmlformats-officedocument.drawingml.diagramLayout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notesSlides/notesSlide5.xml" ContentType="application/vnd.openxmlformats-officedocument.presentationml.notesSlide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61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diagrams/data63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data52.xml" ContentType="application/vnd.openxmlformats-officedocument.drawingml.diagramData+xml"/>
  <Override PartName="/ppt/slides/slide53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diagrams/quickStyle56.xml" ContentType="application/vnd.openxmlformats-officedocument.drawingml.diagramStyle+xml"/>
  <Override PartName="/ppt/diagrams/drawing57.xml" ContentType="application/vnd.ms-office.drawingml.diagramDrawing+xml"/>
  <Override PartName="/ppt/diagrams/quickStyle67.xml" ContentType="application/vnd.openxmlformats-officedocument.drawingml.diagramStyle+xml"/>
  <Override PartName="/ppt/diagrams/drawing68.xml" ContentType="application/vnd.ms-office.drawingml.diagramDrawing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diagrams/quickStyle45.xml" ContentType="application/vnd.openxmlformats-officedocument.drawingml.diagramStyle+xml"/>
  <Override PartName="/ppt/diagrams/drawing46.xml" ContentType="application/vnd.ms-office.drawingml.diagramDrawing+xml"/>
  <Override PartName="/ppt/diagrams/layout67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layout56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layout45.xml" ContentType="application/vnd.openxmlformats-officedocument.drawingml.diagramLayout+xml"/>
  <Override PartName="/ppt/diagrams/drawing60.xml" ContentType="application/vnd.ms-office.drawingml.diagramDrawing+xml"/>
  <Override PartName="/ppt/notesSlides/notesSlide11.xml" ContentType="application/vnd.openxmlformats-officedocument.presentationml.notesSlide+xml"/>
  <Override PartName="/ppt/diagrams/colors66.xml" ContentType="application/vnd.openxmlformats-officedocument.drawingml.diagramColors+xml"/>
  <Override PartName="/ppt/diagrams/quickStyle70.xml" ContentType="application/vnd.openxmlformats-officedocument.drawingml.diagramStyle+xml"/>
  <Override PartName="/ppt/diagrams/drawing6.xml" ContentType="application/vnd.ms-office.drawingml.diagramDrawing+xml"/>
  <Override PartName="/ppt/diagrams/layout23.xml" ContentType="application/vnd.openxmlformats-officedocument.drawingml.diagramLayout+xml"/>
  <Override PartName="/ppt/diagrams/colors55.xml" ContentType="application/vnd.openxmlformats-officedocument.drawingml.diagramColors+xml"/>
  <Override PartName="/ppt/diagrams/data57.xml" ContentType="application/vnd.openxmlformats-officedocument.drawingml.diagramData+xml"/>
  <Override PartName="/ppt/diagrams/data68.xml" ContentType="application/vnd.openxmlformats-officedocument.drawingml.diagramData+xml"/>
  <Override PartName="/ppt/diagrams/layout70.xml" ContentType="application/vnd.openxmlformats-officedocument.drawingml.diagram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quickStyle39.xml" ContentType="application/vnd.openxmlformats-officedocument.drawingml.diagramStyle+xml"/>
  <Override PartName="/ppt/diagrams/data13.xml" ContentType="application/vnd.openxmlformats-officedocument.drawingml.diagramData+xml"/>
  <Override PartName="/ppt/diagrams/data60.xml" ContentType="application/vnd.openxmlformats-officedocument.drawingml.diagramData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quickStyle64.xml" ContentType="application/vnd.openxmlformats-officedocument.drawingml.diagramStyle+xml"/>
  <Override PartName="/ppt/diagrams/drawing65.xml" ContentType="application/vnd.ms-office.drawingml.diagramDrawing+xml"/>
  <Override PartName="/ppt/tableStyles.xml" ContentType="application/vnd.openxmlformats-officedocument.presentationml.tableStyles+xml"/>
  <Override PartName="/ppt/diagrams/layout28.xml" ContentType="application/vnd.openxmlformats-officedocument.drawingml.diagramLayout+xml"/>
  <Override PartName="/ppt/diagrams/drawing43.xml" ContentType="application/vnd.ms-office.drawingml.diagramDrawing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53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data29.xml" ContentType="application/vnd.openxmlformats-officedocument.drawingml.diagramData+xml"/>
  <Override PartName="/ppt/slides/slide77.xml" ContentType="application/vnd.openxmlformats-officedocument.presentationml.slide+xml"/>
  <Override PartName="/ppt/diagrams/colors16.xml" ContentType="application/vnd.openxmlformats-officedocument.drawingml.diagramColors+xml"/>
  <Override PartName="/ppt/diagrams/layout31.xml" ContentType="application/vnd.openxmlformats-officedocument.drawingml.diagramLayout+xml"/>
  <Override PartName="/ppt/diagrams/colors63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41.xml" ContentType="application/vnd.openxmlformats-officedocument.drawingml.diagramColors+xml"/>
  <Override PartName="/ppt/diagrams/data54.xml" ContentType="application/vnd.openxmlformats-officedocument.drawingml.diagramData+xml"/>
  <Override PartName="/ppt/slides/slide55.xml" ContentType="application/vnd.openxmlformats-officedocument.presentationml.slide+xml"/>
  <Override PartName="/ppt/diagrams/data32.xml" ContentType="application/vnd.openxmlformats-officedocument.drawingml.diagramData+xml"/>
  <Override PartName="/ppt/diagrams/quickStyle58.xml" ContentType="application/vnd.openxmlformats-officedocument.drawingml.diagramStyle+xml"/>
  <Override PartName="/ppt/diagrams/drawing59.xml" ContentType="application/vnd.ms-office.drawingml.diagramDrawing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diagrams/layout69.xml" ContentType="application/vnd.openxmlformats-officedocument.drawingml.diagramLayout+xml"/>
  <Override PartName="/ppt/presentation.xml" ContentType="application/vnd.openxmlformats-officedocument.presentationml.presentation.main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47.xml" ContentType="application/vnd.openxmlformats-officedocument.drawingml.diagramLayout+xml"/>
  <Override PartName="/ppt/diagrams/quickStyle61.xml" ContentType="application/vnd.openxmlformats-officedocument.drawingml.diagramStyle+xml"/>
  <Override PartName="/ppt/diagrams/drawing62.xml" ContentType="application/vnd.ms-office.drawingml.diagramDrawing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colors57.xml" ContentType="application/vnd.openxmlformats-officedocument.drawingml.diagramColors+xml"/>
  <Override PartName="/ppt/diagrams/quickStyle8.xml" ContentType="application/vnd.openxmlformats-officedocument.drawingml.diagramStyle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data48.xml" ContentType="application/vnd.openxmlformats-officedocument.drawingml.diagramData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diagrams/layout5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60.xml" ContentType="application/vnd.openxmlformats-officedocument.drawingml.diagramColors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51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8"/>
  </p:notesMasterIdLst>
  <p:handoutMasterIdLst>
    <p:handoutMasterId r:id="rId99"/>
  </p:handoutMasterIdLst>
  <p:sldIdLst>
    <p:sldId id="257" r:id="rId2"/>
    <p:sldId id="420" r:id="rId3"/>
    <p:sldId id="612" r:id="rId4"/>
    <p:sldId id="615" r:id="rId5"/>
    <p:sldId id="613" r:id="rId6"/>
    <p:sldId id="614" r:id="rId7"/>
    <p:sldId id="616" r:id="rId8"/>
    <p:sldId id="617" r:id="rId9"/>
    <p:sldId id="274" r:id="rId10"/>
    <p:sldId id="259" r:id="rId11"/>
    <p:sldId id="330" r:id="rId12"/>
    <p:sldId id="307" r:id="rId13"/>
    <p:sldId id="338" r:id="rId14"/>
    <p:sldId id="577" r:id="rId15"/>
    <p:sldId id="583" r:id="rId16"/>
    <p:sldId id="618" r:id="rId17"/>
    <p:sldId id="339" r:id="rId18"/>
    <p:sldId id="340" r:id="rId19"/>
    <p:sldId id="584" r:id="rId20"/>
    <p:sldId id="308" r:id="rId21"/>
    <p:sldId id="585" r:id="rId22"/>
    <p:sldId id="331" r:id="rId23"/>
    <p:sldId id="335" r:id="rId24"/>
    <p:sldId id="336" r:id="rId25"/>
    <p:sldId id="337" r:id="rId26"/>
    <p:sldId id="309" r:id="rId27"/>
    <p:sldId id="586" r:id="rId28"/>
    <p:sldId id="275" r:id="rId29"/>
    <p:sldId id="312" r:id="rId30"/>
    <p:sldId id="348" r:id="rId31"/>
    <p:sldId id="314" r:id="rId32"/>
    <p:sldId id="392" r:id="rId33"/>
    <p:sldId id="315" r:id="rId34"/>
    <p:sldId id="393" r:id="rId35"/>
    <p:sldId id="394" r:id="rId36"/>
    <p:sldId id="395" r:id="rId37"/>
    <p:sldId id="396" r:id="rId38"/>
    <p:sldId id="397" r:id="rId39"/>
    <p:sldId id="316" r:id="rId40"/>
    <p:sldId id="587" r:id="rId41"/>
    <p:sldId id="588" r:id="rId42"/>
    <p:sldId id="589" r:id="rId43"/>
    <p:sldId id="590" r:id="rId44"/>
    <p:sldId id="591" r:id="rId45"/>
    <p:sldId id="592" r:id="rId46"/>
    <p:sldId id="593" r:id="rId47"/>
    <p:sldId id="358" r:id="rId48"/>
    <p:sldId id="324" r:id="rId49"/>
    <p:sldId id="325" r:id="rId50"/>
    <p:sldId id="326" r:id="rId51"/>
    <p:sldId id="391" r:id="rId52"/>
    <p:sldId id="327" r:id="rId53"/>
    <p:sldId id="328" r:id="rId54"/>
    <p:sldId id="400" r:id="rId55"/>
    <p:sldId id="374" r:id="rId56"/>
    <p:sldId id="603" r:id="rId57"/>
    <p:sldId id="604" r:id="rId58"/>
    <p:sldId id="605" r:id="rId59"/>
    <p:sldId id="606" r:id="rId60"/>
    <p:sldId id="399" r:id="rId61"/>
    <p:sldId id="373" r:id="rId62"/>
    <p:sldId id="607" r:id="rId63"/>
    <p:sldId id="402" r:id="rId64"/>
    <p:sldId id="403" r:id="rId65"/>
    <p:sldId id="564" r:id="rId66"/>
    <p:sldId id="608" r:id="rId67"/>
    <p:sldId id="405" r:id="rId68"/>
    <p:sldId id="407" r:id="rId69"/>
    <p:sldId id="437" r:id="rId70"/>
    <p:sldId id="438" r:id="rId71"/>
    <p:sldId id="439" r:id="rId72"/>
    <p:sldId id="440" r:id="rId73"/>
    <p:sldId id="441" r:id="rId74"/>
    <p:sldId id="442" r:id="rId75"/>
    <p:sldId id="443" r:id="rId76"/>
    <p:sldId id="445" r:id="rId77"/>
    <p:sldId id="446" r:id="rId78"/>
    <p:sldId id="447" r:id="rId79"/>
    <p:sldId id="448" r:id="rId80"/>
    <p:sldId id="449" r:id="rId81"/>
    <p:sldId id="450" r:id="rId82"/>
    <p:sldId id="451" r:id="rId83"/>
    <p:sldId id="463" r:id="rId84"/>
    <p:sldId id="464" r:id="rId85"/>
    <p:sldId id="465" r:id="rId86"/>
    <p:sldId id="466" r:id="rId87"/>
    <p:sldId id="595" r:id="rId88"/>
    <p:sldId id="596" r:id="rId89"/>
    <p:sldId id="609" r:id="rId90"/>
    <p:sldId id="602" r:id="rId91"/>
    <p:sldId id="610" r:id="rId92"/>
    <p:sldId id="599" r:id="rId93"/>
    <p:sldId id="600" r:id="rId94"/>
    <p:sldId id="601" r:id="rId95"/>
    <p:sldId id="597" r:id="rId96"/>
    <p:sldId id="279" r:id="rId97"/>
  </p:sldIdLst>
  <p:sldSz cx="9144000" cy="6858000" type="screen4x3"/>
  <p:notesSz cx="10234613" cy="7099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01" autoAdjust="0"/>
  </p:normalViewPr>
  <p:slideViewPr>
    <p:cSldViewPr>
      <p:cViewPr varScale="1">
        <p:scale>
          <a:sx n="66" d="100"/>
          <a:sy n="66" d="100"/>
        </p:scale>
        <p:origin x="-102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662"/>
    </p:cViewPr>
  </p:sorterViewPr>
  <p:notesViewPr>
    <p:cSldViewPr>
      <p:cViewPr varScale="1">
        <p:scale>
          <a:sx n="98" d="100"/>
          <a:sy n="98" d="100"/>
        </p:scale>
        <p:origin x="-90" y="-222"/>
      </p:cViewPr>
      <p:guideLst>
        <p:guide orient="horz" pos="2236"/>
        <p:guide pos="32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/>
      <dgm:spPr/>
      <dgm:t>
        <a:bodyPr/>
        <a:lstStyle/>
        <a:p>
          <a:pPr latinLnBrk="1"/>
          <a:r>
            <a:rPr lang="ko-KR" altLang="en-US" dirty="0" smtClean="0"/>
            <a:t>수익인식</a:t>
          </a:r>
          <a:endParaRPr lang="ko-KR" altLang="en-US" dirty="0"/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/>
      <dgm:spPr/>
      <dgm:t>
        <a:bodyPr/>
        <a:lstStyle/>
        <a:p>
          <a:r>
            <a:rPr lang="ko-KR" altLang="en-US" dirty="0" smtClean="0"/>
            <a:t>한국의 공동주택</a:t>
          </a:r>
          <a:r>
            <a:rPr lang="en-US" altLang="en-US" dirty="0" smtClean="0"/>
            <a:t>(</a:t>
          </a:r>
          <a:r>
            <a:rPr lang="ko-KR" altLang="en-US" dirty="0" smtClean="0"/>
            <a:t>아파트</a:t>
          </a:r>
          <a:r>
            <a:rPr lang="en-US" altLang="en-US" dirty="0" smtClean="0"/>
            <a:t>) </a:t>
          </a:r>
          <a:r>
            <a:rPr lang="ko-KR" altLang="en-US" dirty="0" smtClean="0"/>
            <a:t>시장 환경 하에서</a:t>
          </a:r>
          <a:endParaRPr lang="ko-KR" altLang="en-US" dirty="0"/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29CCD929-4E1D-487A-A942-F67956E57E66}">
      <dgm:prSet phldrT="[텍스트]"/>
      <dgm:spPr/>
      <dgm:t>
        <a:bodyPr/>
        <a:lstStyle/>
        <a:p>
          <a:pPr algn="ctr" latinLnBrk="1"/>
          <a:r>
            <a:rPr lang="ko-KR" altLang="en-US" b="0" dirty="0" smtClean="0"/>
            <a:t>진행기준</a:t>
          </a:r>
          <a:r>
            <a:rPr lang="en-US" altLang="ko-KR" b="0" dirty="0" smtClean="0"/>
            <a:t>, </a:t>
          </a:r>
          <a:r>
            <a:rPr lang="ko-KR" altLang="en-US" b="0" dirty="0" smtClean="0"/>
            <a:t>완성기준 </a:t>
          </a:r>
          <a:endParaRPr lang="en-US" altLang="ko-KR" b="0" dirty="0" smtClean="0"/>
        </a:p>
        <a:p>
          <a:pPr algn="ctr" latinLnBrk="1"/>
          <a:r>
            <a:rPr lang="ko-KR" altLang="en-US" b="0" dirty="0" smtClean="0"/>
            <a:t>수익인식</a:t>
          </a:r>
          <a:r>
            <a:rPr lang="en-US" altLang="ko-KR" b="0" dirty="0" smtClean="0"/>
            <a:t>?</a:t>
          </a:r>
          <a:r>
            <a:rPr lang="ko-KR" altLang="en-US" b="0" baseline="0" dirty="0" smtClean="0"/>
            <a:t> </a:t>
          </a:r>
          <a:endParaRPr lang="ko-KR" altLang="en-US" b="0" baseline="0" dirty="0"/>
        </a:p>
      </dgm:t>
    </dgm:pt>
    <dgm:pt modelId="{B4C8281F-E2C4-456D-848F-5BCD8896DF3F}" type="par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1DBA223F-6C30-4DE0-9E31-536F9FD81B35}" type="sib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CC685404-E38A-4C16-9531-692BC4618C84}">
      <dgm:prSet phldrT="[텍스트]"/>
      <dgm:spPr/>
      <dgm:t>
        <a:bodyPr/>
        <a:lstStyle/>
        <a:p>
          <a:pPr latinLnBrk="1"/>
          <a:r>
            <a:rPr lang="ko-KR" altLang="en-US" dirty="0" smtClean="0"/>
            <a:t>시행사의 분양사업</a:t>
          </a:r>
          <a:endParaRPr lang="en-US" altLang="ko-KR" dirty="0" smtClean="0"/>
        </a:p>
        <a:p>
          <a:pPr latinLnBrk="1"/>
          <a:endParaRPr lang="ko-KR" altLang="en-US" dirty="0"/>
        </a:p>
      </dgm:t>
    </dgm:pt>
    <dgm:pt modelId="{0057229C-C9C0-481C-AF8C-4F25396931E4}" type="par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10796257-FC04-41A0-8C7E-30E91184DE01}" type="sib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88956B55-0576-469D-B261-EFD55EA2695A}">
      <dgm:prSet phldrT="[텍스트]"/>
      <dgm:spPr/>
      <dgm:t>
        <a:bodyPr/>
        <a:lstStyle/>
        <a:p>
          <a:pPr marL="0" marR="0" indent="0" algn="ctr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baseline="0" dirty="0" smtClean="0"/>
            <a:t>건설사의 자체 분양공사</a:t>
          </a:r>
          <a:endParaRPr lang="en-US" altLang="ko-KR" baseline="0" dirty="0" smtClean="0"/>
        </a:p>
        <a:p>
          <a:pPr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b="1" dirty="0"/>
        </a:p>
      </dgm:t>
    </dgm:pt>
    <dgm:pt modelId="{9887CAD2-0F2B-43AB-A128-9A3FA54D5F0A}" type="sib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697D0729-7484-4235-AEE9-EF4256C1AB35}" type="par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 custLinFactNeighborX="-1681" custLinFactNeighborY="4000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16661EC-0793-44BA-81BD-3D8A76476C18}" type="presOf" srcId="{55F14E13-7CAA-4D6C-BE1A-0D2E5B0C175C}" destId="{A3F52DA3-AA84-43CF-BBA4-552E3EACA58D}" srcOrd="1" destOrd="0" presId="urn:microsoft.com/office/officeart/2005/8/layout/matrix1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8D3271C5-EDC9-4B0B-B25B-FDDD8F2DE4FD}" type="presOf" srcId="{29CCD929-4E1D-487A-A942-F67956E57E66}" destId="{5414C969-F239-4134-B471-81D1F9DD7CEC}" srcOrd="0" destOrd="0" presId="urn:microsoft.com/office/officeart/2005/8/layout/matrix1"/>
    <dgm:cxn modelId="{D877DF1C-DC38-4500-BAC3-4C0D2ABFAC4A}" srcId="{C8FD755F-7904-4ADB-BA33-5B376887CD6B}" destId="{CC685404-E38A-4C16-9531-692BC4618C84}" srcOrd="3" destOrd="0" parTransId="{0057229C-C9C0-481C-AF8C-4F25396931E4}" sibTransId="{10796257-FC04-41A0-8C7E-30E91184DE01}"/>
    <dgm:cxn modelId="{72306836-5538-4781-9089-0A57D81A82D2}" srcId="{C8FD755F-7904-4ADB-BA33-5B376887CD6B}" destId="{29CCD929-4E1D-487A-A942-F67956E57E66}" srcOrd="2" destOrd="0" parTransId="{B4C8281F-E2C4-456D-848F-5BCD8896DF3F}" sibTransId="{1DBA223F-6C30-4DE0-9E31-536F9FD81B35}"/>
    <dgm:cxn modelId="{568E6683-431C-4948-A59D-6C8B0C3EEEB6}" type="presOf" srcId="{88956B55-0576-469D-B261-EFD55EA2695A}" destId="{C4E0708A-CAD5-4614-9E9A-7A8220D330E3}" srcOrd="1" destOrd="0" presId="urn:microsoft.com/office/officeart/2005/8/layout/matrix1"/>
    <dgm:cxn modelId="{EDC19777-E379-4D7B-B593-70571732BC95}" type="presOf" srcId="{C5E46451-94DF-4265-8E26-7F896A68F53E}" destId="{B6576409-DDC9-46B2-BF13-3E568E33EE53}" srcOrd="0" destOrd="0" presId="urn:microsoft.com/office/officeart/2005/8/layout/matrix1"/>
    <dgm:cxn modelId="{68155FE4-F29F-4A9F-8705-F2826B84C915}" type="presOf" srcId="{29CCD929-4E1D-487A-A942-F67956E57E66}" destId="{988D56D4-3EC3-4F99-A9E2-02B74E050245}" srcOrd="1" destOrd="0" presId="urn:microsoft.com/office/officeart/2005/8/layout/matrix1"/>
    <dgm:cxn modelId="{D6769069-771E-414A-A0F4-D973DA6CF367}" srcId="{C8FD755F-7904-4ADB-BA33-5B376887CD6B}" destId="{88956B55-0576-469D-B261-EFD55EA2695A}" srcOrd="1" destOrd="0" parTransId="{697D0729-7484-4235-AEE9-EF4256C1AB35}" sibTransId="{9887CAD2-0F2B-43AB-A128-9A3FA54D5F0A}"/>
    <dgm:cxn modelId="{CE98B376-70BB-4BCD-8993-C075BB851C9E}" type="presOf" srcId="{CC685404-E38A-4C16-9531-692BC4618C84}" destId="{D33A2EF9-E3AB-4FA0-A861-8BA0F39BB7A0}" srcOrd="1" destOrd="0" presId="urn:microsoft.com/office/officeart/2005/8/layout/matrix1"/>
    <dgm:cxn modelId="{D94FBDDA-2B2B-4B9B-8E0C-3F7B8BD40F0C}" type="presOf" srcId="{55F14E13-7CAA-4D6C-BE1A-0D2E5B0C175C}" destId="{31AD953E-EE08-439A-8F37-C9FC8B1688D3}" srcOrd="0" destOrd="0" presId="urn:microsoft.com/office/officeart/2005/8/layout/matrix1"/>
    <dgm:cxn modelId="{E0E90F11-2E01-4421-983E-6EDFDBC8554F}" type="presOf" srcId="{88956B55-0576-469D-B261-EFD55EA2695A}" destId="{E89010DC-E9AA-4E15-834A-E154B3264E3E}" srcOrd="0" destOrd="0" presId="urn:microsoft.com/office/officeart/2005/8/layout/matrix1"/>
    <dgm:cxn modelId="{0DD23031-655E-4446-B113-1CA23A14449F}" type="presOf" srcId="{C8FD755F-7904-4ADB-BA33-5B376887CD6B}" destId="{99A7FB8A-227F-4FE7-B6F1-C8218E9457F5}" srcOrd="0" destOrd="0" presId="urn:microsoft.com/office/officeart/2005/8/layout/matrix1"/>
    <dgm:cxn modelId="{681EA60A-8535-4ECD-A1C0-4871A1AE1DCA}" type="presOf" srcId="{CC685404-E38A-4C16-9531-692BC4618C84}" destId="{F37905EF-748A-4DF0-9CF6-E03E23DD441D}" srcOrd="0" destOrd="0" presId="urn:microsoft.com/office/officeart/2005/8/layout/matrix1"/>
    <dgm:cxn modelId="{44835D0C-B18E-4250-AA7C-5B808D0BA033}" type="presParOf" srcId="{B6576409-DDC9-46B2-BF13-3E568E33EE53}" destId="{718EA18F-93C0-4F9F-B868-9BEA1FCD2EBA}" srcOrd="0" destOrd="0" presId="urn:microsoft.com/office/officeart/2005/8/layout/matrix1"/>
    <dgm:cxn modelId="{D4F4CBC1-062D-48AB-AF9D-AF292A041628}" type="presParOf" srcId="{718EA18F-93C0-4F9F-B868-9BEA1FCD2EBA}" destId="{31AD953E-EE08-439A-8F37-C9FC8B1688D3}" srcOrd="0" destOrd="0" presId="urn:microsoft.com/office/officeart/2005/8/layout/matrix1"/>
    <dgm:cxn modelId="{EB3F0446-28C1-4486-9957-8EF2C15BE987}" type="presParOf" srcId="{718EA18F-93C0-4F9F-B868-9BEA1FCD2EBA}" destId="{A3F52DA3-AA84-43CF-BBA4-552E3EACA58D}" srcOrd="1" destOrd="0" presId="urn:microsoft.com/office/officeart/2005/8/layout/matrix1"/>
    <dgm:cxn modelId="{BD3B383F-AAB8-4380-BB1E-60C17C216866}" type="presParOf" srcId="{718EA18F-93C0-4F9F-B868-9BEA1FCD2EBA}" destId="{E89010DC-E9AA-4E15-834A-E154B3264E3E}" srcOrd="2" destOrd="0" presId="urn:microsoft.com/office/officeart/2005/8/layout/matrix1"/>
    <dgm:cxn modelId="{890920F5-8335-4F06-BE04-280E7B0FDF8C}" type="presParOf" srcId="{718EA18F-93C0-4F9F-B868-9BEA1FCD2EBA}" destId="{C4E0708A-CAD5-4614-9E9A-7A8220D330E3}" srcOrd="3" destOrd="0" presId="urn:microsoft.com/office/officeart/2005/8/layout/matrix1"/>
    <dgm:cxn modelId="{6202DCEE-D51C-4950-8640-B086790BFA96}" type="presParOf" srcId="{718EA18F-93C0-4F9F-B868-9BEA1FCD2EBA}" destId="{5414C969-F239-4134-B471-81D1F9DD7CEC}" srcOrd="4" destOrd="0" presId="urn:microsoft.com/office/officeart/2005/8/layout/matrix1"/>
    <dgm:cxn modelId="{F69975E6-5B68-4197-8145-CA565A34810B}" type="presParOf" srcId="{718EA18F-93C0-4F9F-B868-9BEA1FCD2EBA}" destId="{988D56D4-3EC3-4F99-A9E2-02B74E050245}" srcOrd="5" destOrd="0" presId="urn:microsoft.com/office/officeart/2005/8/layout/matrix1"/>
    <dgm:cxn modelId="{3588B5DB-2DBC-482E-AC62-EBDD2DFE9010}" type="presParOf" srcId="{718EA18F-93C0-4F9F-B868-9BEA1FCD2EBA}" destId="{F37905EF-748A-4DF0-9CF6-E03E23DD441D}" srcOrd="6" destOrd="0" presId="urn:microsoft.com/office/officeart/2005/8/layout/matrix1"/>
    <dgm:cxn modelId="{2426CC80-1466-44F4-91DB-FE1EF0485E4D}" type="presParOf" srcId="{718EA18F-93C0-4F9F-B868-9BEA1FCD2EBA}" destId="{D33A2EF9-E3AB-4FA0-A861-8BA0F39BB7A0}" srcOrd="7" destOrd="0" presId="urn:microsoft.com/office/officeart/2005/8/layout/matrix1"/>
    <dgm:cxn modelId="{4CE6784D-F7F9-4552-A03E-872B4101F810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/>
      <dgm:spPr/>
      <dgm:t>
        <a:bodyPr/>
        <a:lstStyle/>
        <a:p>
          <a:pPr latinLnBrk="1"/>
          <a:r>
            <a:rPr lang="en-US" altLang="en-US" dirty="0" smtClean="0"/>
            <a:t>1011</a:t>
          </a:r>
          <a:r>
            <a:rPr lang="ko-KR" altLang="en-US" dirty="0" smtClean="0"/>
            <a:t>호</a:t>
          </a:r>
          <a:endParaRPr lang="ko-KR" altLang="en-US" dirty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/>
      <dgm:spPr/>
      <dgm:t>
        <a:bodyPr/>
        <a:lstStyle/>
        <a:p>
          <a:pPr latinLnBrk="1"/>
          <a:r>
            <a:rPr lang="ko-KR" altLang="en-US" b="1" dirty="0" smtClean="0"/>
            <a:t>건설계약의 정의를 충족하는지</a:t>
          </a:r>
          <a:endParaRPr lang="ko-KR" altLang="en-US" b="1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/>
      <dgm:spPr/>
      <dgm:t>
        <a:bodyPr/>
        <a:lstStyle/>
        <a:p>
          <a:pPr latinLnBrk="1"/>
          <a:r>
            <a:rPr lang="en-US" altLang="ko-KR" dirty="0" smtClean="0"/>
            <a:t>1018</a:t>
          </a:r>
          <a:r>
            <a:rPr lang="ko-KR" altLang="en-US" dirty="0" smtClean="0"/>
            <a:t>호</a:t>
          </a:r>
          <a:endParaRPr lang="ko-KR" altLang="en-US" dirty="0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/>
      <dgm:spPr/>
      <dgm:t>
        <a:bodyPr/>
        <a:lstStyle/>
        <a:p>
          <a:pPr latinLnBrk="1"/>
          <a:r>
            <a:rPr lang="ko-KR" altLang="en-US" b="1" dirty="0" smtClean="0"/>
            <a:t>재화의 판매약정에 의한 진행기준을 적용할 수 있는지</a:t>
          </a:r>
          <a:endParaRPr lang="ko-KR" altLang="en-US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/>
      <dgm:spPr/>
      <dgm:t>
        <a:bodyPr/>
        <a:lstStyle/>
        <a:p>
          <a:pPr latinLnBrk="1"/>
          <a:r>
            <a:rPr lang="en-US" altLang="ko-KR" dirty="0" smtClean="0"/>
            <a:t>2115</a:t>
          </a:r>
          <a:r>
            <a:rPr lang="ko-KR" altLang="en-US" dirty="0" smtClean="0"/>
            <a:t>호</a:t>
          </a:r>
          <a:endParaRPr lang="ko-KR" altLang="en-US" dirty="0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/>
      <dgm:spPr/>
      <dgm:t>
        <a:bodyPr/>
        <a:lstStyle/>
        <a:p>
          <a:pPr latinLnBrk="1"/>
          <a:r>
            <a:rPr lang="ko-KR" altLang="en-US" b="1" dirty="0" smtClean="0"/>
            <a:t>건설계약</a:t>
          </a:r>
          <a:r>
            <a:rPr lang="en-US" altLang="ko-KR" b="1" dirty="0" smtClean="0"/>
            <a:t>? </a:t>
          </a:r>
          <a:r>
            <a:rPr lang="ko-KR" altLang="en-US" b="1" dirty="0" smtClean="0"/>
            <a:t>용역제공</a:t>
          </a:r>
          <a:r>
            <a:rPr lang="en-US" altLang="ko-KR" b="1" dirty="0" smtClean="0"/>
            <a:t>? </a:t>
          </a:r>
          <a:r>
            <a:rPr lang="ko-KR" altLang="en-US" b="1" dirty="0" smtClean="0"/>
            <a:t>재화판매</a:t>
          </a:r>
          <a:r>
            <a:rPr lang="en-US" altLang="ko-KR" b="1" dirty="0" smtClean="0"/>
            <a:t>? </a:t>
          </a:r>
          <a:endParaRPr lang="ko-KR" altLang="en-US" b="1" dirty="0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C75CFA16-C387-45AB-8765-99D2C58641EC}" type="presOf" srcId="{2C61F326-9EB1-4C7B-89DB-4C008893D89F}" destId="{12D7387A-9199-4762-ABE7-978F961468EF}" srcOrd="0" destOrd="0" presId="urn:microsoft.com/office/officeart/2005/8/layout/vList5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C1B3104F-0C00-42BD-8FFF-5AFBCC150D9D}" type="presOf" srcId="{EDE8F5E6-3D89-4104-9965-CEE87B085C16}" destId="{CE5C1884-57AB-4501-ABD4-D1AFBA90E1C1}" srcOrd="0" destOrd="0" presId="urn:microsoft.com/office/officeart/2005/8/layout/vList5"/>
    <dgm:cxn modelId="{06F9200C-0D08-441D-ACC4-F8F942855BC2}" type="presOf" srcId="{943264BA-5B3B-43E7-B28B-04C6449D30BD}" destId="{66D054EF-1BA3-4901-A7C9-F844665E0879}" srcOrd="0" destOrd="0" presId="urn:microsoft.com/office/officeart/2005/8/layout/vList5"/>
    <dgm:cxn modelId="{B7BFE023-8E97-4350-A144-F57A630AF0C8}" type="presOf" srcId="{4F0E554D-AD23-4045-9E43-0AB7F18A1F79}" destId="{0F56F445-C54A-4365-8CD9-92C0BFD0E33E}" srcOrd="0" destOrd="0" presId="urn:microsoft.com/office/officeart/2005/8/layout/vList5"/>
    <dgm:cxn modelId="{5F80CBCD-B0EC-40E4-931E-34B8F0CF8A48}" type="presOf" srcId="{861EC449-03F7-40BF-9DBD-00D54091D1CF}" destId="{892687FB-65E6-4092-BB06-9175A153A176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EDBA3F12-0D66-41DD-921D-3296A6B00745}" type="presOf" srcId="{65CD5237-9142-4ACF-A8DC-B2064969E011}" destId="{56E64ECA-EE4E-4EC1-9AB5-93F20E0ECD61}" srcOrd="0" destOrd="0" presId="urn:microsoft.com/office/officeart/2005/8/layout/vList5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73349950-CF9C-4E85-903D-C60A2DFADC46}" type="presOf" srcId="{B6F8622F-236B-404C-A209-2CA75036D455}" destId="{BF430384-A0B8-4814-BF70-B587258B9AB2}" srcOrd="0" destOrd="0" presId="urn:microsoft.com/office/officeart/2005/8/layout/vList5"/>
    <dgm:cxn modelId="{D48EC17C-12B1-44F4-985F-F77135D946A8}" type="presParOf" srcId="{BF430384-A0B8-4814-BF70-B587258B9AB2}" destId="{C748F2CE-27CB-4983-967A-9F9073703E8D}" srcOrd="0" destOrd="0" presId="urn:microsoft.com/office/officeart/2005/8/layout/vList5"/>
    <dgm:cxn modelId="{BB8BE2CA-F4A2-4DB2-B3CD-B198BE6E8DDC}" type="presParOf" srcId="{C748F2CE-27CB-4983-967A-9F9073703E8D}" destId="{CE5C1884-57AB-4501-ABD4-D1AFBA90E1C1}" srcOrd="0" destOrd="0" presId="urn:microsoft.com/office/officeart/2005/8/layout/vList5"/>
    <dgm:cxn modelId="{50106FA5-926A-48A2-AEAD-551864E372EB}" type="presParOf" srcId="{C748F2CE-27CB-4983-967A-9F9073703E8D}" destId="{56E64ECA-EE4E-4EC1-9AB5-93F20E0ECD61}" srcOrd="1" destOrd="0" presId="urn:microsoft.com/office/officeart/2005/8/layout/vList5"/>
    <dgm:cxn modelId="{5EAFB404-99B0-4C09-951A-4A9645565BF0}" type="presParOf" srcId="{BF430384-A0B8-4814-BF70-B587258B9AB2}" destId="{C10CE79D-B043-4E9E-8BBE-383F5009C908}" srcOrd="1" destOrd="0" presId="urn:microsoft.com/office/officeart/2005/8/layout/vList5"/>
    <dgm:cxn modelId="{97EE0975-1056-4E5F-B3DD-D9E52F40EC10}" type="presParOf" srcId="{BF430384-A0B8-4814-BF70-B587258B9AB2}" destId="{06693662-93CF-41FF-848E-CB63D8D54BB9}" srcOrd="2" destOrd="0" presId="urn:microsoft.com/office/officeart/2005/8/layout/vList5"/>
    <dgm:cxn modelId="{C39BA426-EE68-47CB-B2F0-32B506547A02}" type="presParOf" srcId="{06693662-93CF-41FF-848E-CB63D8D54BB9}" destId="{12D7387A-9199-4762-ABE7-978F961468EF}" srcOrd="0" destOrd="0" presId="urn:microsoft.com/office/officeart/2005/8/layout/vList5"/>
    <dgm:cxn modelId="{2E1A9C31-3C6E-491A-924A-7D7FE21C1480}" type="presParOf" srcId="{06693662-93CF-41FF-848E-CB63D8D54BB9}" destId="{66D054EF-1BA3-4901-A7C9-F844665E0879}" srcOrd="1" destOrd="0" presId="urn:microsoft.com/office/officeart/2005/8/layout/vList5"/>
    <dgm:cxn modelId="{2A122E06-AF57-460F-9258-AF1036773429}" type="presParOf" srcId="{BF430384-A0B8-4814-BF70-B587258B9AB2}" destId="{35F52918-44B7-409D-98D8-607A9C7D1B5E}" srcOrd="3" destOrd="0" presId="urn:microsoft.com/office/officeart/2005/8/layout/vList5"/>
    <dgm:cxn modelId="{D60883E0-859A-4B81-A099-EB258BA644B7}" type="presParOf" srcId="{BF430384-A0B8-4814-BF70-B587258B9AB2}" destId="{2097A11F-F7D6-4570-9B02-3801D09823B6}" srcOrd="4" destOrd="0" presId="urn:microsoft.com/office/officeart/2005/8/layout/vList5"/>
    <dgm:cxn modelId="{D2FCAA3A-BD62-4FC4-874D-9321698A660E}" type="presParOf" srcId="{2097A11F-F7D6-4570-9B02-3801D09823B6}" destId="{892687FB-65E6-4092-BB06-9175A153A176}" srcOrd="0" destOrd="0" presId="urn:microsoft.com/office/officeart/2005/8/layout/vList5"/>
    <dgm:cxn modelId="{1E3DA9E3-8979-4314-AD98-6F3D66FD0E3F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1800" b="1" dirty="0" smtClean="0"/>
            <a:t>1011</a:t>
          </a:r>
          <a:r>
            <a:rPr lang="ko-KR" altLang="en-US" sz="1800" b="1" dirty="0" smtClean="0"/>
            <a:t>호 건설계약 문단</a:t>
          </a:r>
          <a:r>
            <a:rPr lang="en-US" altLang="ko-KR" sz="1800" b="1" dirty="0" smtClean="0"/>
            <a:t>3</a:t>
          </a:r>
          <a:endParaRPr lang="ko-KR" altLang="en-US" sz="18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pPr latinLnBrk="1"/>
          <a:r>
            <a:rPr lang="en-US" altLang="ko-KR" sz="1800" b="1" dirty="0" smtClean="0"/>
            <a:t>1018</a:t>
          </a:r>
          <a:r>
            <a:rPr lang="ko-KR" altLang="en-US" sz="1800" b="1" dirty="0" smtClean="0"/>
            <a:t>호 수익인식 문단 </a:t>
          </a:r>
          <a:r>
            <a:rPr lang="en-US" altLang="ko-KR" sz="1800" b="1" dirty="0" smtClean="0"/>
            <a:t>14</a:t>
          </a:r>
          <a:endParaRPr lang="ko-KR" altLang="en-US" sz="1800" b="1" dirty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C84673C7-ACC4-40F9-BF58-9243BD0A8363}">
      <dgm:prSet custT="1"/>
      <dgm:spPr/>
      <dgm:t>
        <a:bodyPr/>
        <a:lstStyle/>
        <a:p>
          <a:pPr latinLnBrk="1"/>
          <a:r>
            <a:rPr lang="en-US" altLang="ko-KR" sz="1800" dirty="0" smtClean="0"/>
            <a:t>(</a:t>
          </a:r>
          <a:r>
            <a:rPr lang="ko-KR" altLang="en-US" sz="1800" dirty="0" smtClean="0"/>
            <a:t>건설계약의 정의</a:t>
          </a:r>
          <a:r>
            <a:rPr lang="en-US" altLang="ko-KR" sz="1800" dirty="0" smtClean="0"/>
            <a:t>) </a:t>
          </a:r>
          <a:r>
            <a:rPr lang="ko-KR" altLang="en-US" sz="1800" dirty="0" smtClean="0"/>
            <a:t>단일 자산의 건설이나 설계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기술 및 기능 또는 그 최종 목적이나 용도에 있어서 밀접하게 </a:t>
          </a:r>
          <a:r>
            <a:rPr lang="ko-KR" altLang="en-US" sz="1800" dirty="0" err="1" smtClean="0"/>
            <a:t>상호연관되거나</a:t>
          </a:r>
          <a:r>
            <a:rPr lang="ko-KR" altLang="en-US" sz="1800" dirty="0" smtClean="0"/>
            <a:t> 상호의존적인 복수 자산의 건설을 위해 구체적으로 협의된 계약</a:t>
          </a:r>
          <a:endParaRPr lang="ko-KR" altLang="en-US" sz="1800" b="0" u="none" dirty="0"/>
        </a:p>
      </dgm:t>
    </dgm:pt>
    <dgm:pt modelId="{E462E96A-F081-4041-90FB-53733C9BDDC6}" type="par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05D9CE77-0C37-43D0-AAC9-C68322BEA975}" type="sib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A247771D-712F-41A6-A6D2-5DF92EFEE5FB}">
      <dgm:prSet custT="1"/>
      <dgm:spPr/>
      <dgm:t>
        <a:bodyPr/>
        <a:lstStyle/>
        <a:p>
          <a:pPr latinLnBrk="1"/>
          <a:r>
            <a:rPr lang="ko-KR" altLang="en-US" sz="1800" dirty="0" smtClean="0"/>
            <a:t>재화의 판매로 인한 수익은 다음 조건이 모두 충족될 때 인식</a:t>
          </a:r>
          <a:endParaRPr lang="ko-KR" altLang="en-US" sz="1800" dirty="0"/>
        </a:p>
      </dgm:t>
    </dgm:pt>
    <dgm:pt modelId="{8914DFEC-7A51-44E8-B9A7-C4AB5A23DDD8}" type="parTrans" cxnId="{CC524DA1-A250-472C-960A-A2F943849076}">
      <dgm:prSet/>
      <dgm:spPr/>
      <dgm:t>
        <a:bodyPr/>
        <a:lstStyle/>
        <a:p>
          <a:pPr latinLnBrk="1"/>
          <a:endParaRPr lang="ko-KR" altLang="en-US"/>
        </a:p>
      </dgm:t>
    </dgm:pt>
    <dgm:pt modelId="{DD8B268D-3B09-4EE9-BB37-00637983CEB2}" type="sibTrans" cxnId="{CC524DA1-A250-472C-960A-A2F943849076}">
      <dgm:prSet/>
      <dgm:spPr/>
      <dgm:t>
        <a:bodyPr/>
        <a:lstStyle/>
        <a:p>
          <a:pPr latinLnBrk="1"/>
          <a:endParaRPr lang="ko-KR" altLang="en-US"/>
        </a:p>
      </dgm:t>
    </dgm:pt>
    <dgm:pt modelId="{5D9637CE-C44F-45D4-AB04-07ABCD34A8AA}">
      <dgm:prSet custT="1"/>
      <dgm:spPr/>
      <dgm:t>
        <a:bodyPr/>
        <a:lstStyle/>
        <a:p>
          <a:pPr latinLnBrk="1"/>
          <a:r>
            <a:rPr lang="ko-KR" altLang="en-US" sz="1800" dirty="0" smtClean="0"/>
            <a:t>⑴ 재화의 소유에 따른 유의적인 위험과 보상이 구매자에게 이전</a:t>
          </a:r>
          <a:endParaRPr lang="en-US" altLang="ko-KR" sz="1800" dirty="0"/>
        </a:p>
      </dgm:t>
    </dgm:pt>
    <dgm:pt modelId="{444B2959-E83B-4A8C-BCA2-5B37C03CD166}" type="parTrans" cxnId="{A36F3C36-C47D-4D62-92B7-F896ACA7D99D}">
      <dgm:prSet/>
      <dgm:spPr/>
      <dgm:t>
        <a:bodyPr/>
        <a:lstStyle/>
        <a:p>
          <a:pPr latinLnBrk="1"/>
          <a:endParaRPr lang="ko-KR" altLang="en-US"/>
        </a:p>
      </dgm:t>
    </dgm:pt>
    <dgm:pt modelId="{FC929B03-2A54-40B5-BC7C-B6AFD076BC87}" type="sibTrans" cxnId="{A36F3C36-C47D-4D62-92B7-F896ACA7D99D}">
      <dgm:prSet/>
      <dgm:spPr/>
      <dgm:t>
        <a:bodyPr/>
        <a:lstStyle/>
        <a:p>
          <a:pPr latinLnBrk="1"/>
          <a:endParaRPr lang="ko-KR" altLang="en-US"/>
        </a:p>
      </dgm:t>
    </dgm:pt>
    <dgm:pt modelId="{ECB71E1D-FDB3-425B-ADCD-4B8E1138B722}">
      <dgm:prSet custT="1"/>
      <dgm:spPr/>
      <dgm:t>
        <a:bodyPr/>
        <a:lstStyle/>
        <a:p>
          <a:pPr latinLnBrk="1"/>
          <a:r>
            <a:rPr lang="ko-KR" altLang="en-US" sz="1800" dirty="0" smtClean="0"/>
            <a:t>⑵ </a:t>
          </a:r>
          <a:r>
            <a:rPr lang="ko-KR" altLang="en-US" sz="1800" dirty="0" err="1" smtClean="0"/>
            <a:t>판매자는</a:t>
          </a:r>
          <a:r>
            <a:rPr lang="ko-KR" altLang="en-US" sz="1800" dirty="0" smtClean="0"/>
            <a:t> 판매된 재화의 소유권과 결부된 통상적 수준의 지속적인 관리상 관여를 하지 않을 뿐만 아니라 효과적인 통제를 하지도 않음</a:t>
          </a:r>
          <a:r>
            <a:rPr lang="en-US" altLang="ko-KR" sz="1800" dirty="0" smtClean="0"/>
            <a:t> </a:t>
          </a:r>
          <a:endParaRPr lang="en-US" altLang="ko-KR" sz="1800" dirty="0"/>
        </a:p>
      </dgm:t>
    </dgm:pt>
    <dgm:pt modelId="{BF83A032-7ABC-45DE-B359-DBCF5C1F806E}" type="parTrans" cxnId="{49E1688B-92A2-409C-A10F-155C481C120F}">
      <dgm:prSet/>
      <dgm:spPr/>
      <dgm:t>
        <a:bodyPr/>
        <a:lstStyle/>
        <a:p>
          <a:pPr latinLnBrk="1"/>
          <a:endParaRPr lang="ko-KR" altLang="en-US"/>
        </a:p>
      </dgm:t>
    </dgm:pt>
    <dgm:pt modelId="{5C0F3487-F13F-41F3-B912-276E5FFC9CC4}" type="sibTrans" cxnId="{49E1688B-92A2-409C-A10F-155C481C120F}">
      <dgm:prSet/>
      <dgm:spPr/>
      <dgm:t>
        <a:bodyPr/>
        <a:lstStyle/>
        <a:p>
          <a:pPr latinLnBrk="1"/>
          <a:endParaRPr lang="ko-KR" altLang="en-US"/>
        </a:p>
      </dgm:t>
    </dgm:pt>
    <dgm:pt modelId="{3F0499C5-FFEC-4C4B-8947-64132BC23E76}">
      <dgm:prSet custT="1"/>
      <dgm:spPr/>
      <dgm:t>
        <a:bodyPr/>
        <a:lstStyle/>
        <a:p>
          <a:pPr latinLnBrk="1"/>
          <a:r>
            <a:rPr lang="ko-KR" altLang="en-US" sz="1800" dirty="0" smtClean="0"/>
            <a:t>⑶ 수익금액을 신뢰성 있게 측정할 수 있다</a:t>
          </a:r>
          <a:r>
            <a:rPr lang="en-US" altLang="ko-KR" sz="1800" dirty="0" smtClean="0"/>
            <a:t>.</a:t>
          </a:r>
          <a:endParaRPr lang="en-US" altLang="ko-KR" sz="1800" dirty="0"/>
        </a:p>
      </dgm:t>
    </dgm:pt>
    <dgm:pt modelId="{28308071-D914-42B5-BC20-EC805B95AA89}" type="parTrans" cxnId="{7AF68D50-3EE7-47C0-9359-FBFD2072B0BA}">
      <dgm:prSet/>
      <dgm:spPr/>
      <dgm:t>
        <a:bodyPr/>
        <a:lstStyle/>
        <a:p>
          <a:pPr latinLnBrk="1"/>
          <a:endParaRPr lang="ko-KR" altLang="en-US"/>
        </a:p>
      </dgm:t>
    </dgm:pt>
    <dgm:pt modelId="{6C84DDEA-DCBC-4C25-BB5C-2A74F9353CAE}" type="sibTrans" cxnId="{7AF68D50-3EE7-47C0-9359-FBFD2072B0BA}">
      <dgm:prSet/>
      <dgm:spPr/>
      <dgm:t>
        <a:bodyPr/>
        <a:lstStyle/>
        <a:p>
          <a:pPr latinLnBrk="1"/>
          <a:endParaRPr lang="ko-KR" altLang="en-US"/>
        </a:p>
      </dgm:t>
    </dgm:pt>
    <dgm:pt modelId="{C59AD3B8-72DC-46C3-9EFD-08123D9B0410}">
      <dgm:prSet custT="1"/>
      <dgm:spPr/>
      <dgm:t>
        <a:bodyPr/>
        <a:lstStyle/>
        <a:p>
          <a:pPr latinLnBrk="1"/>
          <a:r>
            <a:rPr lang="ko-KR" altLang="en-US" sz="1800" dirty="0" smtClean="0"/>
            <a:t>⑷ 거래와 관련된 </a:t>
          </a:r>
          <a:r>
            <a:rPr lang="ko-KR" altLang="en-US" sz="1800" dirty="0" err="1" smtClean="0"/>
            <a:t>경제적효익의</a:t>
          </a:r>
          <a:r>
            <a:rPr lang="ko-KR" altLang="en-US" sz="1800" dirty="0" smtClean="0"/>
            <a:t> 유입가능성이 높다</a:t>
          </a:r>
          <a:r>
            <a:rPr lang="en-US" altLang="ko-KR" sz="1800" dirty="0" smtClean="0"/>
            <a:t>.</a:t>
          </a:r>
          <a:endParaRPr lang="en-US" altLang="ko-KR" sz="1800" dirty="0"/>
        </a:p>
      </dgm:t>
    </dgm:pt>
    <dgm:pt modelId="{7A5FE01B-6C26-40FB-83E3-5E5A3B76913B}" type="parTrans" cxnId="{DB260B90-196C-44AF-ABBA-3E15387E7808}">
      <dgm:prSet/>
      <dgm:spPr/>
      <dgm:t>
        <a:bodyPr/>
        <a:lstStyle/>
        <a:p>
          <a:pPr latinLnBrk="1"/>
          <a:endParaRPr lang="ko-KR" altLang="en-US"/>
        </a:p>
      </dgm:t>
    </dgm:pt>
    <dgm:pt modelId="{42A00258-2812-443B-9BA8-631C8A4C15D7}" type="sibTrans" cxnId="{DB260B90-196C-44AF-ABBA-3E15387E7808}">
      <dgm:prSet/>
      <dgm:spPr/>
      <dgm:t>
        <a:bodyPr/>
        <a:lstStyle/>
        <a:p>
          <a:pPr latinLnBrk="1"/>
          <a:endParaRPr lang="ko-KR" altLang="en-US"/>
        </a:p>
      </dgm:t>
    </dgm:pt>
    <dgm:pt modelId="{DF101DD6-F220-4D73-A997-17C82B5B49AC}">
      <dgm:prSet custT="1"/>
      <dgm:spPr/>
      <dgm:t>
        <a:bodyPr/>
        <a:lstStyle/>
        <a:p>
          <a:pPr latinLnBrk="1"/>
          <a:r>
            <a:rPr lang="ko-KR" altLang="en-US" sz="1800" dirty="0" smtClean="0"/>
            <a:t>⑸ 거래와 관련하여 발생했거나 발생할 원가를 신뢰성 있게 측정가능</a:t>
          </a:r>
          <a:endParaRPr lang="en-US" altLang="ko-KR" sz="1800" dirty="0"/>
        </a:p>
      </dgm:t>
    </dgm:pt>
    <dgm:pt modelId="{686F472D-0467-44E7-BE17-455BE58548A9}" type="parTrans" cxnId="{58905C99-B13D-4D0C-9D88-D745FEA7D667}">
      <dgm:prSet/>
      <dgm:spPr/>
      <dgm:t>
        <a:bodyPr/>
        <a:lstStyle/>
        <a:p>
          <a:pPr latinLnBrk="1"/>
          <a:endParaRPr lang="ko-KR" altLang="en-US"/>
        </a:p>
      </dgm:t>
    </dgm:pt>
    <dgm:pt modelId="{78687437-B5AF-4526-BC85-36CF5F33857C}" type="sibTrans" cxnId="{58905C99-B13D-4D0C-9D88-D745FEA7D667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16702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 custScaleY="1068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Y="150178" custLinFactNeighborY="-703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 custScaleY="11174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9E1688B-92A2-409C-A10F-155C481C120F}" srcId="{1447DE4F-C308-467D-BA1A-581FFF219ECB}" destId="{ECB71E1D-FDB3-425B-ADCD-4B8E1138B722}" srcOrd="2" destOrd="0" parTransId="{BF83A032-7ABC-45DE-B359-DBCF5C1F806E}" sibTransId="{5C0F3487-F13F-41F3-B912-276E5FFC9CC4}"/>
    <dgm:cxn modelId="{DB2A20DC-0B4D-492F-81A6-C116432C3EFC}" type="presOf" srcId="{C59AD3B8-72DC-46C3-9EFD-08123D9B0410}" destId="{4D3BF077-315D-4B64-BB02-7AB9222FE534}" srcOrd="0" destOrd="4" presId="urn:microsoft.com/office/officeart/2005/8/layout/list1"/>
    <dgm:cxn modelId="{6B8FA989-6147-4BDB-94EC-806563256C89}" type="presOf" srcId="{171F6247-AE6A-4B06-8E19-6AF79E448119}" destId="{5A4F7628-EFC8-41FA-82C8-C87EDBACC8B8}" srcOrd="0" destOrd="0" presId="urn:microsoft.com/office/officeart/2005/8/layout/list1"/>
    <dgm:cxn modelId="{7B0221AB-268B-46E7-89A9-9D4573B00EBD}" type="presOf" srcId="{171F6247-AE6A-4B06-8E19-6AF79E448119}" destId="{AD49E263-BEBE-4C8C-8162-B2FB86B3B22E}" srcOrd="1" destOrd="0" presId="urn:microsoft.com/office/officeart/2005/8/layout/list1"/>
    <dgm:cxn modelId="{A36F3C36-C47D-4D62-92B7-F896ACA7D99D}" srcId="{1447DE4F-C308-467D-BA1A-581FFF219ECB}" destId="{5D9637CE-C44F-45D4-AB04-07ABCD34A8AA}" srcOrd="1" destOrd="0" parTransId="{444B2959-E83B-4A8C-BCA2-5B37C03CD166}" sibTransId="{FC929B03-2A54-40B5-BC7C-B6AFD076BC87}"/>
    <dgm:cxn modelId="{CC524DA1-A250-472C-960A-A2F943849076}" srcId="{1447DE4F-C308-467D-BA1A-581FFF219ECB}" destId="{A247771D-712F-41A6-A6D2-5DF92EFEE5FB}" srcOrd="0" destOrd="0" parTransId="{8914DFEC-7A51-44E8-B9A7-C4AB5A23DDD8}" sibTransId="{DD8B268D-3B09-4EE9-BB37-00637983CEB2}"/>
    <dgm:cxn modelId="{DB260B90-196C-44AF-ABBA-3E15387E7808}" srcId="{1447DE4F-C308-467D-BA1A-581FFF219ECB}" destId="{C59AD3B8-72DC-46C3-9EFD-08123D9B0410}" srcOrd="4" destOrd="0" parTransId="{7A5FE01B-6C26-40FB-83E3-5E5A3B76913B}" sibTransId="{42A00258-2812-443B-9BA8-631C8A4C15D7}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A8B5D84B-D2C9-434C-869E-0060A8A8860D}" srcId="{171F6247-AE6A-4B06-8E19-6AF79E448119}" destId="{C84673C7-ACC4-40F9-BF58-9243BD0A8363}" srcOrd="0" destOrd="0" parTransId="{E462E96A-F081-4041-90FB-53733C9BDDC6}" sibTransId="{05D9CE77-0C37-43D0-AAC9-C68322BEA975}"/>
    <dgm:cxn modelId="{62713A3F-D0A8-4A71-9D4C-A97D3C81DAC9}" type="presOf" srcId="{1447DE4F-C308-467D-BA1A-581FFF219ECB}" destId="{E30353F7-9B76-4B70-9F0F-E58562C32443}" srcOrd="1" destOrd="0" presId="urn:microsoft.com/office/officeart/2005/8/layout/list1"/>
    <dgm:cxn modelId="{B0067691-DAF7-4198-9DA3-5AF4A0E835CC}" type="presOf" srcId="{3F0499C5-FFEC-4C4B-8947-64132BC23E76}" destId="{4D3BF077-315D-4B64-BB02-7AB9222FE534}" srcOrd="0" destOrd="3" presId="urn:microsoft.com/office/officeart/2005/8/layout/list1"/>
    <dgm:cxn modelId="{C8E59667-581D-4604-853F-D41476BF535F}" type="presOf" srcId="{1447DE4F-C308-467D-BA1A-581FFF219ECB}" destId="{AA996297-5725-4CAC-9C3F-DF808EC1CBBD}" srcOrd="0" destOrd="0" presId="urn:microsoft.com/office/officeart/2005/8/layout/list1"/>
    <dgm:cxn modelId="{61392D22-3383-46F8-A1BE-C817AB80A9EB}" type="presOf" srcId="{A247771D-712F-41A6-A6D2-5DF92EFEE5FB}" destId="{4D3BF077-315D-4B64-BB02-7AB9222FE534}" srcOrd="0" destOrd="0" presId="urn:microsoft.com/office/officeart/2005/8/layout/list1"/>
    <dgm:cxn modelId="{5A6193FC-D1D0-4638-9393-DC6FFB4351DF}" type="presOf" srcId="{5D9637CE-C44F-45D4-AB04-07ABCD34A8AA}" destId="{4D3BF077-315D-4B64-BB02-7AB9222FE534}" srcOrd="0" destOrd="1" presId="urn:microsoft.com/office/officeart/2005/8/layout/list1"/>
    <dgm:cxn modelId="{58905C99-B13D-4D0C-9D88-D745FEA7D667}" srcId="{1447DE4F-C308-467D-BA1A-581FFF219ECB}" destId="{DF101DD6-F220-4D73-A997-17C82B5B49AC}" srcOrd="5" destOrd="0" parTransId="{686F472D-0467-44E7-BE17-455BE58548A9}" sibTransId="{78687437-B5AF-4526-BC85-36CF5F33857C}"/>
    <dgm:cxn modelId="{A052589E-741A-412D-BA58-D682A61FF0A6}" type="presOf" srcId="{ECB71E1D-FDB3-425B-ADCD-4B8E1138B722}" destId="{4D3BF077-315D-4B64-BB02-7AB9222FE534}" srcOrd="0" destOrd="2" presId="urn:microsoft.com/office/officeart/2005/8/layout/list1"/>
    <dgm:cxn modelId="{2A5074CC-15EA-48A2-919C-1EF984AEF1AF}" type="presOf" srcId="{9EE22156-9663-483C-945E-8E163348B610}" destId="{6429B184-8A54-4FB5-B702-2AF8F709AB10}" srcOrd="0" destOrd="0" presId="urn:microsoft.com/office/officeart/2005/8/layout/list1"/>
    <dgm:cxn modelId="{5F2F1D00-3C81-4D47-A72D-55C7846CD676}" type="presOf" srcId="{DF101DD6-F220-4D73-A997-17C82B5B49AC}" destId="{4D3BF077-315D-4B64-BB02-7AB9222FE534}" srcOrd="0" destOrd="5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E211E39F-69B0-4E92-B1FD-96FE6F5AA168}" type="presOf" srcId="{C84673C7-ACC4-40F9-BF58-9243BD0A8363}" destId="{FD616033-B575-4AE6-9F46-A7D8AA49878D}" srcOrd="0" destOrd="0" presId="urn:microsoft.com/office/officeart/2005/8/layout/list1"/>
    <dgm:cxn modelId="{7AF68D50-3EE7-47C0-9359-FBFD2072B0BA}" srcId="{1447DE4F-C308-467D-BA1A-581FFF219ECB}" destId="{3F0499C5-FFEC-4C4B-8947-64132BC23E76}" srcOrd="3" destOrd="0" parTransId="{28308071-D914-42B5-BC20-EC805B95AA89}" sibTransId="{6C84DDEA-DCBC-4C25-BB5C-2A74F9353CAE}"/>
    <dgm:cxn modelId="{865E9509-8259-436B-ADB5-CF0E232085C8}" type="presParOf" srcId="{6429B184-8A54-4FB5-B702-2AF8F709AB10}" destId="{11E1612B-F9D2-4322-BD3B-2E8C0F9F1797}" srcOrd="0" destOrd="0" presId="urn:microsoft.com/office/officeart/2005/8/layout/list1"/>
    <dgm:cxn modelId="{59DA12E0-DB0F-4596-8075-AE31A3AA589F}" type="presParOf" srcId="{11E1612B-F9D2-4322-BD3B-2E8C0F9F1797}" destId="{5A4F7628-EFC8-41FA-82C8-C87EDBACC8B8}" srcOrd="0" destOrd="0" presId="urn:microsoft.com/office/officeart/2005/8/layout/list1"/>
    <dgm:cxn modelId="{C2D0A054-44C7-40D2-9E9C-6F7D8867B3DC}" type="presParOf" srcId="{11E1612B-F9D2-4322-BD3B-2E8C0F9F1797}" destId="{AD49E263-BEBE-4C8C-8162-B2FB86B3B22E}" srcOrd="1" destOrd="0" presId="urn:microsoft.com/office/officeart/2005/8/layout/list1"/>
    <dgm:cxn modelId="{DA5F8B97-4B09-44CE-B896-F6ACA7D6D646}" type="presParOf" srcId="{6429B184-8A54-4FB5-B702-2AF8F709AB10}" destId="{CC37F7EA-28BC-4896-9042-DCEF27AEF4E1}" srcOrd="1" destOrd="0" presId="urn:microsoft.com/office/officeart/2005/8/layout/list1"/>
    <dgm:cxn modelId="{DB7E8C73-8962-4ED4-8392-BF3ECB92DB96}" type="presParOf" srcId="{6429B184-8A54-4FB5-B702-2AF8F709AB10}" destId="{FD616033-B575-4AE6-9F46-A7D8AA49878D}" srcOrd="2" destOrd="0" presId="urn:microsoft.com/office/officeart/2005/8/layout/list1"/>
    <dgm:cxn modelId="{D1DA6D2F-7AFA-40AE-BC25-AF0503D5684D}" type="presParOf" srcId="{6429B184-8A54-4FB5-B702-2AF8F709AB10}" destId="{A633C62C-4DB2-4DC4-96C0-B33E2D664FFC}" srcOrd="3" destOrd="0" presId="urn:microsoft.com/office/officeart/2005/8/layout/list1"/>
    <dgm:cxn modelId="{5F9DFDA6-FDED-4E79-9478-EE3E8CE48A51}" type="presParOf" srcId="{6429B184-8A54-4FB5-B702-2AF8F709AB10}" destId="{2F49E485-28DF-4BA4-8059-713A1B08441B}" srcOrd="4" destOrd="0" presId="urn:microsoft.com/office/officeart/2005/8/layout/list1"/>
    <dgm:cxn modelId="{76396C45-6C93-443D-B928-4A69D1C9C39D}" type="presParOf" srcId="{2F49E485-28DF-4BA4-8059-713A1B08441B}" destId="{AA996297-5725-4CAC-9C3F-DF808EC1CBBD}" srcOrd="0" destOrd="0" presId="urn:microsoft.com/office/officeart/2005/8/layout/list1"/>
    <dgm:cxn modelId="{E184F841-78E7-4BA2-B608-32060BA3EE06}" type="presParOf" srcId="{2F49E485-28DF-4BA4-8059-713A1B08441B}" destId="{E30353F7-9B76-4B70-9F0F-E58562C32443}" srcOrd="1" destOrd="0" presId="urn:microsoft.com/office/officeart/2005/8/layout/list1"/>
    <dgm:cxn modelId="{BDBDF8F2-E284-4CAD-8610-7F245DCE1DC9}" type="presParOf" srcId="{6429B184-8A54-4FB5-B702-2AF8F709AB10}" destId="{FF830A82-5C87-4288-8E92-BFF4CB495584}" srcOrd="5" destOrd="0" presId="urn:microsoft.com/office/officeart/2005/8/layout/list1"/>
    <dgm:cxn modelId="{188C6C90-7E53-4C0A-AFBD-59875D7FB839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2115</a:t>
          </a:r>
          <a:r>
            <a:rPr lang="ko-KR" altLang="en-US" sz="2000" b="1" dirty="0" smtClean="0"/>
            <a:t>호 부동산건설약정 문단</a:t>
          </a:r>
          <a:r>
            <a:rPr lang="en-US" altLang="ko-KR" sz="2000" b="1" dirty="0" smtClean="0"/>
            <a:t>11</a:t>
          </a:r>
          <a:endParaRPr lang="ko-KR" altLang="en-US" sz="20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2115</a:t>
          </a:r>
          <a:r>
            <a:rPr lang="ko-KR" altLang="en-US" sz="2000" b="1" dirty="0" smtClean="0"/>
            <a:t>호 부동산건설약정 문단</a:t>
          </a:r>
          <a:r>
            <a:rPr lang="en-US" altLang="ko-KR" sz="2000" b="1" dirty="0" smtClean="0"/>
            <a:t>17</a:t>
          </a:r>
          <a:endParaRPr lang="ko-KR" altLang="en-US" sz="2000" b="1" dirty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C84673C7-ACC4-40F9-BF58-9243BD0A8363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1800" b="0" u="none" dirty="0" smtClean="0"/>
            <a:t> ➀ 또는 ➁ </a:t>
          </a:r>
          <a:r>
            <a:rPr lang="en-US" altLang="ko-KR" sz="1800" b="0" u="none" dirty="0" smtClean="0">
              <a:uFillTx/>
            </a:rPr>
            <a:t>-&gt; </a:t>
          </a:r>
          <a:r>
            <a:rPr lang="ko-KR" altLang="en-US" sz="1800" b="0" u="none" dirty="0" smtClean="0">
              <a:uFillTx/>
            </a:rPr>
            <a:t>건설계약임</a:t>
          </a:r>
          <a:endParaRPr lang="ko-KR" altLang="en-US" sz="1800" b="0" u="none" dirty="0" smtClean="0"/>
        </a:p>
        <a:p>
          <a:pPr marL="171450" indent="0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1800" b="0" u="none" dirty="0" smtClean="0"/>
            <a:t>➀ </a:t>
          </a:r>
          <a:r>
            <a:rPr lang="ko-KR" altLang="en-US" sz="1800" b="0" u="none" dirty="0" smtClean="0">
              <a:uFillTx/>
            </a:rPr>
            <a:t>매수자가 건설 시작 전</a:t>
          </a:r>
          <a:r>
            <a:rPr lang="en-US" altLang="ko-KR" sz="1800" b="0" u="none" dirty="0" smtClean="0">
              <a:uFillTx/>
            </a:rPr>
            <a:t>,</a:t>
          </a:r>
          <a:r>
            <a:rPr lang="ko-KR" altLang="en-US" sz="1800" b="0" u="none" dirty="0" smtClean="0">
              <a:uFillTx/>
            </a:rPr>
            <a:t> 부동산의 주요 설계구조요소를 지정가능</a:t>
          </a:r>
          <a:r>
            <a:rPr lang="ko-KR" altLang="en-US" sz="1800" b="0" u="none" dirty="0" smtClean="0"/>
            <a:t> ➁ </a:t>
          </a:r>
          <a:r>
            <a:rPr lang="ko-KR" altLang="en-US" sz="1800" b="0" u="none" dirty="0" smtClean="0">
              <a:uFillTx/>
            </a:rPr>
            <a:t>건설진행 중에 주요 구조변경을 지정가능</a:t>
          </a:r>
          <a:endParaRPr lang="ko-KR" altLang="en-US" sz="1800" b="0" u="none" dirty="0"/>
        </a:p>
      </dgm:t>
    </dgm:pt>
    <dgm:pt modelId="{E462E96A-F081-4041-90FB-53733C9BDDC6}" type="par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05D9CE77-0C37-43D0-AAC9-C68322BEA975}" type="sib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A247771D-712F-41A6-A6D2-5DF92EFEE5FB}">
      <dgm:prSet custT="1"/>
      <dgm:spPr/>
      <dgm:t>
        <a:bodyPr/>
        <a:lstStyle/>
        <a:p>
          <a:pPr latinLnBrk="1"/>
          <a:r>
            <a:rPr lang="ko-KR" altLang="en-US" sz="1800" b="0" u="none" dirty="0" smtClean="0">
              <a:uFillTx/>
            </a:rPr>
            <a:t>건설재료와 더불어 용역을 제공해야 한다면 재화판매약정</a:t>
          </a:r>
          <a:endParaRPr lang="ko-KR" altLang="en-US" sz="1800" b="0" u="none" dirty="0"/>
        </a:p>
      </dgm:t>
    </dgm:pt>
    <dgm:pt modelId="{8914DFEC-7A51-44E8-B9A7-C4AB5A23DDD8}" type="parTrans" cxnId="{CC524DA1-A250-472C-960A-A2F943849076}">
      <dgm:prSet/>
      <dgm:spPr/>
      <dgm:t>
        <a:bodyPr/>
        <a:lstStyle/>
        <a:p>
          <a:pPr latinLnBrk="1"/>
          <a:endParaRPr lang="ko-KR" altLang="en-US"/>
        </a:p>
      </dgm:t>
    </dgm:pt>
    <dgm:pt modelId="{DD8B268D-3B09-4EE9-BB37-00637983CEB2}" type="sibTrans" cxnId="{CC524DA1-A250-472C-960A-A2F943849076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22297" custLinFactNeighborX="56512" custLinFactNeighborY="-858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 custScaleY="62982" custLinFactY="-22734" custLinFactNeighborY="-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X="100000" custScaleY="24930" custLinFactNeighborX="66667" custLinFactNeighborY="1290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 custScaleY="65604" custLinFactNeighborY="-5989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77A50915-C25E-425E-A43A-B203C6AE91FD}" type="presOf" srcId="{171F6247-AE6A-4B06-8E19-6AF79E448119}" destId="{AD49E263-BEBE-4C8C-8162-B2FB86B3B22E}" srcOrd="1" destOrd="0" presId="urn:microsoft.com/office/officeart/2005/8/layout/list1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15397013-0481-4681-B7F2-23982B1FE406}" type="presOf" srcId="{1447DE4F-C308-467D-BA1A-581FFF219ECB}" destId="{E30353F7-9B76-4B70-9F0F-E58562C32443}" srcOrd="1" destOrd="0" presId="urn:microsoft.com/office/officeart/2005/8/layout/list1"/>
    <dgm:cxn modelId="{CC644C9F-0B10-4511-9DF5-C8268162654C}" type="presOf" srcId="{C84673C7-ACC4-40F9-BF58-9243BD0A8363}" destId="{FD616033-B575-4AE6-9F46-A7D8AA49878D}" srcOrd="0" destOrd="0" presId="urn:microsoft.com/office/officeart/2005/8/layout/list1"/>
    <dgm:cxn modelId="{18B5E60B-E312-44B0-8767-DB33C07ADCFC}" type="presOf" srcId="{1447DE4F-C308-467D-BA1A-581FFF219ECB}" destId="{AA996297-5725-4CAC-9C3F-DF808EC1CBBD}" srcOrd="0" destOrd="0" presId="urn:microsoft.com/office/officeart/2005/8/layout/list1"/>
    <dgm:cxn modelId="{A8B5D84B-D2C9-434C-869E-0060A8A8860D}" srcId="{171F6247-AE6A-4B06-8E19-6AF79E448119}" destId="{C84673C7-ACC4-40F9-BF58-9243BD0A8363}" srcOrd="0" destOrd="0" parTransId="{E462E96A-F081-4041-90FB-53733C9BDDC6}" sibTransId="{05D9CE77-0C37-43D0-AAC9-C68322BEA975}"/>
    <dgm:cxn modelId="{3C6901E2-8795-46C8-B5D0-D8BFFD3B4B79}" type="presOf" srcId="{A247771D-712F-41A6-A6D2-5DF92EFEE5FB}" destId="{4D3BF077-315D-4B64-BB02-7AB9222FE534}" srcOrd="0" destOrd="0" presId="urn:microsoft.com/office/officeart/2005/8/layout/list1"/>
    <dgm:cxn modelId="{ABFF4C5F-231F-4181-81CA-B8D0855F0F3D}" type="presOf" srcId="{171F6247-AE6A-4B06-8E19-6AF79E448119}" destId="{5A4F7628-EFC8-41FA-82C8-C87EDBACC8B8}" srcOrd="0" destOrd="0" presId="urn:microsoft.com/office/officeart/2005/8/layout/list1"/>
    <dgm:cxn modelId="{CC524DA1-A250-472C-960A-A2F943849076}" srcId="{1447DE4F-C308-467D-BA1A-581FFF219ECB}" destId="{A247771D-712F-41A6-A6D2-5DF92EFEE5FB}" srcOrd="0" destOrd="0" parTransId="{8914DFEC-7A51-44E8-B9A7-C4AB5A23DDD8}" sibTransId="{DD8B268D-3B09-4EE9-BB37-00637983CEB2}"/>
    <dgm:cxn modelId="{441845F4-B441-4E32-B322-5C9AF470C06F}" type="presOf" srcId="{9EE22156-9663-483C-945E-8E163348B610}" destId="{6429B184-8A54-4FB5-B702-2AF8F709AB10}" srcOrd="0" destOrd="0" presId="urn:microsoft.com/office/officeart/2005/8/layout/list1"/>
    <dgm:cxn modelId="{826F98BC-2999-4F24-8EF7-2F5D9C6A653A}" type="presParOf" srcId="{6429B184-8A54-4FB5-B702-2AF8F709AB10}" destId="{11E1612B-F9D2-4322-BD3B-2E8C0F9F1797}" srcOrd="0" destOrd="0" presId="urn:microsoft.com/office/officeart/2005/8/layout/list1"/>
    <dgm:cxn modelId="{91EB94DE-3146-4C76-ABA0-AE21D296581D}" type="presParOf" srcId="{11E1612B-F9D2-4322-BD3B-2E8C0F9F1797}" destId="{5A4F7628-EFC8-41FA-82C8-C87EDBACC8B8}" srcOrd="0" destOrd="0" presId="urn:microsoft.com/office/officeart/2005/8/layout/list1"/>
    <dgm:cxn modelId="{EA334F47-D741-4A4F-A916-A7588F6E9FB7}" type="presParOf" srcId="{11E1612B-F9D2-4322-BD3B-2E8C0F9F1797}" destId="{AD49E263-BEBE-4C8C-8162-B2FB86B3B22E}" srcOrd="1" destOrd="0" presId="urn:microsoft.com/office/officeart/2005/8/layout/list1"/>
    <dgm:cxn modelId="{F5BAA877-3F10-407B-B8CE-5F3B821FA067}" type="presParOf" srcId="{6429B184-8A54-4FB5-B702-2AF8F709AB10}" destId="{CC37F7EA-28BC-4896-9042-DCEF27AEF4E1}" srcOrd="1" destOrd="0" presId="urn:microsoft.com/office/officeart/2005/8/layout/list1"/>
    <dgm:cxn modelId="{201F80B4-5098-4845-9F22-7402BB8910DB}" type="presParOf" srcId="{6429B184-8A54-4FB5-B702-2AF8F709AB10}" destId="{FD616033-B575-4AE6-9F46-A7D8AA49878D}" srcOrd="2" destOrd="0" presId="urn:microsoft.com/office/officeart/2005/8/layout/list1"/>
    <dgm:cxn modelId="{F5ADBB15-5534-405A-A2C4-41CDEE62D63B}" type="presParOf" srcId="{6429B184-8A54-4FB5-B702-2AF8F709AB10}" destId="{A633C62C-4DB2-4DC4-96C0-B33E2D664FFC}" srcOrd="3" destOrd="0" presId="urn:microsoft.com/office/officeart/2005/8/layout/list1"/>
    <dgm:cxn modelId="{08F88DE7-716E-4056-8C6F-7C81552199E7}" type="presParOf" srcId="{6429B184-8A54-4FB5-B702-2AF8F709AB10}" destId="{2F49E485-28DF-4BA4-8059-713A1B08441B}" srcOrd="4" destOrd="0" presId="urn:microsoft.com/office/officeart/2005/8/layout/list1"/>
    <dgm:cxn modelId="{C3C6ED58-8D23-4864-B4D2-D526CBBB053D}" type="presParOf" srcId="{2F49E485-28DF-4BA4-8059-713A1B08441B}" destId="{AA996297-5725-4CAC-9C3F-DF808EC1CBBD}" srcOrd="0" destOrd="0" presId="urn:microsoft.com/office/officeart/2005/8/layout/list1"/>
    <dgm:cxn modelId="{9E175CF1-3530-47B9-946D-B5CC113D9496}" type="presParOf" srcId="{2F49E485-28DF-4BA4-8059-713A1B08441B}" destId="{E30353F7-9B76-4B70-9F0F-E58562C32443}" srcOrd="1" destOrd="0" presId="urn:microsoft.com/office/officeart/2005/8/layout/list1"/>
    <dgm:cxn modelId="{3AF465FE-67F0-4393-B681-6EA869B3E6AD}" type="presParOf" srcId="{6429B184-8A54-4FB5-B702-2AF8F709AB10}" destId="{FF830A82-5C87-4288-8E92-BFF4CB495584}" srcOrd="5" destOrd="0" presId="urn:microsoft.com/office/officeart/2005/8/layout/list1"/>
    <dgm:cxn modelId="{88529C6E-8C30-4E74-89E8-6C9151477600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2115</a:t>
          </a:r>
          <a:r>
            <a:rPr lang="ko-KR" altLang="en-US" sz="2000" b="1" dirty="0" smtClean="0"/>
            <a:t>호 부동산건설약정 사례</a:t>
          </a:r>
          <a:r>
            <a:rPr lang="en-US" altLang="ko-KR" sz="2000" b="1" dirty="0" smtClean="0"/>
            <a:t>2</a:t>
          </a:r>
          <a:endParaRPr lang="ko-KR" altLang="en-US" sz="20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C84673C7-ACC4-40F9-BF58-9243BD0A8363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2000" b="0" u="none" dirty="0" smtClean="0"/>
            <a:t>IE7	</a:t>
          </a:r>
          <a:r>
            <a:rPr lang="ko-KR" altLang="en-US" sz="2000" b="0" u="none" dirty="0" smtClean="0"/>
            <a:t>이 사례에서 약정조건 및 관련된 모든 사실과 상황은 당해 약정이 </a:t>
          </a:r>
          <a:r>
            <a:rPr lang="ko-KR" altLang="en-US" sz="2000" b="0" u="sng" dirty="0" smtClean="0"/>
            <a:t>건설계약이 아님을 시사하고 있다</a:t>
          </a:r>
          <a:r>
            <a:rPr lang="en-US" altLang="en-US" sz="2000" b="0" u="none" dirty="0" smtClean="0"/>
            <a:t>. </a:t>
          </a:r>
          <a:r>
            <a:rPr lang="ko-KR" altLang="en-US" sz="2000" b="0" u="none" dirty="0" smtClean="0"/>
            <a:t>그 약정은  매수자에게 계약조건에 따라 추후에 완성된 부동산을 취득</a:t>
          </a:r>
          <a:r>
            <a:rPr lang="en-US" altLang="en-US" sz="2000" b="0" u="none" dirty="0" smtClean="0"/>
            <a:t>, </a:t>
          </a:r>
          <a:r>
            <a:rPr lang="ko-KR" altLang="en-US" sz="2000" b="0" u="none" dirty="0" smtClean="0"/>
            <a:t>사용</a:t>
          </a:r>
          <a:r>
            <a:rPr lang="en-US" altLang="en-US" sz="2000" b="0" u="none" dirty="0" smtClean="0"/>
            <a:t>, </a:t>
          </a:r>
          <a:r>
            <a:rPr lang="ko-KR" altLang="en-US" sz="2000" b="0" u="none" dirty="0" smtClean="0"/>
            <a:t>판매할 권리라는 형식의 자산과 매수가격을 지급할 의무를  부여하는 </a:t>
          </a:r>
          <a:r>
            <a:rPr lang="ko-KR" altLang="en-US" sz="2000" b="0" u="sng" dirty="0" smtClean="0"/>
            <a:t>선도계약</a:t>
          </a:r>
          <a:r>
            <a:rPr lang="ko-KR" altLang="en-US" sz="2000" b="0" u="none" dirty="0" smtClean="0"/>
            <a:t>에 해당한다</a:t>
          </a:r>
          <a:r>
            <a:rPr lang="en-US" altLang="en-US" sz="2000" b="0" u="none" dirty="0" smtClean="0"/>
            <a:t>. </a:t>
          </a:r>
          <a:r>
            <a:rPr lang="ko-KR" altLang="en-US" sz="2000" b="0" u="none" dirty="0" smtClean="0"/>
            <a:t>비록 매수자가 다른 당사자에게 선도계약상 권리를 이전할 수 있을지라도 기업은 </a:t>
          </a:r>
          <a:r>
            <a:rPr lang="ko-KR" altLang="en-US" sz="2000" b="0" u="sng" dirty="0" smtClean="0"/>
            <a:t>미성공사에 대한 통제와 소유권에 따른 중요한 위험과 보상을 완성부동산이 이전될 때까지 보유한다</a:t>
          </a:r>
          <a:r>
            <a:rPr lang="en-US" altLang="en-US" sz="2000" b="0" u="none" dirty="0" smtClean="0"/>
            <a:t>. </a:t>
          </a:r>
          <a:r>
            <a:rPr lang="ko-KR" altLang="en-US" sz="2000" b="0" u="none" dirty="0" smtClean="0"/>
            <a:t>따라서 수익은 기업회계기준서 제</a:t>
          </a:r>
          <a:r>
            <a:rPr lang="en-US" altLang="en-US" sz="2000" b="0" u="none" dirty="0" smtClean="0"/>
            <a:t>1018</a:t>
          </a:r>
          <a:r>
            <a:rPr lang="ko-KR" altLang="en-US" sz="2000" b="0" u="none" dirty="0" smtClean="0"/>
            <a:t>호  문단 </a:t>
          </a:r>
          <a:r>
            <a:rPr lang="en-US" altLang="en-US" sz="2000" b="0" u="none" dirty="0" smtClean="0"/>
            <a:t>14</a:t>
          </a:r>
          <a:r>
            <a:rPr lang="ko-KR" altLang="en-US" sz="2000" b="0" u="none" dirty="0" smtClean="0"/>
            <a:t>의 모든 기준이 충족될 때</a:t>
          </a:r>
          <a:r>
            <a:rPr lang="en-US" altLang="en-US" sz="2000" b="0" u="none" dirty="0" smtClean="0"/>
            <a:t>(</a:t>
          </a:r>
          <a:r>
            <a:rPr lang="ko-KR" altLang="en-US" sz="2000" b="0" u="none" dirty="0" smtClean="0"/>
            <a:t>이 사례에서는 완성시점</a:t>
          </a:r>
          <a:r>
            <a:rPr lang="en-US" altLang="en-US" sz="2000" b="0" u="none" dirty="0" smtClean="0"/>
            <a:t>)</a:t>
          </a:r>
          <a:r>
            <a:rPr lang="ko-KR" altLang="en-US" sz="2000" b="0" u="none" dirty="0" smtClean="0"/>
            <a:t>에만 인식하여야 한다</a:t>
          </a:r>
        </a:p>
      </dgm:t>
    </dgm:pt>
    <dgm:pt modelId="{E462E96A-F081-4041-90FB-53733C9BDDC6}" type="par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05D9CE77-0C37-43D0-AAC9-C68322BEA975}" type="sibTrans" cxnId="{A8B5D84B-D2C9-434C-869E-0060A8A8860D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X="83552" custScaleY="74224" custLinFactNeighborX="56512" custLinFactNeighborY="-1837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 custScaleY="105832" custLinFactY="-22734" custLinFactNeighborY="-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E99C8F8-6B34-4847-949A-1C2B9FDABCBD}" type="presOf" srcId="{C84673C7-ACC4-40F9-BF58-9243BD0A8363}" destId="{FD616033-B575-4AE6-9F46-A7D8AA49878D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091147FA-ACBF-4251-9A77-4A68B3E3EFFB}" type="presOf" srcId="{9EE22156-9663-483C-945E-8E163348B610}" destId="{6429B184-8A54-4FB5-B702-2AF8F709AB10}" srcOrd="0" destOrd="0" presId="urn:microsoft.com/office/officeart/2005/8/layout/list1"/>
    <dgm:cxn modelId="{A8B5D84B-D2C9-434C-869E-0060A8A8860D}" srcId="{171F6247-AE6A-4B06-8E19-6AF79E448119}" destId="{C84673C7-ACC4-40F9-BF58-9243BD0A8363}" srcOrd="0" destOrd="0" parTransId="{E462E96A-F081-4041-90FB-53733C9BDDC6}" sibTransId="{05D9CE77-0C37-43D0-AAC9-C68322BEA975}"/>
    <dgm:cxn modelId="{69411257-1F42-42F9-9E12-D7669CCA82B1}" type="presOf" srcId="{171F6247-AE6A-4B06-8E19-6AF79E448119}" destId="{AD49E263-BEBE-4C8C-8162-B2FB86B3B22E}" srcOrd="1" destOrd="0" presId="urn:microsoft.com/office/officeart/2005/8/layout/list1"/>
    <dgm:cxn modelId="{B7AF270D-3882-45BD-96BD-1B30032C1C4A}" type="presOf" srcId="{171F6247-AE6A-4B06-8E19-6AF79E448119}" destId="{5A4F7628-EFC8-41FA-82C8-C87EDBACC8B8}" srcOrd="0" destOrd="0" presId="urn:microsoft.com/office/officeart/2005/8/layout/list1"/>
    <dgm:cxn modelId="{345C1544-ECFC-48E4-905B-B17D103170E5}" type="presParOf" srcId="{6429B184-8A54-4FB5-B702-2AF8F709AB10}" destId="{11E1612B-F9D2-4322-BD3B-2E8C0F9F1797}" srcOrd="0" destOrd="0" presId="urn:microsoft.com/office/officeart/2005/8/layout/list1"/>
    <dgm:cxn modelId="{F60FBCB8-4CE4-4475-B047-B926E4E0179B}" type="presParOf" srcId="{11E1612B-F9D2-4322-BD3B-2E8C0F9F1797}" destId="{5A4F7628-EFC8-41FA-82C8-C87EDBACC8B8}" srcOrd="0" destOrd="0" presId="urn:microsoft.com/office/officeart/2005/8/layout/list1"/>
    <dgm:cxn modelId="{6BC9D58F-F107-472D-9BF8-0F9212167757}" type="presParOf" srcId="{11E1612B-F9D2-4322-BD3B-2E8C0F9F1797}" destId="{AD49E263-BEBE-4C8C-8162-B2FB86B3B22E}" srcOrd="1" destOrd="0" presId="urn:microsoft.com/office/officeart/2005/8/layout/list1"/>
    <dgm:cxn modelId="{00125A92-0321-41CF-BFEA-5629BA3178C4}" type="presParOf" srcId="{6429B184-8A54-4FB5-B702-2AF8F709AB10}" destId="{CC37F7EA-28BC-4896-9042-DCEF27AEF4E1}" srcOrd="1" destOrd="0" presId="urn:microsoft.com/office/officeart/2005/8/layout/list1"/>
    <dgm:cxn modelId="{C96DA74B-1A34-4321-B7A2-4A73178AD066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1110</a:t>
          </a:r>
          <a:r>
            <a:rPr lang="ko-KR" altLang="en-US" sz="2400" b="1" dirty="0" smtClean="0"/>
            <a:t>호 명시 </a:t>
          </a:r>
          <a:r>
            <a:rPr lang="en-US" altLang="ko-KR" sz="2400" b="1" dirty="0" smtClean="0"/>
            <a:t>(</a:t>
          </a:r>
          <a:r>
            <a:rPr lang="ko-KR" altLang="en-US" sz="2400" b="1" dirty="0" smtClean="0"/>
            <a:t>사례의 위험성</a:t>
          </a:r>
          <a:r>
            <a:rPr lang="en-US" altLang="ko-KR" sz="2400" b="1" dirty="0" smtClean="0"/>
            <a:t>?)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B0473E14-FAF4-4662-BC96-BA7D8A027261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000" b="0" u="none" dirty="0" smtClean="0"/>
            <a:t>  </a:t>
          </a:r>
          <a:endParaRPr lang="ko-KR" altLang="en-US" sz="2000" b="0" u="none" dirty="0" smtClean="0"/>
        </a:p>
      </dgm:t>
    </dgm:pt>
    <dgm:pt modelId="{3E1BE329-71F2-4254-91EB-3D68531AF0DE}" type="parTrans" cxnId="{83BFDB67-2CA7-4D73-BA2E-639D69B4BAF0}">
      <dgm:prSet/>
      <dgm:spPr/>
      <dgm:t>
        <a:bodyPr/>
        <a:lstStyle/>
        <a:p>
          <a:pPr latinLnBrk="1"/>
          <a:endParaRPr lang="ko-KR" altLang="en-US"/>
        </a:p>
      </dgm:t>
    </dgm:pt>
    <dgm:pt modelId="{88842DDB-A57B-4EF2-A961-03092B85A4DB}" type="sibTrans" cxnId="{83BFDB67-2CA7-4D73-BA2E-639D69B4BAF0}">
      <dgm:prSet/>
      <dgm:spPr/>
      <dgm:t>
        <a:bodyPr/>
        <a:lstStyle/>
        <a:p>
          <a:pPr latinLnBrk="1"/>
          <a:endParaRPr lang="ko-KR" altLang="en-US"/>
        </a:p>
      </dgm:t>
    </dgm:pt>
    <dgm:pt modelId="{44E8A933-9C3D-47B2-8A9F-33B805EC0EED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000" b="0" u="none" dirty="0" smtClean="0"/>
            <a:t> 이 </a:t>
          </a:r>
          <a:r>
            <a:rPr lang="ko-KR" altLang="en-US" sz="2000" b="0" u="none" dirty="0" err="1" smtClean="0"/>
            <a:t>기준서에서</a:t>
          </a:r>
          <a:r>
            <a:rPr lang="ko-KR" altLang="en-US" sz="2000" b="0" u="none" dirty="0" smtClean="0"/>
            <a:t> 제시하는 가상 사례의 일부 측면들이 실제 사례에서도 존재하더라도</a:t>
          </a:r>
          <a:r>
            <a:rPr lang="en-US" altLang="ko-KR" sz="2000" b="0" u="none" dirty="0" smtClean="0"/>
            <a:t>,  (</a:t>
          </a:r>
          <a:r>
            <a:rPr lang="ko-KR" altLang="en-US" sz="2000" b="0" u="none" dirty="0" smtClean="0"/>
            <a:t>제시된 사례를 그대로 적용하지 말고</a:t>
          </a:r>
          <a:r>
            <a:rPr lang="en-US" altLang="ko-KR" sz="2000" b="0" u="none" dirty="0" smtClean="0"/>
            <a:t>)    </a:t>
          </a:r>
          <a:r>
            <a:rPr lang="ko-KR" altLang="en-US" sz="2000" b="0" u="none" dirty="0" smtClean="0"/>
            <a:t>특정 실제 사례의 모든 사실과 상황을 평가하여 </a:t>
          </a:r>
          <a:r>
            <a:rPr lang="ko-KR" altLang="en-US" sz="2000" b="0" u="none" dirty="0" err="1" smtClean="0"/>
            <a:t>기준서를</a:t>
          </a:r>
          <a:r>
            <a:rPr lang="ko-KR" altLang="en-US" sz="2000" b="0" u="none" dirty="0" smtClean="0"/>
            <a:t>  적용하여야 한다</a:t>
          </a:r>
          <a:r>
            <a:rPr lang="en-US" altLang="ko-KR" sz="2000" b="0" u="none" dirty="0" smtClean="0"/>
            <a:t>.</a:t>
          </a:r>
          <a:endParaRPr lang="ko-KR" altLang="en-US" sz="2000" b="0" u="none" dirty="0" smtClean="0"/>
        </a:p>
      </dgm:t>
    </dgm:pt>
    <dgm:pt modelId="{B541CE54-198E-43BD-9830-39958C480A8B}" type="parTrans" cxnId="{85032EAC-51EF-449C-B20D-A0EFF12D5614}">
      <dgm:prSet/>
      <dgm:spPr/>
      <dgm:t>
        <a:bodyPr/>
        <a:lstStyle/>
        <a:p>
          <a:pPr latinLnBrk="1"/>
          <a:endParaRPr lang="ko-KR" altLang="en-US"/>
        </a:p>
      </dgm:t>
    </dgm:pt>
    <dgm:pt modelId="{8F95FCAE-C092-4F16-88A1-C73B3831C866}" type="sibTrans" cxnId="{85032EAC-51EF-449C-B20D-A0EFF12D5614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X="83552" custScaleY="74224" custLinFactNeighborX="-19024" custLinFactNeighborY="-726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 custScaleY="105832" custLinFactY="-22734" custLinFactNeighborY="-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561EC34-7740-4C05-ACCF-6C0DC37E2D2A}" type="presOf" srcId="{44E8A933-9C3D-47B2-8A9F-33B805EC0EED}" destId="{FD616033-B575-4AE6-9F46-A7D8AA49878D}" srcOrd="0" destOrd="1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B1F60C9C-1E3C-4C6E-9C46-6D112DDD0B6E}" type="presOf" srcId="{9EE22156-9663-483C-945E-8E163348B610}" destId="{6429B184-8A54-4FB5-B702-2AF8F709AB10}" srcOrd="0" destOrd="0" presId="urn:microsoft.com/office/officeart/2005/8/layout/list1"/>
    <dgm:cxn modelId="{B94858F7-3FDD-4470-8340-B7A33AA67273}" type="presOf" srcId="{171F6247-AE6A-4B06-8E19-6AF79E448119}" destId="{AD49E263-BEBE-4C8C-8162-B2FB86B3B22E}" srcOrd="1" destOrd="0" presId="urn:microsoft.com/office/officeart/2005/8/layout/list1"/>
    <dgm:cxn modelId="{83BFDB67-2CA7-4D73-BA2E-639D69B4BAF0}" srcId="{171F6247-AE6A-4B06-8E19-6AF79E448119}" destId="{B0473E14-FAF4-4662-BC96-BA7D8A027261}" srcOrd="0" destOrd="0" parTransId="{3E1BE329-71F2-4254-91EB-3D68531AF0DE}" sibTransId="{88842DDB-A57B-4EF2-A961-03092B85A4DB}"/>
    <dgm:cxn modelId="{88A998CF-C4BA-4849-86B4-96431F2B330B}" type="presOf" srcId="{B0473E14-FAF4-4662-BC96-BA7D8A027261}" destId="{FD616033-B575-4AE6-9F46-A7D8AA49878D}" srcOrd="0" destOrd="0" presId="urn:microsoft.com/office/officeart/2005/8/layout/list1"/>
    <dgm:cxn modelId="{85032EAC-51EF-449C-B20D-A0EFF12D5614}" srcId="{171F6247-AE6A-4B06-8E19-6AF79E448119}" destId="{44E8A933-9C3D-47B2-8A9F-33B805EC0EED}" srcOrd="1" destOrd="0" parTransId="{B541CE54-198E-43BD-9830-39958C480A8B}" sibTransId="{8F95FCAE-C092-4F16-88A1-C73B3831C866}"/>
    <dgm:cxn modelId="{62EEA7A0-BCC6-4782-9F0E-E2BAB9161FF9}" type="presOf" srcId="{171F6247-AE6A-4B06-8E19-6AF79E448119}" destId="{5A4F7628-EFC8-41FA-82C8-C87EDBACC8B8}" srcOrd="0" destOrd="0" presId="urn:microsoft.com/office/officeart/2005/8/layout/list1"/>
    <dgm:cxn modelId="{62783973-F71A-417C-B50D-151C5F0B71F3}" type="presParOf" srcId="{6429B184-8A54-4FB5-B702-2AF8F709AB10}" destId="{11E1612B-F9D2-4322-BD3B-2E8C0F9F1797}" srcOrd="0" destOrd="0" presId="urn:microsoft.com/office/officeart/2005/8/layout/list1"/>
    <dgm:cxn modelId="{A7395217-4AA4-482D-ADE4-ABC5354D13B2}" type="presParOf" srcId="{11E1612B-F9D2-4322-BD3B-2E8C0F9F1797}" destId="{5A4F7628-EFC8-41FA-82C8-C87EDBACC8B8}" srcOrd="0" destOrd="0" presId="urn:microsoft.com/office/officeart/2005/8/layout/list1"/>
    <dgm:cxn modelId="{29375272-DBBC-4EE2-B45D-F4D27AAADC4F}" type="presParOf" srcId="{11E1612B-F9D2-4322-BD3B-2E8C0F9F1797}" destId="{AD49E263-BEBE-4C8C-8162-B2FB86B3B22E}" srcOrd="1" destOrd="0" presId="urn:microsoft.com/office/officeart/2005/8/layout/list1"/>
    <dgm:cxn modelId="{3763E34E-3B29-48CE-9D1C-167ABD7911D2}" type="presParOf" srcId="{6429B184-8A54-4FB5-B702-2AF8F709AB10}" destId="{CC37F7EA-28BC-4896-9042-DCEF27AEF4E1}" srcOrd="1" destOrd="0" presId="urn:microsoft.com/office/officeart/2005/8/layout/list1"/>
    <dgm:cxn modelId="{35B67292-D728-4E15-8B30-CE239F6DF3E3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pPr latinLnBrk="1"/>
          <a:r>
            <a:rPr lang="en-US" altLang="ko-KR" b="1" dirty="0" smtClean="0"/>
            <a:t>2115.11</a:t>
          </a:r>
          <a:endParaRPr lang="ko-KR" altLang="en-US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pPr latinLnBrk="1"/>
          <a:r>
            <a:rPr lang="ko-KR" altLang="en-US" sz="2000" b="0" u="none" dirty="0" smtClean="0">
              <a:uFillTx/>
            </a:rPr>
            <a:t>매수자가 건설 시작 전에 부동산의 주요 설계구조요소를 </a:t>
          </a:r>
          <a:r>
            <a:rPr lang="ko-KR" altLang="en-US" sz="2000" b="0" u="none" dirty="0" err="1" smtClean="0">
              <a:uFillTx/>
            </a:rPr>
            <a:t>지정가능한가</a:t>
          </a:r>
          <a:r>
            <a:rPr lang="en-US" altLang="ko-KR" sz="2000" b="0" u="none" dirty="0" smtClean="0">
              <a:uFillTx/>
            </a:rPr>
            <a:t>?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pPr latinLnBrk="1"/>
          <a:r>
            <a:rPr lang="ko-KR" altLang="en-US" sz="2000" b="0" u="none" dirty="0" smtClean="0">
              <a:uFillTx/>
            </a:rPr>
            <a:t>건설진행 중에 주요 구조변경을 </a:t>
          </a:r>
          <a:r>
            <a:rPr lang="ko-KR" altLang="en-US" sz="2000" b="0" u="none" dirty="0" err="1" smtClean="0">
              <a:uFillTx/>
            </a:rPr>
            <a:t>지정가능한가</a:t>
          </a:r>
          <a:r>
            <a:rPr lang="en-US" altLang="ko-KR" sz="2000" b="0" u="none" dirty="0" smtClean="0">
              <a:uFillTx/>
            </a:rPr>
            <a:t>?</a:t>
          </a:r>
          <a:endParaRPr lang="ko-KR" altLang="en-US" sz="2000" dirty="0"/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구매자가 건설 </a:t>
          </a:r>
          <a:r>
            <a:rPr lang="ko-KR" altLang="en-US" sz="2000" dirty="0" err="1" smtClean="0"/>
            <a:t>시작전</a:t>
          </a:r>
          <a:r>
            <a:rPr lang="ko-KR" altLang="en-US" sz="2000" dirty="0" smtClean="0"/>
            <a:t> 또는 </a:t>
          </a:r>
          <a:r>
            <a:rPr lang="ko-KR" altLang="en-US" sz="2000" dirty="0" err="1" smtClean="0"/>
            <a:t>진행중</a:t>
          </a:r>
          <a:r>
            <a:rPr lang="ko-KR" altLang="en-US" sz="2000" dirty="0" smtClean="0"/>
            <a:t> 주요 설계구조 요소를 지정하거나 변경할 수 없음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단</a:t>
          </a:r>
          <a:r>
            <a:rPr lang="en-US" altLang="ko-KR" sz="2000" dirty="0" smtClean="0"/>
            <a:t>, </a:t>
          </a:r>
          <a:r>
            <a:rPr lang="ko-KR" altLang="en-US" sz="2000" dirty="0" smtClean="0"/>
            <a:t>입주예정자의 집단적 동의에 의해 가능하나 이는 수동적</a:t>
          </a:r>
          <a:endParaRPr lang="ko-KR" altLang="en-US" sz="2000" dirty="0"/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4" custScaleY="105894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4" custLinFactNeighborY="4686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4" custScaleY="120953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3" presStyleCnt="4" custScaleY="108938" custLinFactNeighborY="4686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76F642F0-CA01-4857-AB7F-F9073F45C1E8}" type="presOf" srcId="{10CECAB5-DAE4-4B8A-9CEA-1A090D7B943B}" destId="{3BE683AB-08E7-401B-8AD6-781F22864B83}" srcOrd="1" destOrd="0" presId="urn:microsoft.com/office/officeart/2005/8/layout/hList9"/>
    <dgm:cxn modelId="{9B3FBB88-5A44-42D4-B296-06C169FF993B}" type="presOf" srcId="{B479FB93-137F-4D76-B1BF-3EF105AF2BD2}" destId="{3124A750-9C5D-40CB-8302-5D680B1A1950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114D2666-3D1F-40E2-BF2C-999D1AED4BA5}" type="presOf" srcId="{B479FB93-137F-4D76-B1BF-3EF105AF2BD2}" destId="{17760547-132F-42B4-9E2F-799685DEF644}" srcOrd="1" destOrd="0" presId="urn:microsoft.com/office/officeart/2005/8/layout/hList9"/>
    <dgm:cxn modelId="{D93064A8-394F-4CCE-A560-96627395AA2D}" type="presOf" srcId="{A39D11D0-4BC6-450E-9EC3-AE773DDCDE56}" destId="{51CDF598-4BCC-44DA-8DDF-EF416080E12B}" srcOrd="0" destOrd="0" presId="urn:microsoft.com/office/officeart/2005/8/layout/hList9"/>
    <dgm:cxn modelId="{B3C9A483-39B1-41FD-B8F6-6B090D0ECC9C}" type="presOf" srcId="{CE1776D0-2661-4C9B-942E-9C3FAAFB3A50}" destId="{28D98EC2-0ADE-48D9-A13F-D74CC40B8D9A}" srcOrd="0" destOrd="0" presId="urn:microsoft.com/office/officeart/2005/8/layout/hList9"/>
    <dgm:cxn modelId="{D2EE7F53-7238-4AAA-BE9E-CDDA0A93B0CF}" type="presOf" srcId="{89CA03C1-CC13-4F05-AE75-667934265DE8}" destId="{99C67F16-3D66-4713-B112-55C28E52AF47}" srcOrd="0" destOrd="0" presId="urn:microsoft.com/office/officeart/2005/8/layout/hList9"/>
    <dgm:cxn modelId="{D30E6259-A9AB-4829-93A6-D21C6116AB13}" type="presOf" srcId="{A39D11D0-4BC6-450E-9EC3-AE773DDCDE56}" destId="{9EC4B05C-0559-4615-A359-9E60E1DE8E04}" srcOrd="1" destOrd="0" presId="urn:microsoft.com/office/officeart/2005/8/layout/hList9"/>
    <dgm:cxn modelId="{CF57AB4F-62ED-49AE-828B-6618A83B6D44}" type="presOf" srcId="{82EDD57C-03E2-40D0-8F5F-A100C0E92709}" destId="{1F91110E-5245-46E9-AF24-5BE7ABE0D076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6C3B910E-0283-45C3-AA14-E8B255F56ED0}" type="presOf" srcId="{82EDD57C-03E2-40D0-8F5F-A100C0E92709}" destId="{459393CA-4177-4BEB-B2B1-6AA0C356E386}" srcOrd="0" destOrd="0" presId="urn:microsoft.com/office/officeart/2005/8/layout/hList9"/>
    <dgm:cxn modelId="{3454BB7C-8A42-4F83-98E0-2DB7F5D13694}" type="presOf" srcId="{777F10F3-F4B0-43A4-9790-AABE7F7897AB}" destId="{18A8F23B-57C5-4FF1-8A04-5E0C0F02F175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D8935E7E-57D5-4BB8-950E-00210BBD17C2}" type="presOf" srcId="{10CECAB5-DAE4-4B8A-9CEA-1A090D7B943B}" destId="{BC4C1CBD-35DF-4F7A-A7BF-5C12490356AA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BE020094-CB16-4C08-9F9E-81C66D0D5CBB}" type="presParOf" srcId="{18A8F23B-57C5-4FF1-8A04-5E0C0F02F175}" destId="{910911A2-7E66-4573-9213-EF1D1F22E1E8}" srcOrd="0" destOrd="0" presId="urn:microsoft.com/office/officeart/2005/8/layout/hList9"/>
    <dgm:cxn modelId="{77491F43-A1C4-4C1E-A6D5-987C67EA56F5}" type="presParOf" srcId="{18A8F23B-57C5-4FF1-8A04-5E0C0F02F175}" destId="{B5C915FD-0934-43AC-813C-93A106E4DB18}" srcOrd="1" destOrd="0" presId="urn:microsoft.com/office/officeart/2005/8/layout/hList9"/>
    <dgm:cxn modelId="{1D2C2AD5-7A95-4743-916F-B0306942F8F1}" type="presParOf" srcId="{B5C915FD-0934-43AC-813C-93A106E4DB18}" destId="{13A20F9E-C850-4879-9B68-866425DD3B49}" srcOrd="0" destOrd="0" presId="urn:microsoft.com/office/officeart/2005/8/layout/hList9"/>
    <dgm:cxn modelId="{54207131-32AB-4DCE-9503-E0F3C9100078}" type="presParOf" srcId="{B5C915FD-0934-43AC-813C-93A106E4DB18}" destId="{A18D9433-E7AD-44E8-AAC2-61C7D2F3E5D1}" srcOrd="1" destOrd="0" presId="urn:microsoft.com/office/officeart/2005/8/layout/hList9"/>
    <dgm:cxn modelId="{420A4F17-3751-4C69-8100-B2578AF5B7D9}" type="presParOf" srcId="{A18D9433-E7AD-44E8-AAC2-61C7D2F3E5D1}" destId="{3124A750-9C5D-40CB-8302-5D680B1A1950}" srcOrd="0" destOrd="0" presId="urn:microsoft.com/office/officeart/2005/8/layout/hList9"/>
    <dgm:cxn modelId="{FEE3F9C9-6395-4C78-9F60-E4F45A46ACCD}" type="presParOf" srcId="{A18D9433-E7AD-44E8-AAC2-61C7D2F3E5D1}" destId="{17760547-132F-42B4-9E2F-799685DEF644}" srcOrd="1" destOrd="0" presId="urn:microsoft.com/office/officeart/2005/8/layout/hList9"/>
    <dgm:cxn modelId="{A1028C45-DD84-40B1-B1ED-30807B5C9590}" type="presParOf" srcId="{B5C915FD-0934-43AC-813C-93A106E4DB18}" destId="{E332741A-9DAA-4169-830B-1FCEFA98B22E}" srcOrd="2" destOrd="0" presId="urn:microsoft.com/office/officeart/2005/8/layout/hList9"/>
    <dgm:cxn modelId="{E56F5053-12BB-4E1E-91D5-BF1C419A6607}" type="presParOf" srcId="{E332741A-9DAA-4169-830B-1FCEFA98B22E}" destId="{BC4C1CBD-35DF-4F7A-A7BF-5C12490356AA}" srcOrd="0" destOrd="0" presId="urn:microsoft.com/office/officeart/2005/8/layout/hList9"/>
    <dgm:cxn modelId="{F93BD8B2-792C-4D88-A1DF-373D9C91FA02}" type="presParOf" srcId="{E332741A-9DAA-4169-830B-1FCEFA98B22E}" destId="{3BE683AB-08E7-401B-8AD6-781F22864B83}" srcOrd="1" destOrd="0" presId="urn:microsoft.com/office/officeart/2005/8/layout/hList9"/>
    <dgm:cxn modelId="{60DCA0E4-FDD8-4CBF-A050-C3211C39F014}" type="presParOf" srcId="{18A8F23B-57C5-4FF1-8A04-5E0C0F02F175}" destId="{5EE1176C-0379-46C8-BFD8-CDD4EAAE78EA}" srcOrd="2" destOrd="0" presId="urn:microsoft.com/office/officeart/2005/8/layout/hList9"/>
    <dgm:cxn modelId="{331BEC9B-B9D0-45E2-8655-F8855CEF7DB3}" type="presParOf" srcId="{18A8F23B-57C5-4FF1-8A04-5E0C0F02F175}" destId="{28D98EC2-0ADE-48D9-A13F-D74CC40B8D9A}" srcOrd="3" destOrd="0" presId="urn:microsoft.com/office/officeart/2005/8/layout/hList9"/>
    <dgm:cxn modelId="{B6B426F2-7956-4B3C-B9AF-1DB1E2719F7B}" type="presParOf" srcId="{18A8F23B-57C5-4FF1-8A04-5E0C0F02F175}" destId="{23194CBB-ED41-41A8-AB06-5FE9F1B4A444}" srcOrd="4" destOrd="0" presId="urn:microsoft.com/office/officeart/2005/8/layout/hList9"/>
    <dgm:cxn modelId="{556E94C5-3716-4AF0-A913-D810C4AD6F8D}" type="presParOf" srcId="{18A8F23B-57C5-4FF1-8A04-5E0C0F02F175}" destId="{DAB841F1-D6F9-43C2-B631-F162DCB40417}" srcOrd="5" destOrd="0" presId="urn:microsoft.com/office/officeart/2005/8/layout/hList9"/>
    <dgm:cxn modelId="{60FDA5A1-FC2D-44A5-ADEE-E9502811400E}" type="presParOf" srcId="{18A8F23B-57C5-4FF1-8A04-5E0C0F02F175}" destId="{EA3BC286-315B-4B9A-89A9-E0216A08113C}" srcOrd="6" destOrd="0" presId="urn:microsoft.com/office/officeart/2005/8/layout/hList9"/>
    <dgm:cxn modelId="{6DB4D431-72F0-4F25-865B-71B6B69AB501}" type="presParOf" srcId="{EA3BC286-315B-4B9A-89A9-E0216A08113C}" destId="{8A61E956-6AA8-4490-B41B-283F9FA08D17}" srcOrd="0" destOrd="0" presId="urn:microsoft.com/office/officeart/2005/8/layout/hList9"/>
    <dgm:cxn modelId="{2AE27E44-C418-4174-A267-A32E85C95A9C}" type="presParOf" srcId="{EA3BC286-315B-4B9A-89A9-E0216A08113C}" destId="{0F612D53-0289-49B0-B5EA-E0E76457C844}" srcOrd="1" destOrd="0" presId="urn:microsoft.com/office/officeart/2005/8/layout/hList9"/>
    <dgm:cxn modelId="{33C7F435-2556-4DDF-94B7-755FFCF6E1F8}" type="presParOf" srcId="{0F612D53-0289-49B0-B5EA-E0E76457C844}" destId="{459393CA-4177-4BEB-B2B1-6AA0C356E386}" srcOrd="0" destOrd="0" presId="urn:microsoft.com/office/officeart/2005/8/layout/hList9"/>
    <dgm:cxn modelId="{2AB15178-A65F-4630-B9EF-BE441D17E4E9}" type="presParOf" srcId="{0F612D53-0289-49B0-B5EA-E0E76457C844}" destId="{1F91110E-5245-46E9-AF24-5BE7ABE0D076}" srcOrd="1" destOrd="0" presId="urn:microsoft.com/office/officeart/2005/8/layout/hList9"/>
    <dgm:cxn modelId="{1692FF6D-AD80-43E6-BFD2-D554BEF044BE}" type="presParOf" srcId="{EA3BC286-315B-4B9A-89A9-E0216A08113C}" destId="{D133A839-943E-4F38-B42C-C8F2A412972B}" srcOrd="2" destOrd="0" presId="urn:microsoft.com/office/officeart/2005/8/layout/hList9"/>
    <dgm:cxn modelId="{CC4199B5-2EE8-4EF3-9A66-30C5FE6BE293}" type="presParOf" srcId="{D133A839-943E-4F38-B42C-C8F2A412972B}" destId="{51CDF598-4BCC-44DA-8DDF-EF416080E12B}" srcOrd="0" destOrd="0" presId="urn:microsoft.com/office/officeart/2005/8/layout/hList9"/>
    <dgm:cxn modelId="{C5AF570C-EBC4-44E6-BD76-10175FF0C7EC}" type="presParOf" srcId="{D133A839-943E-4F38-B42C-C8F2A412972B}" destId="{9EC4B05C-0559-4615-A359-9E60E1DE8E04}" srcOrd="1" destOrd="0" presId="urn:microsoft.com/office/officeart/2005/8/layout/hList9"/>
    <dgm:cxn modelId="{3BF99FED-7C4E-4E6D-BF67-196B2EF780FD}" type="presParOf" srcId="{18A8F23B-57C5-4FF1-8A04-5E0C0F02F175}" destId="{879DCA5E-3CA1-40D9-B11A-C9BE5EC147E7}" srcOrd="7" destOrd="0" presId="urn:microsoft.com/office/officeart/2005/8/layout/hList9"/>
    <dgm:cxn modelId="{02EB043B-9D50-429B-9976-D141988FEA5C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pPr latinLnBrk="1"/>
          <a:r>
            <a:rPr lang="en-US" altLang="ko-KR" b="1" dirty="0" smtClean="0"/>
            <a:t>1018.14.1</a:t>
          </a:r>
        </a:p>
        <a:p>
          <a:pPr latinLnBrk="1"/>
          <a:r>
            <a:rPr lang="en-US" altLang="ko-KR" b="1" dirty="0" smtClean="0"/>
            <a:t>2115.17</a:t>
          </a:r>
          <a:endParaRPr lang="ko-KR" altLang="en-US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재화의 소유에 따른 유의적인 위험과 보상이 구매자에게 이전되는지</a:t>
          </a:r>
          <a:r>
            <a:rPr lang="en-US" altLang="ko-KR" sz="2000" dirty="0" smtClean="0"/>
            <a:t>?</a:t>
          </a:r>
        </a:p>
        <a:p>
          <a:pPr latinLnBrk="1"/>
          <a:r>
            <a:rPr lang="en-US" altLang="ko-KR" sz="2000" dirty="0" smtClean="0"/>
            <a:t>- </a:t>
          </a:r>
          <a:r>
            <a:rPr lang="ko-KR" altLang="en-US" sz="2000" dirty="0" err="1" smtClean="0"/>
            <a:t>건설진행중에</a:t>
          </a:r>
          <a:r>
            <a:rPr lang="ko-KR" altLang="en-US" sz="2000" dirty="0" smtClean="0"/>
            <a:t> 계속적으로 충족된다면 진행기준 사용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분양계약을 해지할 수 없음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자산 가격변동위험</a:t>
          </a:r>
          <a:r>
            <a:rPr lang="en-US" altLang="ko-KR" sz="2000" dirty="0" smtClean="0"/>
            <a:t>,</a:t>
          </a:r>
          <a:r>
            <a:rPr lang="ko-KR" altLang="en-US" sz="2000" dirty="0" smtClean="0"/>
            <a:t>보상은 구매자에게 귀속</a:t>
          </a:r>
          <a:endParaRPr lang="ko-KR" altLang="en-US" sz="2000" dirty="0"/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FA74EE24-638D-4CF0-9733-958D6196C1F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대가의 수령이 전반적인 </a:t>
          </a:r>
          <a:r>
            <a:rPr lang="ko-KR" altLang="en-US" sz="2000" dirty="0" err="1" smtClean="0"/>
            <a:t>공사진행정도를</a:t>
          </a:r>
          <a:r>
            <a:rPr lang="ko-KR" altLang="en-US" sz="2000" dirty="0" smtClean="0"/>
            <a:t> 반영 결정</a:t>
          </a:r>
          <a:endParaRPr lang="ko-KR" altLang="en-US" sz="2000" dirty="0"/>
        </a:p>
      </dgm:t>
    </dgm:pt>
    <dgm:pt modelId="{4C911E94-6D50-4BB5-9C0E-2967430B1681}" type="parTrans" cxnId="{8C9D135D-7BC4-4724-A730-2D113888D526}">
      <dgm:prSet/>
      <dgm:spPr/>
      <dgm:t>
        <a:bodyPr/>
        <a:lstStyle/>
        <a:p>
          <a:pPr latinLnBrk="1"/>
          <a:endParaRPr lang="ko-KR" altLang="en-US"/>
        </a:p>
      </dgm:t>
    </dgm:pt>
    <dgm:pt modelId="{80206AB7-8305-4675-BD6C-0A8AB7BC5C99}" type="sibTrans" cxnId="{8C9D135D-7BC4-4724-A730-2D113888D526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4" custScaleY="203994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4" custScaleY="47288" custLinFactNeighborX="-1310" custLinFactNeighborY="2019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2" presStyleCnt="4" custScaleY="67297" custLinFactNeighborY="7029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C127CA-40C0-4929-9CB9-2B2D16F0BA09}" type="pres">
      <dgm:prSet presAssocID="{FA74EE24-638D-4CF0-9733-958D6196C1F0}" presName="comp" presStyleCnt="0"/>
      <dgm:spPr/>
    </dgm:pt>
    <dgm:pt modelId="{6B9259BC-425F-44FF-A63C-5C7A3AB5864D}" type="pres">
      <dgm:prSet presAssocID="{FA74EE24-638D-4CF0-9733-958D6196C1F0}" presName="child" presStyleLbl="bgAccFollowNode1" presStyleIdx="3" presStyleCnt="4" custScaleY="79996" custLinFactNeighborY="11715"/>
      <dgm:spPr/>
      <dgm:t>
        <a:bodyPr/>
        <a:lstStyle/>
        <a:p>
          <a:pPr latinLnBrk="1"/>
          <a:endParaRPr lang="ko-KR" altLang="en-US"/>
        </a:p>
      </dgm:t>
    </dgm:pt>
    <dgm:pt modelId="{96716437-8F7E-4891-849B-3347D5080A84}" type="pres">
      <dgm:prSet presAssocID="{FA74EE24-638D-4CF0-9733-958D6196C1F0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E04665E0-FBF2-4B17-A147-B2353529F42A}" type="presOf" srcId="{B479FB93-137F-4D76-B1BF-3EF105AF2BD2}" destId="{3124A750-9C5D-40CB-8302-5D680B1A1950}" srcOrd="0" destOrd="0" presId="urn:microsoft.com/office/officeart/2005/8/layout/hList9"/>
    <dgm:cxn modelId="{8AD983AC-9E15-42EB-B91A-E8F1D5183EC0}" type="presOf" srcId="{777F10F3-F4B0-43A4-9790-AABE7F7897AB}" destId="{18A8F23B-57C5-4FF1-8A04-5E0C0F02F175}" srcOrd="0" destOrd="0" presId="urn:microsoft.com/office/officeart/2005/8/layout/hList9"/>
    <dgm:cxn modelId="{943953D9-763D-4109-A6B6-A723FF6DB13E}" type="presOf" srcId="{B479FB93-137F-4D76-B1BF-3EF105AF2BD2}" destId="{17760547-132F-42B4-9E2F-799685DEF644}" srcOrd="1" destOrd="0" presId="urn:microsoft.com/office/officeart/2005/8/layout/hList9"/>
    <dgm:cxn modelId="{092E967D-79D4-4B8B-AA2A-E2DE6209750A}" type="presOf" srcId="{A39D11D0-4BC6-450E-9EC3-AE773DDCDE56}" destId="{9EC4B05C-0559-4615-A359-9E60E1DE8E04}" srcOrd="1" destOrd="0" presId="urn:microsoft.com/office/officeart/2005/8/layout/hList9"/>
    <dgm:cxn modelId="{8C9D135D-7BC4-4724-A730-2D113888D526}" srcId="{89CA03C1-CC13-4F05-AE75-667934265DE8}" destId="{FA74EE24-638D-4CF0-9733-958D6196C1F0}" srcOrd="2" destOrd="0" parTransId="{4C911E94-6D50-4BB5-9C0E-2967430B1681}" sibTransId="{80206AB7-8305-4675-BD6C-0A8AB7BC5C99}"/>
    <dgm:cxn modelId="{B31EC445-ED38-44C4-9254-3A14DB0BF93E}" type="presOf" srcId="{FA74EE24-638D-4CF0-9733-958D6196C1F0}" destId="{6B9259BC-425F-44FF-A63C-5C7A3AB5864D}" srcOrd="0" destOrd="0" presId="urn:microsoft.com/office/officeart/2005/8/layout/hList9"/>
    <dgm:cxn modelId="{A5C69859-88B8-4323-A8E0-03EF873AF6C8}" type="presOf" srcId="{82EDD57C-03E2-40D0-8F5F-A100C0E92709}" destId="{1F91110E-5245-46E9-AF24-5BE7ABE0D076}" srcOrd="1" destOrd="0" presId="urn:microsoft.com/office/officeart/2005/8/layout/hList9"/>
    <dgm:cxn modelId="{B7D4C956-777E-48C3-B73D-593EF962A718}" type="presOf" srcId="{CE1776D0-2661-4C9B-942E-9C3FAAFB3A50}" destId="{28D98EC2-0ADE-48D9-A13F-D74CC40B8D9A}" srcOrd="0" destOrd="0" presId="urn:microsoft.com/office/officeart/2005/8/layout/hList9"/>
    <dgm:cxn modelId="{1EDA57A6-7851-4A3B-8898-0BED57A96D8E}" type="presOf" srcId="{FA74EE24-638D-4CF0-9733-958D6196C1F0}" destId="{96716437-8F7E-4891-849B-3347D5080A84}" srcOrd="1" destOrd="0" presId="urn:microsoft.com/office/officeart/2005/8/layout/hList9"/>
    <dgm:cxn modelId="{FFA8635E-7536-46AE-9C05-280BECAC27EB}" type="presOf" srcId="{A39D11D0-4BC6-450E-9EC3-AE773DDCDE56}" destId="{51CDF598-4BCC-44DA-8DDF-EF416080E12B}" srcOrd="0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34225F38-96D0-4FA5-A68D-AF9CBC7F38B9}" type="presOf" srcId="{89CA03C1-CC13-4F05-AE75-667934265DE8}" destId="{99C67F16-3D66-4713-B112-55C28E52AF47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DFF67133-5F92-4DE6-ABA4-F3D9747E3944}" type="presOf" srcId="{82EDD57C-03E2-40D0-8F5F-A100C0E92709}" destId="{459393CA-4177-4BEB-B2B1-6AA0C356E386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4C52C93B-47D0-4D89-8F56-637154600449}" type="presParOf" srcId="{18A8F23B-57C5-4FF1-8A04-5E0C0F02F175}" destId="{910911A2-7E66-4573-9213-EF1D1F22E1E8}" srcOrd="0" destOrd="0" presId="urn:microsoft.com/office/officeart/2005/8/layout/hList9"/>
    <dgm:cxn modelId="{C1D596DE-9A4C-41F6-9187-21EECB1C6279}" type="presParOf" srcId="{18A8F23B-57C5-4FF1-8A04-5E0C0F02F175}" destId="{B5C915FD-0934-43AC-813C-93A106E4DB18}" srcOrd="1" destOrd="0" presId="urn:microsoft.com/office/officeart/2005/8/layout/hList9"/>
    <dgm:cxn modelId="{C284564E-5774-4448-A854-C206806858B2}" type="presParOf" srcId="{B5C915FD-0934-43AC-813C-93A106E4DB18}" destId="{13A20F9E-C850-4879-9B68-866425DD3B49}" srcOrd="0" destOrd="0" presId="urn:microsoft.com/office/officeart/2005/8/layout/hList9"/>
    <dgm:cxn modelId="{A86BC55B-3CA3-4A7B-9A34-9F79B301F238}" type="presParOf" srcId="{B5C915FD-0934-43AC-813C-93A106E4DB18}" destId="{A18D9433-E7AD-44E8-AAC2-61C7D2F3E5D1}" srcOrd="1" destOrd="0" presId="urn:microsoft.com/office/officeart/2005/8/layout/hList9"/>
    <dgm:cxn modelId="{F4E35B57-DA11-4D7A-893E-719E60BE6A17}" type="presParOf" srcId="{A18D9433-E7AD-44E8-AAC2-61C7D2F3E5D1}" destId="{3124A750-9C5D-40CB-8302-5D680B1A1950}" srcOrd="0" destOrd="0" presId="urn:microsoft.com/office/officeart/2005/8/layout/hList9"/>
    <dgm:cxn modelId="{715F68E8-8BB0-46AF-8917-013239E76B1F}" type="presParOf" srcId="{A18D9433-E7AD-44E8-AAC2-61C7D2F3E5D1}" destId="{17760547-132F-42B4-9E2F-799685DEF644}" srcOrd="1" destOrd="0" presId="urn:microsoft.com/office/officeart/2005/8/layout/hList9"/>
    <dgm:cxn modelId="{467BF261-C50D-4B4D-8983-D39FDFB5505D}" type="presParOf" srcId="{18A8F23B-57C5-4FF1-8A04-5E0C0F02F175}" destId="{5EE1176C-0379-46C8-BFD8-CDD4EAAE78EA}" srcOrd="2" destOrd="0" presId="urn:microsoft.com/office/officeart/2005/8/layout/hList9"/>
    <dgm:cxn modelId="{A3FF8267-BED3-4896-8B91-7FC6F25073B7}" type="presParOf" srcId="{18A8F23B-57C5-4FF1-8A04-5E0C0F02F175}" destId="{28D98EC2-0ADE-48D9-A13F-D74CC40B8D9A}" srcOrd="3" destOrd="0" presId="urn:microsoft.com/office/officeart/2005/8/layout/hList9"/>
    <dgm:cxn modelId="{74DA3255-A513-4EF5-867C-5DA551B73580}" type="presParOf" srcId="{18A8F23B-57C5-4FF1-8A04-5E0C0F02F175}" destId="{23194CBB-ED41-41A8-AB06-5FE9F1B4A444}" srcOrd="4" destOrd="0" presId="urn:microsoft.com/office/officeart/2005/8/layout/hList9"/>
    <dgm:cxn modelId="{7C2F75E9-6A80-4E2E-BE70-BCA4E1791857}" type="presParOf" srcId="{18A8F23B-57C5-4FF1-8A04-5E0C0F02F175}" destId="{DAB841F1-D6F9-43C2-B631-F162DCB40417}" srcOrd="5" destOrd="0" presId="urn:microsoft.com/office/officeart/2005/8/layout/hList9"/>
    <dgm:cxn modelId="{33FCF105-746B-4C67-AA97-4E80B03E0416}" type="presParOf" srcId="{18A8F23B-57C5-4FF1-8A04-5E0C0F02F175}" destId="{EA3BC286-315B-4B9A-89A9-E0216A08113C}" srcOrd="6" destOrd="0" presId="urn:microsoft.com/office/officeart/2005/8/layout/hList9"/>
    <dgm:cxn modelId="{C59551C9-81CA-422B-BB61-37428BEA7671}" type="presParOf" srcId="{EA3BC286-315B-4B9A-89A9-E0216A08113C}" destId="{8A61E956-6AA8-4490-B41B-283F9FA08D17}" srcOrd="0" destOrd="0" presId="urn:microsoft.com/office/officeart/2005/8/layout/hList9"/>
    <dgm:cxn modelId="{EF6125A1-6A7E-45DE-85AD-B388E8F2D89A}" type="presParOf" srcId="{EA3BC286-315B-4B9A-89A9-E0216A08113C}" destId="{0F612D53-0289-49B0-B5EA-E0E76457C844}" srcOrd="1" destOrd="0" presId="urn:microsoft.com/office/officeart/2005/8/layout/hList9"/>
    <dgm:cxn modelId="{E9EA6311-5BA8-4551-8BC8-0A2AFAC1CBAC}" type="presParOf" srcId="{0F612D53-0289-49B0-B5EA-E0E76457C844}" destId="{459393CA-4177-4BEB-B2B1-6AA0C356E386}" srcOrd="0" destOrd="0" presId="urn:microsoft.com/office/officeart/2005/8/layout/hList9"/>
    <dgm:cxn modelId="{785158E7-948A-40E9-B71B-2D684766D55B}" type="presParOf" srcId="{0F612D53-0289-49B0-B5EA-E0E76457C844}" destId="{1F91110E-5245-46E9-AF24-5BE7ABE0D076}" srcOrd="1" destOrd="0" presId="urn:microsoft.com/office/officeart/2005/8/layout/hList9"/>
    <dgm:cxn modelId="{7731D953-D4F9-4992-A3FC-F4E14382C20A}" type="presParOf" srcId="{EA3BC286-315B-4B9A-89A9-E0216A08113C}" destId="{D133A839-943E-4F38-B42C-C8F2A412972B}" srcOrd="2" destOrd="0" presId="urn:microsoft.com/office/officeart/2005/8/layout/hList9"/>
    <dgm:cxn modelId="{28287180-C23C-46C8-94B8-E5811756F060}" type="presParOf" srcId="{D133A839-943E-4F38-B42C-C8F2A412972B}" destId="{51CDF598-4BCC-44DA-8DDF-EF416080E12B}" srcOrd="0" destOrd="0" presId="urn:microsoft.com/office/officeart/2005/8/layout/hList9"/>
    <dgm:cxn modelId="{21FC064B-8232-4185-A040-2467D582964F}" type="presParOf" srcId="{D133A839-943E-4F38-B42C-C8F2A412972B}" destId="{9EC4B05C-0559-4615-A359-9E60E1DE8E04}" srcOrd="1" destOrd="0" presId="urn:microsoft.com/office/officeart/2005/8/layout/hList9"/>
    <dgm:cxn modelId="{541A38B9-913B-4D3D-AC64-47BF93D4A5C2}" type="presParOf" srcId="{EA3BC286-315B-4B9A-89A9-E0216A08113C}" destId="{FFC127CA-40C0-4929-9CB9-2B2D16F0BA09}" srcOrd="3" destOrd="0" presId="urn:microsoft.com/office/officeart/2005/8/layout/hList9"/>
    <dgm:cxn modelId="{1B3CA7B0-8B2F-45DE-BA14-04253E9D371D}" type="presParOf" srcId="{FFC127CA-40C0-4929-9CB9-2B2D16F0BA09}" destId="{6B9259BC-425F-44FF-A63C-5C7A3AB5864D}" srcOrd="0" destOrd="0" presId="urn:microsoft.com/office/officeart/2005/8/layout/hList9"/>
    <dgm:cxn modelId="{D636D06D-19A6-4DB3-81C2-0A8A9D220183}" type="presParOf" srcId="{FFC127CA-40C0-4929-9CB9-2B2D16F0BA09}" destId="{96716437-8F7E-4891-849B-3347D5080A84}" srcOrd="1" destOrd="0" presId="urn:microsoft.com/office/officeart/2005/8/layout/hList9"/>
    <dgm:cxn modelId="{11B7D34B-20E6-44FF-A82C-3EB2C436AA80}" type="presParOf" srcId="{18A8F23B-57C5-4FF1-8A04-5E0C0F02F175}" destId="{879DCA5E-3CA1-40D9-B11A-C9BE5EC147E7}" srcOrd="7" destOrd="0" presId="urn:microsoft.com/office/officeart/2005/8/layout/hList9"/>
    <dgm:cxn modelId="{5F25BD9B-8CA8-48EB-93B6-01BCDD4CFDA0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pPr latinLnBrk="1"/>
          <a:r>
            <a:rPr lang="en-US" altLang="ko-KR" b="1" dirty="0" smtClean="0"/>
            <a:t>1018.14.2</a:t>
          </a:r>
          <a:endParaRPr lang="ko-KR" altLang="en-US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판매자는</a:t>
          </a:r>
          <a:r>
            <a:rPr lang="ko-KR" altLang="en-US" sz="2000" dirty="0" smtClean="0"/>
            <a:t> 소유권과 결부된 통상적 수준의 지속적인 관리상 관여를 하지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뿐만 아니라 효과적인 통제를 하지도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구매자의 </a:t>
          </a:r>
          <a:r>
            <a:rPr lang="ko-KR" altLang="en-US" sz="2000" dirty="0" err="1" smtClean="0"/>
            <a:t>동의없이</a:t>
          </a:r>
          <a:r>
            <a:rPr lang="ko-KR" altLang="en-US" sz="2000" dirty="0" smtClean="0"/>
            <a:t> 미완성아파트 설계 변경 불가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담보</a:t>
          </a:r>
          <a:r>
            <a:rPr lang="en-US" altLang="ko-KR" sz="2000" dirty="0" smtClean="0"/>
            <a:t>․</a:t>
          </a:r>
          <a:r>
            <a:rPr lang="ko-KR" altLang="en-US" sz="2000" dirty="0" smtClean="0"/>
            <a:t>임차권 설정</a:t>
          </a:r>
          <a:r>
            <a:rPr lang="en-US" altLang="ko-KR" sz="2000" dirty="0" smtClean="0"/>
            <a:t>․ </a:t>
          </a:r>
          <a:r>
            <a:rPr lang="ko-KR" altLang="en-US" sz="2000" dirty="0" smtClean="0"/>
            <a:t>매매 및 증여 등의 행위 불가</a:t>
          </a:r>
          <a:endParaRPr lang="ko-KR" altLang="en-US" sz="2000" dirty="0"/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FA74EE24-638D-4CF0-9733-958D6196C1F0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압류ㆍ가압류ㆍ가처분</a:t>
          </a:r>
          <a:r>
            <a:rPr lang="ko-KR" altLang="en-US" sz="2000" dirty="0" smtClean="0"/>
            <a:t> 등의 목적물이 되지 못함</a:t>
          </a:r>
          <a:endParaRPr lang="ko-KR" altLang="en-US" sz="2000" dirty="0"/>
        </a:p>
      </dgm:t>
    </dgm:pt>
    <dgm:pt modelId="{4C911E94-6D50-4BB5-9C0E-2967430B1681}" type="parTrans" cxnId="{8C9D135D-7BC4-4724-A730-2D113888D526}">
      <dgm:prSet/>
      <dgm:spPr/>
      <dgm:t>
        <a:bodyPr/>
        <a:lstStyle/>
        <a:p>
          <a:pPr latinLnBrk="1"/>
          <a:endParaRPr lang="ko-KR" altLang="en-US"/>
        </a:p>
      </dgm:t>
    </dgm:pt>
    <dgm:pt modelId="{80206AB7-8305-4675-BD6C-0A8AB7BC5C99}" type="sibTrans" cxnId="{8C9D135D-7BC4-4724-A730-2D113888D526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5" custScaleY="149824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5" custLinFactNeighborY="5176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5" custScaleY="80280" custLinFactNeighborX="-1310" custLinFactNeighborY="-398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3" presStyleCnt="5" custScaleY="72188" custLinFactNeighborY="1735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C127CA-40C0-4929-9CB9-2B2D16F0BA09}" type="pres">
      <dgm:prSet presAssocID="{FA74EE24-638D-4CF0-9733-958D6196C1F0}" presName="comp" presStyleCnt="0"/>
      <dgm:spPr/>
    </dgm:pt>
    <dgm:pt modelId="{6B9259BC-425F-44FF-A63C-5C7A3AB5864D}" type="pres">
      <dgm:prSet presAssocID="{FA74EE24-638D-4CF0-9733-958D6196C1F0}" presName="child" presStyleLbl="bgAccFollowNode1" presStyleIdx="4" presStyleCnt="5" custScaleY="71557" custLinFactNeighborY="6445"/>
      <dgm:spPr/>
      <dgm:t>
        <a:bodyPr/>
        <a:lstStyle/>
        <a:p>
          <a:pPr latinLnBrk="1"/>
          <a:endParaRPr lang="ko-KR" altLang="en-US"/>
        </a:p>
      </dgm:t>
    </dgm:pt>
    <dgm:pt modelId="{96716437-8F7E-4891-849B-3347D5080A84}" type="pres">
      <dgm:prSet presAssocID="{FA74EE24-638D-4CF0-9733-958D6196C1F0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13F4DAB3-F9F6-46CF-B89E-997408BA772F}" type="presOf" srcId="{82EDD57C-03E2-40D0-8F5F-A100C0E92709}" destId="{459393CA-4177-4BEB-B2B1-6AA0C356E386}" srcOrd="0" destOrd="0" presId="urn:microsoft.com/office/officeart/2005/8/layout/hList9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A47D7386-E5CC-47CB-8A10-629B423A5497}" type="presOf" srcId="{B479FB93-137F-4D76-B1BF-3EF105AF2BD2}" destId="{3124A750-9C5D-40CB-8302-5D680B1A1950}" srcOrd="0" destOrd="0" presId="urn:microsoft.com/office/officeart/2005/8/layout/hList9"/>
    <dgm:cxn modelId="{8CB4189A-A916-46FF-ACDB-5B5B8DD9842A}" type="presOf" srcId="{82EDD57C-03E2-40D0-8F5F-A100C0E92709}" destId="{1F91110E-5245-46E9-AF24-5BE7ABE0D076}" srcOrd="1" destOrd="0" presId="urn:microsoft.com/office/officeart/2005/8/layout/hList9"/>
    <dgm:cxn modelId="{8C9D135D-7BC4-4724-A730-2D113888D526}" srcId="{89CA03C1-CC13-4F05-AE75-667934265DE8}" destId="{FA74EE24-638D-4CF0-9733-958D6196C1F0}" srcOrd="2" destOrd="0" parTransId="{4C911E94-6D50-4BB5-9C0E-2967430B1681}" sibTransId="{80206AB7-8305-4675-BD6C-0A8AB7BC5C99}"/>
    <dgm:cxn modelId="{FC1210B5-EBD5-4A73-BBDF-D40C0651DED7}" type="presOf" srcId="{10CECAB5-DAE4-4B8A-9CEA-1A090D7B943B}" destId="{BC4C1CBD-35DF-4F7A-A7BF-5C12490356AA}" srcOrd="0" destOrd="0" presId="urn:microsoft.com/office/officeart/2005/8/layout/hList9"/>
    <dgm:cxn modelId="{695789F7-8A97-4140-965B-4153E3758747}" type="presOf" srcId="{777F10F3-F4B0-43A4-9790-AABE7F7897AB}" destId="{18A8F23B-57C5-4FF1-8A04-5E0C0F02F175}" srcOrd="0" destOrd="0" presId="urn:microsoft.com/office/officeart/2005/8/layout/hList9"/>
    <dgm:cxn modelId="{E90E733F-B90F-4987-8586-ED89485A8D1A}" type="presOf" srcId="{CE1776D0-2661-4C9B-942E-9C3FAAFB3A50}" destId="{28D98EC2-0ADE-48D9-A13F-D74CC40B8D9A}" srcOrd="0" destOrd="0" presId="urn:microsoft.com/office/officeart/2005/8/layout/hList9"/>
    <dgm:cxn modelId="{0A8B624C-002A-4ECA-AF94-181BD593B287}" type="presOf" srcId="{A39D11D0-4BC6-450E-9EC3-AE773DDCDE56}" destId="{9EC4B05C-0559-4615-A359-9E60E1DE8E04}" srcOrd="1" destOrd="0" presId="urn:microsoft.com/office/officeart/2005/8/layout/hList9"/>
    <dgm:cxn modelId="{763AEAD2-32DF-4C93-97F3-7C90632C3AEF}" type="presOf" srcId="{FA74EE24-638D-4CF0-9733-958D6196C1F0}" destId="{6B9259BC-425F-44FF-A63C-5C7A3AB5864D}" srcOrd="0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DB0A8AD7-613B-4B4C-A5E1-1E0430A96032}" type="presOf" srcId="{A39D11D0-4BC6-450E-9EC3-AE773DDCDE56}" destId="{51CDF598-4BCC-44DA-8DDF-EF416080E12B}" srcOrd="0" destOrd="0" presId="urn:microsoft.com/office/officeart/2005/8/layout/hList9"/>
    <dgm:cxn modelId="{C5E5EB7E-6E75-4E06-9BF2-106B1F992649}" type="presOf" srcId="{B479FB93-137F-4D76-B1BF-3EF105AF2BD2}" destId="{17760547-132F-42B4-9E2F-799685DEF644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D3B2B1AD-BAB4-463C-AA5D-F8A9273EBBA6}" type="presOf" srcId="{89CA03C1-CC13-4F05-AE75-667934265DE8}" destId="{99C67F16-3D66-4713-B112-55C28E52AF47}" srcOrd="0" destOrd="0" presId="urn:microsoft.com/office/officeart/2005/8/layout/hList9"/>
    <dgm:cxn modelId="{E92A7791-AA9C-4E36-92DF-41FE5142B5A4}" type="presOf" srcId="{FA74EE24-638D-4CF0-9733-958D6196C1F0}" destId="{96716437-8F7E-4891-849B-3347D5080A84}" srcOrd="1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ADAC9E11-727E-46B9-A970-95321BAF44F1}" type="presOf" srcId="{10CECAB5-DAE4-4B8A-9CEA-1A090D7B943B}" destId="{3BE683AB-08E7-401B-8AD6-781F22864B83}" srcOrd="1" destOrd="0" presId="urn:microsoft.com/office/officeart/2005/8/layout/hList9"/>
    <dgm:cxn modelId="{02443FB3-F4DA-45A9-BA0C-FB106840C175}" type="presParOf" srcId="{18A8F23B-57C5-4FF1-8A04-5E0C0F02F175}" destId="{910911A2-7E66-4573-9213-EF1D1F22E1E8}" srcOrd="0" destOrd="0" presId="urn:microsoft.com/office/officeart/2005/8/layout/hList9"/>
    <dgm:cxn modelId="{E83057B1-3ED1-4AC6-9152-5C0221A608AC}" type="presParOf" srcId="{18A8F23B-57C5-4FF1-8A04-5E0C0F02F175}" destId="{B5C915FD-0934-43AC-813C-93A106E4DB18}" srcOrd="1" destOrd="0" presId="urn:microsoft.com/office/officeart/2005/8/layout/hList9"/>
    <dgm:cxn modelId="{F94DE80C-CEF6-4B42-BF61-891F1725D38B}" type="presParOf" srcId="{B5C915FD-0934-43AC-813C-93A106E4DB18}" destId="{13A20F9E-C850-4879-9B68-866425DD3B49}" srcOrd="0" destOrd="0" presId="urn:microsoft.com/office/officeart/2005/8/layout/hList9"/>
    <dgm:cxn modelId="{D5C3105E-ADED-40E1-9BAC-3101FDDBD704}" type="presParOf" srcId="{B5C915FD-0934-43AC-813C-93A106E4DB18}" destId="{A18D9433-E7AD-44E8-AAC2-61C7D2F3E5D1}" srcOrd="1" destOrd="0" presId="urn:microsoft.com/office/officeart/2005/8/layout/hList9"/>
    <dgm:cxn modelId="{AE767CE5-85DC-4973-8B75-931553920750}" type="presParOf" srcId="{A18D9433-E7AD-44E8-AAC2-61C7D2F3E5D1}" destId="{3124A750-9C5D-40CB-8302-5D680B1A1950}" srcOrd="0" destOrd="0" presId="urn:microsoft.com/office/officeart/2005/8/layout/hList9"/>
    <dgm:cxn modelId="{8F778F95-0B2A-42FA-B7F9-FA39354383CB}" type="presParOf" srcId="{A18D9433-E7AD-44E8-AAC2-61C7D2F3E5D1}" destId="{17760547-132F-42B4-9E2F-799685DEF644}" srcOrd="1" destOrd="0" presId="urn:microsoft.com/office/officeart/2005/8/layout/hList9"/>
    <dgm:cxn modelId="{FD5D2476-9E56-42B4-9E4F-CE2C1FF737EF}" type="presParOf" srcId="{B5C915FD-0934-43AC-813C-93A106E4DB18}" destId="{E332741A-9DAA-4169-830B-1FCEFA98B22E}" srcOrd="2" destOrd="0" presId="urn:microsoft.com/office/officeart/2005/8/layout/hList9"/>
    <dgm:cxn modelId="{C978DD9B-F90E-4F70-BFE0-9229D49BFAA4}" type="presParOf" srcId="{E332741A-9DAA-4169-830B-1FCEFA98B22E}" destId="{BC4C1CBD-35DF-4F7A-A7BF-5C12490356AA}" srcOrd="0" destOrd="0" presId="urn:microsoft.com/office/officeart/2005/8/layout/hList9"/>
    <dgm:cxn modelId="{1A73C769-DF0B-43FA-8CA7-3BFE90C1706F}" type="presParOf" srcId="{E332741A-9DAA-4169-830B-1FCEFA98B22E}" destId="{3BE683AB-08E7-401B-8AD6-781F22864B83}" srcOrd="1" destOrd="0" presId="urn:microsoft.com/office/officeart/2005/8/layout/hList9"/>
    <dgm:cxn modelId="{4862C42A-3AC1-4CCC-A97A-70C6EC53AA0F}" type="presParOf" srcId="{18A8F23B-57C5-4FF1-8A04-5E0C0F02F175}" destId="{5EE1176C-0379-46C8-BFD8-CDD4EAAE78EA}" srcOrd="2" destOrd="0" presId="urn:microsoft.com/office/officeart/2005/8/layout/hList9"/>
    <dgm:cxn modelId="{C6917F65-F54A-4BDB-B3D9-6834C9736624}" type="presParOf" srcId="{18A8F23B-57C5-4FF1-8A04-5E0C0F02F175}" destId="{28D98EC2-0ADE-48D9-A13F-D74CC40B8D9A}" srcOrd="3" destOrd="0" presId="urn:microsoft.com/office/officeart/2005/8/layout/hList9"/>
    <dgm:cxn modelId="{9E56C933-E099-4D88-BE96-44BE939CDDA0}" type="presParOf" srcId="{18A8F23B-57C5-4FF1-8A04-5E0C0F02F175}" destId="{23194CBB-ED41-41A8-AB06-5FE9F1B4A444}" srcOrd="4" destOrd="0" presId="urn:microsoft.com/office/officeart/2005/8/layout/hList9"/>
    <dgm:cxn modelId="{67143F44-268E-4F74-AB16-4856EFE4D1E2}" type="presParOf" srcId="{18A8F23B-57C5-4FF1-8A04-5E0C0F02F175}" destId="{DAB841F1-D6F9-43C2-B631-F162DCB40417}" srcOrd="5" destOrd="0" presId="urn:microsoft.com/office/officeart/2005/8/layout/hList9"/>
    <dgm:cxn modelId="{1DECB82D-03E2-4B9E-A58E-16001D23A7B1}" type="presParOf" srcId="{18A8F23B-57C5-4FF1-8A04-5E0C0F02F175}" destId="{EA3BC286-315B-4B9A-89A9-E0216A08113C}" srcOrd="6" destOrd="0" presId="urn:microsoft.com/office/officeart/2005/8/layout/hList9"/>
    <dgm:cxn modelId="{71E4D409-6077-4508-888B-48D48B7B8E14}" type="presParOf" srcId="{EA3BC286-315B-4B9A-89A9-E0216A08113C}" destId="{8A61E956-6AA8-4490-B41B-283F9FA08D17}" srcOrd="0" destOrd="0" presId="urn:microsoft.com/office/officeart/2005/8/layout/hList9"/>
    <dgm:cxn modelId="{A4AE3156-020C-4C0E-AF49-20B4A2E95FE2}" type="presParOf" srcId="{EA3BC286-315B-4B9A-89A9-E0216A08113C}" destId="{0F612D53-0289-49B0-B5EA-E0E76457C844}" srcOrd="1" destOrd="0" presId="urn:microsoft.com/office/officeart/2005/8/layout/hList9"/>
    <dgm:cxn modelId="{A989E08E-F7CF-42DC-945E-1B09F11E4FE5}" type="presParOf" srcId="{0F612D53-0289-49B0-B5EA-E0E76457C844}" destId="{459393CA-4177-4BEB-B2B1-6AA0C356E386}" srcOrd="0" destOrd="0" presId="urn:microsoft.com/office/officeart/2005/8/layout/hList9"/>
    <dgm:cxn modelId="{9E123094-903A-43A3-ACB2-08F9B7A58843}" type="presParOf" srcId="{0F612D53-0289-49B0-B5EA-E0E76457C844}" destId="{1F91110E-5245-46E9-AF24-5BE7ABE0D076}" srcOrd="1" destOrd="0" presId="urn:microsoft.com/office/officeart/2005/8/layout/hList9"/>
    <dgm:cxn modelId="{19040393-1A29-4ACE-A9DC-B4D5979EE3E3}" type="presParOf" srcId="{EA3BC286-315B-4B9A-89A9-E0216A08113C}" destId="{D133A839-943E-4F38-B42C-C8F2A412972B}" srcOrd="2" destOrd="0" presId="urn:microsoft.com/office/officeart/2005/8/layout/hList9"/>
    <dgm:cxn modelId="{B4116602-1898-4034-B4EA-FF20FC9B665E}" type="presParOf" srcId="{D133A839-943E-4F38-B42C-C8F2A412972B}" destId="{51CDF598-4BCC-44DA-8DDF-EF416080E12B}" srcOrd="0" destOrd="0" presId="urn:microsoft.com/office/officeart/2005/8/layout/hList9"/>
    <dgm:cxn modelId="{7FEAB301-D146-4A9D-B900-7ECFDB7C760C}" type="presParOf" srcId="{D133A839-943E-4F38-B42C-C8F2A412972B}" destId="{9EC4B05C-0559-4615-A359-9E60E1DE8E04}" srcOrd="1" destOrd="0" presId="urn:microsoft.com/office/officeart/2005/8/layout/hList9"/>
    <dgm:cxn modelId="{F3990CF0-7F72-42B5-83FF-00540ACE58E7}" type="presParOf" srcId="{EA3BC286-315B-4B9A-89A9-E0216A08113C}" destId="{FFC127CA-40C0-4929-9CB9-2B2D16F0BA09}" srcOrd="3" destOrd="0" presId="urn:microsoft.com/office/officeart/2005/8/layout/hList9"/>
    <dgm:cxn modelId="{25CE3EB6-4A9D-48E8-A8CC-2338D501771F}" type="presParOf" srcId="{FFC127CA-40C0-4929-9CB9-2B2D16F0BA09}" destId="{6B9259BC-425F-44FF-A63C-5C7A3AB5864D}" srcOrd="0" destOrd="0" presId="urn:microsoft.com/office/officeart/2005/8/layout/hList9"/>
    <dgm:cxn modelId="{AFBCE74F-3550-4D60-8364-018FD675F063}" type="presParOf" srcId="{FFC127CA-40C0-4929-9CB9-2B2D16F0BA09}" destId="{96716437-8F7E-4891-849B-3347D5080A84}" srcOrd="1" destOrd="0" presId="urn:microsoft.com/office/officeart/2005/8/layout/hList9"/>
    <dgm:cxn modelId="{140679B8-68C7-4AAF-88F3-38576E636314}" type="presParOf" srcId="{18A8F23B-57C5-4FF1-8A04-5E0C0F02F175}" destId="{879DCA5E-3CA1-40D9-B11A-C9BE5EC147E7}" srcOrd="7" destOrd="0" presId="urn:microsoft.com/office/officeart/2005/8/layout/hList9"/>
    <dgm:cxn modelId="{2DEDA1FC-DAC5-4427-9F59-1F262829DFD9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pPr latinLnBrk="1"/>
          <a:r>
            <a:rPr lang="en-US" altLang="ko-KR" b="1" dirty="0" smtClean="0"/>
            <a:t>1018.14.2</a:t>
          </a:r>
          <a:endParaRPr lang="ko-KR" altLang="en-US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판매자는</a:t>
          </a:r>
          <a:r>
            <a:rPr lang="ko-KR" altLang="en-US" sz="2000" dirty="0" smtClean="0"/>
            <a:t> 소유권과 결부된 통상적 수준의 지속적인 관리상 관여를 하지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뿐만 아니라 효과적인 통제를 하지도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구매자는 분양권을 전매할 수 있는 권한을 소유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구매자는 분양권을 중도금 대출에 활용</a:t>
          </a:r>
          <a:endParaRPr lang="ko-KR" altLang="en-US" sz="2000" dirty="0"/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4BED2CBB-087C-4F75-8DED-315530B24C85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토지를 대한주택보증 또는 신탁회사에 신탁하는 경우</a:t>
          </a:r>
          <a:endParaRPr lang="ko-KR" altLang="en-US" sz="2000" dirty="0"/>
        </a:p>
      </dgm:t>
    </dgm:pt>
    <dgm:pt modelId="{1FD3AFFF-E59B-46AE-BCF6-70563533AE98}" type="parTrans" cxnId="{BE2BB199-EDB0-4290-90B5-1F63C24AF3C6}">
      <dgm:prSet/>
      <dgm:spPr/>
      <dgm:t>
        <a:bodyPr/>
        <a:lstStyle/>
        <a:p>
          <a:pPr latinLnBrk="1"/>
          <a:endParaRPr lang="ko-KR" altLang="en-US"/>
        </a:p>
      </dgm:t>
    </dgm:pt>
    <dgm:pt modelId="{A2AE8507-58F4-481E-A074-F1C27199429D}" type="sibTrans" cxnId="{BE2BB199-EDB0-4290-90B5-1F63C24AF3C6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5" custScaleY="149824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5" custLinFactNeighborY="5176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5" custScaleY="80280" custLinFactNeighborX="-1310" custLinFactNeighborY="-398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3" presStyleCnt="5" custScaleY="72188" custLinFactNeighborY="1735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AC8BECD-316D-4260-94A5-1ACCA9A55407}" type="pres">
      <dgm:prSet presAssocID="{4BED2CBB-087C-4F75-8DED-315530B24C85}" presName="comp" presStyleCnt="0"/>
      <dgm:spPr/>
    </dgm:pt>
    <dgm:pt modelId="{1A6DC6A5-36A7-4D51-AE56-CAA4458B4D78}" type="pres">
      <dgm:prSet presAssocID="{4BED2CBB-087C-4F75-8DED-315530B24C85}" presName="child" presStyleLbl="bgAccFollowNode1" presStyleIdx="4" presStyleCnt="5" custScaleY="81358" custLinFactNeighborY="7810"/>
      <dgm:spPr/>
      <dgm:t>
        <a:bodyPr/>
        <a:lstStyle/>
        <a:p>
          <a:pPr latinLnBrk="1"/>
          <a:endParaRPr lang="ko-KR" altLang="en-US"/>
        </a:p>
      </dgm:t>
    </dgm:pt>
    <dgm:pt modelId="{014CD7C3-F1EF-4F6E-A094-F533E9A7C905}" type="pres">
      <dgm:prSet presAssocID="{4BED2CBB-087C-4F75-8DED-315530B24C85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C2DD9BF2-AB51-4F00-B4B9-7FEED8A32459}" type="presOf" srcId="{82EDD57C-03E2-40D0-8F5F-A100C0E92709}" destId="{459393CA-4177-4BEB-B2B1-6AA0C356E386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52848DDC-86C3-433E-9FE2-4C51A18E4925}" type="presOf" srcId="{777F10F3-F4B0-43A4-9790-AABE7F7897AB}" destId="{18A8F23B-57C5-4FF1-8A04-5E0C0F02F175}" srcOrd="0" destOrd="0" presId="urn:microsoft.com/office/officeart/2005/8/layout/hList9"/>
    <dgm:cxn modelId="{24CC8173-92C9-4BAF-9DF7-97ACE11EF717}" type="presOf" srcId="{10CECAB5-DAE4-4B8A-9CEA-1A090D7B943B}" destId="{BC4C1CBD-35DF-4F7A-A7BF-5C12490356AA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490DADF2-8258-4E4F-9F27-2A1E2BC7E483}" type="presOf" srcId="{A39D11D0-4BC6-450E-9EC3-AE773DDCDE56}" destId="{51CDF598-4BCC-44DA-8DDF-EF416080E12B}" srcOrd="0" destOrd="0" presId="urn:microsoft.com/office/officeart/2005/8/layout/hList9"/>
    <dgm:cxn modelId="{6DF7F026-EA1E-4F70-8B3D-B16E18D818F4}" type="presOf" srcId="{82EDD57C-03E2-40D0-8F5F-A100C0E92709}" destId="{1F91110E-5245-46E9-AF24-5BE7ABE0D076}" srcOrd="1" destOrd="0" presId="urn:microsoft.com/office/officeart/2005/8/layout/hList9"/>
    <dgm:cxn modelId="{D85A4E1F-CE1E-4FEE-97A2-D7CB150D2501}" type="presOf" srcId="{B479FB93-137F-4D76-B1BF-3EF105AF2BD2}" destId="{17760547-132F-42B4-9E2F-799685DEF644}" srcOrd="1" destOrd="0" presId="urn:microsoft.com/office/officeart/2005/8/layout/hList9"/>
    <dgm:cxn modelId="{FFBFDEA7-42D5-404A-B1A7-7AD2824748FC}" type="presOf" srcId="{10CECAB5-DAE4-4B8A-9CEA-1A090D7B943B}" destId="{3BE683AB-08E7-401B-8AD6-781F22864B83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1E2DAE54-959E-4761-A4E1-285844D9759A}" type="presOf" srcId="{89CA03C1-CC13-4F05-AE75-667934265DE8}" destId="{99C67F16-3D66-4713-B112-55C28E52AF47}" srcOrd="0" destOrd="0" presId="urn:microsoft.com/office/officeart/2005/8/layout/hList9"/>
    <dgm:cxn modelId="{083D1784-AD74-4E77-ACDC-EC3268D6F18B}" type="presOf" srcId="{B479FB93-137F-4D76-B1BF-3EF105AF2BD2}" destId="{3124A750-9C5D-40CB-8302-5D680B1A1950}" srcOrd="0" destOrd="0" presId="urn:microsoft.com/office/officeart/2005/8/layout/hList9"/>
    <dgm:cxn modelId="{72EEEBD3-D912-43E2-903C-3197D66CFBA8}" type="presOf" srcId="{4BED2CBB-087C-4F75-8DED-315530B24C85}" destId="{1A6DC6A5-36A7-4D51-AE56-CAA4458B4D78}" srcOrd="0" destOrd="0" presId="urn:microsoft.com/office/officeart/2005/8/layout/hList9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5B5603CB-5AC5-478D-A94F-93B5E49EB328}" type="presOf" srcId="{CE1776D0-2661-4C9B-942E-9C3FAAFB3A50}" destId="{28D98EC2-0ADE-48D9-A13F-D74CC40B8D9A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1771CBBD-AB6B-4E11-9B0D-47BC7539650F}" type="presOf" srcId="{4BED2CBB-087C-4F75-8DED-315530B24C85}" destId="{014CD7C3-F1EF-4F6E-A094-F533E9A7C905}" srcOrd="1" destOrd="0" presId="urn:microsoft.com/office/officeart/2005/8/layout/hList9"/>
    <dgm:cxn modelId="{BE2BB199-EDB0-4290-90B5-1F63C24AF3C6}" srcId="{89CA03C1-CC13-4F05-AE75-667934265DE8}" destId="{4BED2CBB-087C-4F75-8DED-315530B24C85}" srcOrd="2" destOrd="0" parTransId="{1FD3AFFF-E59B-46AE-BCF6-70563533AE98}" sibTransId="{A2AE8507-58F4-481E-A074-F1C27199429D}"/>
    <dgm:cxn modelId="{244686CE-3D52-442C-8AA0-836868CC360A}" type="presOf" srcId="{A39D11D0-4BC6-450E-9EC3-AE773DDCDE56}" destId="{9EC4B05C-0559-4615-A359-9E60E1DE8E04}" srcOrd="1" destOrd="0" presId="urn:microsoft.com/office/officeart/2005/8/layout/hList9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F5CB6DD1-0138-49F0-8D7A-7F9D40D0B2EF}" type="presParOf" srcId="{18A8F23B-57C5-4FF1-8A04-5E0C0F02F175}" destId="{910911A2-7E66-4573-9213-EF1D1F22E1E8}" srcOrd="0" destOrd="0" presId="urn:microsoft.com/office/officeart/2005/8/layout/hList9"/>
    <dgm:cxn modelId="{CA9E6166-E391-4BB5-90B6-746E196B87DC}" type="presParOf" srcId="{18A8F23B-57C5-4FF1-8A04-5E0C0F02F175}" destId="{B5C915FD-0934-43AC-813C-93A106E4DB18}" srcOrd="1" destOrd="0" presId="urn:microsoft.com/office/officeart/2005/8/layout/hList9"/>
    <dgm:cxn modelId="{7D94E055-3F71-4585-A90C-DC39401EAE26}" type="presParOf" srcId="{B5C915FD-0934-43AC-813C-93A106E4DB18}" destId="{13A20F9E-C850-4879-9B68-866425DD3B49}" srcOrd="0" destOrd="0" presId="urn:microsoft.com/office/officeart/2005/8/layout/hList9"/>
    <dgm:cxn modelId="{4CFF385F-D903-4E2B-91DC-751C6963192A}" type="presParOf" srcId="{B5C915FD-0934-43AC-813C-93A106E4DB18}" destId="{A18D9433-E7AD-44E8-AAC2-61C7D2F3E5D1}" srcOrd="1" destOrd="0" presId="urn:microsoft.com/office/officeart/2005/8/layout/hList9"/>
    <dgm:cxn modelId="{01A8EDED-77AE-4101-A0FD-FC785F61BFEC}" type="presParOf" srcId="{A18D9433-E7AD-44E8-AAC2-61C7D2F3E5D1}" destId="{3124A750-9C5D-40CB-8302-5D680B1A1950}" srcOrd="0" destOrd="0" presId="urn:microsoft.com/office/officeart/2005/8/layout/hList9"/>
    <dgm:cxn modelId="{F5AB1826-F8F6-48E2-A6FD-3270D271509F}" type="presParOf" srcId="{A18D9433-E7AD-44E8-AAC2-61C7D2F3E5D1}" destId="{17760547-132F-42B4-9E2F-799685DEF644}" srcOrd="1" destOrd="0" presId="urn:microsoft.com/office/officeart/2005/8/layout/hList9"/>
    <dgm:cxn modelId="{B499E3A3-82A0-4BB3-9F3D-F07E2D727B92}" type="presParOf" srcId="{B5C915FD-0934-43AC-813C-93A106E4DB18}" destId="{E332741A-9DAA-4169-830B-1FCEFA98B22E}" srcOrd="2" destOrd="0" presId="urn:microsoft.com/office/officeart/2005/8/layout/hList9"/>
    <dgm:cxn modelId="{523B2E9F-2638-4007-90D5-81DEA13AB906}" type="presParOf" srcId="{E332741A-9DAA-4169-830B-1FCEFA98B22E}" destId="{BC4C1CBD-35DF-4F7A-A7BF-5C12490356AA}" srcOrd="0" destOrd="0" presId="urn:microsoft.com/office/officeart/2005/8/layout/hList9"/>
    <dgm:cxn modelId="{B748108B-876A-4EE1-9E83-CA6654C8647E}" type="presParOf" srcId="{E332741A-9DAA-4169-830B-1FCEFA98B22E}" destId="{3BE683AB-08E7-401B-8AD6-781F22864B83}" srcOrd="1" destOrd="0" presId="urn:microsoft.com/office/officeart/2005/8/layout/hList9"/>
    <dgm:cxn modelId="{F4BCA050-6FB7-4A57-9A17-0539A26F2D0D}" type="presParOf" srcId="{18A8F23B-57C5-4FF1-8A04-5E0C0F02F175}" destId="{5EE1176C-0379-46C8-BFD8-CDD4EAAE78EA}" srcOrd="2" destOrd="0" presId="urn:microsoft.com/office/officeart/2005/8/layout/hList9"/>
    <dgm:cxn modelId="{31E5FAD9-6DE8-442F-8D76-B80244032376}" type="presParOf" srcId="{18A8F23B-57C5-4FF1-8A04-5E0C0F02F175}" destId="{28D98EC2-0ADE-48D9-A13F-D74CC40B8D9A}" srcOrd="3" destOrd="0" presId="urn:microsoft.com/office/officeart/2005/8/layout/hList9"/>
    <dgm:cxn modelId="{B89FC8A9-B404-4A98-AA29-97A3174B0095}" type="presParOf" srcId="{18A8F23B-57C5-4FF1-8A04-5E0C0F02F175}" destId="{23194CBB-ED41-41A8-AB06-5FE9F1B4A444}" srcOrd="4" destOrd="0" presId="urn:microsoft.com/office/officeart/2005/8/layout/hList9"/>
    <dgm:cxn modelId="{BDD6818B-4B36-40A9-B420-02C935A2DA51}" type="presParOf" srcId="{18A8F23B-57C5-4FF1-8A04-5E0C0F02F175}" destId="{DAB841F1-D6F9-43C2-B631-F162DCB40417}" srcOrd="5" destOrd="0" presId="urn:microsoft.com/office/officeart/2005/8/layout/hList9"/>
    <dgm:cxn modelId="{EE7B8549-519B-4EDB-B12C-E3B28FB9378F}" type="presParOf" srcId="{18A8F23B-57C5-4FF1-8A04-5E0C0F02F175}" destId="{EA3BC286-315B-4B9A-89A9-E0216A08113C}" srcOrd="6" destOrd="0" presId="urn:microsoft.com/office/officeart/2005/8/layout/hList9"/>
    <dgm:cxn modelId="{F7FABC2B-E1FF-4459-9E32-DA135E330D1D}" type="presParOf" srcId="{EA3BC286-315B-4B9A-89A9-E0216A08113C}" destId="{8A61E956-6AA8-4490-B41B-283F9FA08D17}" srcOrd="0" destOrd="0" presId="urn:microsoft.com/office/officeart/2005/8/layout/hList9"/>
    <dgm:cxn modelId="{24932133-CF1F-4D06-90AF-C30B67A5DED1}" type="presParOf" srcId="{EA3BC286-315B-4B9A-89A9-E0216A08113C}" destId="{0F612D53-0289-49B0-B5EA-E0E76457C844}" srcOrd="1" destOrd="0" presId="urn:microsoft.com/office/officeart/2005/8/layout/hList9"/>
    <dgm:cxn modelId="{48368510-E685-429A-960F-A42F2EB7F229}" type="presParOf" srcId="{0F612D53-0289-49B0-B5EA-E0E76457C844}" destId="{459393CA-4177-4BEB-B2B1-6AA0C356E386}" srcOrd="0" destOrd="0" presId="urn:microsoft.com/office/officeart/2005/8/layout/hList9"/>
    <dgm:cxn modelId="{AF9ABA81-EC5E-4748-8AEA-82AB217D9418}" type="presParOf" srcId="{0F612D53-0289-49B0-B5EA-E0E76457C844}" destId="{1F91110E-5245-46E9-AF24-5BE7ABE0D076}" srcOrd="1" destOrd="0" presId="urn:microsoft.com/office/officeart/2005/8/layout/hList9"/>
    <dgm:cxn modelId="{E7A2C5FB-D46E-4637-8540-3B181270CB6B}" type="presParOf" srcId="{EA3BC286-315B-4B9A-89A9-E0216A08113C}" destId="{D133A839-943E-4F38-B42C-C8F2A412972B}" srcOrd="2" destOrd="0" presId="urn:microsoft.com/office/officeart/2005/8/layout/hList9"/>
    <dgm:cxn modelId="{CA4CD83F-FCE4-4A62-826C-3B1944012894}" type="presParOf" srcId="{D133A839-943E-4F38-B42C-C8F2A412972B}" destId="{51CDF598-4BCC-44DA-8DDF-EF416080E12B}" srcOrd="0" destOrd="0" presId="urn:microsoft.com/office/officeart/2005/8/layout/hList9"/>
    <dgm:cxn modelId="{74122684-46E4-4AB4-899D-5D3678991AC6}" type="presParOf" srcId="{D133A839-943E-4F38-B42C-C8F2A412972B}" destId="{9EC4B05C-0559-4615-A359-9E60E1DE8E04}" srcOrd="1" destOrd="0" presId="urn:microsoft.com/office/officeart/2005/8/layout/hList9"/>
    <dgm:cxn modelId="{28DB6B0F-B44A-4CDE-BC65-BCEFFE5AA927}" type="presParOf" srcId="{EA3BC286-315B-4B9A-89A9-E0216A08113C}" destId="{CAC8BECD-316D-4260-94A5-1ACCA9A55407}" srcOrd="3" destOrd="0" presId="urn:microsoft.com/office/officeart/2005/8/layout/hList9"/>
    <dgm:cxn modelId="{D2DA1FF0-AE80-46B9-B391-6F9BD9188C08}" type="presParOf" srcId="{CAC8BECD-316D-4260-94A5-1ACCA9A55407}" destId="{1A6DC6A5-36A7-4D51-AE56-CAA4458B4D78}" srcOrd="0" destOrd="0" presId="urn:microsoft.com/office/officeart/2005/8/layout/hList9"/>
    <dgm:cxn modelId="{4189F6B4-733D-4CD7-BC19-EF8D45564C6E}" type="presParOf" srcId="{CAC8BECD-316D-4260-94A5-1ACCA9A55407}" destId="{014CD7C3-F1EF-4F6E-A094-F533E9A7C905}" srcOrd="1" destOrd="0" presId="urn:microsoft.com/office/officeart/2005/8/layout/hList9"/>
    <dgm:cxn modelId="{4E6CB580-1A63-47F6-BFA5-3CA434692AF4}" type="presParOf" srcId="{18A8F23B-57C5-4FF1-8A04-5E0C0F02F175}" destId="{879DCA5E-3CA1-40D9-B11A-C9BE5EC147E7}" srcOrd="7" destOrd="0" presId="urn:microsoft.com/office/officeart/2005/8/layout/hList9"/>
    <dgm:cxn modelId="{7794CBF9-EBEE-4695-9B5F-285AC15BD6E4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pPr latinLnBrk="1"/>
          <a:r>
            <a:rPr lang="en-US" altLang="ko-KR" b="1" dirty="0" smtClean="0"/>
            <a:t>1018.14.2</a:t>
          </a:r>
          <a:endParaRPr lang="ko-KR" altLang="en-US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판매자는</a:t>
          </a:r>
          <a:r>
            <a:rPr lang="ko-KR" altLang="en-US" sz="2000" dirty="0" smtClean="0"/>
            <a:t> 소유권과 결부된 통상적 수준의 지속적인 관리상 관여를 하지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뿐만 아니라 효과적인 통제를 하지도 않는가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건설사</a:t>
          </a:r>
          <a:r>
            <a:rPr lang="ko-KR" altLang="en-US" sz="2000" dirty="0" smtClean="0"/>
            <a:t> </a:t>
          </a:r>
          <a:r>
            <a:rPr lang="ko-KR" altLang="en-US" sz="2000" dirty="0" err="1" smtClean="0"/>
            <a:t>부도시</a:t>
          </a:r>
          <a:r>
            <a:rPr lang="ko-KR" altLang="en-US" sz="2000" dirty="0" smtClean="0"/>
            <a:t> 매수자는 납부금액의 환불 또는 대한주택보증 통해 다른 </a:t>
          </a:r>
          <a:r>
            <a:rPr lang="ko-KR" altLang="en-US" sz="2000" dirty="0" err="1" smtClean="0"/>
            <a:t>건설사로</a:t>
          </a:r>
          <a:r>
            <a:rPr lang="ko-KR" altLang="en-US" sz="2000" dirty="0" smtClean="0"/>
            <a:t> 하여금 공사를 완성하게 할 수 있는 선택권한 있음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149824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3" custLinFactNeighborY="5176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3" custScaleY="229514" custLinFactNeighborX="-1310" custLinFactNeighborY="-398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106E7D2D-9A92-4FB0-BEA8-36B020B403DF}" type="presOf" srcId="{89CA03C1-CC13-4F05-AE75-667934265DE8}" destId="{99C67F16-3D66-4713-B112-55C28E52AF47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07A88585-E621-48C7-9F5E-703584DB6041}" type="presOf" srcId="{82EDD57C-03E2-40D0-8F5F-A100C0E92709}" destId="{1F91110E-5245-46E9-AF24-5BE7ABE0D076}" srcOrd="1" destOrd="0" presId="urn:microsoft.com/office/officeart/2005/8/layout/hList9"/>
    <dgm:cxn modelId="{C4A1C5A4-FBAA-4BE8-9E2D-9DA3F8C5C4E2}" type="presOf" srcId="{777F10F3-F4B0-43A4-9790-AABE7F7897AB}" destId="{18A8F23B-57C5-4FF1-8A04-5E0C0F02F175}" srcOrd="0" destOrd="0" presId="urn:microsoft.com/office/officeart/2005/8/layout/hList9"/>
    <dgm:cxn modelId="{CE4F86BC-753F-4F87-9BB6-5420DAEA7673}" type="presOf" srcId="{82EDD57C-03E2-40D0-8F5F-A100C0E92709}" destId="{459393CA-4177-4BEB-B2B1-6AA0C356E386}" srcOrd="0" destOrd="0" presId="urn:microsoft.com/office/officeart/2005/8/layout/hList9"/>
    <dgm:cxn modelId="{065083CB-B290-4A85-8A80-8C3D214438D8}" type="presOf" srcId="{10CECAB5-DAE4-4B8A-9CEA-1A090D7B943B}" destId="{BC4C1CBD-35DF-4F7A-A7BF-5C12490356AA}" srcOrd="0" destOrd="0" presId="urn:microsoft.com/office/officeart/2005/8/layout/hList9"/>
    <dgm:cxn modelId="{AE10A43E-32BA-4D91-A624-093D0B708759}" type="presOf" srcId="{CE1776D0-2661-4C9B-942E-9C3FAAFB3A50}" destId="{28D98EC2-0ADE-48D9-A13F-D74CC40B8D9A}" srcOrd="0" destOrd="0" presId="urn:microsoft.com/office/officeart/2005/8/layout/hList9"/>
    <dgm:cxn modelId="{D1EFD065-DCBF-4369-BFD5-B6D57E9064BD}" type="presOf" srcId="{10CECAB5-DAE4-4B8A-9CEA-1A090D7B943B}" destId="{3BE683AB-08E7-401B-8AD6-781F22864B83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01A6251A-A1EC-429A-9D9C-E2E4F1808076}" type="presOf" srcId="{B479FB93-137F-4D76-B1BF-3EF105AF2BD2}" destId="{17760547-132F-42B4-9E2F-799685DEF644}" srcOrd="1" destOrd="0" presId="urn:microsoft.com/office/officeart/2005/8/layout/hList9"/>
    <dgm:cxn modelId="{FC5B3DED-B29F-4BC0-9E9C-C55ACA4C0139}" type="presOf" srcId="{B479FB93-137F-4D76-B1BF-3EF105AF2BD2}" destId="{3124A750-9C5D-40CB-8302-5D680B1A1950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26698BBA-D9FD-4AAB-BB9A-58CEF7549131}" type="presParOf" srcId="{18A8F23B-57C5-4FF1-8A04-5E0C0F02F175}" destId="{910911A2-7E66-4573-9213-EF1D1F22E1E8}" srcOrd="0" destOrd="0" presId="urn:microsoft.com/office/officeart/2005/8/layout/hList9"/>
    <dgm:cxn modelId="{F907DD87-AF2C-470B-8586-DDCC84735876}" type="presParOf" srcId="{18A8F23B-57C5-4FF1-8A04-5E0C0F02F175}" destId="{B5C915FD-0934-43AC-813C-93A106E4DB18}" srcOrd="1" destOrd="0" presId="urn:microsoft.com/office/officeart/2005/8/layout/hList9"/>
    <dgm:cxn modelId="{D5C8641B-8BEA-4BE5-8BEA-F6928EF41419}" type="presParOf" srcId="{B5C915FD-0934-43AC-813C-93A106E4DB18}" destId="{13A20F9E-C850-4879-9B68-866425DD3B49}" srcOrd="0" destOrd="0" presId="urn:microsoft.com/office/officeart/2005/8/layout/hList9"/>
    <dgm:cxn modelId="{21D21BD4-3DA7-4164-A878-30899BED61F9}" type="presParOf" srcId="{B5C915FD-0934-43AC-813C-93A106E4DB18}" destId="{A18D9433-E7AD-44E8-AAC2-61C7D2F3E5D1}" srcOrd="1" destOrd="0" presId="urn:microsoft.com/office/officeart/2005/8/layout/hList9"/>
    <dgm:cxn modelId="{B57D5FA7-CA4E-4D9A-8437-3E2894CA937A}" type="presParOf" srcId="{A18D9433-E7AD-44E8-AAC2-61C7D2F3E5D1}" destId="{3124A750-9C5D-40CB-8302-5D680B1A1950}" srcOrd="0" destOrd="0" presId="urn:microsoft.com/office/officeart/2005/8/layout/hList9"/>
    <dgm:cxn modelId="{C390BC0B-D97D-437F-BD78-C1361AF5B27E}" type="presParOf" srcId="{A18D9433-E7AD-44E8-AAC2-61C7D2F3E5D1}" destId="{17760547-132F-42B4-9E2F-799685DEF644}" srcOrd="1" destOrd="0" presId="urn:microsoft.com/office/officeart/2005/8/layout/hList9"/>
    <dgm:cxn modelId="{163918FD-6D3A-47F0-BE45-94D995607992}" type="presParOf" srcId="{B5C915FD-0934-43AC-813C-93A106E4DB18}" destId="{E332741A-9DAA-4169-830B-1FCEFA98B22E}" srcOrd="2" destOrd="0" presId="urn:microsoft.com/office/officeart/2005/8/layout/hList9"/>
    <dgm:cxn modelId="{6397A3FD-3BD4-42FD-ADEB-EF643DDB17D2}" type="presParOf" srcId="{E332741A-9DAA-4169-830B-1FCEFA98B22E}" destId="{BC4C1CBD-35DF-4F7A-A7BF-5C12490356AA}" srcOrd="0" destOrd="0" presId="urn:microsoft.com/office/officeart/2005/8/layout/hList9"/>
    <dgm:cxn modelId="{49D339CF-74E1-413E-87B7-6947A08C80AE}" type="presParOf" srcId="{E332741A-9DAA-4169-830B-1FCEFA98B22E}" destId="{3BE683AB-08E7-401B-8AD6-781F22864B83}" srcOrd="1" destOrd="0" presId="urn:microsoft.com/office/officeart/2005/8/layout/hList9"/>
    <dgm:cxn modelId="{A031D340-5F95-4C28-9888-15D76CCEF1BF}" type="presParOf" srcId="{18A8F23B-57C5-4FF1-8A04-5E0C0F02F175}" destId="{5EE1176C-0379-46C8-BFD8-CDD4EAAE78EA}" srcOrd="2" destOrd="0" presId="urn:microsoft.com/office/officeart/2005/8/layout/hList9"/>
    <dgm:cxn modelId="{2C36D97E-7C7B-4492-AE96-DC02CE21D576}" type="presParOf" srcId="{18A8F23B-57C5-4FF1-8A04-5E0C0F02F175}" destId="{28D98EC2-0ADE-48D9-A13F-D74CC40B8D9A}" srcOrd="3" destOrd="0" presId="urn:microsoft.com/office/officeart/2005/8/layout/hList9"/>
    <dgm:cxn modelId="{65EE63E2-8BA9-484B-AAF4-0BCC19D152E3}" type="presParOf" srcId="{18A8F23B-57C5-4FF1-8A04-5E0C0F02F175}" destId="{23194CBB-ED41-41A8-AB06-5FE9F1B4A444}" srcOrd="4" destOrd="0" presId="urn:microsoft.com/office/officeart/2005/8/layout/hList9"/>
    <dgm:cxn modelId="{A97F06D2-1E6C-4515-B228-D22592E287B1}" type="presParOf" srcId="{18A8F23B-57C5-4FF1-8A04-5E0C0F02F175}" destId="{DAB841F1-D6F9-43C2-B631-F162DCB40417}" srcOrd="5" destOrd="0" presId="urn:microsoft.com/office/officeart/2005/8/layout/hList9"/>
    <dgm:cxn modelId="{76917EAA-D491-4CD5-8CB6-F5605B5B0803}" type="presParOf" srcId="{18A8F23B-57C5-4FF1-8A04-5E0C0F02F175}" destId="{EA3BC286-315B-4B9A-89A9-E0216A08113C}" srcOrd="6" destOrd="0" presId="urn:microsoft.com/office/officeart/2005/8/layout/hList9"/>
    <dgm:cxn modelId="{230D55CB-0EE6-4152-AE92-27B9DD7BBAA0}" type="presParOf" srcId="{EA3BC286-315B-4B9A-89A9-E0216A08113C}" destId="{8A61E956-6AA8-4490-B41B-283F9FA08D17}" srcOrd="0" destOrd="0" presId="urn:microsoft.com/office/officeart/2005/8/layout/hList9"/>
    <dgm:cxn modelId="{B147B0D5-8223-45CD-8F3F-E60BF90A4AB6}" type="presParOf" srcId="{EA3BC286-315B-4B9A-89A9-E0216A08113C}" destId="{0F612D53-0289-49B0-B5EA-E0E76457C844}" srcOrd="1" destOrd="0" presId="urn:microsoft.com/office/officeart/2005/8/layout/hList9"/>
    <dgm:cxn modelId="{31ADBA0F-AAD6-4208-BD0A-3ECDE140646C}" type="presParOf" srcId="{0F612D53-0289-49B0-B5EA-E0E76457C844}" destId="{459393CA-4177-4BEB-B2B1-6AA0C356E386}" srcOrd="0" destOrd="0" presId="urn:microsoft.com/office/officeart/2005/8/layout/hList9"/>
    <dgm:cxn modelId="{F36B4926-C91C-41E6-BD08-FA5A59DF26AB}" type="presParOf" srcId="{0F612D53-0289-49B0-B5EA-E0E76457C844}" destId="{1F91110E-5245-46E9-AF24-5BE7ABE0D076}" srcOrd="1" destOrd="0" presId="urn:microsoft.com/office/officeart/2005/8/layout/hList9"/>
    <dgm:cxn modelId="{1FAEE7E1-0C14-4976-9B40-2BAEECD4A38F}" type="presParOf" srcId="{18A8F23B-57C5-4FF1-8A04-5E0C0F02F175}" destId="{879DCA5E-3CA1-40D9-B11A-C9BE5EC147E7}" srcOrd="7" destOrd="0" presId="urn:microsoft.com/office/officeart/2005/8/layout/hList9"/>
    <dgm:cxn modelId="{D31C8429-F505-4115-A953-9AE25CC8D3E0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b="1" dirty="0" smtClean="0"/>
            <a:t>부동산설계에 영향을 미칠 수 있는 제한적인 능력만을 가지는 경우는 건설계약으로 보기 어려움</a:t>
          </a:r>
          <a:endParaRPr lang="ko-KR" altLang="en-US" sz="2000" b="1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b="1" dirty="0" smtClean="0"/>
            <a:t>재화판매 인식요건이 </a:t>
          </a:r>
          <a:r>
            <a:rPr lang="ko-KR" altLang="en-US" sz="2000" b="1" dirty="0" err="1" smtClean="0"/>
            <a:t>건설진행중에</a:t>
          </a:r>
          <a:r>
            <a:rPr lang="ko-KR" altLang="en-US" sz="2000" b="1" dirty="0" smtClean="0"/>
            <a:t> 계속적으로 충족한다면 진행기준을 사용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/>
      <dgm:spPr/>
      <dgm:t>
        <a:bodyPr/>
        <a:lstStyle/>
        <a:p>
          <a:pPr latinLnBrk="1"/>
          <a:r>
            <a:rPr lang="en-US" altLang="ko-KR" dirty="0" smtClean="0"/>
            <a:t>?</a:t>
          </a:r>
          <a:endParaRPr lang="ko-KR" altLang="en-US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A8AB76E8-8BF9-4920-9F52-4842289E2E3B}" type="presOf" srcId="{91E765CB-E171-46BF-91F5-541FA27AB9AC}" destId="{4A4BC614-5294-4588-A22C-24EC08AB7521}" srcOrd="0" destOrd="0" presId="urn:microsoft.com/office/officeart/2005/8/layout/chevron2"/>
    <dgm:cxn modelId="{DE03E5DB-6CF0-4C65-9B0E-C09060830969}" type="presOf" srcId="{6562FEFC-E72C-45EB-805A-36B4DD908934}" destId="{22785638-4B23-421B-A921-56E8880395DF}" srcOrd="0" destOrd="0" presId="urn:microsoft.com/office/officeart/2005/8/layout/chevron2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4FDFFFB3-EF66-4698-B45C-D4202FF0144C}" type="presOf" srcId="{38B9D88E-7CC0-418E-B0A0-639505188676}" destId="{D39DE4FE-C62D-4058-A43E-76D9F35E1BA8}" srcOrd="0" destOrd="0" presId="urn:microsoft.com/office/officeart/2005/8/layout/chevron2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CBEECC7B-45DE-4CF3-9AF0-991B6EA2CEB4}" type="presOf" srcId="{B46EF590-30DF-48E9-8AFC-484397590A60}" destId="{8AC98957-585D-4B45-9ACA-77D121740919}" srcOrd="0" destOrd="0" presId="urn:microsoft.com/office/officeart/2005/8/layout/chevron2"/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2AB0ED80-ED42-430B-A060-E4354D9D76CA}" type="presOf" srcId="{07F5D625-28B0-429B-8BAD-14E1BE133A4A}" destId="{CE7CD4B9-90A5-4256-B5A5-B9306DBC88FA}" srcOrd="0" destOrd="0" presId="urn:microsoft.com/office/officeart/2005/8/layout/chevron2"/>
    <dgm:cxn modelId="{F7FD136A-9E39-45A9-991E-1DF9DB8973C0}" type="presOf" srcId="{91160A1F-5437-44D2-86AD-DAE6CF04CA60}" destId="{631B21E1-C8E1-48A5-9EB7-499979410A87}" srcOrd="0" destOrd="0" presId="urn:microsoft.com/office/officeart/2005/8/layout/chevron2"/>
    <dgm:cxn modelId="{CF9B5930-E504-402A-9138-52AB4D0E8B0E}" type="presOf" srcId="{53D91D37-6157-4755-BEA6-4C5D5D2BB54F}" destId="{28F38923-13FA-49C4-8FBE-E08318C9552C}" srcOrd="0" destOrd="0" presId="urn:microsoft.com/office/officeart/2005/8/layout/chevron2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D3B4DC78-95D2-4333-B03D-9804060DA6BE}" type="presParOf" srcId="{8AC98957-585D-4B45-9ACA-77D121740919}" destId="{FC50AA6E-8B9F-42B9-A803-3AD5D89EF496}" srcOrd="0" destOrd="0" presId="urn:microsoft.com/office/officeart/2005/8/layout/chevron2"/>
    <dgm:cxn modelId="{E4A2C727-F38C-42D8-A8ED-30FA7509B38E}" type="presParOf" srcId="{FC50AA6E-8B9F-42B9-A803-3AD5D89EF496}" destId="{D39DE4FE-C62D-4058-A43E-76D9F35E1BA8}" srcOrd="0" destOrd="0" presId="urn:microsoft.com/office/officeart/2005/8/layout/chevron2"/>
    <dgm:cxn modelId="{1186CC32-F8C8-48B3-A18B-6C54E7EB31BD}" type="presParOf" srcId="{FC50AA6E-8B9F-42B9-A803-3AD5D89EF496}" destId="{4A4BC614-5294-4588-A22C-24EC08AB7521}" srcOrd="1" destOrd="0" presId="urn:microsoft.com/office/officeart/2005/8/layout/chevron2"/>
    <dgm:cxn modelId="{5EC54BD1-CC96-45CB-8584-260EE8BBD720}" type="presParOf" srcId="{8AC98957-585D-4B45-9ACA-77D121740919}" destId="{34449485-86FE-4E80-BAB8-DCDCB079E910}" srcOrd="1" destOrd="0" presId="urn:microsoft.com/office/officeart/2005/8/layout/chevron2"/>
    <dgm:cxn modelId="{67F36CCE-86F0-4A73-B5E6-66A3B6E28042}" type="presParOf" srcId="{8AC98957-585D-4B45-9ACA-77D121740919}" destId="{6D6BBF75-1C02-4C3A-B0A9-06A39182A9C3}" srcOrd="2" destOrd="0" presId="urn:microsoft.com/office/officeart/2005/8/layout/chevron2"/>
    <dgm:cxn modelId="{474242D6-AA06-4FD2-83B3-38533068C62F}" type="presParOf" srcId="{6D6BBF75-1C02-4C3A-B0A9-06A39182A9C3}" destId="{22785638-4B23-421B-A921-56E8880395DF}" srcOrd="0" destOrd="0" presId="urn:microsoft.com/office/officeart/2005/8/layout/chevron2"/>
    <dgm:cxn modelId="{56905721-E03F-4D9F-9159-2DFB589F0C43}" type="presParOf" srcId="{6D6BBF75-1C02-4C3A-B0A9-06A39182A9C3}" destId="{CE7CD4B9-90A5-4256-B5A5-B9306DBC88FA}" srcOrd="1" destOrd="0" presId="urn:microsoft.com/office/officeart/2005/8/layout/chevron2"/>
    <dgm:cxn modelId="{ADFACA42-BE44-405B-9544-92A379681820}" type="presParOf" srcId="{8AC98957-585D-4B45-9ACA-77D121740919}" destId="{60B12DCD-DDB6-437D-968C-72ADC14E3C59}" srcOrd="3" destOrd="0" presId="urn:microsoft.com/office/officeart/2005/8/layout/chevron2"/>
    <dgm:cxn modelId="{C5B05DE9-08C9-48E3-85EC-4CC2781644A4}" type="presParOf" srcId="{8AC98957-585D-4B45-9ACA-77D121740919}" destId="{328ACC17-6307-49D2-AFE6-127080E9C80E}" srcOrd="4" destOrd="0" presId="urn:microsoft.com/office/officeart/2005/8/layout/chevron2"/>
    <dgm:cxn modelId="{CB033AED-1E9C-4C35-A68D-B1CCAEE36537}" type="presParOf" srcId="{328ACC17-6307-49D2-AFE6-127080E9C80E}" destId="{28F38923-13FA-49C4-8FBE-E08318C9552C}" srcOrd="0" destOrd="0" presId="urn:microsoft.com/office/officeart/2005/8/layout/chevron2"/>
    <dgm:cxn modelId="{6340CC4E-CC8C-46CE-9114-A5C3D42F77C5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4C13A7E-CFCA-49EE-B65A-8F0FF519169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FAE0B93-E4F6-4969-A052-B20138467DCB}">
      <dgm:prSet phldrT="[텍스트]" custT="1"/>
      <dgm:spPr/>
      <dgm:t>
        <a:bodyPr/>
        <a:lstStyle/>
        <a:p>
          <a:pPr latinLnBrk="1"/>
          <a:r>
            <a:rPr lang="ko-KR" altLang="en-US" sz="2800" b="1" dirty="0" smtClean="0"/>
            <a:t>예약매출</a:t>
          </a:r>
          <a:r>
            <a:rPr lang="en-US" altLang="ko-KR" sz="2800" b="1" dirty="0" smtClean="0"/>
            <a:t>?</a:t>
          </a:r>
          <a:endParaRPr lang="ko-KR" altLang="en-US" sz="2800" b="1" dirty="0"/>
        </a:p>
      </dgm:t>
    </dgm:pt>
    <dgm:pt modelId="{B8D2770E-7529-4D12-BDC8-B941DEE251C2}" type="parTrans" cxnId="{D3DEE267-E96B-40D3-B936-65E43933B596}">
      <dgm:prSet/>
      <dgm:spPr/>
      <dgm:t>
        <a:bodyPr/>
        <a:lstStyle/>
        <a:p>
          <a:pPr latinLnBrk="1"/>
          <a:endParaRPr lang="ko-KR" altLang="en-US"/>
        </a:p>
      </dgm:t>
    </dgm:pt>
    <dgm:pt modelId="{960670C4-8AFF-4293-ACA5-F1C77A6772E2}" type="sibTrans" cxnId="{D3DEE267-E96B-40D3-B936-65E43933B596}">
      <dgm:prSet/>
      <dgm:spPr/>
      <dgm:t>
        <a:bodyPr/>
        <a:lstStyle/>
        <a:p>
          <a:pPr latinLnBrk="1"/>
          <a:endParaRPr lang="ko-KR" altLang="en-US"/>
        </a:p>
      </dgm:t>
    </dgm:pt>
    <dgm:pt modelId="{C44448D9-645F-42BE-AD88-B188B1FF2D7F}">
      <dgm:prSet phldrT="[텍스트]"/>
      <dgm:spPr/>
      <dgm:t>
        <a:bodyPr/>
        <a:lstStyle/>
        <a:p>
          <a:pPr latinLnBrk="1"/>
          <a:r>
            <a:rPr lang="ko-KR" altLang="en-US" dirty="0" smtClean="0"/>
            <a:t>건설계약에 해당하지 않고</a:t>
          </a:r>
          <a:endParaRPr lang="ko-KR" altLang="en-US" dirty="0"/>
        </a:p>
      </dgm:t>
    </dgm:pt>
    <dgm:pt modelId="{5C22DCF5-C433-4784-BFC6-BA2D1D227A78}" type="parTrans" cxnId="{2F306805-7930-4661-B4C0-5A8FC3B35FE2}">
      <dgm:prSet/>
      <dgm:spPr/>
      <dgm:t>
        <a:bodyPr/>
        <a:lstStyle/>
        <a:p>
          <a:pPr latinLnBrk="1"/>
          <a:endParaRPr lang="ko-KR" altLang="en-US"/>
        </a:p>
      </dgm:t>
    </dgm:pt>
    <dgm:pt modelId="{CDCFE1C4-27D7-451F-8B64-078923500B0C}" type="sibTrans" cxnId="{2F306805-7930-4661-B4C0-5A8FC3B35FE2}">
      <dgm:prSet/>
      <dgm:spPr/>
      <dgm:t>
        <a:bodyPr/>
        <a:lstStyle/>
        <a:p>
          <a:pPr latinLnBrk="1"/>
          <a:endParaRPr lang="ko-KR" altLang="en-US"/>
        </a:p>
      </dgm:t>
    </dgm:pt>
    <dgm:pt modelId="{E48439F6-5B1F-4B78-AE3A-344226CECE3E}">
      <dgm:prSet phldrT="[텍스트]"/>
      <dgm:spPr/>
      <dgm:t>
        <a:bodyPr/>
        <a:lstStyle/>
        <a:p>
          <a:pPr latinLnBrk="1"/>
          <a:r>
            <a:rPr lang="ko-KR" altLang="en-US" u="none" dirty="0" smtClean="0">
              <a:uFillTx/>
            </a:rPr>
            <a:t>제작 진행 중에 계속적으로 충족된다면</a:t>
          </a:r>
          <a:r>
            <a:rPr lang="en-US" altLang="ko-KR" u="none" dirty="0" smtClean="0">
              <a:uFillTx/>
            </a:rPr>
            <a:t>?</a:t>
          </a:r>
          <a:endParaRPr lang="ko-KR" altLang="en-US" u="none" dirty="0"/>
        </a:p>
      </dgm:t>
    </dgm:pt>
    <dgm:pt modelId="{ADD01A26-5A4F-48EA-A7A1-D38EEDF84777}" type="parTrans" cxnId="{56A47E6A-EE8F-4097-A19D-9A16EB0FACA5}">
      <dgm:prSet/>
      <dgm:spPr/>
      <dgm:t>
        <a:bodyPr/>
        <a:lstStyle/>
        <a:p>
          <a:pPr latinLnBrk="1"/>
          <a:endParaRPr lang="ko-KR" altLang="en-US"/>
        </a:p>
      </dgm:t>
    </dgm:pt>
    <dgm:pt modelId="{9D37E3E2-754E-4216-8639-1C50F91FE30E}" type="sibTrans" cxnId="{56A47E6A-EE8F-4097-A19D-9A16EB0FACA5}">
      <dgm:prSet/>
      <dgm:spPr/>
      <dgm:t>
        <a:bodyPr/>
        <a:lstStyle/>
        <a:p>
          <a:pPr latinLnBrk="1"/>
          <a:endParaRPr lang="ko-KR" altLang="en-US"/>
        </a:p>
      </dgm:t>
    </dgm:pt>
    <dgm:pt modelId="{34BC0F70-8AD1-4CF7-A34C-FEA33F2C0089}">
      <dgm:prSet phldrT="[텍스트]"/>
      <dgm:spPr/>
      <dgm:t>
        <a:bodyPr/>
        <a:lstStyle/>
        <a:p>
          <a:pPr latinLnBrk="1"/>
          <a:r>
            <a:rPr lang="en-US" altLang="ko-KR" dirty="0" smtClean="0"/>
            <a:t>?</a:t>
          </a:r>
          <a:endParaRPr lang="ko-KR" altLang="en-US" dirty="0"/>
        </a:p>
      </dgm:t>
    </dgm:pt>
    <dgm:pt modelId="{6FB662EE-9F0A-499A-B443-FC441D5A99EA}" type="parTrans" cxnId="{BC2758E7-0558-424F-A79E-57CADA9A7353}">
      <dgm:prSet/>
      <dgm:spPr/>
      <dgm:t>
        <a:bodyPr/>
        <a:lstStyle/>
        <a:p>
          <a:pPr latinLnBrk="1"/>
          <a:endParaRPr lang="ko-KR" altLang="en-US"/>
        </a:p>
      </dgm:t>
    </dgm:pt>
    <dgm:pt modelId="{3C57CB50-12B0-4FA4-AEA5-756F2B69BA7B}" type="sibTrans" cxnId="{BC2758E7-0558-424F-A79E-57CADA9A7353}">
      <dgm:prSet/>
      <dgm:spPr/>
      <dgm:t>
        <a:bodyPr/>
        <a:lstStyle/>
        <a:p>
          <a:pPr latinLnBrk="1"/>
          <a:endParaRPr lang="ko-KR" altLang="en-US"/>
        </a:p>
      </dgm:t>
    </dgm:pt>
    <dgm:pt modelId="{529E3C76-5FDA-44E0-A30E-9F11E3460CE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95BBB368-AEA2-4C4C-B7CB-C6E39C63109D}" type="parTrans" cxnId="{135A15E7-DEB8-4F95-BF57-58FA034F4AD8}">
      <dgm:prSet/>
      <dgm:spPr/>
      <dgm:t>
        <a:bodyPr/>
        <a:lstStyle/>
        <a:p>
          <a:pPr latinLnBrk="1"/>
          <a:endParaRPr lang="ko-KR" altLang="en-US"/>
        </a:p>
      </dgm:t>
    </dgm:pt>
    <dgm:pt modelId="{F38E5092-FDBB-49C5-8C15-4CD0BF36703D}" type="sibTrans" cxnId="{135A15E7-DEB8-4F95-BF57-58FA034F4AD8}">
      <dgm:prSet/>
      <dgm:spPr/>
      <dgm:t>
        <a:bodyPr/>
        <a:lstStyle/>
        <a:p>
          <a:pPr latinLnBrk="1"/>
          <a:endParaRPr lang="ko-KR" altLang="en-US"/>
        </a:p>
      </dgm:t>
    </dgm:pt>
    <dgm:pt modelId="{C189D5F1-E689-437B-BF40-417E2899B8E3}">
      <dgm:prSet phldrT="[텍스트]"/>
      <dgm:spPr/>
      <dgm:t>
        <a:bodyPr/>
        <a:lstStyle/>
        <a:p>
          <a:pPr latinLnBrk="1"/>
          <a:r>
            <a:rPr lang="en-US" altLang="ko-KR" dirty="0" smtClean="0"/>
            <a:t>?</a:t>
          </a:r>
          <a:endParaRPr lang="ko-KR" altLang="en-US" dirty="0"/>
        </a:p>
      </dgm:t>
    </dgm:pt>
    <dgm:pt modelId="{8F8AD165-F243-465B-BBBF-3D3B6DEC1206}" type="parTrans" cxnId="{77049272-06C5-4660-A352-F421BFDBBFA6}">
      <dgm:prSet/>
      <dgm:spPr/>
      <dgm:t>
        <a:bodyPr/>
        <a:lstStyle/>
        <a:p>
          <a:pPr latinLnBrk="1"/>
          <a:endParaRPr lang="ko-KR" altLang="en-US"/>
        </a:p>
      </dgm:t>
    </dgm:pt>
    <dgm:pt modelId="{1FC162EA-5480-4098-B7F2-09F6E76F2AEB}" type="sibTrans" cxnId="{77049272-06C5-4660-A352-F421BFDBBFA6}">
      <dgm:prSet/>
      <dgm:spPr/>
      <dgm:t>
        <a:bodyPr/>
        <a:lstStyle/>
        <a:p>
          <a:pPr latinLnBrk="1"/>
          <a:endParaRPr lang="ko-KR" altLang="en-US"/>
        </a:p>
      </dgm:t>
    </dgm:pt>
    <dgm:pt modelId="{126554AF-F189-4CDB-8A06-21A0A62B4503}">
      <dgm:prSet phldrT="[텍스트]"/>
      <dgm:spPr/>
      <dgm:t>
        <a:bodyPr/>
        <a:lstStyle/>
        <a:p>
          <a:pPr latinLnBrk="1"/>
          <a:r>
            <a:rPr lang="ko-KR" altLang="en-US" dirty="0" smtClean="0"/>
            <a:t>재화 판매에 해당하지만</a:t>
          </a:r>
          <a:endParaRPr lang="ko-KR" altLang="en-US" dirty="0"/>
        </a:p>
      </dgm:t>
    </dgm:pt>
    <dgm:pt modelId="{92CEB1D9-5972-4091-AEFA-7A90C8D0D56D}" type="parTrans" cxnId="{8822D24D-7F82-4299-B5D0-936DF857F7E3}">
      <dgm:prSet/>
      <dgm:spPr/>
      <dgm:t>
        <a:bodyPr/>
        <a:lstStyle/>
        <a:p>
          <a:pPr latinLnBrk="1"/>
          <a:endParaRPr lang="ko-KR" altLang="en-US"/>
        </a:p>
      </dgm:t>
    </dgm:pt>
    <dgm:pt modelId="{07B61814-9201-44A9-9BE1-22291CD4718E}" type="sibTrans" cxnId="{8822D24D-7F82-4299-B5D0-936DF857F7E3}">
      <dgm:prSet/>
      <dgm:spPr/>
      <dgm:t>
        <a:bodyPr/>
        <a:lstStyle/>
        <a:p>
          <a:pPr latinLnBrk="1"/>
          <a:endParaRPr lang="ko-KR" altLang="en-US"/>
        </a:p>
      </dgm:t>
    </dgm:pt>
    <dgm:pt modelId="{7877B5D5-6064-4A81-A7CB-4ED4F3EE6936}" type="pres">
      <dgm:prSet presAssocID="{74C13A7E-CFCA-49EE-B65A-8F0FF519169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4417FF-622E-4922-A8A3-77D847423995}" type="pres">
      <dgm:prSet presAssocID="{4FAE0B93-E4F6-4969-A052-B20138467DCB}" presName="linNode" presStyleCnt="0"/>
      <dgm:spPr/>
    </dgm:pt>
    <dgm:pt modelId="{2FFF3643-9DD7-4870-B545-BB2B4050381C}" type="pres">
      <dgm:prSet presAssocID="{4FAE0B93-E4F6-4969-A052-B20138467DCB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D896870-535E-4908-AAAB-E842A30F5545}" type="pres">
      <dgm:prSet presAssocID="{4FAE0B93-E4F6-4969-A052-B20138467DCB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C5FF46-9896-45E9-A9EF-854349E3D5D6}" type="pres">
      <dgm:prSet presAssocID="{960670C4-8AFF-4293-ACA5-F1C77A6772E2}" presName="spacing" presStyleCnt="0"/>
      <dgm:spPr/>
    </dgm:pt>
    <dgm:pt modelId="{16FC6481-8031-4687-8FD8-5777B1445D24}" type="pres">
      <dgm:prSet presAssocID="{34BC0F70-8AD1-4CF7-A34C-FEA33F2C0089}" presName="linNode" presStyleCnt="0"/>
      <dgm:spPr/>
    </dgm:pt>
    <dgm:pt modelId="{5927D42F-1935-4F97-97B3-1F54CFE87EE9}" type="pres">
      <dgm:prSet presAssocID="{34BC0F70-8AD1-4CF7-A34C-FEA33F2C008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89805E-D058-4132-B707-39A6B494EED1}" type="pres">
      <dgm:prSet presAssocID="{34BC0F70-8AD1-4CF7-A34C-FEA33F2C0089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FAA74F-2035-4E2B-9C0A-A34FFC1D20FB}" type="pres">
      <dgm:prSet presAssocID="{3C57CB50-12B0-4FA4-AEA5-756F2B69BA7B}" presName="spacing" presStyleCnt="0"/>
      <dgm:spPr/>
    </dgm:pt>
    <dgm:pt modelId="{83EA82AD-79A3-4F79-BA3E-1D3C4C50CD81}" type="pres">
      <dgm:prSet presAssocID="{C189D5F1-E689-437B-BF40-417E2899B8E3}" presName="linNode" presStyleCnt="0"/>
      <dgm:spPr/>
    </dgm:pt>
    <dgm:pt modelId="{782677CB-C18B-45E5-BB08-8EC031E8036D}" type="pres">
      <dgm:prSet presAssocID="{C189D5F1-E689-437B-BF40-417E2899B8E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435A0F-045F-4A67-97AE-99E7ADF52490}" type="pres">
      <dgm:prSet presAssocID="{C189D5F1-E689-437B-BF40-417E2899B8E3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C4457F85-F4F3-45A4-8F68-30B34A4A9AF2}" type="presOf" srcId="{74C13A7E-CFCA-49EE-B65A-8F0FF519169A}" destId="{7877B5D5-6064-4A81-A7CB-4ED4F3EE6936}" srcOrd="0" destOrd="0" presId="urn:microsoft.com/office/officeart/2005/8/layout/vList6"/>
    <dgm:cxn modelId="{5267EF3D-EB75-4235-A828-3E0CC4B93600}" type="presOf" srcId="{C44448D9-645F-42BE-AD88-B188B1FF2D7F}" destId="{3D896870-535E-4908-AAAB-E842A30F5545}" srcOrd="0" destOrd="0" presId="urn:microsoft.com/office/officeart/2005/8/layout/vList6"/>
    <dgm:cxn modelId="{ACE452C5-66DA-4670-BE2C-83E3A46C3142}" type="presOf" srcId="{34BC0F70-8AD1-4CF7-A34C-FEA33F2C0089}" destId="{5927D42F-1935-4F97-97B3-1F54CFE87EE9}" srcOrd="0" destOrd="0" presId="urn:microsoft.com/office/officeart/2005/8/layout/vList6"/>
    <dgm:cxn modelId="{6BA3FF41-76EB-4CD5-9C85-78ED007A312D}" type="presOf" srcId="{4FAE0B93-E4F6-4969-A052-B20138467DCB}" destId="{2FFF3643-9DD7-4870-B545-BB2B4050381C}" srcOrd="0" destOrd="0" presId="urn:microsoft.com/office/officeart/2005/8/layout/vList6"/>
    <dgm:cxn modelId="{8822D24D-7F82-4299-B5D0-936DF857F7E3}" srcId="{4FAE0B93-E4F6-4969-A052-B20138467DCB}" destId="{126554AF-F189-4CDB-8A06-21A0A62B4503}" srcOrd="1" destOrd="0" parTransId="{92CEB1D9-5972-4091-AEFA-7A90C8D0D56D}" sibTransId="{07B61814-9201-44A9-9BE1-22291CD4718E}"/>
    <dgm:cxn modelId="{D3DEE267-E96B-40D3-B936-65E43933B596}" srcId="{74C13A7E-CFCA-49EE-B65A-8F0FF519169A}" destId="{4FAE0B93-E4F6-4969-A052-B20138467DCB}" srcOrd="0" destOrd="0" parTransId="{B8D2770E-7529-4D12-BDC8-B941DEE251C2}" sibTransId="{960670C4-8AFF-4293-ACA5-F1C77A6772E2}"/>
    <dgm:cxn modelId="{77049272-06C5-4660-A352-F421BFDBBFA6}" srcId="{74C13A7E-CFCA-49EE-B65A-8F0FF519169A}" destId="{C189D5F1-E689-437B-BF40-417E2899B8E3}" srcOrd="2" destOrd="0" parTransId="{8F8AD165-F243-465B-BBBF-3D3B6DEC1206}" sibTransId="{1FC162EA-5480-4098-B7F2-09F6E76F2AEB}"/>
    <dgm:cxn modelId="{BC2758E7-0558-424F-A79E-57CADA9A7353}" srcId="{74C13A7E-CFCA-49EE-B65A-8F0FF519169A}" destId="{34BC0F70-8AD1-4CF7-A34C-FEA33F2C0089}" srcOrd="1" destOrd="0" parTransId="{6FB662EE-9F0A-499A-B443-FC441D5A99EA}" sibTransId="{3C57CB50-12B0-4FA4-AEA5-756F2B69BA7B}"/>
    <dgm:cxn modelId="{F907FFAD-6A8B-440C-B038-8D6BCE56B846}" type="presOf" srcId="{E48439F6-5B1F-4B78-AE3A-344226CECE3E}" destId="{3D896870-535E-4908-AAAB-E842A30F5545}" srcOrd="0" destOrd="2" presId="urn:microsoft.com/office/officeart/2005/8/layout/vList6"/>
    <dgm:cxn modelId="{135A15E7-DEB8-4F95-BF57-58FA034F4AD8}" srcId="{34BC0F70-8AD1-4CF7-A34C-FEA33F2C0089}" destId="{529E3C76-5FDA-44E0-A30E-9F11E3460CE6}" srcOrd="0" destOrd="0" parTransId="{95BBB368-AEA2-4C4C-B7CB-C6E39C63109D}" sibTransId="{F38E5092-FDBB-49C5-8C15-4CD0BF36703D}"/>
    <dgm:cxn modelId="{A039A3B8-E0D7-4BB5-8428-FED9F42593FD}" type="presOf" srcId="{126554AF-F189-4CDB-8A06-21A0A62B4503}" destId="{3D896870-535E-4908-AAAB-E842A30F5545}" srcOrd="0" destOrd="1" presId="urn:microsoft.com/office/officeart/2005/8/layout/vList6"/>
    <dgm:cxn modelId="{B65DCD78-337A-493F-A394-6B116A2CDDBB}" type="presOf" srcId="{C189D5F1-E689-437B-BF40-417E2899B8E3}" destId="{782677CB-C18B-45E5-BB08-8EC031E8036D}" srcOrd="0" destOrd="0" presId="urn:microsoft.com/office/officeart/2005/8/layout/vList6"/>
    <dgm:cxn modelId="{3AE3CE36-2950-4139-AC4C-1FDC48DE2371}" type="presOf" srcId="{529E3C76-5FDA-44E0-A30E-9F11E3460CE6}" destId="{D489805E-D058-4132-B707-39A6B494EED1}" srcOrd="0" destOrd="0" presId="urn:microsoft.com/office/officeart/2005/8/layout/vList6"/>
    <dgm:cxn modelId="{56A47E6A-EE8F-4097-A19D-9A16EB0FACA5}" srcId="{4FAE0B93-E4F6-4969-A052-B20138467DCB}" destId="{E48439F6-5B1F-4B78-AE3A-344226CECE3E}" srcOrd="2" destOrd="0" parTransId="{ADD01A26-5A4F-48EA-A7A1-D38EEDF84777}" sibTransId="{9D37E3E2-754E-4216-8639-1C50F91FE30E}"/>
    <dgm:cxn modelId="{2F306805-7930-4661-B4C0-5A8FC3B35FE2}" srcId="{4FAE0B93-E4F6-4969-A052-B20138467DCB}" destId="{C44448D9-645F-42BE-AD88-B188B1FF2D7F}" srcOrd="0" destOrd="0" parTransId="{5C22DCF5-C433-4784-BFC6-BA2D1D227A78}" sibTransId="{CDCFE1C4-27D7-451F-8B64-078923500B0C}"/>
    <dgm:cxn modelId="{56671D22-3754-411E-82EC-3599CABC1595}" type="presParOf" srcId="{7877B5D5-6064-4A81-A7CB-4ED4F3EE6936}" destId="{EC4417FF-622E-4922-A8A3-77D847423995}" srcOrd="0" destOrd="0" presId="urn:microsoft.com/office/officeart/2005/8/layout/vList6"/>
    <dgm:cxn modelId="{AE275264-42AA-4BA2-83D5-AE8C5FF29F6F}" type="presParOf" srcId="{EC4417FF-622E-4922-A8A3-77D847423995}" destId="{2FFF3643-9DD7-4870-B545-BB2B4050381C}" srcOrd="0" destOrd="0" presId="urn:microsoft.com/office/officeart/2005/8/layout/vList6"/>
    <dgm:cxn modelId="{621A8937-BF65-4031-9766-D97FA3543589}" type="presParOf" srcId="{EC4417FF-622E-4922-A8A3-77D847423995}" destId="{3D896870-535E-4908-AAAB-E842A30F5545}" srcOrd="1" destOrd="0" presId="urn:microsoft.com/office/officeart/2005/8/layout/vList6"/>
    <dgm:cxn modelId="{7D733FF1-0647-488B-B496-4C52A76A9CD6}" type="presParOf" srcId="{7877B5D5-6064-4A81-A7CB-4ED4F3EE6936}" destId="{14C5FF46-9896-45E9-A9EF-854349E3D5D6}" srcOrd="1" destOrd="0" presId="urn:microsoft.com/office/officeart/2005/8/layout/vList6"/>
    <dgm:cxn modelId="{495DCA9D-D571-4F49-9810-4781252CE59B}" type="presParOf" srcId="{7877B5D5-6064-4A81-A7CB-4ED4F3EE6936}" destId="{16FC6481-8031-4687-8FD8-5777B1445D24}" srcOrd="2" destOrd="0" presId="urn:microsoft.com/office/officeart/2005/8/layout/vList6"/>
    <dgm:cxn modelId="{CD8938BF-8C5D-4170-8A25-4FE07BB6FAA4}" type="presParOf" srcId="{16FC6481-8031-4687-8FD8-5777B1445D24}" destId="{5927D42F-1935-4F97-97B3-1F54CFE87EE9}" srcOrd="0" destOrd="0" presId="urn:microsoft.com/office/officeart/2005/8/layout/vList6"/>
    <dgm:cxn modelId="{178D63DD-4333-4F45-A7FC-13DB5118E73E}" type="presParOf" srcId="{16FC6481-8031-4687-8FD8-5777B1445D24}" destId="{D489805E-D058-4132-B707-39A6B494EED1}" srcOrd="1" destOrd="0" presId="urn:microsoft.com/office/officeart/2005/8/layout/vList6"/>
    <dgm:cxn modelId="{DBC372C3-5F6F-4A0F-BDF8-587ED2BD2014}" type="presParOf" srcId="{7877B5D5-6064-4A81-A7CB-4ED4F3EE6936}" destId="{87FAA74F-2035-4E2B-9C0A-A34FFC1D20FB}" srcOrd="3" destOrd="0" presId="urn:microsoft.com/office/officeart/2005/8/layout/vList6"/>
    <dgm:cxn modelId="{706F1B28-3DE8-480A-ABEB-F56371882DCF}" type="presParOf" srcId="{7877B5D5-6064-4A81-A7CB-4ED4F3EE6936}" destId="{83EA82AD-79A3-4F79-BA3E-1D3C4C50CD81}" srcOrd="4" destOrd="0" presId="urn:microsoft.com/office/officeart/2005/8/layout/vList6"/>
    <dgm:cxn modelId="{57B8BFEB-5ADC-493F-AA9E-A0B42C3CA2C4}" type="presParOf" srcId="{83EA82AD-79A3-4F79-BA3E-1D3C4C50CD81}" destId="{782677CB-C18B-45E5-BB08-8EC031E8036D}" srcOrd="0" destOrd="0" presId="urn:microsoft.com/office/officeart/2005/8/layout/vList6"/>
    <dgm:cxn modelId="{D0CC3486-7A8C-409E-9E9C-A63F88AA60FE}" type="presParOf" srcId="{83EA82AD-79A3-4F79-BA3E-1D3C4C50CD81}" destId="{17435A0F-045F-4A67-97AE-99E7ADF5249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pPr latinLnBrk="1"/>
          <a:r>
            <a:rPr lang="ko-KR" altLang="en-US" sz="2800" b="1" dirty="0" smtClean="0"/>
            <a:t>손익의 총액 </a:t>
          </a:r>
          <a:r>
            <a:rPr lang="ko-KR" altLang="en-US" sz="2800" b="1" dirty="0" err="1" smtClean="0"/>
            <a:t>순액인식</a:t>
          </a:r>
          <a:endParaRPr lang="ko-KR" altLang="en-US" sz="2800" b="1" dirty="0"/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/>
      <dgm:spPr/>
      <dgm:t>
        <a:bodyPr/>
        <a:lstStyle/>
        <a:p>
          <a:r>
            <a:rPr lang="en-US" altLang="ko-KR" b="1" dirty="0" smtClean="0"/>
            <a:t>000</a:t>
          </a:r>
          <a:r>
            <a:rPr lang="ko-KR" altLang="en-US" b="1" dirty="0" smtClean="0"/>
            <a:t>특별회계 차입금의 고객 대여 거래는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88956B55-0576-469D-B261-EFD55EA2695A}">
      <dgm:prSet phldrT="[텍스트]"/>
      <dgm:spPr/>
      <dgm:t>
        <a:bodyPr/>
        <a:lstStyle/>
        <a:p>
          <a:pPr marL="0" marR="0" indent="0" defTabSz="14224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o-KR" altLang="en-US" b="1" dirty="0" smtClean="0"/>
            <a:t>회사 자산의 대여거래인지</a:t>
          </a:r>
        </a:p>
        <a:p>
          <a:pPr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dirty="0"/>
        </a:p>
      </dgm:t>
    </dgm:pt>
    <dgm:pt modelId="{697D0729-7484-4235-AEE9-EF4256C1AB35}" type="par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9887CAD2-0F2B-43AB-A128-9A3FA54D5F0A}" type="sib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29CCD929-4E1D-487A-A942-F67956E57E66}">
      <dgm:prSet phldrT="[텍스트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b="1" dirty="0" smtClean="0"/>
            <a:t>?</a:t>
          </a:r>
          <a:endParaRPr lang="ko-KR" altLang="en-US" b="1" dirty="0" smtClean="0"/>
        </a:p>
        <a:p>
          <a:endParaRPr lang="ko-KR" altLang="en-US" b="1" dirty="0" smtClean="0"/>
        </a:p>
      </dgm:t>
    </dgm:pt>
    <dgm:pt modelId="{B4C8281F-E2C4-456D-848F-5BCD8896DF3F}" type="par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1DBA223F-6C30-4DE0-9E31-536F9FD81B35}" type="sib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CC685404-E38A-4C16-9531-692BC4618C84}">
      <dgm:prSet phldrT="[텍스트]"/>
      <dgm:spPr/>
      <dgm:t>
        <a:bodyPr/>
        <a:lstStyle/>
        <a:p>
          <a:r>
            <a:rPr lang="ko-KR" altLang="en-US" b="1" dirty="0" smtClean="0"/>
            <a:t>정부에게 대리인 용역을 제공하는 거래인지</a:t>
          </a:r>
        </a:p>
      </dgm:t>
    </dgm:pt>
    <dgm:pt modelId="{0057229C-C9C0-481C-AF8C-4F25396931E4}" type="par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10796257-FC04-41A0-8C7E-30E91184DE01}" type="sib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EEA8D92-DB59-46A0-A8ED-932B07AA1DD6}" type="presOf" srcId="{55F14E13-7CAA-4D6C-BE1A-0D2E5B0C175C}" destId="{A3F52DA3-AA84-43CF-BBA4-552E3EACA58D}" srcOrd="1" destOrd="0" presId="urn:microsoft.com/office/officeart/2005/8/layout/matrix1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B91A275A-42BC-4FC6-8D0F-6532E21B928A}" type="presOf" srcId="{CC685404-E38A-4C16-9531-692BC4618C84}" destId="{D33A2EF9-E3AB-4FA0-A861-8BA0F39BB7A0}" srcOrd="1" destOrd="0" presId="urn:microsoft.com/office/officeart/2005/8/layout/matrix1"/>
    <dgm:cxn modelId="{9C4DEA0D-0648-49E5-8E6B-F450B3BE05B8}" type="presOf" srcId="{29CCD929-4E1D-487A-A942-F67956E57E66}" destId="{988D56D4-3EC3-4F99-A9E2-02B74E050245}" srcOrd="1" destOrd="0" presId="urn:microsoft.com/office/officeart/2005/8/layout/matrix1"/>
    <dgm:cxn modelId="{4FB541D6-33E7-499B-ABA2-B8BC0E52BCE3}" type="presOf" srcId="{C5E46451-94DF-4265-8E26-7F896A68F53E}" destId="{B6576409-DDC9-46B2-BF13-3E568E33EE53}" srcOrd="0" destOrd="0" presId="urn:microsoft.com/office/officeart/2005/8/layout/matrix1"/>
    <dgm:cxn modelId="{F149054C-D24C-4BBA-BBC2-6DFB9B4C4CF7}" type="presOf" srcId="{29CCD929-4E1D-487A-A942-F67956E57E66}" destId="{5414C969-F239-4134-B471-81D1F9DD7CEC}" srcOrd="0" destOrd="0" presId="urn:microsoft.com/office/officeart/2005/8/layout/matrix1"/>
    <dgm:cxn modelId="{D877DF1C-DC38-4500-BAC3-4C0D2ABFAC4A}" srcId="{C8FD755F-7904-4ADB-BA33-5B376887CD6B}" destId="{CC685404-E38A-4C16-9531-692BC4618C84}" srcOrd="3" destOrd="0" parTransId="{0057229C-C9C0-481C-AF8C-4F25396931E4}" sibTransId="{10796257-FC04-41A0-8C7E-30E91184DE01}"/>
    <dgm:cxn modelId="{4F3A7163-1316-4296-9A6A-BAAB094CE0B3}" type="presOf" srcId="{C8FD755F-7904-4ADB-BA33-5B376887CD6B}" destId="{99A7FB8A-227F-4FE7-B6F1-C8218E9457F5}" srcOrd="0" destOrd="0" presId="urn:microsoft.com/office/officeart/2005/8/layout/matrix1"/>
    <dgm:cxn modelId="{72306836-5538-4781-9089-0A57D81A82D2}" srcId="{C8FD755F-7904-4ADB-BA33-5B376887CD6B}" destId="{29CCD929-4E1D-487A-A942-F67956E57E66}" srcOrd="2" destOrd="0" parTransId="{B4C8281F-E2C4-456D-848F-5BCD8896DF3F}" sibTransId="{1DBA223F-6C30-4DE0-9E31-536F9FD81B35}"/>
    <dgm:cxn modelId="{D4E6B06C-607E-4C40-8B04-8CC0ACD81289}" type="presOf" srcId="{CC685404-E38A-4C16-9531-692BC4618C84}" destId="{F37905EF-748A-4DF0-9CF6-E03E23DD441D}" srcOrd="0" destOrd="0" presId="urn:microsoft.com/office/officeart/2005/8/layout/matrix1"/>
    <dgm:cxn modelId="{D6769069-771E-414A-A0F4-D973DA6CF367}" srcId="{C8FD755F-7904-4ADB-BA33-5B376887CD6B}" destId="{88956B55-0576-469D-B261-EFD55EA2695A}" srcOrd="1" destOrd="0" parTransId="{697D0729-7484-4235-AEE9-EF4256C1AB35}" sibTransId="{9887CAD2-0F2B-43AB-A128-9A3FA54D5F0A}"/>
    <dgm:cxn modelId="{9FE97203-609B-4E3F-BD39-9A3CB70FEBF0}" type="presOf" srcId="{55F14E13-7CAA-4D6C-BE1A-0D2E5B0C175C}" destId="{31AD953E-EE08-439A-8F37-C9FC8B1688D3}" srcOrd="0" destOrd="0" presId="urn:microsoft.com/office/officeart/2005/8/layout/matrix1"/>
    <dgm:cxn modelId="{4ACBD49E-9379-4195-A186-BAE12CF66D58}" type="presOf" srcId="{88956B55-0576-469D-B261-EFD55EA2695A}" destId="{C4E0708A-CAD5-4614-9E9A-7A8220D330E3}" srcOrd="1" destOrd="0" presId="urn:microsoft.com/office/officeart/2005/8/layout/matrix1"/>
    <dgm:cxn modelId="{27F8F086-EA2D-48F1-AE31-47F7F4E2F32D}" type="presOf" srcId="{88956B55-0576-469D-B261-EFD55EA2695A}" destId="{E89010DC-E9AA-4E15-834A-E154B3264E3E}" srcOrd="0" destOrd="0" presId="urn:microsoft.com/office/officeart/2005/8/layout/matrix1"/>
    <dgm:cxn modelId="{D7B856DA-8E67-4A25-B622-D56546818E75}" type="presParOf" srcId="{B6576409-DDC9-46B2-BF13-3E568E33EE53}" destId="{718EA18F-93C0-4F9F-B868-9BEA1FCD2EBA}" srcOrd="0" destOrd="0" presId="urn:microsoft.com/office/officeart/2005/8/layout/matrix1"/>
    <dgm:cxn modelId="{59175EBF-EB69-430E-8869-619FC0F6FB63}" type="presParOf" srcId="{718EA18F-93C0-4F9F-B868-9BEA1FCD2EBA}" destId="{31AD953E-EE08-439A-8F37-C9FC8B1688D3}" srcOrd="0" destOrd="0" presId="urn:microsoft.com/office/officeart/2005/8/layout/matrix1"/>
    <dgm:cxn modelId="{AB9FB6A1-BEC0-4F36-99DC-8F563FE55247}" type="presParOf" srcId="{718EA18F-93C0-4F9F-B868-9BEA1FCD2EBA}" destId="{A3F52DA3-AA84-43CF-BBA4-552E3EACA58D}" srcOrd="1" destOrd="0" presId="urn:microsoft.com/office/officeart/2005/8/layout/matrix1"/>
    <dgm:cxn modelId="{F33A5D16-CB77-4A7C-B012-DCBC61530DD0}" type="presParOf" srcId="{718EA18F-93C0-4F9F-B868-9BEA1FCD2EBA}" destId="{E89010DC-E9AA-4E15-834A-E154B3264E3E}" srcOrd="2" destOrd="0" presId="urn:microsoft.com/office/officeart/2005/8/layout/matrix1"/>
    <dgm:cxn modelId="{A060D610-B15B-4941-AF06-5BACA124115D}" type="presParOf" srcId="{718EA18F-93C0-4F9F-B868-9BEA1FCD2EBA}" destId="{C4E0708A-CAD5-4614-9E9A-7A8220D330E3}" srcOrd="3" destOrd="0" presId="urn:microsoft.com/office/officeart/2005/8/layout/matrix1"/>
    <dgm:cxn modelId="{AA0B6405-3A38-412F-96ED-14B9C4991A59}" type="presParOf" srcId="{718EA18F-93C0-4F9F-B868-9BEA1FCD2EBA}" destId="{5414C969-F239-4134-B471-81D1F9DD7CEC}" srcOrd="4" destOrd="0" presId="urn:microsoft.com/office/officeart/2005/8/layout/matrix1"/>
    <dgm:cxn modelId="{43EB02CE-86AC-4533-B4BD-7F4F010A7F2D}" type="presParOf" srcId="{718EA18F-93C0-4F9F-B868-9BEA1FCD2EBA}" destId="{988D56D4-3EC3-4F99-A9E2-02B74E050245}" srcOrd="5" destOrd="0" presId="urn:microsoft.com/office/officeart/2005/8/layout/matrix1"/>
    <dgm:cxn modelId="{9E34630F-6C76-4FC1-89C9-B7C0B52DFCB7}" type="presParOf" srcId="{718EA18F-93C0-4F9F-B868-9BEA1FCD2EBA}" destId="{F37905EF-748A-4DF0-9CF6-E03E23DD441D}" srcOrd="6" destOrd="0" presId="urn:microsoft.com/office/officeart/2005/8/layout/matrix1"/>
    <dgm:cxn modelId="{42D23131-F76F-498A-8F11-57B52E291338}" type="presParOf" srcId="{718EA18F-93C0-4F9F-B868-9BEA1FCD2EBA}" destId="{D33A2EF9-E3AB-4FA0-A861-8BA0F39BB7A0}" srcOrd="7" destOrd="0" presId="urn:microsoft.com/office/officeart/2005/8/layout/matrix1"/>
    <dgm:cxn modelId="{1870165F-A6CE-4FBA-879D-F278624D9000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/>
      <dgm:spPr/>
      <dgm:t>
        <a:bodyPr/>
        <a:lstStyle/>
        <a:p>
          <a:r>
            <a:rPr lang="en-US" altLang="ko-KR" dirty="0" smtClean="0"/>
            <a:t>1018</a:t>
          </a:r>
          <a:r>
            <a:rPr lang="ko-KR" altLang="ko-KR" dirty="0" smtClean="0"/>
            <a:t>호</a:t>
          </a:r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/>
      <dgm:spPr/>
      <dgm:t>
        <a:bodyPr/>
        <a:lstStyle/>
        <a:p>
          <a:pPr latinLnBrk="1"/>
          <a:r>
            <a:rPr lang="ko-KR" altLang="en-US" dirty="0" smtClean="0"/>
            <a:t>회사가 ‘</a:t>
          </a:r>
          <a:r>
            <a:rPr lang="ko-KR" altLang="en-US" dirty="0" err="1" smtClean="0"/>
            <a:t>민간사와</a:t>
          </a:r>
          <a:r>
            <a:rPr lang="ko-KR" altLang="en-US" dirty="0" smtClean="0"/>
            <a:t> 정부와의 거래’의 대리인 역할을 수행하는지</a:t>
          </a:r>
          <a:endParaRPr lang="ko-KR" altLang="en-US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/>
      <dgm:spPr/>
      <dgm:t>
        <a:bodyPr/>
        <a:lstStyle/>
        <a:p>
          <a:r>
            <a:rPr lang="en-US" altLang="ko-KR" dirty="0" smtClean="0"/>
            <a:t>1039</a:t>
          </a:r>
          <a:r>
            <a:rPr lang="ko-KR" altLang="ko-KR" dirty="0" smtClean="0"/>
            <a:t>호</a:t>
          </a:r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/>
      <dgm:spPr/>
      <dgm:t>
        <a:bodyPr/>
        <a:lstStyle/>
        <a:p>
          <a:pPr latinLnBrk="1"/>
          <a:r>
            <a:rPr lang="ko-KR" altLang="en-US" dirty="0" smtClean="0"/>
            <a:t>금융상품의 계약당사자가 되는지</a:t>
          </a:r>
          <a:endParaRPr lang="ko-KR" altLang="en-US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E12D669E-CDF5-42E8-A1F5-7567A7EFD432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993A2080-403D-4B7B-8908-BC274607013B}" type="parTrans" cxnId="{E1689E36-1700-4EE7-B629-420DC5F5C71D}">
      <dgm:prSet/>
      <dgm:spPr/>
      <dgm:t>
        <a:bodyPr/>
        <a:lstStyle/>
        <a:p>
          <a:pPr latinLnBrk="1"/>
          <a:endParaRPr lang="ko-KR" altLang="en-US"/>
        </a:p>
      </dgm:t>
    </dgm:pt>
    <dgm:pt modelId="{A8114A32-9EB6-4F3A-BB5A-1AE786B4BBDB}" type="sibTrans" cxnId="{E1689E36-1700-4EE7-B629-420DC5F5C71D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2F08F3F-C11B-46D6-80FE-C2308591E374}" type="presOf" srcId="{E12D669E-CDF5-42E8-A1F5-7567A7EFD432}" destId="{0F56F445-C54A-4365-8CD9-92C0BFD0E33E}" srcOrd="0" destOrd="1" presId="urn:microsoft.com/office/officeart/2005/8/layout/vList5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2808928B-2E8C-49D2-9209-9CEF96DB6DA9}" type="presOf" srcId="{4F0E554D-AD23-4045-9E43-0AB7F18A1F79}" destId="{0F56F445-C54A-4365-8CD9-92C0BFD0E33E}" srcOrd="0" destOrd="0" presId="urn:microsoft.com/office/officeart/2005/8/layout/vList5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98BCDBF8-8BE5-4675-967C-45397A2970F7}" type="presOf" srcId="{EDE8F5E6-3D89-4104-9965-CEE87B085C16}" destId="{CE5C1884-57AB-4501-ABD4-D1AFBA90E1C1}" srcOrd="0" destOrd="0" presId="urn:microsoft.com/office/officeart/2005/8/layout/vList5"/>
    <dgm:cxn modelId="{B3DF56CB-5CEE-4D62-81E0-5AA113BB700E}" type="presOf" srcId="{2C61F326-9EB1-4C7B-89DB-4C008893D89F}" destId="{12D7387A-9199-4762-ABE7-978F961468EF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8DC51044-D8EA-4D26-9300-7164C888A717}" type="presOf" srcId="{943264BA-5B3B-43E7-B28B-04C6449D30BD}" destId="{66D054EF-1BA3-4901-A7C9-F844665E0879}" srcOrd="0" destOrd="0" presId="urn:microsoft.com/office/officeart/2005/8/layout/vList5"/>
    <dgm:cxn modelId="{E1689E36-1700-4EE7-B629-420DC5F5C71D}" srcId="{861EC449-03F7-40BF-9DBD-00D54091D1CF}" destId="{E12D669E-CDF5-42E8-A1F5-7567A7EFD432}" srcOrd="1" destOrd="0" parTransId="{993A2080-403D-4B7B-8908-BC274607013B}" sibTransId="{A8114A32-9EB6-4F3A-BB5A-1AE786B4BBDB}"/>
    <dgm:cxn modelId="{8F36FF3D-5483-4E41-9CC8-6BF47D81B084}" type="presOf" srcId="{B6F8622F-236B-404C-A209-2CA75036D455}" destId="{BF430384-A0B8-4814-BF70-B587258B9AB2}" srcOrd="0" destOrd="0" presId="urn:microsoft.com/office/officeart/2005/8/layout/vList5"/>
    <dgm:cxn modelId="{16C337AF-46ED-43C3-B1B7-18C5890B7EAA}" type="presOf" srcId="{65CD5237-9142-4ACF-A8DC-B2064969E011}" destId="{56E64ECA-EE4E-4EC1-9AB5-93F20E0ECD61}" srcOrd="0" destOrd="0" presId="urn:microsoft.com/office/officeart/2005/8/layout/vList5"/>
    <dgm:cxn modelId="{18C2E69E-8DA6-4223-834E-D514FBB6F860}" type="presOf" srcId="{861EC449-03F7-40BF-9DBD-00D54091D1CF}" destId="{892687FB-65E6-4092-BB06-9175A153A176}" srcOrd="0" destOrd="0" presId="urn:microsoft.com/office/officeart/2005/8/layout/vList5"/>
    <dgm:cxn modelId="{1BC8BBDF-DDAC-4C7C-94A3-EC710075C452}" type="presParOf" srcId="{BF430384-A0B8-4814-BF70-B587258B9AB2}" destId="{C748F2CE-27CB-4983-967A-9F9073703E8D}" srcOrd="0" destOrd="0" presId="urn:microsoft.com/office/officeart/2005/8/layout/vList5"/>
    <dgm:cxn modelId="{ABA8FC1A-F8B1-4D1A-85F1-0BB84743CB93}" type="presParOf" srcId="{C748F2CE-27CB-4983-967A-9F9073703E8D}" destId="{CE5C1884-57AB-4501-ABD4-D1AFBA90E1C1}" srcOrd="0" destOrd="0" presId="urn:microsoft.com/office/officeart/2005/8/layout/vList5"/>
    <dgm:cxn modelId="{22664B47-B131-403C-93DB-F3279F964192}" type="presParOf" srcId="{C748F2CE-27CB-4983-967A-9F9073703E8D}" destId="{56E64ECA-EE4E-4EC1-9AB5-93F20E0ECD61}" srcOrd="1" destOrd="0" presId="urn:microsoft.com/office/officeart/2005/8/layout/vList5"/>
    <dgm:cxn modelId="{E9F1AFB6-7D5C-4273-BE31-9AA309E6AB7C}" type="presParOf" srcId="{BF430384-A0B8-4814-BF70-B587258B9AB2}" destId="{C10CE79D-B043-4E9E-8BBE-383F5009C908}" srcOrd="1" destOrd="0" presId="urn:microsoft.com/office/officeart/2005/8/layout/vList5"/>
    <dgm:cxn modelId="{69486E95-BEDA-4973-BA13-7F2E441458FA}" type="presParOf" srcId="{BF430384-A0B8-4814-BF70-B587258B9AB2}" destId="{06693662-93CF-41FF-848E-CB63D8D54BB9}" srcOrd="2" destOrd="0" presId="urn:microsoft.com/office/officeart/2005/8/layout/vList5"/>
    <dgm:cxn modelId="{C76B3686-BECE-40C1-AE9B-DEA5A035C3AE}" type="presParOf" srcId="{06693662-93CF-41FF-848E-CB63D8D54BB9}" destId="{12D7387A-9199-4762-ABE7-978F961468EF}" srcOrd="0" destOrd="0" presId="urn:microsoft.com/office/officeart/2005/8/layout/vList5"/>
    <dgm:cxn modelId="{B8C54F4F-BE89-4A4C-A12A-6043CB2D968A}" type="presParOf" srcId="{06693662-93CF-41FF-848E-CB63D8D54BB9}" destId="{66D054EF-1BA3-4901-A7C9-F844665E0879}" srcOrd="1" destOrd="0" presId="urn:microsoft.com/office/officeart/2005/8/layout/vList5"/>
    <dgm:cxn modelId="{93429B9B-3083-447E-9CE6-17DA52AD9808}" type="presParOf" srcId="{BF430384-A0B8-4814-BF70-B587258B9AB2}" destId="{35F52918-44B7-409D-98D8-607A9C7D1B5E}" srcOrd="3" destOrd="0" presId="urn:microsoft.com/office/officeart/2005/8/layout/vList5"/>
    <dgm:cxn modelId="{6F4352ED-F545-47D7-B031-27313C730E9B}" type="presParOf" srcId="{BF430384-A0B8-4814-BF70-B587258B9AB2}" destId="{2097A11F-F7D6-4570-9B02-3801D09823B6}" srcOrd="4" destOrd="0" presId="urn:microsoft.com/office/officeart/2005/8/layout/vList5"/>
    <dgm:cxn modelId="{7AA30582-FA32-4799-82B4-B7C2F48509CF}" type="presParOf" srcId="{2097A11F-F7D6-4570-9B02-3801D09823B6}" destId="{892687FB-65E6-4092-BB06-9175A153A176}" srcOrd="0" destOrd="0" presId="urn:microsoft.com/office/officeart/2005/8/layout/vList5"/>
    <dgm:cxn modelId="{6B2E2F5A-D289-44DC-B60C-9E085F8AB9BB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en-US" altLang="ko-KR" sz="2800" b="1" dirty="0" smtClean="0"/>
            <a:t>1018</a:t>
          </a:r>
          <a:r>
            <a:rPr lang="ko-KR" altLang="ko-KR" sz="2800" b="1" dirty="0" smtClean="0"/>
            <a:t>호 문단 </a:t>
          </a:r>
          <a:r>
            <a:rPr lang="en-US" altLang="ko-KR" sz="2800" b="1" dirty="0" smtClean="0"/>
            <a:t>8</a:t>
          </a:r>
          <a:endParaRPr lang="ko-KR" altLang="ko-KR" sz="2800" b="1" dirty="0" smtClean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r>
            <a:rPr lang="en-US" altLang="ko-KR" sz="2800" b="1" dirty="0" smtClean="0"/>
            <a:t>1039</a:t>
          </a:r>
          <a:r>
            <a:rPr lang="ko-KR" altLang="ko-KR" sz="2800" b="1" dirty="0" smtClean="0"/>
            <a:t>호 문단 </a:t>
          </a:r>
          <a:r>
            <a:rPr lang="en-US" altLang="ko-KR" sz="2800" b="1" dirty="0" smtClean="0"/>
            <a:t>14</a:t>
          </a:r>
          <a:endParaRPr lang="ko-KR" altLang="ko-KR" sz="2800" b="1" dirty="0" smtClean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5902140F-D1C9-4549-BB62-FDA4DCEAC86D}">
      <dgm:prSet custT="1"/>
      <dgm:spPr/>
      <dgm:t>
        <a:bodyPr/>
        <a:lstStyle/>
        <a:p>
          <a:pPr latinLnBrk="1"/>
          <a:r>
            <a:rPr lang="ko-KR" altLang="en-US" sz="2000" dirty="0" smtClean="0"/>
            <a:t>제</a:t>
          </a:r>
          <a:r>
            <a:rPr lang="en-US" altLang="en-US" sz="2000" dirty="0" smtClean="0"/>
            <a:t>3</a:t>
          </a:r>
          <a:r>
            <a:rPr lang="ko-KR" altLang="en-US" sz="2000" dirty="0" smtClean="0"/>
            <a:t>자를 대신하여 받는 금액은 기업에 유입되어 자본의 증가를 수반하는 </a:t>
          </a:r>
          <a:r>
            <a:rPr lang="ko-KR" altLang="en-US" sz="2000" dirty="0" err="1" smtClean="0"/>
            <a:t>경제적효익이</a:t>
          </a:r>
          <a:r>
            <a:rPr lang="ko-KR" altLang="en-US" sz="2000" dirty="0" smtClean="0"/>
            <a:t> 아니므로 수익에서 제외</a:t>
          </a:r>
          <a:endParaRPr lang="ko-KR" altLang="en-US" sz="2000" dirty="0"/>
        </a:p>
      </dgm:t>
    </dgm:pt>
    <dgm:pt modelId="{F6296CCA-3C42-497F-AEF5-2F58C86EB639}" type="parTrans" cxnId="{43F998F8-805A-4104-8D99-EA52D84998FD}">
      <dgm:prSet/>
      <dgm:spPr/>
      <dgm:t>
        <a:bodyPr/>
        <a:lstStyle/>
        <a:p>
          <a:pPr latinLnBrk="1"/>
          <a:endParaRPr lang="ko-KR" altLang="en-US"/>
        </a:p>
      </dgm:t>
    </dgm:pt>
    <dgm:pt modelId="{A9C46F87-F5A1-4078-A24B-B73810E81C9D}" type="sibTrans" cxnId="{43F998F8-805A-4104-8D99-EA52D84998FD}">
      <dgm:prSet/>
      <dgm:spPr/>
      <dgm:t>
        <a:bodyPr/>
        <a:lstStyle/>
        <a:p>
          <a:pPr latinLnBrk="1"/>
          <a:endParaRPr lang="ko-KR" altLang="en-US"/>
        </a:p>
      </dgm:t>
    </dgm:pt>
    <dgm:pt modelId="{B8AA7218-529E-4D55-AC25-EDF680F0DA46}">
      <dgm:prSet custT="1"/>
      <dgm:spPr/>
      <dgm:t>
        <a:bodyPr/>
        <a:lstStyle/>
        <a:p>
          <a:pPr latinLnBrk="1"/>
          <a:endParaRPr lang="ko-KR" altLang="en-US" sz="2000" dirty="0"/>
        </a:p>
      </dgm:t>
    </dgm:pt>
    <dgm:pt modelId="{FA786B65-78C4-4D00-B442-41CAA5E937B5}" type="parTrans" cxnId="{AD635DBE-7563-41DD-AD77-F3626DE5C47A}">
      <dgm:prSet/>
      <dgm:spPr/>
      <dgm:t>
        <a:bodyPr/>
        <a:lstStyle/>
        <a:p>
          <a:pPr latinLnBrk="1"/>
          <a:endParaRPr lang="ko-KR" altLang="en-US"/>
        </a:p>
      </dgm:t>
    </dgm:pt>
    <dgm:pt modelId="{D24EE59C-2535-4A37-BDCE-78FAB776F592}" type="sibTrans" cxnId="{AD635DBE-7563-41DD-AD77-F3626DE5C47A}">
      <dgm:prSet/>
      <dgm:spPr/>
      <dgm:t>
        <a:bodyPr/>
        <a:lstStyle/>
        <a:p>
          <a:pPr latinLnBrk="1"/>
          <a:endParaRPr lang="ko-KR" altLang="en-US"/>
        </a:p>
      </dgm:t>
    </dgm:pt>
    <dgm:pt modelId="{BFEB87E8-5429-425A-8C90-FAB25A2CF062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금융자산이나 금융부채는 금융상품의 계약당사자가 되는 때에만 </a:t>
          </a:r>
          <a:r>
            <a:rPr lang="ko-KR" altLang="en-US" sz="2000" dirty="0" err="1" smtClean="0"/>
            <a:t>재무상태표에</a:t>
          </a:r>
          <a:r>
            <a:rPr lang="ko-KR" altLang="en-US" sz="2000" dirty="0" smtClean="0"/>
            <a:t> 인식</a:t>
          </a:r>
          <a:endParaRPr lang="ko-KR" altLang="en-US" sz="2000" dirty="0"/>
        </a:p>
      </dgm:t>
    </dgm:pt>
    <dgm:pt modelId="{7DC54CEB-280E-4E64-8D9F-D868D5A217C0}" type="parTrans" cxnId="{78434EAE-75FD-424E-A2FF-22F14B44E6C6}">
      <dgm:prSet/>
      <dgm:spPr/>
      <dgm:t>
        <a:bodyPr/>
        <a:lstStyle/>
        <a:p>
          <a:pPr latinLnBrk="1"/>
          <a:endParaRPr lang="ko-KR" altLang="en-US"/>
        </a:p>
      </dgm:t>
    </dgm:pt>
    <dgm:pt modelId="{35EAC2E7-B5C1-44D4-A980-05E528401107}" type="sibTrans" cxnId="{78434EAE-75FD-424E-A2FF-22F14B44E6C6}">
      <dgm:prSet/>
      <dgm:spPr/>
      <dgm:t>
        <a:bodyPr/>
        <a:lstStyle/>
        <a:p>
          <a:pPr latinLnBrk="1"/>
          <a:endParaRPr lang="ko-KR" altLang="en-US"/>
        </a:p>
      </dgm:t>
    </dgm:pt>
    <dgm:pt modelId="{88FC052D-5558-4005-A5E6-8E40B96E9322}">
      <dgm:prSet custT="1"/>
      <dgm:spPr/>
      <dgm:t>
        <a:bodyPr/>
        <a:lstStyle/>
        <a:p>
          <a:pPr latinLnBrk="1"/>
          <a:endParaRPr lang="ko-KR" altLang="en-US" sz="2400" dirty="0"/>
        </a:p>
      </dgm:t>
    </dgm:pt>
    <dgm:pt modelId="{BDCAD31F-95AF-4F10-94CB-21CF2F743F7A}" type="parTrans" cxnId="{59877DB1-A7AE-4237-A558-85A1190D7720}">
      <dgm:prSet/>
      <dgm:spPr/>
      <dgm:t>
        <a:bodyPr/>
        <a:lstStyle/>
        <a:p>
          <a:pPr latinLnBrk="1"/>
          <a:endParaRPr lang="ko-KR" altLang="en-US"/>
        </a:p>
      </dgm:t>
    </dgm:pt>
    <dgm:pt modelId="{DF11107D-95D2-4F54-B91C-EC00210FD00D}" type="sibTrans" cxnId="{59877DB1-A7AE-4237-A558-85A1190D7720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93191" custLinFactNeighborY="-4837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 custLinFactNeighborY="492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Y="89968" custLinFactNeighborY="-3005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2277706-D891-47A6-B11C-67EBC5DF5CDF}" type="presOf" srcId="{5902140F-D1C9-4549-BB62-FDA4DCEAC86D}" destId="{FD616033-B575-4AE6-9F46-A7D8AA49878D}" srcOrd="0" destOrd="0" presId="urn:microsoft.com/office/officeart/2005/8/layout/list1"/>
    <dgm:cxn modelId="{3F647709-A4DE-4452-89F3-FDF40234C665}" type="presOf" srcId="{B8AA7218-529E-4D55-AC25-EDF680F0DA46}" destId="{FD616033-B575-4AE6-9F46-A7D8AA49878D}" srcOrd="0" destOrd="1" presId="urn:microsoft.com/office/officeart/2005/8/layout/list1"/>
    <dgm:cxn modelId="{B8A34BD9-D03B-4BB3-92B6-ECFC1F093A6B}" type="presOf" srcId="{BFEB87E8-5429-425A-8C90-FAB25A2CF062}" destId="{4D3BF077-315D-4B64-BB02-7AB9222FE534}" srcOrd="0" destOrd="0" presId="urn:microsoft.com/office/officeart/2005/8/layout/list1"/>
    <dgm:cxn modelId="{AD635DBE-7563-41DD-AD77-F3626DE5C47A}" srcId="{171F6247-AE6A-4B06-8E19-6AF79E448119}" destId="{B8AA7218-529E-4D55-AC25-EDF680F0DA46}" srcOrd="1" destOrd="0" parTransId="{FA786B65-78C4-4D00-B442-41CAA5E937B5}" sibTransId="{D24EE59C-2535-4A37-BDCE-78FAB776F592}"/>
    <dgm:cxn modelId="{CF38D340-2453-46F3-9463-D358E14D0DEF}" type="presOf" srcId="{1447DE4F-C308-467D-BA1A-581FFF219ECB}" destId="{AA996297-5725-4CAC-9C3F-DF808EC1CBBD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59877DB1-A7AE-4237-A558-85A1190D7720}" srcId="{1447DE4F-C308-467D-BA1A-581FFF219ECB}" destId="{88FC052D-5558-4005-A5E6-8E40B96E9322}" srcOrd="1" destOrd="0" parTransId="{BDCAD31F-95AF-4F10-94CB-21CF2F743F7A}" sibTransId="{DF11107D-95D2-4F54-B91C-EC00210FD00D}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D4771812-2C3C-4A3F-B24F-E1A12CD788BA}" type="presOf" srcId="{171F6247-AE6A-4B06-8E19-6AF79E448119}" destId="{5A4F7628-EFC8-41FA-82C8-C87EDBACC8B8}" srcOrd="0" destOrd="0" presId="urn:microsoft.com/office/officeart/2005/8/layout/list1"/>
    <dgm:cxn modelId="{FA7AB388-A795-41D2-BBA0-1309D64F2CA8}" type="presOf" srcId="{9EE22156-9663-483C-945E-8E163348B610}" destId="{6429B184-8A54-4FB5-B702-2AF8F709AB10}" srcOrd="0" destOrd="0" presId="urn:microsoft.com/office/officeart/2005/8/layout/list1"/>
    <dgm:cxn modelId="{0528DA6C-5DC7-44C0-A39D-E77B45228615}" type="presOf" srcId="{171F6247-AE6A-4B06-8E19-6AF79E448119}" destId="{AD49E263-BEBE-4C8C-8162-B2FB86B3B22E}" srcOrd="1" destOrd="0" presId="urn:microsoft.com/office/officeart/2005/8/layout/list1"/>
    <dgm:cxn modelId="{43F998F8-805A-4104-8D99-EA52D84998FD}" srcId="{171F6247-AE6A-4B06-8E19-6AF79E448119}" destId="{5902140F-D1C9-4549-BB62-FDA4DCEAC86D}" srcOrd="0" destOrd="0" parTransId="{F6296CCA-3C42-497F-AEF5-2F58C86EB639}" sibTransId="{A9C46F87-F5A1-4078-A24B-B73810E81C9D}"/>
    <dgm:cxn modelId="{9BAB1B35-2FCC-4569-9AAD-50FBD1F33540}" type="presOf" srcId="{88FC052D-5558-4005-A5E6-8E40B96E9322}" destId="{4D3BF077-315D-4B64-BB02-7AB9222FE534}" srcOrd="0" destOrd="1" presId="urn:microsoft.com/office/officeart/2005/8/layout/list1"/>
    <dgm:cxn modelId="{D7D27F82-3381-4849-9BF9-7B17FE4845EC}" type="presOf" srcId="{1447DE4F-C308-467D-BA1A-581FFF219ECB}" destId="{E30353F7-9B76-4B70-9F0F-E58562C32443}" srcOrd="1" destOrd="0" presId="urn:microsoft.com/office/officeart/2005/8/layout/list1"/>
    <dgm:cxn modelId="{78434EAE-75FD-424E-A2FF-22F14B44E6C6}" srcId="{1447DE4F-C308-467D-BA1A-581FFF219ECB}" destId="{BFEB87E8-5429-425A-8C90-FAB25A2CF062}" srcOrd="0" destOrd="0" parTransId="{7DC54CEB-280E-4E64-8D9F-D868D5A217C0}" sibTransId="{35EAC2E7-B5C1-44D4-A980-05E528401107}"/>
    <dgm:cxn modelId="{A5EC3C81-3C42-4D6B-B396-2941A0A6721D}" type="presParOf" srcId="{6429B184-8A54-4FB5-B702-2AF8F709AB10}" destId="{11E1612B-F9D2-4322-BD3B-2E8C0F9F1797}" srcOrd="0" destOrd="0" presId="urn:microsoft.com/office/officeart/2005/8/layout/list1"/>
    <dgm:cxn modelId="{42131D21-4CEB-4438-8175-491D79ABAFB6}" type="presParOf" srcId="{11E1612B-F9D2-4322-BD3B-2E8C0F9F1797}" destId="{5A4F7628-EFC8-41FA-82C8-C87EDBACC8B8}" srcOrd="0" destOrd="0" presId="urn:microsoft.com/office/officeart/2005/8/layout/list1"/>
    <dgm:cxn modelId="{10972400-00FB-48C5-8258-4A6245E6BF61}" type="presParOf" srcId="{11E1612B-F9D2-4322-BD3B-2E8C0F9F1797}" destId="{AD49E263-BEBE-4C8C-8162-B2FB86B3B22E}" srcOrd="1" destOrd="0" presId="urn:microsoft.com/office/officeart/2005/8/layout/list1"/>
    <dgm:cxn modelId="{216E6043-83EF-426A-83E2-AFB5D0C10ECA}" type="presParOf" srcId="{6429B184-8A54-4FB5-B702-2AF8F709AB10}" destId="{CC37F7EA-28BC-4896-9042-DCEF27AEF4E1}" srcOrd="1" destOrd="0" presId="urn:microsoft.com/office/officeart/2005/8/layout/list1"/>
    <dgm:cxn modelId="{C7A2CA35-6BE4-44D5-8858-B9E5B2B366D0}" type="presParOf" srcId="{6429B184-8A54-4FB5-B702-2AF8F709AB10}" destId="{FD616033-B575-4AE6-9F46-A7D8AA49878D}" srcOrd="2" destOrd="0" presId="urn:microsoft.com/office/officeart/2005/8/layout/list1"/>
    <dgm:cxn modelId="{CA5C5D99-6008-4453-B1DB-F45E6F8F31F9}" type="presParOf" srcId="{6429B184-8A54-4FB5-B702-2AF8F709AB10}" destId="{A633C62C-4DB2-4DC4-96C0-B33E2D664FFC}" srcOrd="3" destOrd="0" presId="urn:microsoft.com/office/officeart/2005/8/layout/list1"/>
    <dgm:cxn modelId="{678F1FD2-D5D6-42F6-8284-17E378316E41}" type="presParOf" srcId="{6429B184-8A54-4FB5-B702-2AF8F709AB10}" destId="{2F49E485-28DF-4BA4-8059-713A1B08441B}" srcOrd="4" destOrd="0" presId="urn:microsoft.com/office/officeart/2005/8/layout/list1"/>
    <dgm:cxn modelId="{7FCEE110-CC77-4EDA-8D6C-8592014889A7}" type="presParOf" srcId="{2F49E485-28DF-4BA4-8059-713A1B08441B}" destId="{AA996297-5725-4CAC-9C3F-DF808EC1CBBD}" srcOrd="0" destOrd="0" presId="urn:microsoft.com/office/officeart/2005/8/layout/list1"/>
    <dgm:cxn modelId="{982AB314-AA1B-4EE7-B6F9-722298740545}" type="presParOf" srcId="{2F49E485-28DF-4BA4-8059-713A1B08441B}" destId="{E30353F7-9B76-4B70-9F0F-E58562C32443}" srcOrd="1" destOrd="0" presId="urn:microsoft.com/office/officeart/2005/8/layout/list1"/>
    <dgm:cxn modelId="{711C836F-D66C-43E5-A24E-1128B4F05E83}" type="presParOf" srcId="{6429B184-8A54-4FB5-B702-2AF8F709AB10}" destId="{FF830A82-5C87-4288-8E92-BFF4CB495584}" srcOrd="5" destOrd="0" presId="urn:microsoft.com/office/officeart/2005/8/layout/list1"/>
    <dgm:cxn modelId="{823C6A2E-4602-48C0-9DF8-641061AC0A91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8AA7218-529E-4D55-AC25-EDF680F0DA46}">
      <dgm:prSet custT="1"/>
      <dgm:spPr/>
      <dgm:t>
        <a:bodyPr/>
        <a:lstStyle/>
        <a:p>
          <a:pPr latinLnBrk="1"/>
          <a:endParaRPr lang="ko-KR" altLang="en-US" sz="2000" dirty="0"/>
        </a:p>
      </dgm:t>
    </dgm:pt>
    <dgm:pt modelId="{FA786B65-78C4-4D00-B442-41CAA5E937B5}" type="parTrans" cxnId="{AD635DBE-7563-41DD-AD77-F3626DE5C47A}">
      <dgm:prSet/>
      <dgm:spPr/>
      <dgm:t>
        <a:bodyPr/>
        <a:lstStyle/>
        <a:p>
          <a:pPr latinLnBrk="1"/>
          <a:endParaRPr lang="ko-KR" altLang="en-US"/>
        </a:p>
      </dgm:t>
    </dgm:pt>
    <dgm:pt modelId="{D24EE59C-2535-4A37-BDCE-78FAB776F592}" type="sibTrans" cxnId="{AD635DBE-7563-41DD-AD77-F3626DE5C47A}">
      <dgm:prSet/>
      <dgm:spPr/>
      <dgm:t>
        <a:bodyPr/>
        <a:lstStyle/>
        <a:p>
          <a:pPr latinLnBrk="1"/>
          <a:endParaRPr lang="ko-KR" altLang="en-US"/>
        </a:p>
      </dgm:t>
    </dgm:pt>
    <dgm:pt modelId="{3BA0F008-7D93-4B89-908B-01ED99A6F795}">
      <dgm:prSet custT="1"/>
      <dgm:spPr/>
      <dgm:t>
        <a:bodyPr/>
        <a:lstStyle/>
        <a:p>
          <a:pPr latinLnBrk="1"/>
          <a:r>
            <a:rPr lang="ko-KR" altLang="en-US" sz="2000" dirty="0" smtClean="0"/>
            <a:t>고객에 대한 재화나 용역 제공이나 주문의 이행에 대하여 주된 책임을 부담</a:t>
          </a:r>
          <a:endParaRPr lang="ko-KR" altLang="en-US" sz="2000" dirty="0"/>
        </a:p>
      </dgm:t>
    </dgm:pt>
    <dgm:pt modelId="{B7202DB6-ABAD-4685-B156-B1C08CFAF4F3}" type="parTrans" cxnId="{729AD413-3D23-42FB-8C04-1B1D80130D76}">
      <dgm:prSet/>
      <dgm:spPr/>
      <dgm:t>
        <a:bodyPr/>
        <a:lstStyle/>
        <a:p>
          <a:pPr latinLnBrk="1"/>
          <a:endParaRPr lang="ko-KR" altLang="en-US"/>
        </a:p>
      </dgm:t>
    </dgm:pt>
    <dgm:pt modelId="{78AC1FFD-CFCB-4386-8655-F6927606A56A}" type="sibTrans" cxnId="{729AD413-3D23-42FB-8C04-1B1D80130D76}">
      <dgm:prSet/>
      <dgm:spPr/>
      <dgm:t>
        <a:bodyPr/>
        <a:lstStyle/>
        <a:p>
          <a:pPr latinLnBrk="1"/>
          <a:endParaRPr lang="ko-KR" altLang="en-US"/>
        </a:p>
      </dgm:t>
    </dgm:pt>
    <dgm:pt modelId="{7D88B1E7-E144-4419-996D-FD5169809AA8}">
      <dgm:prSet custT="1"/>
      <dgm:spPr/>
      <dgm:t>
        <a:bodyPr/>
        <a:lstStyle/>
        <a:p>
          <a:pPr latinLnBrk="1"/>
          <a:r>
            <a:rPr lang="ko-KR" altLang="en-US" sz="2000" dirty="0" smtClean="0"/>
            <a:t>고객이 주문하기 전후나 인도 중에 또는 반환 시점에 기업이 재고위험을 부담</a:t>
          </a:r>
          <a:endParaRPr lang="ko-KR" altLang="en-US" sz="2000" dirty="0"/>
        </a:p>
      </dgm:t>
    </dgm:pt>
    <dgm:pt modelId="{426D22EA-9C1B-41A8-89F8-730CE6ABB1A5}" type="parTrans" cxnId="{023AEAA0-DC2F-4EF4-8556-8C99F8BDABCD}">
      <dgm:prSet/>
      <dgm:spPr/>
      <dgm:t>
        <a:bodyPr/>
        <a:lstStyle/>
        <a:p>
          <a:pPr latinLnBrk="1"/>
          <a:endParaRPr lang="ko-KR" altLang="en-US"/>
        </a:p>
      </dgm:t>
    </dgm:pt>
    <dgm:pt modelId="{DEE0388D-68F1-4C27-A16A-19DE4737AE47}" type="sibTrans" cxnId="{023AEAA0-DC2F-4EF4-8556-8C99F8BDABCD}">
      <dgm:prSet/>
      <dgm:spPr/>
      <dgm:t>
        <a:bodyPr/>
        <a:lstStyle/>
        <a:p>
          <a:pPr latinLnBrk="1"/>
          <a:endParaRPr lang="ko-KR" altLang="en-US"/>
        </a:p>
      </dgm:t>
    </dgm:pt>
    <dgm:pt modelId="{E6A74D4C-BB34-44C3-BA8D-5B733A8E7C87}">
      <dgm:prSet custT="1"/>
      <dgm:spPr/>
      <dgm:t>
        <a:bodyPr/>
        <a:lstStyle/>
        <a:p>
          <a:pPr latinLnBrk="1"/>
          <a:r>
            <a:rPr lang="ko-KR" altLang="en-US" sz="2000" dirty="0" smtClean="0"/>
            <a:t>가격결정 권한을 갖는다</a:t>
          </a:r>
          <a:endParaRPr lang="ko-KR" altLang="en-US" sz="2000" dirty="0"/>
        </a:p>
      </dgm:t>
    </dgm:pt>
    <dgm:pt modelId="{DE13ABBA-D077-4FC6-9B1B-5F5510C14C32}" type="parTrans" cxnId="{C46A1D0D-B026-452A-8AD9-27D991E5941C}">
      <dgm:prSet/>
      <dgm:spPr/>
      <dgm:t>
        <a:bodyPr/>
        <a:lstStyle/>
        <a:p>
          <a:pPr latinLnBrk="1"/>
          <a:endParaRPr lang="ko-KR" altLang="en-US"/>
        </a:p>
      </dgm:t>
    </dgm:pt>
    <dgm:pt modelId="{FBEE4B1E-A2D5-4E70-A0B1-B2FE01FB942D}" type="sibTrans" cxnId="{C46A1D0D-B026-452A-8AD9-27D991E5941C}">
      <dgm:prSet/>
      <dgm:spPr/>
      <dgm:t>
        <a:bodyPr/>
        <a:lstStyle/>
        <a:p>
          <a:pPr latinLnBrk="1"/>
          <a:endParaRPr lang="ko-KR" altLang="en-US"/>
        </a:p>
      </dgm:t>
    </dgm:pt>
    <dgm:pt modelId="{2092369E-E3BD-4D04-B30B-7CDB2042F251}">
      <dgm:prSet custT="1"/>
      <dgm:spPr/>
      <dgm:t>
        <a:bodyPr/>
        <a:lstStyle/>
        <a:p>
          <a:pPr latinLnBrk="1"/>
          <a:r>
            <a:rPr lang="ko-KR" altLang="en-US" sz="2000" dirty="0" smtClean="0"/>
            <a:t>고객으로부터 수취할 금액에 대하여 고객의 신용위험을 부담</a:t>
          </a:r>
          <a:endParaRPr lang="ko-KR" altLang="en-US" sz="2000" dirty="0"/>
        </a:p>
      </dgm:t>
    </dgm:pt>
    <dgm:pt modelId="{53727DEA-C274-4DCE-9831-D0CC4F587FF4}" type="parTrans" cxnId="{30ADEE4E-AD53-44A3-8D47-4BA35CF50201}">
      <dgm:prSet/>
      <dgm:spPr/>
      <dgm:t>
        <a:bodyPr/>
        <a:lstStyle/>
        <a:p>
          <a:pPr latinLnBrk="1"/>
          <a:endParaRPr lang="ko-KR" altLang="en-US"/>
        </a:p>
      </dgm:t>
    </dgm:pt>
    <dgm:pt modelId="{D87BAA77-2000-4A4A-AD94-239ECE14FA92}" type="sibTrans" cxnId="{30ADEE4E-AD53-44A3-8D47-4BA35CF50201}">
      <dgm:prSet/>
      <dgm:spPr/>
      <dgm:t>
        <a:bodyPr/>
        <a:lstStyle/>
        <a:p>
          <a:pPr latinLnBrk="1"/>
          <a:endParaRPr lang="ko-KR" altLang="en-US"/>
        </a:p>
      </dgm:t>
    </dgm:pt>
    <dgm:pt modelId="{DA40601F-E597-4437-80F3-FD97C2AF0CA8}">
      <dgm:prSet custT="1"/>
      <dgm:spPr/>
      <dgm:t>
        <a:bodyPr/>
        <a:lstStyle/>
        <a:p>
          <a:pPr latinLnBrk="1"/>
          <a:r>
            <a:rPr lang="ko-KR" altLang="en-US" sz="2000" dirty="0" smtClean="0"/>
            <a:t>재화판매나 용역의 제공에 관련된 유의적인 위험과 보상에 노출되지 않으면 기업은 </a:t>
          </a:r>
          <a:r>
            <a:rPr lang="ko-KR" altLang="en-US" sz="2000" b="1" u="sng" dirty="0" smtClean="0"/>
            <a:t>대리인으로서</a:t>
          </a:r>
          <a:r>
            <a:rPr lang="ko-KR" altLang="en-US" sz="2000" dirty="0" smtClean="0"/>
            <a:t> 활동하는 것</a:t>
          </a:r>
          <a:endParaRPr lang="ko-KR" altLang="en-US" sz="2000" dirty="0"/>
        </a:p>
      </dgm:t>
    </dgm:pt>
    <dgm:pt modelId="{71187FC2-E273-41AC-8C91-C04D5E92BF6A}" type="parTrans" cxnId="{8861496C-BD08-49CF-A63D-76D6854D24DE}">
      <dgm:prSet/>
      <dgm:spPr/>
      <dgm:t>
        <a:bodyPr/>
        <a:lstStyle/>
        <a:p>
          <a:pPr latinLnBrk="1"/>
          <a:endParaRPr lang="ko-KR" altLang="en-US"/>
        </a:p>
      </dgm:t>
    </dgm:pt>
    <dgm:pt modelId="{119EAC86-8069-40E0-B24C-1BFD533609AE}" type="sibTrans" cxnId="{8861496C-BD08-49CF-A63D-76D6854D24DE}">
      <dgm:prSet/>
      <dgm:spPr/>
      <dgm:t>
        <a:bodyPr/>
        <a:lstStyle/>
        <a:p>
          <a:pPr latinLnBrk="1"/>
          <a:endParaRPr lang="ko-KR" altLang="en-US"/>
        </a:p>
      </dgm:t>
    </dgm:pt>
    <dgm:pt modelId="{7E7A1EEE-86A0-417A-A50A-77ED7C05C6B9}">
      <dgm:prSet custT="1"/>
      <dgm:spPr/>
      <dgm:t>
        <a:bodyPr/>
        <a:lstStyle/>
        <a:p>
          <a:pPr latinLnBrk="1"/>
          <a:endParaRPr lang="ko-KR" altLang="en-US" sz="2000" dirty="0"/>
        </a:p>
      </dgm:t>
    </dgm:pt>
    <dgm:pt modelId="{4E108AB1-C6F9-4DBF-8250-CD075F8FE412}" type="parTrans" cxnId="{A0B25F4A-885D-487A-B23B-D177075ABBDB}">
      <dgm:prSet/>
      <dgm:spPr/>
      <dgm:t>
        <a:bodyPr/>
        <a:lstStyle/>
        <a:p>
          <a:pPr latinLnBrk="1"/>
          <a:endParaRPr lang="ko-KR" altLang="en-US"/>
        </a:p>
      </dgm:t>
    </dgm:pt>
    <dgm:pt modelId="{0122FFD3-F091-407F-BFA1-84B09A925C15}" type="sibTrans" cxnId="{A0B25F4A-885D-487A-B23B-D177075ABBDB}">
      <dgm:prSet/>
      <dgm:spPr/>
      <dgm:t>
        <a:bodyPr/>
        <a:lstStyle/>
        <a:p>
          <a:pPr latinLnBrk="1"/>
          <a:endParaRPr lang="ko-KR" altLang="en-US"/>
        </a:p>
      </dgm:t>
    </dgm:pt>
    <dgm:pt modelId="{E273384F-DBB1-43A4-A1A0-96B11FA668ED}">
      <dgm:prSet custT="1"/>
      <dgm:spPr/>
      <dgm:t>
        <a:bodyPr/>
        <a:lstStyle/>
        <a:p>
          <a:pPr latinLnBrk="1"/>
          <a:r>
            <a:rPr lang="ko-KR" altLang="en-US" sz="2000" dirty="0" smtClean="0"/>
            <a:t>거래 당 고정된 수수료 또는 고객에게 청구된 금액의 특정 비율로 기업이 </a:t>
          </a:r>
          <a:r>
            <a:rPr lang="ko-KR" altLang="en-US" sz="2000" dirty="0" err="1" smtClean="0"/>
            <a:t>가득하는</a:t>
          </a:r>
          <a:r>
            <a:rPr lang="ko-KR" altLang="en-US" sz="2000" dirty="0" smtClean="0"/>
            <a:t> 금액이 미리 결정된다</a:t>
          </a:r>
          <a:endParaRPr lang="ko-KR" altLang="en-US" sz="2000" dirty="0"/>
        </a:p>
      </dgm:t>
    </dgm:pt>
    <dgm:pt modelId="{110F5E30-F2B9-4D1F-B0E6-75348CE13DE7}" type="parTrans" cxnId="{4AF1C92B-0AE4-4D85-8134-F8CD65229DFF}">
      <dgm:prSet/>
      <dgm:spPr/>
      <dgm:t>
        <a:bodyPr/>
        <a:lstStyle/>
        <a:p>
          <a:pPr latinLnBrk="1"/>
          <a:endParaRPr lang="ko-KR" altLang="en-US"/>
        </a:p>
      </dgm:t>
    </dgm:pt>
    <dgm:pt modelId="{2388FF8C-AB11-4645-B9DE-23AC27F72037}" type="sibTrans" cxnId="{4AF1C92B-0AE4-4D85-8134-F8CD65229DFF}">
      <dgm:prSet/>
      <dgm:spPr/>
      <dgm:t>
        <a:bodyPr/>
        <a:lstStyle/>
        <a:p>
          <a:pPr latinLnBrk="1"/>
          <a:endParaRPr lang="ko-KR" altLang="en-US"/>
        </a:p>
      </dgm:t>
    </dgm:pt>
    <dgm:pt modelId="{5902140F-D1C9-4549-BB62-FDA4DCEAC86D}">
      <dgm:prSet custT="1"/>
      <dgm:spPr/>
      <dgm:t>
        <a:bodyPr/>
        <a:lstStyle/>
        <a:p>
          <a:pPr latinLnBrk="1"/>
          <a:r>
            <a:rPr lang="ko-KR" altLang="en-US" sz="2000" dirty="0" smtClean="0"/>
            <a:t>재화나 용역의 제공과 관련된 유의적인 위험과 보상에 노출된다면 기업은 </a:t>
          </a:r>
          <a:r>
            <a:rPr lang="ko-KR" altLang="en-US" sz="2000" b="1" u="sng" dirty="0" smtClean="0"/>
            <a:t>본인으로서</a:t>
          </a:r>
          <a:r>
            <a:rPr lang="ko-KR" altLang="en-US" sz="2000" dirty="0" smtClean="0"/>
            <a:t> 활동하는 것</a:t>
          </a:r>
          <a:endParaRPr lang="ko-KR" altLang="en-US" sz="2000" dirty="0"/>
        </a:p>
      </dgm:t>
    </dgm:pt>
    <dgm:pt modelId="{A9C46F87-F5A1-4078-A24B-B73810E81C9D}" type="sibTrans" cxnId="{43F998F8-805A-4104-8D99-EA52D84998FD}">
      <dgm:prSet/>
      <dgm:spPr/>
      <dgm:t>
        <a:bodyPr/>
        <a:lstStyle/>
        <a:p>
          <a:pPr latinLnBrk="1"/>
          <a:endParaRPr lang="ko-KR" altLang="en-US"/>
        </a:p>
      </dgm:t>
    </dgm:pt>
    <dgm:pt modelId="{F6296CCA-3C42-497F-AEF5-2F58C86EB639}" type="parTrans" cxnId="{43F998F8-805A-4104-8D99-EA52D84998FD}">
      <dgm:prSet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en-US" altLang="ko-KR" sz="2800" b="1" dirty="0" smtClean="0"/>
            <a:t>1018</a:t>
          </a:r>
          <a:r>
            <a:rPr lang="ko-KR" altLang="ko-KR" sz="2800" b="1" dirty="0" smtClean="0"/>
            <a:t>호 부록</a:t>
          </a:r>
          <a:r>
            <a:rPr lang="en-US" altLang="ko-KR" sz="2800" b="1" dirty="0" smtClean="0"/>
            <a:t>21</a:t>
          </a:r>
          <a:endParaRPr lang="ko-KR" altLang="ko-KR" sz="2800" b="1" dirty="0" smtClean="0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Y="355380" custLinFactNeighborX="98" custLinFactNeighborY="4891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 custScaleY="186601" custLinFactNeighborY="-9208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11C912A-9CC8-4ADA-856E-061A231B30FF}" type="presOf" srcId="{DA40601F-E597-4437-80F3-FD97C2AF0CA8}" destId="{FD616033-B575-4AE6-9F46-A7D8AA49878D}" srcOrd="0" destOrd="5" presId="urn:microsoft.com/office/officeart/2005/8/layout/list1"/>
    <dgm:cxn modelId="{2C425048-07AA-4EF4-89E7-7D5B21EC7789}" type="presOf" srcId="{2092369E-E3BD-4D04-B30B-7CDB2042F251}" destId="{FD616033-B575-4AE6-9F46-A7D8AA49878D}" srcOrd="0" destOrd="4" presId="urn:microsoft.com/office/officeart/2005/8/layout/list1"/>
    <dgm:cxn modelId="{00470CF6-6EBA-4251-93E2-591BC6A44BA4}" type="presOf" srcId="{7E7A1EEE-86A0-417A-A50A-77ED7C05C6B9}" destId="{FD616033-B575-4AE6-9F46-A7D8AA49878D}" srcOrd="0" destOrd="7" presId="urn:microsoft.com/office/officeart/2005/8/layout/list1"/>
    <dgm:cxn modelId="{A0B25F4A-885D-487A-B23B-D177075ABBDB}" srcId="{171F6247-AE6A-4B06-8E19-6AF79E448119}" destId="{7E7A1EEE-86A0-417A-A50A-77ED7C05C6B9}" srcOrd="2" destOrd="0" parTransId="{4E108AB1-C6F9-4DBF-8250-CD075F8FE412}" sibTransId="{0122FFD3-F091-407F-BFA1-84B09A925C15}"/>
    <dgm:cxn modelId="{AD635DBE-7563-41DD-AD77-F3626DE5C47A}" srcId="{171F6247-AE6A-4B06-8E19-6AF79E448119}" destId="{B8AA7218-529E-4D55-AC25-EDF680F0DA46}" srcOrd="3" destOrd="0" parTransId="{FA786B65-78C4-4D00-B442-41CAA5E937B5}" sibTransId="{D24EE59C-2535-4A37-BDCE-78FAB776F592}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90D89C36-ACE6-4C6D-9275-14538A860880}" type="presOf" srcId="{171F6247-AE6A-4B06-8E19-6AF79E448119}" destId="{5A4F7628-EFC8-41FA-82C8-C87EDBACC8B8}" srcOrd="0" destOrd="0" presId="urn:microsoft.com/office/officeart/2005/8/layout/list1"/>
    <dgm:cxn modelId="{4AF1C92B-0AE4-4D85-8134-F8CD65229DFF}" srcId="{DA40601F-E597-4437-80F3-FD97C2AF0CA8}" destId="{E273384F-DBB1-43A4-A1A0-96B11FA668ED}" srcOrd="0" destOrd="0" parTransId="{110F5E30-F2B9-4D1F-B0E6-75348CE13DE7}" sibTransId="{2388FF8C-AB11-4645-B9DE-23AC27F72037}"/>
    <dgm:cxn modelId="{4F6144B3-0370-4FA3-B087-E3F69C00D5FE}" type="presOf" srcId="{3BA0F008-7D93-4B89-908B-01ED99A6F795}" destId="{FD616033-B575-4AE6-9F46-A7D8AA49878D}" srcOrd="0" destOrd="1" presId="urn:microsoft.com/office/officeart/2005/8/layout/list1"/>
    <dgm:cxn modelId="{AD5BAE72-E72A-4E1D-914A-BA7A8BFD5BB3}" type="presOf" srcId="{7D88B1E7-E144-4419-996D-FD5169809AA8}" destId="{FD616033-B575-4AE6-9F46-A7D8AA49878D}" srcOrd="0" destOrd="2" presId="urn:microsoft.com/office/officeart/2005/8/layout/list1"/>
    <dgm:cxn modelId="{1F19E3F4-9D13-48DA-A842-5A54B2017E40}" type="presOf" srcId="{E6A74D4C-BB34-44C3-BA8D-5B733A8E7C87}" destId="{FD616033-B575-4AE6-9F46-A7D8AA49878D}" srcOrd="0" destOrd="3" presId="urn:microsoft.com/office/officeart/2005/8/layout/list1"/>
    <dgm:cxn modelId="{49A68F75-0E55-43F3-B68E-7F2AA13F4882}" type="presOf" srcId="{B8AA7218-529E-4D55-AC25-EDF680F0DA46}" destId="{FD616033-B575-4AE6-9F46-A7D8AA49878D}" srcOrd="0" destOrd="8" presId="urn:microsoft.com/office/officeart/2005/8/layout/list1"/>
    <dgm:cxn modelId="{7D76AD5C-CE6F-4814-9E6A-28B1AD4A346A}" type="presOf" srcId="{E273384F-DBB1-43A4-A1A0-96B11FA668ED}" destId="{FD616033-B575-4AE6-9F46-A7D8AA49878D}" srcOrd="0" destOrd="6" presId="urn:microsoft.com/office/officeart/2005/8/layout/list1"/>
    <dgm:cxn modelId="{30ADEE4E-AD53-44A3-8D47-4BA35CF50201}" srcId="{5902140F-D1C9-4549-BB62-FDA4DCEAC86D}" destId="{2092369E-E3BD-4D04-B30B-7CDB2042F251}" srcOrd="3" destOrd="0" parTransId="{53727DEA-C274-4DCE-9831-D0CC4F587FF4}" sibTransId="{D87BAA77-2000-4A4A-AD94-239ECE14FA92}"/>
    <dgm:cxn modelId="{023AEAA0-DC2F-4EF4-8556-8C99F8BDABCD}" srcId="{5902140F-D1C9-4549-BB62-FDA4DCEAC86D}" destId="{7D88B1E7-E144-4419-996D-FD5169809AA8}" srcOrd="1" destOrd="0" parTransId="{426D22EA-9C1B-41A8-89F8-730CE6ABB1A5}" sibTransId="{DEE0388D-68F1-4C27-A16A-19DE4737AE47}"/>
    <dgm:cxn modelId="{729AD413-3D23-42FB-8C04-1B1D80130D76}" srcId="{5902140F-D1C9-4549-BB62-FDA4DCEAC86D}" destId="{3BA0F008-7D93-4B89-908B-01ED99A6F795}" srcOrd="0" destOrd="0" parTransId="{B7202DB6-ABAD-4685-B156-B1C08CFAF4F3}" sibTransId="{78AC1FFD-CFCB-4386-8655-F6927606A56A}"/>
    <dgm:cxn modelId="{A2544FBE-F60C-4C22-A7E6-C3E4BCC3B10E}" type="presOf" srcId="{171F6247-AE6A-4B06-8E19-6AF79E448119}" destId="{AD49E263-BEBE-4C8C-8162-B2FB86B3B22E}" srcOrd="1" destOrd="0" presId="urn:microsoft.com/office/officeart/2005/8/layout/list1"/>
    <dgm:cxn modelId="{43F998F8-805A-4104-8D99-EA52D84998FD}" srcId="{171F6247-AE6A-4B06-8E19-6AF79E448119}" destId="{5902140F-D1C9-4549-BB62-FDA4DCEAC86D}" srcOrd="0" destOrd="0" parTransId="{F6296CCA-3C42-497F-AEF5-2F58C86EB639}" sibTransId="{A9C46F87-F5A1-4078-A24B-B73810E81C9D}"/>
    <dgm:cxn modelId="{CCB98E65-8F3B-4D81-ABBE-5F3215692E15}" type="presOf" srcId="{9EE22156-9663-483C-945E-8E163348B610}" destId="{6429B184-8A54-4FB5-B702-2AF8F709AB10}" srcOrd="0" destOrd="0" presId="urn:microsoft.com/office/officeart/2005/8/layout/list1"/>
    <dgm:cxn modelId="{8861496C-BD08-49CF-A63D-76D6854D24DE}" srcId="{171F6247-AE6A-4B06-8E19-6AF79E448119}" destId="{DA40601F-E597-4437-80F3-FD97C2AF0CA8}" srcOrd="1" destOrd="0" parTransId="{71187FC2-E273-41AC-8C91-C04D5E92BF6A}" sibTransId="{119EAC86-8069-40E0-B24C-1BFD533609AE}"/>
    <dgm:cxn modelId="{E26165F0-A32D-439D-846D-68D9D7249E64}" type="presOf" srcId="{5902140F-D1C9-4549-BB62-FDA4DCEAC86D}" destId="{FD616033-B575-4AE6-9F46-A7D8AA49878D}" srcOrd="0" destOrd="0" presId="urn:microsoft.com/office/officeart/2005/8/layout/list1"/>
    <dgm:cxn modelId="{C46A1D0D-B026-452A-8AD9-27D991E5941C}" srcId="{5902140F-D1C9-4549-BB62-FDA4DCEAC86D}" destId="{E6A74D4C-BB34-44C3-BA8D-5B733A8E7C87}" srcOrd="2" destOrd="0" parTransId="{DE13ABBA-D077-4FC6-9B1B-5F5510C14C32}" sibTransId="{FBEE4B1E-A2D5-4E70-A0B1-B2FE01FB942D}"/>
    <dgm:cxn modelId="{81B482CB-8BAE-4D19-B03A-D19D7F8F44F5}" type="presParOf" srcId="{6429B184-8A54-4FB5-B702-2AF8F709AB10}" destId="{11E1612B-F9D2-4322-BD3B-2E8C0F9F1797}" srcOrd="0" destOrd="0" presId="urn:microsoft.com/office/officeart/2005/8/layout/list1"/>
    <dgm:cxn modelId="{279081AA-9259-4B69-A731-72103CFE5377}" type="presParOf" srcId="{11E1612B-F9D2-4322-BD3B-2E8C0F9F1797}" destId="{5A4F7628-EFC8-41FA-82C8-C87EDBACC8B8}" srcOrd="0" destOrd="0" presId="urn:microsoft.com/office/officeart/2005/8/layout/list1"/>
    <dgm:cxn modelId="{45E4A7D7-234A-49A4-827F-1D17B8974414}" type="presParOf" srcId="{11E1612B-F9D2-4322-BD3B-2E8C0F9F1797}" destId="{AD49E263-BEBE-4C8C-8162-B2FB86B3B22E}" srcOrd="1" destOrd="0" presId="urn:microsoft.com/office/officeart/2005/8/layout/list1"/>
    <dgm:cxn modelId="{4D5A0367-9173-4FCF-8D97-E2D9557D9600}" type="presParOf" srcId="{6429B184-8A54-4FB5-B702-2AF8F709AB10}" destId="{CC37F7EA-28BC-4896-9042-DCEF27AEF4E1}" srcOrd="1" destOrd="0" presId="urn:microsoft.com/office/officeart/2005/8/layout/list1"/>
    <dgm:cxn modelId="{0A2C5046-C75F-424E-BF38-5B1CA9FB62DD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(1)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고객에 대한 재화나 용역 제공이나 주문의 이행에 대하여 주된 책임을 부담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/>
      <dgm:spPr/>
      <dgm:t>
        <a:bodyPr/>
        <a:lstStyle/>
        <a:p>
          <a:r>
            <a:rPr lang="ko-KR" altLang="en-US" dirty="0" smtClean="0"/>
            <a:t>대출여부에 대한 심사는 별도의 정부 위탁기관이 수행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/>
      <dgm:spPr/>
      <dgm:t>
        <a:bodyPr/>
        <a:lstStyle/>
        <a:p>
          <a:r>
            <a:rPr lang="ko-KR" altLang="en-US" dirty="0" smtClean="0"/>
            <a:t>고객에 대하여 필요한 조치를 취하기 위해서는 정부의 승인이 필요</a:t>
          </a:r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131997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2" presStyleCnt="3" custLinFactNeighborX="9381" custLinFactNeighborY="6007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76004585-990B-4C90-B09A-50C631D18BBC}" type="presOf" srcId="{89CA03C1-CC13-4F05-AE75-667934265DE8}" destId="{99C67F16-3D66-4713-B112-55C28E52AF47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8EAFB0F7-69F9-4409-B431-9E1D68812AF6}" type="presOf" srcId="{A39D11D0-4BC6-450E-9EC3-AE773DDCDE56}" destId="{9EC4B05C-0559-4615-A359-9E60E1DE8E04}" srcOrd="1" destOrd="0" presId="urn:microsoft.com/office/officeart/2005/8/layout/hList9"/>
    <dgm:cxn modelId="{D6D7623B-4F0A-402D-88C7-33EA6D31E5EA}" type="presOf" srcId="{CE1776D0-2661-4C9B-942E-9C3FAAFB3A50}" destId="{28D98EC2-0ADE-48D9-A13F-D74CC40B8D9A}" srcOrd="0" destOrd="0" presId="urn:microsoft.com/office/officeart/2005/8/layout/hList9"/>
    <dgm:cxn modelId="{A900D095-BFD7-46B6-8AC3-747B021EA133}" type="presOf" srcId="{777F10F3-F4B0-43A4-9790-AABE7F7897AB}" destId="{18A8F23B-57C5-4FF1-8A04-5E0C0F02F175}" srcOrd="0" destOrd="0" presId="urn:microsoft.com/office/officeart/2005/8/layout/hList9"/>
    <dgm:cxn modelId="{1210080D-E770-4713-B640-1955214D78A7}" type="presOf" srcId="{82EDD57C-03E2-40D0-8F5F-A100C0E92709}" destId="{459393CA-4177-4BEB-B2B1-6AA0C356E386}" srcOrd="0" destOrd="0" presId="urn:microsoft.com/office/officeart/2005/8/layout/hList9"/>
    <dgm:cxn modelId="{742B8034-6486-47A7-A436-BE298BCA4C1A}" type="presOf" srcId="{B479FB93-137F-4D76-B1BF-3EF105AF2BD2}" destId="{3124A750-9C5D-40CB-8302-5D680B1A1950}" srcOrd="0" destOrd="0" presId="urn:microsoft.com/office/officeart/2005/8/layout/hList9"/>
    <dgm:cxn modelId="{F4A211D6-272F-4082-95A8-989060BA0DF4}" type="presOf" srcId="{82EDD57C-03E2-40D0-8F5F-A100C0E92709}" destId="{1F91110E-5245-46E9-AF24-5BE7ABE0D076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4BB547C6-6444-49CD-8334-61BD8A4ED7C9}" type="presOf" srcId="{B479FB93-137F-4D76-B1BF-3EF105AF2BD2}" destId="{17760547-132F-42B4-9E2F-799685DEF644}" srcOrd="1" destOrd="0" presId="urn:microsoft.com/office/officeart/2005/8/layout/hList9"/>
    <dgm:cxn modelId="{D589442D-F3AC-4DDC-AF5E-345B1ABD0345}" type="presOf" srcId="{A39D11D0-4BC6-450E-9EC3-AE773DDCDE56}" destId="{51CDF598-4BCC-44DA-8DDF-EF416080E12B}" srcOrd="0" destOrd="0" presId="urn:microsoft.com/office/officeart/2005/8/layout/hList9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6D4EB749-7D0C-41EF-B013-322D6689E3F6}" type="presParOf" srcId="{18A8F23B-57C5-4FF1-8A04-5E0C0F02F175}" destId="{910911A2-7E66-4573-9213-EF1D1F22E1E8}" srcOrd="0" destOrd="0" presId="urn:microsoft.com/office/officeart/2005/8/layout/hList9"/>
    <dgm:cxn modelId="{31BA95DB-D1AE-40B7-B82A-8B54E812773D}" type="presParOf" srcId="{18A8F23B-57C5-4FF1-8A04-5E0C0F02F175}" destId="{B5C915FD-0934-43AC-813C-93A106E4DB18}" srcOrd="1" destOrd="0" presId="urn:microsoft.com/office/officeart/2005/8/layout/hList9"/>
    <dgm:cxn modelId="{0E980A8F-415B-4052-B6FB-98BC3D4D287E}" type="presParOf" srcId="{B5C915FD-0934-43AC-813C-93A106E4DB18}" destId="{13A20F9E-C850-4879-9B68-866425DD3B49}" srcOrd="0" destOrd="0" presId="urn:microsoft.com/office/officeart/2005/8/layout/hList9"/>
    <dgm:cxn modelId="{E90DB634-B555-470F-B580-523D27BB7CCA}" type="presParOf" srcId="{B5C915FD-0934-43AC-813C-93A106E4DB18}" destId="{A18D9433-E7AD-44E8-AAC2-61C7D2F3E5D1}" srcOrd="1" destOrd="0" presId="urn:microsoft.com/office/officeart/2005/8/layout/hList9"/>
    <dgm:cxn modelId="{31062097-A833-4D33-B3B7-7D327A2AF5EF}" type="presParOf" srcId="{A18D9433-E7AD-44E8-AAC2-61C7D2F3E5D1}" destId="{3124A750-9C5D-40CB-8302-5D680B1A1950}" srcOrd="0" destOrd="0" presId="urn:microsoft.com/office/officeart/2005/8/layout/hList9"/>
    <dgm:cxn modelId="{AF758DC6-C5B0-4718-BE50-EF825902D31C}" type="presParOf" srcId="{A18D9433-E7AD-44E8-AAC2-61C7D2F3E5D1}" destId="{17760547-132F-42B4-9E2F-799685DEF644}" srcOrd="1" destOrd="0" presId="urn:microsoft.com/office/officeart/2005/8/layout/hList9"/>
    <dgm:cxn modelId="{999D19A5-042F-4FE0-847B-BE293933CDE3}" type="presParOf" srcId="{18A8F23B-57C5-4FF1-8A04-5E0C0F02F175}" destId="{5EE1176C-0379-46C8-BFD8-CDD4EAAE78EA}" srcOrd="2" destOrd="0" presId="urn:microsoft.com/office/officeart/2005/8/layout/hList9"/>
    <dgm:cxn modelId="{6D624EAB-1964-4257-A753-A16693EDDEB3}" type="presParOf" srcId="{18A8F23B-57C5-4FF1-8A04-5E0C0F02F175}" destId="{28D98EC2-0ADE-48D9-A13F-D74CC40B8D9A}" srcOrd="3" destOrd="0" presId="urn:microsoft.com/office/officeart/2005/8/layout/hList9"/>
    <dgm:cxn modelId="{133187FB-26D4-47F7-B969-C2C61C633194}" type="presParOf" srcId="{18A8F23B-57C5-4FF1-8A04-5E0C0F02F175}" destId="{23194CBB-ED41-41A8-AB06-5FE9F1B4A444}" srcOrd="4" destOrd="0" presId="urn:microsoft.com/office/officeart/2005/8/layout/hList9"/>
    <dgm:cxn modelId="{9F56BBC9-78DF-4833-AE37-047ADE6B606A}" type="presParOf" srcId="{18A8F23B-57C5-4FF1-8A04-5E0C0F02F175}" destId="{DAB841F1-D6F9-43C2-B631-F162DCB40417}" srcOrd="5" destOrd="0" presId="urn:microsoft.com/office/officeart/2005/8/layout/hList9"/>
    <dgm:cxn modelId="{E5E02EAE-BF5D-43DD-8DB6-9D0AB13B3626}" type="presParOf" srcId="{18A8F23B-57C5-4FF1-8A04-5E0C0F02F175}" destId="{EA3BC286-315B-4B9A-89A9-E0216A08113C}" srcOrd="6" destOrd="0" presId="urn:microsoft.com/office/officeart/2005/8/layout/hList9"/>
    <dgm:cxn modelId="{EC5B365B-61AD-4EF2-AD5A-2FA52CF68D4F}" type="presParOf" srcId="{EA3BC286-315B-4B9A-89A9-E0216A08113C}" destId="{8A61E956-6AA8-4490-B41B-283F9FA08D17}" srcOrd="0" destOrd="0" presId="urn:microsoft.com/office/officeart/2005/8/layout/hList9"/>
    <dgm:cxn modelId="{617A40D9-1BA0-4A59-AB5C-8D2F4FA21D4C}" type="presParOf" srcId="{EA3BC286-315B-4B9A-89A9-E0216A08113C}" destId="{0F612D53-0289-49B0-B5EA-E0E76457C844}" srcOrd="1" destOrd="0" presId="urn:microsoft.com/office/officeart/2005/8/layout/hList9"/>
    <dgm:cxn modelId="{22C45A01-747E-4FFB-8CB6-DCC8202D9859}" type="presParOf" srcId="{0F612D53-0289-49B0-B5EA-E0E76457C844}" destId="{459393CA-4177-4BEB-B2B1-6AA0C356E386}" srcOrd="0" destOrd="0" presId="urn:microsoft.com/office/officeart/2005/8/layout/hList9"/>
    <dgm:cxn modelId="{949DDA4F-CFBC-466A-B6EF-9D527A5F75E7}" type="presParOf" srcId="{0F612D53-0289-49B0-B5EA-E0E76457C844}" destId="{1F91110E-5245-46E9-AF24-5BE7ABE0D076}" srcOrd="1" destOrd="0" presId="urn:microsoft.com/office/officeart/2005/8/layout/hList9"/>
    <dgm:cxn modelId="{134AC2F4-C63A-48F2-958D-E20435DFBE49}" type="presParOf" srcId="{EA3BC286-315B-4B9A-89A9-E0216A08113C}" destId="{D133A839-943E-4F38-B42C-C8F2A412972B}" srcOrd="2" destOrd="0" presId="urn:microsoft.com/office/officeart/2005/8/layout/hList9"/>
    <dgm:cxn modelId="{0D995746-45B3-4578-8274-FD14BC6FD6D9}" type="presParOf" srcId="{D133A839-943E-4F38-B42C-C8F2A412972B}" destId="{51CDF598-4BCC-44DA-8DDF-EF416080E12B}" srcOrd="0" destOrd="0" presId="urn:microsoft.com/office/officeart/2005/8/layout/hList9"/>
    <dgm:cxn modelId="{E7B978C5-3D8D-4639-8ABC-7848C9BDD2B4}" type="presParOf" srcId="{D133A839-943E-4F38-B42C-C8F2A412972B}" destId="{9EC4B05C-0559-4615-A359-9E60E1DE8E04}" srcOrd="1" destOrd="0" presId="urn:microsoft.com/office/officeart/2005/8/layout/hList9"/>
    <dgm:cxn modelId="{542E8F64-989A-4ECB-AE2B-D0D813F2E05B}" type="presParOf" srcId="{18A8F23B-57C5-4FF1-8A04-5E0C0F02F175}" destId="{879DCA5E-3CA1-40D9-B11A-C9BE5EC147E7}" srcOrd="7" destOrd="0" presId="urn:microsoft.com/office/officeart/2005/8/layout/hList9"/>
    <dgm:cxn modelId="{A6EFEE4E-2528-4C40-9C0D-56F8EAF3BCF9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(1)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고객에 대한 재화나 용역 제공이나 주문의 이행에 대하여 주된 책임을 부담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/>
      <dgm:spPr/>
      <dgm:t>
        <a:bodyPr/>
        <a:lstStyle/>
        <a:p>
          <a:r>
            <a:rPr lang="ko-KR" altLang="en-US" dirty="0" smtClean="0"/>
            <a:t>융자금을 융자받은 목적 이외의 용도로 대출하거나 사용할 수 없음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131997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B288BE67-6325-45A0-8318-4C5A07AC289D}" type="presOf" srcId="{B479FB93-137F-4D76-B1BF-3EF105AF2BD2}" destId="{17760547-132F-42B4-9E2F-799685DEF644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DC1B0968-9235-481F-8501-D476ACCEE2AF}" type="presOf" srcId="{777F10F3-F4B0-43A4-9790-AABE7F7897AB}" destId="{18A8F23B-57C5-4FF1-8A04-5E0C0F02F175}" srcOrd="0" destOrd="0" presId="urn:microsoft.com/office/officeart/2005/8/layout/hList9"/>
    <dgm:cxn modelId="{3D4E174D-F941-4419-BCDE-76F9F79C6B28}" type="presOf" srcId="{B479FB93-137F-4D76-B1BF-3EF105AF2BD2}" destId="{3124A750-9C5D-40CB-8302-5D680B1A1950}" srcOrd="0" destOrd="0" presId="urn:microsoft.com/office/officeart/2005/8/layout/hList9"/>
    <dgm:cxn modelId="{6C428900-1768-4BEE-BD64-F0E81F394306}" type="presOf" srcId="{82EDD57C-03E2-40D0-8F5F-A100C0E92709}" destId="{1F91110E-5245-46E9-AF24-5BE7ABE0D076}" srcOrd="1" destOrd="0" presId="urn:microsoft.com/office/officeart/2005/8/layout/hList9"/>
    <dgm:cxn modelId="{F96D70AD-BF15-4954-8C49-C443B86A1242}" type="presOf" srcId="{CE1776D0-2661-4C9B-942E-9C3FAAFB3A50}" destId="{28D98EC2-0ADE-48D9-A13F-D74CC40B8D9A}" srcOrd="0" destOrd="0" presId="urn:microsoft.com/office/officeart/2005/8/layout/hList9"/>
    <dgm:cxn modelId="{C3C4551F-99C5-4B62-ACF7-CC330BC83262}" type="presOf" srcId="{89CA03C1-CC13-4F05-AE75-667934265DE8}" destId="{99C67F16-3D66-4713-B112-55C28E52AF47}" srcOrd="0" destOrd="0" presId="urn:microsoft.com/office/officeart/2005/8/layout/hList9"/>
    <dgm:cxn modelId="{D87D268A-3EF8-41D4-9D23-2128888693E5}" type="presOf" srcId="{82EDD57C-03E2-40D0-8F5F-A100C0E92709}" destId="{459393CA-4177-4BEB-B2B1-6AA0C356E386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A000A3E7-F274-4D5A-BAA5-9A6E09A3BE00}" type="presParOf" srcId="{18A8F23B-57C5-4FF1-8A04-5E0C0F02F175}" destId="{910911A2-7E66-4573-9213-EF1D1F22E1E8}" srcOrd="0" destOrd="0" presId="urn:microsoft.com/office/officeart/2005/8/layout/hList9"/>
    <dgm:cxn modelId="{8B17C934-997D-45D5-A4EE-6B60E991E103}" type="presParOf" srcId="{18A8F23B-57C5-4FF1-8A04-5E0C0F02F175}" destId="{B5C915FD-0934-43AC-813C-93A106E4DB18}" srcOrd="1" destOrd="0" presId="urn:microsoft.com/office/officeart/2005/8/layout/hList9"/>
    <dgm:cxn modelId="{A31928A5-6DAE-4D01-B977-BD592E7864A9}" type="presParOf" srcId="{B5C915FD-0934-43AC-813C-93A106E4DB18}" destId="{13A20F9E-C850-4879-9B68-866425DD3B49}" srcOrd="0" destOrd="0" presId="urn:microsoft.com/office/officeart/2005/8/layout/hList9"/>
    <dgm:cxn modelId="{EFA9E158-13E2-40EC-9EC5-8A001F27EA37}" type="presParOf" srcId="{B5C915FD-0934-43AC-813C-93A106E4DB18}" destId="{A18D9433-E7AD-44E8-AAC2-61C7D2F3E5D1}" srcOrd="1" destOrd="0" presId="urn:microsoft.com/office/officeart/2005/8/layout/hList9"/>
    <dgm:cxn modelId="{7DFADBED-C55E-4E6D-B6DF-09EAF9EE637A}" type="presParOf" srcId="{A18D9433-E7AD-44E8-AAC2-61C7D2F3E5D1}" destId="{3124A750-9C5D-40CB-8302-5D680B1A1950}" srcOrd="0" destOrd="0" presId="urn:microsoft.com/office/officeart/2005/8/layout/hList9"/>
    <dgm:cxn modelId="{308E5BA0-2919-4311-9C01-C679BE70E364}" type="presParOf" srcId="{A18D9433-E7AD-44E8-AAC2-61C7D2F3E5D1}" destId="{17760547-132F-42B4-9E2F-799685DEF644}" srcOrd="1" destOrd="0" presId="urn:microsoft.com/office/officeart/2005/8/layout/hList9"/>
    <dgm:cxn modelId="{A8C2DED7-1073-44A2-ABB0-C1AB5F492816}" type="presParOf" srcId="{18A8F23B-57C5-4FF1-8A04-5E0C0F02F175}" destId="{5EE1176C-0379-46C8-BFD8-CDD4EAAE78EA}" srcOrd="2" destOrd="0" presId="urn:microsoft.com/office/officeart/2005/8/layout/hList9"/>
    <dgm:cxn modelId="{17C4808F-01D8-484F-9ADC-351044FD5CAF}" type="presParOf" srcId="{18A8F23B-57C5-4FF1-8A04-5E0C0F02F175}" destId="{28D98EC2-0ADE-48D9-A13F-D74CC40B8D9A}" srcOrd="3" destOrd="0" presId="urn:microsoft.com/office/officeart/2005/8/layout/hList9"/>
    <dgm:cxn modelId="{8A9805A5-B6AF-411A-AF19-C4B82A2A0F28}" type="presParOf" srcId="{18A8F23B-57C5-4FF1-8A04-5E0C0F02F175}" destId="{23194CBB-ED41-41A8-AB06-5FE9F1B4A444}" srcOrd="4" destOrd="0" presId="urn:microsoft.com/office/officeart/2005/8/layout/hList9"/>
    <dgm:cxn modelId="{A0049130-9185-45B7-BB9A-85DE5A2E074A}" type="presParOf" srcId="{18A8F23B-57C5-4FF1-8A04-5E0C0F02F175}" destId="{DAB841F1-D6F9-43C2-B631-F162DCB40417}" srcOrd="5" destOrd="0" presId="urn:microsoft.com/office/officeart/2005/8/layout/hList9"/>
    <dgm:cxn modelId="{AFB7A7CA-AD4C-4852-AF13-27AF0885340F}" type="presParOf" srcId="{18A8F23B-57C5-4FF1-8A04-5E0C0F02F175}" destId="{EA3BC286-315B-4B9A-89A9-E0216A08113C}" srcOrd="6" destOrd="0" presId="urn:microsoft.com/office/officeart/2005/8/layout/hList9"/>
    <dgm:cxn modelId="{5DB7B131-F89B-454A-B715-5CC692A707AB}" type="presParOf" srcId="{EA3BC286-315B-4B9A-89A9-E0216A08113C}" destId="{8A61E956-6AA8-4490-B41B-283F9FA08D17}" srcOrd="0" destOrd="0" presId="urn:microsoft.com/office/officeart/2005/8/layout/hList9"/>
    <dgm:cxn modelId="{B41F4193-1403-4319-81EE-9F4285131763}" type="presParOf" srcId="{EA3BC286-315B-4B9A-89A9-E0216A08113C}" destId="{0F612D53-0289-49B0-B5EA-E0E76457C844}" srcOrd="1" destOrd="0" presId="urn:microsoft.com/office/officeart/2005/8/layout/hList9"/>
    <dgm:cxn modelId="{4F180EF8-EF5D-4F21-8FC0-291A3DA87520}" type="presParOf" srcId="{0F612D53-0289-49B0-B5EA-E0E76457C844}" destId="{459393CA-4177-4BEB-B2B1-6AA0C356E386}" srcOrd="0" destOrd="0" presId="urn:microsoft.com/office/officeart/2005/8/layout/hList9"/>
    <dgm:cxn modelId="{A7D31103-7017-4911-9854-43EED11EFEF3}" type="presParOf" srcId="{0F612D53-0289-49B0-B5EA-E0E76457C844}" destId="{1F91110E-5245-46E9-AF24-5BE7ABE0D076}" srcOrd="1" destOrd="0" presId="urn:microsoft.com/office/officeart/2005/8/layout/hList9"/>
    <dgm:cxn modelId="{976000B2-6091-400E-9D3A-400CE130238E}" type="presParOf" srcId="{18A8F23B-57C5-4FF1-8A04-5E0C0F02F175}" destId="{879DCA5E-3CA1-40D9-B11A-C9BE5EC147E7}" srcOrd="7" destOrd="0" presId="urn:microsoft.com/office/officeart/2005/8/layout/hList9"/>
    <dgm:cxn modelId="{A220B2DE-EE4C-49D5-8C24-2B7344621F77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(2)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고객이 주문하기 전후나 인도 중에 또는 반환 시점에 기업이 재고위험을 부담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/>
      <dgm:spPr/>
      <dgm:t>
        <a:bodyPr/>
        <a:lstStyle/>
        <a:p>
          <a:r>
            <a:rPr lang="ko-KR" altLang="en-US" dirty="0" smtClean="0"/>
            <a:t>정부차입과 고객 대출이 동시에 이루어지지 않은 경우 그 기간에 대한 이자비용을 부담</a:t>
          </a:r>
          <a:endParaRPr lang="en-US" altLang="ko-KR" dirty="0" smtClean="0"/>
        </a:p>
        <a:p>
          <a:r>
            <a:rPr lang="en-US" altLang="ko-KR" dirty="0" smtClean="0"/>
            <a:t>-&gt; </a:t>
          </a:r>
          <a:r>
            <a:rPr lang="ko-KR" altLang="ko-KR" dirty="0" smtClean="0"/>
            <a:t>대부분 정부차입과 </a:t>
          </a:r>
          <a:r>
            <a:rPr lang="ko-KR" altLang="en-US" dirty="0" smtClean="0"/>
            <a:t>고객</a:t>
          </a:r>
          <a:r>
            <a:rPr lang="ko-KR" altLang="ko-KR" dirty="0" smtClean="0"/>
            <a:t> 대출은 거의 동시에 이루어지며 동시에 이루어지지 않는 경우는 거의 없음</a:t>
          </a:r>
          <a:endParaRPr lang="ko-KR" altLang="en-US" dirty="0" smtClean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131997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19992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10006370-7FED-49F1-9B12-B4591EE2B842}" type="presOf" srcId="{B479FB93-137F-4D76-B1BF-3EF105AF2BD2}" destId="{17760547-132F-42B4-9E2F-799685DEF644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36169B24-2F27-44AF-9481-38C5B421CEF6}" type="presOf" srcId="{CE1776D0-2661-4C9B-942E-9C3FAAFB3A50}" destId="{28D98EC2-0ADE-48D9-A13F-D74CC40B8D9A}" srcOrd="0" destOrd="0" presId="urn:microsoft.com/office/officeart/2005/8/layout/hList9"/>
    <dgm:cxn modelId="{0B574D87-E68B-4E2E-893A-6AD44316820A}" type="presOf" srcId="{82EDD57C-03E2-40D0-8F5F-A100C0E92709}" destId="{1F91110E-5245-46E9-AF24-5BE7ABE0D076}" srcOrd="1" destOrd="0" presId="urn:microsoft.com/office/officeart/2005/8/layout/hList9"/>
    <dgm:cxn modelId="{EE1211EC-9DEF-4797-A875-39B406186731}" type="presOf" srcId="{777F10F3-F4B0-43A4-9790-AABE7F7897AB}" destId="{18A8F23B-57C5-4FF1-8A04-5E0C0F02F175}" srcOrd="0" destOrd="0" presId="urn:microsoft.com/office/officeart/2005/8/layout/hList9"/>
    <dgm:cxn modelId="{DB9BA9F6-EE02-4DA4-9DA7-C540F0E0B7DC}" type="presOf" srcId="{B479FB93-137F-4D76-B1BF-3EF105AF2BD2}" destId="{3124A750-9C5D-40CB-8302-5D680B1A1950}" srcOrd="0" destOrd="0" presId="urn:microsoft.com/office/officeart/2005/8/layout/hList9"/>
    <dgm:cxn modelId="{082BA070-742B-46DD-B056-8359ED4B40B6}" type="presOf" srcId="{89CA03C1-CC13-4F05-AE75-667934265DE8}" destId="{99C67F16-3D66-4713-B112-55C28E52AF47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E496C0DA-9860-4B22-BB92-CBA2F90771F7}" type="presOf" srcId="{82EDD57C-03E2-40D0-8F5F-A100C0E92709}" destId="{459393CA-4177-4BEB-B2B1-6AA0C356E386}" srcOrd="0" destOrd="0" presId="urn:microsoft.com/office/officeart/2005/8/layout/hList9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DF97B66F-D2DE-4590-B012-18D3044284BB}" type="presParOf" srcId="{18A8F23B-57C5-4FF1-8A04-5E0C0F02F175}" destId="{910911A2-7E66-4573-9213-EF1D1F22E1E8}" srcOrd="0" destOrd="0" presId="urn:microsoft.com/office/officeart/2005/8/layout/hList9"/>
    <dgm:cxn modelId="{91C7E1D9-1A41-4301-8970-6B7DDFEAD1AE}" type="presParOf" srcId="{18A8F23B-57C5-4FF1-8A04-5E0C0F02F175}" destId="{B5C915FD-0934-43AC-813C-93A106E4DB18}" srcOrd="1" destOrd="0" presId="urn:microsoft.com/office/officeart/2005/8/layout/hList9"/>
    <dgm:cxn modelId="{06A20465-9291-4B67-9A3B-7C75BFAF851B}" type="presParOf" srcId="{B5C915FD-0934-43AC-813C-93A106E4DB18}" destId="{13A20F9E-C850-4879-9B68-866425DD3B49}" srcOrd="0" destOrd="0" presId="urn:microsoft.com/office/officeart/2005/8/layout/hList9"/>
    <dgm:cxn modelId="{042B26F8-FF7B-4FC5-82F0-1CA66DCD65C6}" type="presParOf" srcId="{B5C915FD-0934-43AC-813C-93A106E4DB18}" destId="{A18D9433-E7AD-44E8-AAC2-61C7D2F3E5D1}" srcOrd="1" destOrd="0" presId="urn:microsoft.com/office/officeart/2005/8/layout/hList9"/>
    <dgm:cxn modelId="{013897C2-3FB2-4250-8936-07BB6A347E38}" type="presParOf" srcId="{A18D9433-E7AD-44E8-AAC2-61C7D2F3E5D1}" destId="{3124A750-9C5D-40CB-8302-5D680B1A1950}" srcOrd="0" destOrd="0" presId="urn:microsoft.com/office/officeart/2005/8/layout/hList9"/>
    <dgm:cxn modelId="{DD3FE05F-9F4E-4106-9E95-B9A8285E9F46}" type="presParOf" srcId="{A18D9433-E7AD-44E8-AAC2-61C7D2F3E5D1}" destId="{17760547-132F-42B4-9E2F-799685DEF644}" srcOrd="1" destOrd="0" presId="urn:microsoft.com/office/officeart/2005/8/layout/hList9"/>
    <dgm:cxn modelId="{01149868-2F28-4E2F-8F1F-BE74882F8595}" type="presParOf" srcId="{18A8F23B-57C5-4FF1-8A04-5E0C0F02F175}" destId="{5EE1176C-0379-46C8-BFD8-CDD4EAAE78EA}" srcOrd="2" destOrd="0" presId="urn:microsoft.com/office/officeart/2005/8/layout/hList9"/>
    <dgm:cxn modelId="{D3EF1C11-408E-4B98-B90F-73D0133F8E2C}" type="presParOf" srcId="{18A8F23B-57C5-4FF1-8A04-5E0C0F02F175}" destId="{28D98EC2-0ADE-48D9-A13F-D74CC40B8D9A}" srcOrd="3" destOrd="0" presId="urn:microsoft.com/office/officeart/2005/8/layout/hList9"/>
    <dgm:cxn modelId="{EE773EAF-B05B-4DD8-B0F9-BCDFA212D2F2}" type="presParOf" srcId="{18A8F23B-57C5-4FF1-8A04-5E0C0F02F175}" destId="{23194CBB-ED41-41A8-AB06-5FE9F1B4A444}" srcOrd="4" destOrd="0" presId="urn:microsoft.com/office/officeart/2005/8/layout/hList9"/>
    <dgm:cxn modelId="{55EEEC02-2AF5-469D-96E2-9FBD4C8916DD}" type="presParOf" srcId="{18A8F23B-57C5-4FF1-8A04-5E0C0F02F175}" destId="{DAB841F1-D6F9-43C2-B631-F162DCB40417}" srcOrd="5" destOrd="0" presId="urn:microsoft.com/office/officeart/2005/8/layout/hList9"/>
    <dgm:cxn modelId="{1E3453BB-DBB4-4380-891B-B0E64051AE1E}" type="presParOf" srcId="{18A8F23B-57C5-4FF1-8A04-5E0C0F02F175}" destId="{EA3BC286-315B-4B9A-89A9-E0216A08113C}" srcOrd="6" destOrd="0" presId="urn:microsoft.com/office/officeart/2005/8/layout/hList9"/>
    <dgm:cxn modelId="{5BAC9F24-CB97-4E52-8BEA-74B4304AC8F4}" type="presParOf" srcId="{EA3BC286-315B-4B9A-89A9-E0216A08113C}" destId="{8A61E956-6AA8-4490-B41B-283F9FA08D17}" srcOrd="0" destOrd="0" presId="urn:microsoft.com/office/officeart/2005/8/layout/hList9"/>
    <dgm:cxn modelId="{C0982614-1E64-47F6-88F9-4E75981E30CE}" type="presParOf" srcId="{EA3BC286-315B-4B9A-89A9-E0216A08113C}" destId="{0F612D53-0289-49B0-B5EA-E0E76457C844}" srcOrd="1" destOrd="0" presId="urn:microsoft.com/office/officeart/2005/8/layout/hList9"/>
    <dgm:cxn modelId="{7C42EAE3-F054-4CE4-9682-E09CAC614CAE}" type="presParOf" srcId="{0F612D53-0289-49B0-B5EA-E0E76457C844}" destId="{459393CA-4177-4BEB-B2B1-6AA0C356E386}" srcOrd="0" destOrd="0" presId="urn:microsoft.com/office/officeart/2005/8/layout/hList9"/>
    <dgm:cxn modelId="{9BD22334-67EB-4CF0-9D01-C5C101589C85}" type="presParOf" srcId="{0F612D53-0289-49B0-B5EA-E0E76457C844}" destId="{1F91110E-5245-46E9-AF24-5BE7ABE0D076}" srcOrd="1" destOrd="0" presId="urn:microsoft.com/office/officeart/2005/8/layout/hList9"/>
    <dgm:cxn modelId="{E1197185-19A2-462A-AB9B-2DB7FCB4C724}" type="presParOf" srcId="{18A8F23B-57C5-4FF1-8A04-5E0C0F02F175}" destId="{879DCA5E-3CA1-40D9-B11A-C9BE5EC147E7}" srcOrd="7" destOrd="0" presId="urn:microsoft.com/office/officeart/2005/8/layout/hList9"/>
    <dgm:cxn modelId="{40D04E86-5182-47CA-8012-97878BA91CB5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(3)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200" dirty="0" smtClean="0"/>
            <a:t>가격결정 권한을 갖는다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/>
      <dgm:spPr/>
      <dgm:t>
        <a:bodyPr/>
        <a:lstStyle/>
        <a:p>
          <a:r>
            <a:rPr lang="ko-KR" altLang="en-US" dirty="0" smtClean="0"/>
            <a:t>융자조건의 일반사항에 의하면 차입이자율</a:t>
          </a:r>
          <a:r>
            <a:rPr lang="en-US" altLang="en-US" dirty="0" smtClean="0"/>
            <a:t>, </a:t>
          </a:r>
          <a:r>
            <a:rPr lang="ko-KR" altLang="en-US" dirty="0" smtClean="0"/>
            <a:t>대여이자율 및 융자 취급수수료는 법령으로 정해짐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131997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19992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7242685A-3AA3-4927-B958-9DC022684CD4}" type="presOf" srcId="{82EDD57C-03E2-40D0-8F5F-A100C0E92709}" destId="{1F91110E-5245-46E9-AF24-5BE7ABE0D076}" srcOrd="1" destOrd="0" presId="urn:microsoft.com/office/officeart/2005/8/layout/hList9"/>
    <dgm:cxn modelId="{470A54E1-C12B-402D-B8D9-E9890A93B2DD}" type="presOf" srcId="{89CA03C1-CC13-4F05-AE75-667934265DE8}" destId="{99C67F16-3D66-4713-B112-55C28E52AF47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BE693650-4AAD-4A66-8301-E2E49A984A89}" type="presOf" srcId="{B479FB93-137F-4D76-B1BF-3EF105AF2BD2}" destId="{3124A750-9C5D-40CB-8302-5D680B1A1950}" srcOrd="0" destOrd="0" presId="urn:microsoft.com/office/officeart/2005/8/layout/hList9"/>
    <dgm:cxn modelId="{57ED18E3-CC11-45EE-BED1-537D6975B6CB}" type="presOf" srcId="{CE1776D0-2661-4C9B-942E-9C3FAAFB3A50}" destId="{28D98EC2-0ADE-48D9-A13F-D74CC40B8D9A}" srcOrd="0" destOrd="0" presId="urn:microsoft.com/office/officeart/2005/8/layout/hList9"/>
    <dgm:cxn modelId="{A572C4AF-EBE8-44C0-A33C-E27538B3A247}" type="presOf" srcId="{B479FB93-137F-4D76-B1BF-3EF105AF2BD2}" destId="{17760547-132F-42B4-9E2F-799685DEF644}" srcOrd="1" destOrd="0" presId="urn:microsoft.com/office/officeart/2005/8/layout/hList9"/>
    <dgm:cxn modelId="{16FF9858-3896-4CC8-ADAF-A6719C19E8B4}" type="presOf" srcId="{777F10F3-F4B0-43A4-9790-AABE7F7897AB}" destId="{18A8F23B-57C5-4FF1-8A04-5E0C0F02F175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2A6B578B-A26B-477D-8F9F-2E62D9F4B50A}" type="presOf" srcId="{82EDD57C-03E2-40D0-8F5F-A100C0E92709}" destId="{459393CA-4177-4BEB-B2B1-6AA0C356E386}" srcOrd="0" destOrd="0" presId="urn:microsoft.com/office/officeart/2005/8/layout/hList9"/>
    <dgm:cxn modelId="{F3F233C0-029D-4D9F-8864-D1EF708CE6BD}" type="presParOf" srcId="{18A8F23B-57C5-4FF1-8A04-5E0C0F02F175}" destId="{910911A2-7E66-4573-9213-EF1D1F22E1E8}" srcOrd="0" destOrd="0" presId="urn:microsoft.com/office/officeart/2005/8/layout/hList9"/>
    <dgm:cxn modelId="{390BF50C-1202-42D4-B005-67A8E41B84CB}" type="presParOf" srcId="{18A8F23B-57C5-4FF1-8A04-5E0C0F02F175}" destId="{B5C915FD-0934-43AC-813C-93A106E4DB18}" srcOrd="1" destOrd="0" presId="urn:microsoft.com/office/officeart/2005/8/layout/hList9"/>
    <dgm:cxn modelId="{8D571B0F-7F31-4B96-BA86-CFD62B1AF9E9}" type="presParOf" srcId="{B5C915FD-0934-43AC-813C-93A106E4DB18}" destId="{13A20F9E-C850-4879-9B68-866425DD3B49}" srcOrd="0" destOrd="0" presId="urn:microsoft.com/office/officeart/2005/8/layout/hList9"/>
    <dgm:cxn modelId="{DBCC53A9-81E8-4731-9F0D-C396CEE11C4B}" type="presParOf" srcId="{B5C915FD-0934-43AC-813C-93A106E4DB18}" destId="{A18D9433-E7AD-44E8-AAC2-61C7D2F3E5D1}" srcOrd="1" destOrd="0" presId="urn:microsoft.com/office/officeart/2005/8/layout/hList9"/>
    <dgm:cxn modelId="{67DA4773-D579-4E3B-A218-4033DACAF442}" type="presParOf" srcId="{A18D9433-E7AD-44E8-AAC2-61C7D2F3E5D1}" destId="{3124A750-9C5D-40CB-8302-5D680B1A1950}" srcOrd="0" destOrd="0" presId="urn:microsoft.com/office/officeart/2005/8/layout/hList9"/>
    <dgm:cxn modelId="{4C7068B8-D56D-4F29-8FFD-0B240CC287C4}" type="presParOf" srcId="{A18D9433-E7AD-44E8-AAC2-61C7D2F3E5D1}" destId="{17760547-132F-42B4-9E2F-799685DEF644}" srcOrd="1" destOrd="0" presId="urn:microsoft.com/office/officeart/2005/8/layout/hList9"/>
    <dgm:cxn modelId="{136E44FD-E985-4541-987C-FE0F1175F010}" type="presParOf" srcId="{18A8F23B-57C5-4FF1-8A04-5E0C0F02F175}" destId="{5EE1176C-0379-46C8-BFD8-CDD4EAAE78EA}" srcOrd="2" destOrd="0" presId="urn:microsoft.com/office/officeart/2005/8/layout/hList9"/>
    <dgm:cxn modelId="{2863AA37-D19E-48D3-BC61-08FF4856D276}" type="presParOf" srcId="{18A8F23B-57C5-4FF1-8A04-5E0C0F02F175}" destId="{28D98EC2-0ADE-48D9-A13F-D74CC40B8D9A}" srcOrd="3" destOrd="0" presId="urn:microsoft.com/office/officeart/2005/8/layout/hList9"/>
    <dgm:cxn modelId="{4447F3B1-27BA-4D47-BB5E-2916EF60B154}" type="presParOf" srcId="{18A8F23B-57C5-4FF1-8A04-5E0C0F02F175}" destId="{23194CBB-ED41-41A8-AB06-5FE9F1B4A444}" srcOrd="4" destOrd="0" presId="urn:microsoft.com/office/officeart/2005/8/layout/hList9"/>
    <dgm:cxn modelId="{5E014482-072F-4512-8730-C7664E7A5140}" type="presParOf" srcId="{18A8F23B-57C5-4FF1-8A04-5E0C0F02F175}" destId="{DAB841F1-D6F9-43C2-B631-F162DCB40417}" srcOrd="5" destOrd="0" presId="urn:microsoft.com/office/officeart/2005/8/layout/hList9"/>
    <dgm:cxn modelId="{B1C4F627-8578-46E4-B198-5EEDC1FCC816}" type="presParOf" srcId="{18A8F23B-57C5-4FF1-8A04-5E0C0F02F175}" destId="{EA3BC286-315B-4B9A-89A9-E0216A08113C}" srcOrd="6" destOrd="0" presId="urn:microsoft.com/office/officeart/2005/8/layout/hList9"/>
    <dgm:cxn modelId="{7FA7A221-B21C-4B40-AECD-CDD2C11937D5}" type="presParOf" srcId="{EA3BC286-315B-4B9A-89A9-E0216A08113C}" destId="{8A61E956-6AA8-4490-B41B-283F9FA08D17}" srcOrd="0" destOrd="0" presId="urn:microsoft.com/office/officeart/2005/8/layout/hList9"/>
    <dgm:cxn modelId="{924F767C-4B19-46D9-BA5F-F32E70D1AA66}" type="presParOf" srcId="{EA3BC286-315B-4B9A-89A9-E0216A08113C}" destId="{0F612D53-0289-49B0-B5EA-E0E76457C844}" srcOrd="1" destOrd="0" presId="urn:microsoft.com/office/officeart/2005/8/layout/hList9"/>
    <dgm:cxn modelId="{169519C6-D129-4323-BA4F-D675F0E1B477}" type="presParOf" srcId="{0F612D53-0289-49B0-B5EA-E0E76457C844}" destId="{459393CA-4177-4BEB-B2B1-6AA0C356E386}" srcOrd="0" destOrd="0" presId="urn:microsoft.com/office/officeart/2005/8/layout/hList9"/>
    <dgm:cxn modelId="{C4819930-0606-4ABA-B0E0-4A4E09A05A02}" type="presParOf" srcId="{0F612D53-0289-49B0-B5EA-E0E76457C844}" destId="{1F91110E-5245-46E9-AF24-5BE7ABE0D076}" srcOrd="1" destOrd="0" presId="urn:microsoft.com/office/officeart/2005/8/layout/hList9"/>
    <dgm:cxn modelId="{0DDE1416-6F7E-4643-9E3B-536D06362A5A}" type="presParOf" srcId="{18A8F23B-57C5-4FF1-8A04-5E0C0F02F175}" destId="{879DCA5E-3CA1-40D9-B11A-C9BE5EC147E7}" srcOrd="7" destOrd="0" presId="urn:microsoft.com/office/officeart/2005/8/layout/hList9"/>
    <dgm:cxn modelId="{851BDD88-A211-443E-BDD9-54A038EAB2F8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(4)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고객으로부터 수취할 금액에 대하여 고객의 신용위험을 부담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1800" dirty="0" smtClean="0"/>
            <a:t>정부와의 융자약정상 대출금의 회수와는 상관없이 법적으로는 회사가 상환의무를 부담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r>
            <a:rPr lang="ko-KR" altLang="en-US" sz="1800" dirty="0" smtClean="0"/>
            <a:t>신용등급에 따라 담보를 설정 </a:t>
          </a:r>
          <a:r>
            <a:rPr lang="en-US" altLang="ko-KR" sz="1800" dirty="0" smtClean="0"/>
            <a:t>-&gt; </a:t>
          </a:r>
          <a:r>
            <a:rPr lang="ko-KR" altLang="ko-KR" sz="1800" dirty="0" smtClean="0"/>
            <a:t>민간사의 차입금 회수에 대한 실질적인 신용위험이 있다고는 보기 어려움</a:t>
          </a:r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131997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3" custScaleY="120013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2" presStyleCnt="3" custScaleY="143959" custLinFactNeighborX="9381" custLinFactNeighborY="6007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6CD83224-E5E4-410C-BE62-9B7F05FC2FF6}" type="presOf" srcId="{A39D11D0-4BC6-450E-9EC3-AE773DDCDE56}" destId="{9EC4B05C-0559-4615-A359-9E60E1DE8E04}" srcOrd="1" destOrd="0" presId="urn:microsoft.com/office/officeart/2005/8/layout/hList9"/>
    <dgm:cxn modelId="{08F95577-E89B-429A-92BA-F68168FB924F}" type="presOf" srcId="{CE1776D0-2661-4C9B-942E-9C3FAAFB3A50}" destId="{28D98EC2-0ADE-48D9-A13F-D74CC40B8D9A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D1BA8EB2-2131-458C-8C93-E9A2BAD061B8}" type="presOf" srcId="{777F10F3-F4B0-43A4-9790-AABE7F7897AB}" destId="{18A8F23B-57C5-4FF1-8A04-5E0C0F02F175}" srcOrd="0" destOrd="0" presId="urn:microsoft.com/office/officeart/2005/8/layout/hList9"/>
    <dgm:cxn modelId="{2E85772D-DE75-4C4A-AFF1-381385292A03}" type="presOf" srcId="{82EDD57C-03E2-40D0-8F5F-A100C0E92709}" destId="{459393CA-4177-4BEB-B2B1-6AA0C356E386}" srcOrd="0" destOrd="0" presId="urn:microsoft.com/office/officeart/2005/8/layout/hList9"/>
    <dgm:cxn modelId="{F1CF120A-459B-4366-9714-814D8C34EB48}" type="presOf" srcId="{82EDD57C-03E2-40D0-8F5F-A100C0E92709}" destId="{1F91110E-5245-46E9-AF24-5BE7ABE0D076}" srcOrd="1" destOrd="0" presId="urn:microsoft.com/office/officeart/2005/8/layout/hList9"/>
    <dgm:cxn modelId="{F1DF2B07-BA50-4F72-B483-9BAE2A17DB60}" type="presOf" srcId="{89CA03C1-CC13-4F05-AE75-667934265DE8}" destId="{99C67F16-3D66-4713-B112-55C28E52AF47}" srcOrd="0" destOrd="0" presId="urn:microsoft.com/office/officeart/2005/8/layout/hList9"/>
    <dgm:cxn modelId="{4BAE266E-16CA-4E13-9698-85497626A059}" type="presOf" srcId="{B479FB93-137F-4D76-B1BF-3EF105AF2BD2}" destId="{17760547-132F-42B4-9E2F-799685DEF644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FF42B83C-8837-4F8A-A0BD-45E51342077E}" type="presOf" srcId="{A39D11D0-4BC6-450E-9EC3-AE773DDCDE56}" destId="{51CDF598-4BCC-44DA-8DDF-EF416080E12B}" srcOrd="0" destOrd="0" presId="urn:microsoft.com/office/officeart/2005/8/layout/hList9"/>
    <dgm:cxn modelId="{E5C3DD2B-5529-42A1-8422-B84E2F7700B6}" type="presOf" srcId="{B479FB93-137F-4D76-B1BF-3EF105AF2BD2}" destId="{3124A750-9C5D-40CB-8302-5D680B1A1950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06E903CB-BBFF-4388-A82B-BD4CA7C73CB7}" type="presParOf" srcId="{18A8F23B-57C5-4FF1-8A04-5E0C0F02F175}" destId="{910911A2-7E66-4573-9213-EF1D1F22E1E8}" srcOrd="0" destOrd="0" presId="urn:microsoft.com/office/officeart/2005/8/layout/hList9"/>
    <dgm:cxn modelId="{229EE189-8204-4ECC-8F33-A19591999767}" type="presParOf" srcId="{18A8F23B-57C5-4FF1-8A04-5E0C0F02F175}" destId="{B5C915FD-0934-43AC-813C-93A106E4DB18}" srcOrd="1" destOrd="0" presId="urn:microsoft.com/office/officeart/2005/8/layout/hList9"/>
    <dgm:cxn modelId="{FAF7EF65-BBDC-4DFF-B90D-85BC7946FBC8}" type="presParOf" srcId="{B5C915FD-0934-43AC-813C-93A106E4DB18}" destId="{13A20F9E-C850-4879-9B68-866425DD3B49}" srcOrd="0" destOrd="0" presId="urn:microsoft.com/office/officeart/2005/8/layout/hList9"/>
    <dgm:cxn modelId="{F1A9DAF9-738E-403F-B434-2151E6E05126}" type="presParOf" srcId="{B5C915FD-0934-43AC-813C-93A106E4DB18}" destId="{A18D9433-E7AD-44E8-AAC2-61C7D2F3E5D1}" srcOrd="1" destOrd="0" presId="urn:microsoft.com/office/officeart/2005/8/layout/hList9"/>
    <dgm:cxn modelId="{85218626-E7F4-4114-8AA3-D643E6FD8B89}" type="presParOf" srcId="{A18D9433-E7AD-44E8-AAC2-61C7D2F3E5D1}" destId="{3124A750-9C5D-40CB-8302-5D680B1A1950}" srcOrd="0" destOrd="0" presId="urn:microsoft.com/office/officeart/2005/8/layout/hList9"/>
    <dgm:cxn modelId="{EA61E425-7FEC-4D2D-93C6-139EAA59C0F1}" type="presParOf" srcId="{A18D9433-E7AD-44E8-AAC2-61C7D2F3E5D1}" destId="{17760547-132F-42B4-9E2F-799685DEF644}" srcOrd="1" destOrd="0" presId="urn:microsoft.com/office/officeart/2005/8/layout/hList9"/>
    <dgm:cxn modelId="{5A605FA0-CBAA-49C2-B779-97C9C6BA2007}" type="presParOf" srcId="{18A8F23B-57C5-4FF1-8A04-5E0C0F02F175}" destId="{5EE1176C-0379-46C8-BFD8-CDD4EAAE78EA}" srcOrd="2" destOrd="0" presId="urn:microsoft.com/office/officeart/2005/8/layout/hList9"/>
    <dgm:cxn modelId="{4B77D142-12CF-498F-9583-9627F1EA9A3B}" type="presParOf" srcId="{18A8F23B-57C5-4FF1-8A04-5E0C0F02F175}" destId="{28D98EC2-0ADE-48D9-A13F-D74CC40B8D9A}" srcOrd="3" destOrd="0" presId="urn:microsoft.com/office/officeart/2005/8/layout/hList9"/>
    <dgm:cxn modelId="{78433042-FBBE-4908-BBB8-0E85D9E28464}" type="presParOf" srcId="{18A8F23B-57C5-4FF1-8A04-5E0C0F02F175}" destId="{23194CBB-ED41-41A8-AB06-5FE9F1B4A444}" srcOrd="4" destOrd="0" presId="urn:microsoft.com/office/officeart/2005/8/layout/hList9"/>
    <dgm:cxn modelId="{25828830-A5DA-4D0C-BA8B-B9A757A3AFBE}" type="presParOf" srcId="{18A8F23B-57C5-4FF1-8A04-5E0C0F02F175}" destId="{DAB841F1-D6F9-43C2-B631-F162DCB40417}" srcOrd="5" destOrd="0" presId="urn:microsoft.com/office/officeart/2005/8/layout/hList9"/>
    <dgm:cxn modelId="{A1851BB6-3260-484E-8EDC-90CB52D5FB80}" type="presParOf" srcId="{18A8F23B-57C5-4FF1-8A04-5E0C0F02F175}" destId="{EA3BC286-315B-4B9A-89A9-E0216A08113C}" srcOrd="6" destOrd="0" presId="urn:microsoft.com/office/officeart/2005/8/layout/hList9"/>
    <dgm:cxn modelId="{B0669775-BEC4-4CB3-954D-0F5C0F1F2B40}" type="presParOf" srcId="{EA3BC286-315B-4B9A-89A9-E0216A08113C}" destId="{8A61E956-6AA8-4490-B41B-283F9FA08D17}" srcOrd="0" destOrd="0" presId="urn:microsoft.com/office/officeart/2005/8/layout/hList9"/>
    <dgm:cxn modelId="{84E4ADC4-D12B-42BE-A660-483CADD2A7CB}" type="presParOf" srcId="{EA3BC286-315B-4B9A-89A9-E0216A08113C}" destId="{0F612D53-0289-49B0-B5EA-E0E76457C844}" srcOrd="1" destOrd="0" presId="urn:microsoft.com/office/officeart/2005/8/layout/hList9"/>
    <dgm:cxn modelId="{03776ACA-BFB2-49A2-97F3-1DC2DB7114B4}" type="presParOf" srcId="{0F612D53-0289-49B0-B5EA-E0E76457C844}" destId="{459393CA-4177-4BEB-B2B1-6AA0C356E386}" srcOrd="0" destOrd="0" presId="urn:microsoft.com/office/officeart/2005/8/layout/hList9"/>
    <dgm:cxn modelId="{58F19ED9-1590-4CBE-AEE3-FF1873A87ACB}" type="presParOf" srcId="{0F612D53-0289-49B0-B5EA-E0E76457C844}" destId="{1F91110E-5245-46E9-AF24-5BE7ABE0D076}" srcOrd="1" destOrd="0" presId="urn:microsoft.com/office/officeart/2005/8/layout/hList9"/>
    <dgm:cxn modelId="{433A98A4-7EC5-484B-898C-98A49D54AFF9}" type="presParOf" srcId="{EA3BC286-315B-4B9A-89A9-E0216A08113C}" destId="{D133A839-943E-4F38-B42C-C8F2A412972B}" srcOrd="2" destOrd="0" presId="urn:microsoft.com/office/officeart/2005/8/layout/hList9"/>
    <dgm:cxn modelId="{5FA65D79-3885-4860-A404-BBD1A0D95848}" type="presParOf" srcId="{D133A839-943E-4F38-B42C-C8F2A412972B}" destId="{51CDF598-4BCC-44DA-8DDF-EF416080E12B}" srcOrd="0" destOrd="0" presId="urn:microsoft.com/office/officeart/2005/8/layout/hList9"/>
    <dgm:cxn modelId="{6B84AA36-28C6-41CE-8B98-8FE17E41F514}" type="presParOf" srcId="{D133A839-943E-4F38-B42C-C8F2A412972B}" destId="{9EC4B05C-0559-4615-A359-9E60E1DE8E04}" srcOrd="1" destOrd="0" presId="urn:microsoft.com/office/officeart/2005/8/layout/hList9"/>
    <dgm:cxn modelId="{A27FC2D7-31FA-4840-88B0-3223F99FF806}" type="presParOf" srcId="{18A8F23B-57C5-4FF1-8A04-5E0C0F02F175}" destId="{879DCA5E-3CA1-40D9-B11A-C9BE5EC147E7}" srcOrd="7" destOrd="0" presId="urn:microsoft.com/office/officeart/2005/8/layout/hList9"/>
    <dgm:cxn modelId="{6AB8FCFE-F514-4975-98D8-FB09EC78DED0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/>
      <dgm:spPr/>
      <dgm:t>
        <a:bodyPr/>
        <a:lstStyle/>
        <a:p>
          <a:r>
            <a:rPr lang="en-US" altLang="ko-KR" b="1" dirty="0" smtClean="0"/>
            <a:t>1018</a:t>
          </a:r>
          <a:r>
            <a:rPr lang="ko-KR" altLang="ko-KR" b="1" dirty="0" smtClean="0"/>
            <a:t>호 부록</a:t>
          </a:r>
          <a:r>
            <a:rPr lang="en-US" altLang="ko-KR" b="1" dirty="0" smtClean="0"/>
            <a:t>21 </a:t>
          </a:r>
          <a:endParaRPr lang="ko-KR" altLang="ko-KR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재화판매나 용역의 제공에 관련된 유의적인 위험과 보상에 노출되지 않으면 기업은 대리인으로서 활동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사실</a:t>
          </a:r>
          <a:endParaRPr lang="ko-KR" altLang="en-US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dirty="0" err="1" smtClean="0"/>
            <a:t>융자취급수수료율을</a:t>
          </a:r>
          <a:r>
            <a:rPr lang="ko-KR" altLang="en-US" sz="2000" dirty="0" smtClean="0"/>
            <a:t> </a:t>
          </a:r>
          <a:r>
            <a:rPr lang="en-US" altLang="en-US" sz="2000" dirty="0" smtClean="0"/>
            <a:t>0%∼1%</a:t>
          </a:r>
          <a:r>
            <a:rPr lang="ko-KR" altLang="en-US" sz="2000" dirty="0" smtClean="0"/>
            <a:t>로 법령에서 정하고 있으므로 기업이 취득하는 수익이 결정되어 있음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154273" custLinFactNeighborX="-42" custLinFactNeighborY="-114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14800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D98CDD59-E2F7-4D12-B090-9CA465160136}" type="presOf" srcId="{B479FB93-137F-4D76-B1BF-3EF105AF2BD2}" destId="{3124A750-9C5D-40CB-8302-5D680B1A1950}" srcOrd="0" destOrd="0" presId="urn:microsoft.com/office/officeart/2005/8/layout/hList9"/>
    <dgm:cxn modelId="{F34A15CA-DCD3-4B51-BDF9-EAF7B66A7A15}" type="presOf" srcId="{82EDD57C-03E2-40D0-8F5F-A100C0E92709}" destId="{1F91110E-5245-46E9-AF24-5BE7ABE0D076}" srcOrd="1" destOrd="0" presId="urn:microsoft.com/office/officeart/2005/8/layout/hList9"/>
    <dgm:cxn modelId="{ABD68B50-7A83-426B-AFDA-3814920E2FA1}" type="presOf" srcId="{CE1776D0-2661-4C9B-942E-9C3FAAFB3A50}" destId="{28D98EC2-0ADE-48D9-A13F-D74CC40B8D9A}" srcOrd="0" destOrd="0" presId="urn:microsoft.com/office/officeart/2005/8/layout/hList9"/>
    <dgm:cxn modelId="{5FF86A26-E256-4B19-974D-CB9A8B35059B}" type="presOf" srcId="{B479FB93-137F-4D76-B1BF-3EF105AF2BD2}" destId="{17760547-132F-42B4-9E2F-799685DEF644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F982CB03-AD07-4D4C-B531-E47C50D56011}" type="presOf" srcId="{82EDD57C-03E2-40D0-8F5F-A100C0E92709}" destId="{459393CA-4177-4BEB-B2B1-6AA0C356E386}" srcOrd="0" destOrd="0" presId="urn:microsoft.com/office/officeart/2005/8/layout/hList9"/>
    <dgm:cxn modelId="{2C0E0AD1-700F-458E-A09B-44356EAD9F2A}" type="presOf" srcId="{89CA03C1-CC13-4F05-AE75-667934265DE8}" destId="{99C67F16-3D66-4713-B112-55C28E52AF47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FCDF8B22-C464-453D-BF5A-9B4EB8A4724A}" type="presOf" srcId="{777F10F3-F4B0-43A4-9790-AABE7F7897AB}" destId="{18A8F23B-57C5-4FF1-8A04-5E0C0F02F175}" srcOrd="0" destOrd="0" presId="urn:microsoft.com/office/officeart/2005/8/layout/hList9"/>
    <dgm:cxn modelId="{7E5D0E65-6818-4416-A8AA-DA93105DCBB9}" type="presParOf" srcId="{18A8F23B-57C5-4FF1-8A04-5E0C0F02F175}" destId="{910911A2-7E66-4573-9213-EF1D1F22E1E8}" srcOrd="0" destOrd="0" presId="urn:microsoft.com/office/officeart/2005/8/layout/hList9"/>
    <dgm:cxn modelId="{8042686D-E01B-4495-9911-56B87EE04BE3}" type="presParOf" srcId="{18A8F23B-57C5-4FF1-8A04-5E0C0F02F175}" destId="{B5C915FD-0934-43AC-813C-93A106E4DB18}" srcOrd="1" destOrd="0" presId="urn:microsoft.com/office/officeart/2005/8/layout/hList9"/>
    <dgm:cxn modelId="{3B28F3AA-E9DD-44F9-93A7-185B6E244ACD}" type="presParOf" srcId="{B5C915FD-0934-43AC-813C-93A106E4DB18}" destId="{13A20F9E-C850-4879-9B68-866425DD3B49}" srcOrd="0" destOrd="0" presId="urn:microsoft.com/office/officeart/2005/8/layout/hList9"/>
    <dgm:cxn modelId="{A9817842-FFB9-489A-9FD7-CF406CA611CD}" type="presParOf" srcId="{B5C915FD-0934-43AC-813C-93A106E4DB18}" destId="{A18D9433-E7AD-44E8-AAC2-61C7D2F3E5D1}" srcOrd="1" destOrd="0" presId="urn:microsoft.com/office/officeart/2005/8/layout/hList9"/>
    <dgm:cxn modelId="{88BC6A02-C15A-4B54-BC7A-42CBB241F278}" type="presParOf" srcId="{A18D9433-E7AD-44E8-AAC2-61C7D2F3E5D1}" destId="{3124A750-9C5D-40CB-8302-5D680B1A1950}" srcOrd="0" destOrd="0" presId="urn:microsoft.com/office/officeart/2005/8/layout/hList9"/>
    <dgm:cxn modelId="{D2229802-A22B-418C-90EF-C3A9432366BB}" type="presParOf" srcId="{A18D9433-E7AD-44E8-AAC2-61C7D2F3E5D1}" destId="{17760547-132F-42B4-9E2F-799685DEF644}" srcOrd="1" destOrd="0" presId="urn:microsoft.com/office/officeart/2005/8/layout/hList9"/>
    <dgm:cxn modelId="{10F603B4-B22F-4341-9D36-4DD77D14587A}" type="presParOf" srcId="{18A8F23B-57C5-4FF1-8A04-5E0C0F02F175}" destId="{5EE1176C-0379-46C8-BFD8-CDD4EAAE78EA}" srcOrd="2" destOrd="0" presId="urn:microsoft.com/office/officeart/2005/8/layout/hList9"/>
    <dgm:cxn modelId="{294595B2-EC67-44F9-A9B5-FB7981824BC5}" type="presParOf" srcId="{18A8F23B-57C5-4FF1-8A04-5E0C0F02F175}" destId="{28D98EC2-0ADE-48D9-A13F-D74CC40B8D9A}" srcOrd="3" destOrd="0" presId="urn:microsoft.com/office/officeart/2005/8/layout/hList9"/>
    <dgm:cxn modelId="{5AB6DFF1-0881-4C7B-B1E0-420A37B79199}" type="presParOf" srcId="{18A8F23B-57C5-4FF1-8A04-5E0C0F02F175}" destId="{23194CBB-ED41-41A8-AB06-5FE9F1B4A444}" srcOrd="4" destOrd="0" presId="urn:microsoft.com/office/officeart/2005/8/layout/hList9"/>
    <dgm:cxn modelId="{F1A4B5D1-9C59-4561-819C-B2B97789C105}" type="presParOf" srcId="{18A8F23B-57C5-4FF1-8A04-5E0C0F02F175}" destId="{DAB841F1-D6F9-43C2-B631-F162DCB40417}" srcOrd="5" destOrd="0" presId="urn:microsoft.com/office/officeart/2005/8/layout/hList9"/>
    <dgm:cxn modelId="{C1B9EA7E-6A6B-4C3A-BC4D-4E72E40A0159}" type="presParOf" srcId="{18A8F23B-57C5-4FF1-8A04-5E0C0F02F175}" destId="{EA3BC286-315B-4B9A-89A9-E0216A08113C}" srcOrd="6" destOrd="0" presId="urn:microsoft.com/office/officeart/2005/8/layout/hList9"/>
    <dgm:cxn modelId="{F2F5BA77-095E-4E70-A3B8-01E5623F080E}" type="presParOf" srcId="{EA3BC286-315B-4B9A-89A9-E0216A08113C}" destId="{8A61E956-6AA8-4490-B41B-283F9FA08D17}" srcOrd="0" destOrd="0" presId="urn:microsoft.com/office/officeart/2005/8/layout/hList9"/>
    <dgm:cxn modelId="{124A48B2-2923-41D9-8260-D9D9133B639F}" type="presParOf" srcId="{EA3BC286-315B-4B9A-89A9-E0216A08113C}" destId="{0F612D53-0289-49B0-B5EA-E0E76457C844}" srcOrd="1" destOrd="0" presId="urn:microsoft.com/office/officeart/2005/8/layout/hList9"/>
    <dgm:cxn modelId="{666EDCF4-45B3-487B-96A7-8944D64EEFEC}" type="presParOf" srcId="{0F612D53-0289-49B0-B5EA-E0E76457C844}" destId="{459393CA-4177-4BEB-B2B1-6AA0C356E386}" srcOrd="0" destOrd="0" presId="urn:microsoft.com/office/officeart/2005/8/layout/hList9"/>
    <dgm:cxn modelId="{8CDBFACE-266D-4878-AEEF-2999E46CCBB7}" type="presParOf" srcId="{0F612D53-0289-49B0-B5EA-E0E76457C844}" destId="{1F91110E-5245-46E9-AF24-5BE7ABE0D076}" srcOrd="1" destOrd="0" presId="urn:microsoft.com/office/officeart/2005/8/layout/hList9"/>
    <dgm:cxn modelId="{B517BA28-C546-4EA2-A9CF-CA7CED667C8A}" type="presParOf" srcId="{18A8F23B-57C5-4FF1-8A04-5E0C0F02F175}" destId="{879DCA5E-3CA1-40D9-B11A-C9BE5EC147E7}" srcOrd="7" destOrd="0" presId="urn:microsoft.com/office/officeart/2005/8/layout/hList9"/>
    <dgm:cxn modelId="{3FAD6BE6-6F11-48C8-8553-1F0D4D983ACF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대리관계에서 본인을 대신하여 대리인인 기업이 받는 금액은 </a:t>
          </a:r>
          <a:r>
            <a:rPr lang="ko-KR" altLang="en-US" sz="2000" dirty="0" err="1" smtClean="0"/>
            <a:t>경제적효익의</a:t>
          </a:r>
          <a:r>
            <a:rPr lang="ko-KR" altLang="en-US" sz="2000" dirty="0" smtClean="0"/>
            <a:t> </a:t>
          </a:r>
          <a:r>
            <a:rPr lang="ko-KR" altLang="en-US" sz="2000" dirty="0" err="1" smtClean="0"/>
            <a:t>총유입에</a:t>
          </a:r>
          <a:r>
            <a:rPr lang="ko-KR" altLang="en-US" sz="2000" dirty="0" smtClean="0"/>
            <a:t> 해당하지만</a:t>
          </a:r>
          <a:r>
            <a:rPr lang="en-US" altLang="ko-KR" sz="2000" dirty="0" smtClean="0"/>
            <a:t>(</a:t>
          </a:r>
          <a:r>
            <a:rPr lang="ko-KR" altLang="en-US" sz="2000" dirty="0" smtClean="0"/>
            <a:t>부채</a:t>
          </a:r>
          <a:r>
            <a:rPr lang="en-US" altLang="ko-KR" sz="2000" dirty="0" smtClean="0"/>
            <a:t>)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b="0" dirty="0" smtClean="0"/>
            <a:t>대신에 이 경우 수익은 수수료 금액</a:t>
          </a:r>
          <a:r>
            <a:rPr lang="en-US" altLang="ko-KR" sz="2000" b="0" dirty="0" smtClean="0"/>
            <a:t>(</a:t>
          </a:r>
          <a:r>
            <a:rPr lang="ko-KR" altLang="en-US" sz="2000" b="0" dirty="0" err="1" smtClean="0"/>
            <a:t>순액</a:t>
          </a:r>
          <a:r>
            <a:rPr lang="en-US" altLang="ko-KR" sz="2000" b="0" dirty="0" smtClean="0"/>
            <a:t>)</a:t>
          </a:r>
          <a:r>
            <a:rPr lang="ko-KR" altLang="en-US" sz="2000" b="0" dirty="0" smtClean="0"/>
            <a:t>임</a:t>
          </a:r>
          <a:endParaRPr lang="ko-KR" altLang="en-US" sz="2000" b="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회사가 해당 거래의 주된 책임대상자라고는 보기 어려움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68BB23D0-1C42-41B6-B608-BC484A0F7872}">
      <dgm:prSet custT="1"/>
      <dgm:spPr/>
      <dgm:t>
        <a:bodyPr/>
        <a:lstStyle/>
        <a:p>
          <a:pPr latinLnBrk="1"/>
          <a:r>
            <a:rPr lang="ko-KR" altLang="en-US" sz="2000" dirty="0" smtClean="0"/>
            <a:t>대리인인 기업의 자본을 증가시키지 않으므로 </a:t>
          </a:r>
          <a:r>
            <a:rPr lang="ko-KR" altLang="en-US" sz="2000" u="sng" dirty="0" smtClean="0"/>
            <a:t>수익</a:t>
          </a:r>
          <a:r>
            <a:rPr lang="en-US" altLang="ko-KR" sz="2000" u="sng" dirty="0" smtClean="0"/>
            <a:t>(</a:t>
          </a:r>
          <a:r>
            <a:rPr lang="ko-KR" altLang="en-US" sz="2000" u="sng" dirty="0" smtClean="0"/>
            <a:t>총액</a:t>
          </a:r>
          <a:r>
            <a:rPr lang="en-US" altLang="ko-KR" sz="2000" u="sng" dirty="0" smtClean="0"/>
            <a:t>)</a:t>
          </a:r>
          <a:r>
            <a:rPr lang="ko-KR" altLang="en-US" sz="2000" u="sng" dirty="0" smtClean="0"/>
            <a:t>이 아님</a:t>
          </a:r>
        </a:p>
      </dgm:t>
    </dgm:pt>
    <dgm:pt modelId="{42479A3F-38C4-487C-A38D-B9C574903DCC}" type="parTrans" cxnId="{552008A9-C5AF-4770-A260-04F87AAEC2DC}">
      <dgm:prSet/>
      <dgm:spPr/>
      <dgm:t>
        <a:bodyPr/>
        <a:lstStyle/>
        <a:p>
          <a:pPr latinLnBrk="1"/>
          <a:endParaRPr lang="ko-KR" altLang="en-US"/>
        </a:p>
      </dgm:t>
    </dgm:pt>
    <dgm:pt modelId="{63C350C0-585D-461C-8BE9-99227989BB96}" type="sibTrans" cxnId="{552008A9-C5AF-4770-A260-04F87AAEC2DC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 custScaleY="15811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 custScaleY="11356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 custScaleY="11029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542962C-89C5-4F9C-9348-9032FAE798FD}" type="presOf" srcId="{38B9D88E-7CC0-418E-B0A0-639505188676}" destId="{D39DE4FE-C62D-4058-A43E-76D9F35E1BA8}" srcOrd="0" destOrd="0" presId="urn:microsoft.com/office/officeart/2005/8/layout/chevron2"/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552008A9-C5AF-4770-A260-04F87AAEC2DC}" srcId="{38B9D88E-7CC0-418E-B0A0-639505188676}" destId="{68BB23D0-1C42-41B6-B608-BC484A0F7872}" srcOrd="1" destOrd="0" parTransId="{42479A3F-38C4-487C-A38D-B9C574903DCC}" sibTransId="{63C350C0-585D-461C-8BE9-99227989BB96}"/>
    <dgm:cxn modelId="{FAAFB6E5-B34E-45D1-AC61-6796D87E496E}" type="presOf" srcId="{53D91D37-6157-4755-BEA6-4C5D5D2BB54F}" destId="{28F38923-13FA-49C4-8FBE-E08318C9552C}" srcOrd="0" destOrd="0" presId="urn:microsoft.com/office/officeart/2005/8/layout/chevron2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3DE40AD4-E718-426D-91E6-3A39455945D4}" type="presOf" srcId="{91160A1F-5437-44D2-86AD-DAE6CF04CA60}" destId="{631B21E1-C8E1-48A5-9EB7-499979410A87}" srcOrd="0" destOrd="0" presId="urn:microsoft.com/office/officeart/2005/8/layout/chevron2"/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7DC6F9AD-120E-4FF9-94A1-EE96FD8A3721}" type="presOf" srcId="{68BB23D0-1C42-41B6-B608-BC484A0F7872}" destId="{4A4BC614-5294-4588-A22C-24EC08AB7521}" srcOrd="0" destOrd="1" presId="urn:microsoft.com/office/officeart/2005/8/layout/chevron2"/>
    <dgm:cxn modelId="{60FB6D67-95F8-4A1C-B4C5-F28BA8A213EB}" type="presOf" srcId="{91E765CB-E171-46BF-91F5-541FA27AB9AC}" destId="{4A4BC614-5294-4588-A22C-24EC08AB7521}" srcOrd="0" destOrd="0" presId="urn:microsoft.com/office/officeart/2005/8/layout/chevron2"/>
    <dgm:cxn modelId="{44023912-6076-4C42-9A0A-DDADDB1E72B6}" type="presOf" srcId="{B46EF590-30DF-48E9-8AFC-484397590A60}" destId="{8AC98957-585D-4B45-9ACA-77D121740919}" srcOrd="0" destOrd="0" presId="urn:microsoft.com/office/officeart/2005/8/layout/chevron2"/>
    <dgm:cxn modelId="{429A7BDE-D4BA-4700-A3FB-87E9A91C001F}" type="presOf" srcId="{07F5D625-28B0-429B-8BAD-14E1BE133A4A}" destId="{CE7CD4B9-90A5-4256-B5A5-B9306DBC88FA}" srcOrd="0" destOrd="0" presId="urn:microsoft.com/office/officeart/2005/8/layout/chevron2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9EBED4AA-E775-4D61-8B77-9F1FB567F7F0}" type="presOf" srcId="{6562FEFC-E72C-45EB-805A-36B4DD908934}" destId="{22785638-4B23-421B-A921-56E8880395DF}" srcOrd="0" destOrd="0" presId="urn:microsoft.com/office/officeart/2005/8/layout/chevron2"/>
    <dgm:cxn modelId="{32EA47C1-7E69-43E1-9B54-99CE66D34B38}" type="presParOf" srcId="{8AC98957-585D-4B45-9ACA-77D121740919}" destId="{FC50AA6E-8B9F-42B9-A803-3AD5D89EF496}" srcOrd="0" destOrd="0" presId="urn:microsoft.com/office/officeart/2005/8/layout/chevron2"/>
    <dgm:cxn modelId="{0FDF8932-66C9-4E3B-89B5-CA1A9A713262}" type="presParOf" srcId="{FC50AA6E-8B9F-42B9-A803-3AD5D89EF496}" destId="{D39DE4FE-C62D-4058-A43E-76D9F35E1BA8}" srcOrd="0" destOrd="0" presId="urn:microsoft.com/office/officeart/2005/8/layout/chevron2"/>
    <dgm:cxn modelId="{19712B2B-A09F-453C-9AA4-AA2B2792DB82}" type="presParOf" srcId="{FC50AA6E-8B9F-42B9-A803-3AD5D89EF496}" destId="{4A4BC614-5294-4588-A22C-24EC08AB7521}" srcOrd="1" destOrd="0" presId="urn:microsoft.com/office/officeart/2005/8/layout/chevron2"/>
    <dgm:cxn modelId="{46EC1B27-78E9-4EEA-8F75-BCAFE4FEE5B8}" type="presParOf" srcId="{8AC98957-585D-4B45-9ACA-77D121740919}" destId="{34449485-86FE-4E80-BAB8-DCDCB079E910}" srcOrd="1" destOrd="0" presId="urn:microsoft.com/office/officeart/2005/8/layout/chevron2"/>
    <dgm:cxn modelId="{208E2F6B-8D8D-4411-8940-F9AF14D8EC8A}" type="presParOf" srcId="{8AC98957-585D-4B45-9ACA-77D121740919}" destId="{6D6BBF75-1C02-4C3A-B0A9-06A39182A9C3}" srcOrd="2" destOrd="0" presId="urn:microsoft.com/office/officeart/2005/8/layout/chevron2"/>
    <dgm:cxn modelId="{F1D05E50-8855-44EC-BE8B-E377F4776612}" type="presParOf" srcId="{6D6BBF75-1C02-4C3A-B0A9-06A39182A9C3}" destId="{22785638-4B23-421B-A921-56E8880395DF}" srcOrd="0" destOrd="0" presId="urn:microsoft.com/office/officeart/2005/8/layout/chevron2"/>
    <dgm:cxn modelId="{270D6C87-D52F-4125-9ABA-D249250C691B}" type="presParOf" srcId="{6D6BBF75-1C02-4C3A-B0A9-06A39182A9C3}" destId="{CE7CD4B9-90A5-4256-B5A5-B9306DBC88FA}" srcOrd="1" destOrd="0" presId="urn:microsoft.com/office/officeart/2005/8/layout/chevron2"/>
    <dgm:cxn modelId="{A865C3DC-3231-4709-93B0-D583E4EBDB5E}" type="presParOf" srcId="{8AC98957-585D-4B45-9ACA-77D121740919}" destId="{60B12DCD-DDB6-437D-968C-72ADC14E3C59}" srcOrd="3" destOrd="0" presId="urn:microsoft.com/office/officeart/2005/8/layout/chevron2"/>
    <dgm:cxn modelId="{E6D502B4-50A2-46B5-B360-BD35E9B88250}" type="presParOf" srcId="{8AC98957-585D-4B45-9ACA-77D121740919}" destId="{328ACC17-6307-49D2-AFE6-127080E9C80E}" srcOrd="4" destOrd="0" presId="urn:microsoft.com/office/officeart/2005/8/layout/chevron2"/>
    <dgm:cxn modelId="{41DB8F18-E7C6-40A3-BCD5-8E7EF0FF8315}" type="presParOf" srcId="{328ACC17-6307-49D2-AFE6-127080E9C80E}" destId="{28F38923-13FA-49C4-8FBE-E08318C9552C}" srcOrd="0" destOrd="0" presId="urn:microsoft.com/office/officeart/2005/8/layout/chevron2"/>
    <dgm:cxn modelId="{3C7F6819-EDBE-45DA-BEE0-FB6C37F0ED2A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/>
      <dgm:spPr/>
      <dgm:t>
        <a:bodyPr/>
        <a:lstStyle/>
        <a:p>
          <a:r>
            <a:rPr lang="ko-KR" altLang="en-US" b="1" dirty="0" err="1" smtClean="0"/>
            <a:t>성공불대출금</a:t>
          </a:r>
          <a:endParaRPr lang="ko-KR" altLang="en-US" b="1" dirty="0" smtClean="0"/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/>
      <dgm:spPr/>
      <dgm:t>
        <a:bodyPr/>
        <a:lstStyle/>
        <a:p>
          <a:r>
            <a:rPr lang="ko-KR" altLang="en-US" b="1" dirty="0" smtClean="0"/>
            <a:t>사업 </a:t>
          </a:r>
          <a:r>
            <a:rPr lang="ko-KR" altLang="en-US" b="1" dirty="0" err="1" smtClean="0"/>
            <a:t>성공시</a:t>
          </a:r>
          <a:r>
            <a:rPr lang="ko-KR" altLang="en-US" b="1" dirty="0" smtClean="0"/>
            <a:t> 상환의무가 발생하는 성공불차입금의 원리금과 특별부담금은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88956B55-0576-469D-B261-EFD55EA2695A}">
      <dgm:prSet phldrT="[텍스트]"/>
      <dgm:spPr/>
      <dgm:t>
        <a:bodyPr/>
        <a:lstStyle/>
        <a:p>
          <a:r>
            <a:rPr lang="ko-KR" altLang="en-US" b="1" dirty="0" smtClean="0"/>
            <a:t>사업자의 사업수익에 따라 현금흐름이 결정됨</a:t>
          </a:r>
          <a:r>
            <a:rPr lang="en-US" altLang="ko-KR" b="1" dirty="0" smtClean="0"/>
            <a:t>(</a:t>
          </a:r>
          <a:r>
            <a:rPr lang="ko-KR" altLang="en-US" b="1" dirty="0" smtClean="0"/>
            <a:t>추정이 어려움</a:t>
          </a:r>
          <a:r>
            <a:rPr lang="en-US" altLang="ko-KR" b="1" dirty="0" smtClean="0"/>
            <a:t>)</a:t>
          </a:r>
          <a:endParaRPr lang="ko-KR" altLang="en-US" b="1" dirty="0" smtClean="0"/>
        </a:p>
      </dgm:t>
    </dgm:pt>
    <dgm:pt modelId="{697D0729-7484-4235-AEE9-EF4256C1AB35}" type="par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9887CAD2-0F2B-43AB-A128-9A3FA54D5F0A}" type="sib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29CCD929-4E1D-487A-A942-F67956E57E66}">
      <dgm:prSet phldrT="[텍스트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ko-KR" b="1" dirty="0" smtClean="0"/>
            <a:t>후속적 측정으로 </a:t>
          </a:r>
          <a:r>
            <a:rPr lang="ko-KR" altLang="ko-KR" b="1" dirty="0" err="1" smtClean="0"/>
            <a:t>상각</a:t>
          </a:r>
          <a:r>
            <a:rPr lang="ko-KR" altLang="ko-KR" b="1" dirty="0" smtClean="0"/>
            <a:t> 후 원가법을 적용하여야 하</a:t>
          </a:r>
          <a:r>
            <a:rPr lang="ko-KR" altLang="en-US" b="1" dirty="0" smtClean="0"/>
            <a:t>나</a:t>
          </a:r>
          <a:r>
            <a:rPr lang="en-US" altLang="ko-KR" b="1" dirty="0" smtClean="0"/>
            <a:t>?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ko-KR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o-KR" altLang="en-US" b="1" dirty="0" smtClean="0"/>
        </a:p>
      </dgm:t>
    </dgm:pt>
    <dgm:pt modelId="{B4C8281F-E2C4-456D-848F-5BCD8896DF3F}" type="par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1DBA223F-6C30-4DE0-9E31-536F9FD81B35}" type="sib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CC685404-E38A-4C16-9531-692BC4618C84}">
      <dgm:prSet phldrT="[텍스트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b="1" dirty="0" smtClean="0"/>
            <a:t>최초 인식시점에 공정가치 평가</a:t>
          </a:r>
          <a:r>
            <a:rPr lang="en-US" altLang="en-US" b="1" dirty="0" smtClean="0"/>
            <a:t>(</a:t>
          </a:r>
          <a:r>
            <a:rPr lang="ko-KR" altLang="en-US" b="1" dirty="0" smtClean="0"/>
            <a:t>현재가치 평가</a:t>
          </a:r>
          <a:r>
            <a:rPr lang="en-US" altLang="en-US" b="1" dirty="0" smtClean="0"/>
            <a:t>)</a:t>
          </a:r>
          <a:r>
            <a:rPr lang="ko-KR" altLang="en-US" b="1" dirty="0" smtClean="0"/>
            <a:t>를 수행하여야 하나</a:t>
          </a:r>
          <a:r>
            <a:rPr lang="en-US" altLang="ko-KR" b="1" dirty="0" smtClean="0"/>
            <a:t>?</a:t>
          </a:r>
          <a:endParaRPr lang="ko-KR" altLang="en-US" b="1" dirty="0" smtClean="0"/>
        </a:p>
        <a:p>
          <a:endParaRPr lang="ko-KR" altLang="en-US" b="1" dirty="0"/>
        </a:p>
      </dgm:t>
    </dgm:pt>
    <dgm:pt modelId="{0057229C-C9C0-481C-AF8C-4F25396931E4}" type="par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10796257-FC04-41A0-8C7E-30E91184DE01}" type="sib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5FC7AD37-58C8-454E-87BE-910C6C971F56}" type="presOf" srcId="{CC685404-E38A-4C16-9531-692BC4618C84}" destId="{F37905EF-748A-4DF0-9CF6-E03E23DD441D}" srcOrd="0" destOrd="0" presId="urn:microsoft.com/office/officeart/2005/8/layout/matrix1"/>
    <dgm:cxn modelId="{D877DF1C-DC38-4500-BAC3-4C0D2ABFAC4A}" srcId="{C8FD755F-7904-4ADB-BA33-5B376887CD6B}" destId="{CC685404-E38A-4C16-9531-692BC4618C84}" srcOrd="3" destOrd="0" parTransId="{0057229C-C9C0-481C-AF8C-4F25396931E4}" sibTransId="{10796257-FC04-41A0-8C7E-30E91184DE01}"/>
    <dgm:cxn modelId="{D8B0D23C-ACB2-4877-9A4E-199379E274DD}" type="presOf" srcId="{55F14E13-7CAA-4D6C-BE1A-0D2E5B0C175C}" destId="{A3F52DA3-AA84-43CF-BBA4-552E3EACA58D}" srcOrd="1" destOrd="0" presId="urn:microsoft.com/office/officeart/2005/8/layout/matrix1"/>
    <dgm:cxn modelId="{3AB481A5-B948-4C7C-8787-F5E8898B753F}" type="presOf" srcId="{88956B55-0576-469D-B261-EFD55EA2695A}" destId="{E89010DC-E9AA-4E15-834A-E154B3264E3E}" srcOrd="0" destOrd="0" presId="urn:microsoft.com/office/officeart/2005/8/layout/matrix1"/>
    <dgm:cxn modelId="{72306836-5538-4781-9089-0A57D81A82D2}" srcId="{C8FD755F-7904-4ADB-BA33-5B376887CD6B}" destId="{29CCD929-4E1D-487A-A942-F67956E57E66}" srcOrd="2" destOrd="0" parTransId="{B4C8281F-E2C4-456D-848F-5BCD8896DF3F}" sibTransId="{1DBA223F-6C30-4DE0-9E31-536F9FD81B35}"/>
    <dgm:cxn modelId="{1FA4178D-15E0-489D-A3C3-42C970A1BB6B}" type="presOf" srcId="{C8FD755F-7904-4ADB-BA33-5B376887CD6B}" destId="{99A7FB8A-227F-4FE7-B6F1-C8218E9457F5}" srcOrd="0" destOrd="0" presId="urn:microsoft.com/office/officeart/2005/8/layout/matrix1"/>
    <dgm:cxn modelId="{D6769069-771E-414A-A0F4-D973DA6CF367}" srcId="{C8FD755F-7904-4ADB-BA33-5B376887CD6B}" destId="{88956B55-0576-469D-B261-EFD55EA2695A}" srcOrd="1" destOrd="0" parTransId="{697D0729-7484-4235-AEE9-EF4256C1AB35}" sibTransId="{9887CAD2-0F2B-43AB-A128-9A3FA54D5F0A}"/>
    <dgm:cxn modelId="{CD8C3818-2AC8-404C-9153-9A3E97700C86}" type="presOf" srcId="{55F14E13-7CAA-4D6C-BE1A-0D2E5B0C175C}" destId="{31AD953E-EE08-439A-8F37-C9FC8B1688D3}" srcOrd="0" destOrd="0" presId="urn:microsoft.com/office/officeart/2005/8/layout/matrix1"/>
    <dgm:cxn modelId="{FCCCF7E4-BAAC-42E4-972B-804884C372E5}" type="presOf" srcId="{29CCD929-4E1D-487A-A942-F67956E57E66}" destId="{988D56D4-3EC3-4F99-A9E2-02B74E050245}" srcOrd="1" destOrd="0" presId="urn:microsoft.com/office/officeart/2005/8/layout/matrix1"/>
    <dgm:cxn modelId="{A4E18CB8-2448-452A-A8E9-D0BA65CF6990}" type="presOf" srcId="{88956B55-0576-469D-B261-EFD55EA2695A}" destId="{C4E0708A-CAD5-4614-9E9A-7A8220D330E3}" srcOrd="1" destOrd="0" presId="urn:microsoft.com/office/officeart/2005/8/layout/matrix1"/>
    <dgm:cxn modelId="{B393F89F-F300-41C2-85E6-C94171171571}" type="presOf" srcId="{CC685404-E38A-4C16-9531-692BC4618C84}" destId="{D33A2EF9-E3AB-4FA0-A861-8BA0F39BB7A0}" srcOrd="1" destOrd="0" presId="urn:microsoft.com/office/officeart/2005/8/layout/matrix1"/>
    <dgm:cxn modelId="{3E30A164-D2A8-4A6E-B0FF-7DDB9ECFC036}" type="presOf" srcId="{C5E46451-94DF-4265-8E26-7F896A68F53E}" destId="{B6576409-DDC9-46B2-BF13-3E568E33EE53}" srcOrd="0" destOrd="0" presId="urn:microsoft.com/office/officeart/2005/8/layout/matrix1"/>
    <dgm:cxn modelId="{D973B8BD-ECC1-44BE-B551-1D9637A77A0A}" type="presOf" srcId="{29CCD929-4E1D-487A-A942-F67956E57E66}" destId="{5414C969-F239-4134-B471-81D1F9DD7CEC}" srcOrd="0" destOrd="0" presId="urn:microsoft.com/office/officeart/2005/8/layout/matrix1"/>
    <dgm:cxn modelId="{FD2D964C-1589-4AF3-85FD-BFC9318D9092}" type="presParOf" srcId="{B6576409-DDC9-46B2-BF13-3E568E33EE53}" destId="{718EA18F-93C0-4F9F-B868-9BEA1FCD2EBA}" srcOrd="0" destOrd="0" presId="urn:microsoft.com/office/officeart/2005/8/layout/matrix1"/>
    <dgm:cxn modelId="{55080AE7-1D6C-4C17-9AD4-078454AA08AC}" type="presParOf" srcId="{718EA18F-93C0-4F9F-B868-9BEA1FCD2EBA}" destId="{31AD953E-EE08-439A-8F37-C9FC8B1688D3}" srcOrd="0" destOrd="0" presId="urn:microsoft.com/office/officeart/2005/8/layout/matrix1"/>
    <dgm:cxn modelId="{AE782956-3EDE-460F-ADD6-DC710A140628}" type="presParOf" srcId="{718EA18F-93C0-4F9F-B868-9BEA1FCD2EBA}" destId="{A3F52DA3-AA84-43CF-BBA4-552E3EACA58D}" srcOrd="1" destOrd="0" presId="urn:microsoft.com/office/officeart/2005/8/layout/matrix1"/>
    <dgm:cxn modelId="{2AB79964-5247-432A-8369-048D43B6F9E8}" type="presParOf" srcId="{718EA18F-93C0-4F9F-B868-9BEA1FCD2EBA}" destId="{E89010DC-E9AA-4E15-834A-E154B3264E3E}" srcOrd="2" destOrd="0" presId="urn:microsoft.com/office/officeart/2005/8/layout/matrix1"/>
    <dgm:cxn modelId="{097FE5F6-9C82-4CBF-8E11-8EF3442941BF}" type="presParOf" srcId="{718EA18F-93C0-4F9F-B868-9BEA1FCD2EBA}" destId="{C4E0708A-CAD5-4614-9E9A-7A8220D330E3}" srcOrd="3" destOrd="0" presId="urn:microsoft.com/office/officeart/2005/8/layout/matrix1"/>
    <dgm:cxn modelId="{36833871-CBE6-48FE-8E7F-467E86138A25}" type="presParOf" srcId="{718EA18F-93C0-4F9F-B868-9BEA1FCD2EBA}" destId="{5414C969-F239-4134-B471-81D1F9DD7CEC}" srcOrd="4" destOrd="0" presId="urn:microsoft.com/office/officeart/2005/8/layout/matrix1"/>
    <dgm:cxn modelId="{425E7427-D945-4D53-8DFA-9DCA1F3DC179}" type="presParOf" srcId="{718EA18F-93C0-4F9F-B868-9BEA1FCD2EBA}" destId="{988D56D4-3EC3-4F99-A9E2-02B74E050245}" srcOrd="5" destOrd="0" presId="urn:microsoft.com/office/officeart/2005/8/layout/matrix1"/>
    <dgm:cxn modelId="{3D193660-4D4F-404F-8DC4-2BAA327C056C}" type="presParOf" srcId="{718EA18F-93C0-4F9F-B868-9BEA1FCD2EBA}" destId="{F37905EF-748A-4DF0-9CF6-E03E23DD441D}" srcOrd="6" destOrd="0" presId="urn:microsoft.com/office/officeart/2005/8/layout/matrix1"/>
    <dgm:cxn modelId="{BCF0C3A4-7495-4BD5-8377-007D49AE9C6D}" type="presParOf" srcId="{718EA18F-93C0-4F9F-B868-9BEA1FCD2EBA}" destId="{D33A2EF9-E3AB-4FA0-A861-8BA0F39BB7A0}" srcOrd="7" destOrd="0" presId="urn:microsoft.com/office/officeart/2005/8/layout/matrix1"/>
    <dgm:cxn modelId="{DE0C1FD3-6AF8-41B0-BF8D-72D1D7BA704C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/>
      <dgm:spPr/>
      <dgm:t>
        <a:bodyPr/>
        <a:lstStyle/>
        <a:p>
          <a:r>
            <a:rPr lang="en-US" altLang="ko-KR" dirty="0" smtClean="0"/>
            <a:t>1032</a:t>
          </a:r>
          <a:r>
            <a:rPr lang="ko-KR" altLang="ko-KR" dirty="0" smtClean="0"/>
            <a:t>호</a:t>
          </a:r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/>
      <dgm:spPr/>
      <dgm:t>
        <a:bodyPr/>
        <a:lstStyle/>
        <a:p>
          <a:pPr latinLnBrk="1"/>
          <a:r>
            <a:rPr lang="ko-KR" altLang="en-US" dirty="0" smtClean="0"/>
            <a:t>미래 수익에 따라 회사가 지급할 금액이 결정되는 것이 금융부채의 정의를 충족하는지</a:t>
          </a:r>
          <a:endParaRPr lang="ko-KR" altLang="en-US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/>
      <dgm:spPr/>
      <dgm:t>
        <a:bodyPr/>
        <a:lstStyle/>
        <a:p>
          <a:r>
            <a:rPr lang="en-US" altLang="en-US" dirty="0" smtClean="0"/>
            <a:t>1039</a:t>
          </a:r>
          <a:r>
            <a:rPr lang="ko-KR" altLang="en-US" dirty="0" smtClean="0"/>
            <a:t>호</a:t>
          </a:r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/>
      <dgm:spPr/>
      <dgm:t>
        <a:bodyPr/>
        <a:lstStyle/>
        <a:p>
          <a:pPr latinLnBrk="1"/>
          <a:r>
            <a:rPr lang="ko-KR" altLang="en-US" dirty="0" smtClean="0"/>
            <a:t>미래 현금흐름 및 발생시기에 대한 추정이 사실상 불가능한 경우에도 최초인식시점에 공정가치 평가를 하여야 하는지</a:t>
          </a:r>
          <a:endParaRPr lang="ko-KR" altLang="en-US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828E09E-F62C-4C8E-BD11-99C15EBF9FB0}" type="presOf" srcId="{B6F8622F-236B-404C-A209-2CA75036D455}" destId="{BF430384-A0B8-4814-BF70-B587258B9AB2}" srcOrd="0" destOrd="0" presId="urn:microsoft.com/office/officeart/2005/8/layout/vList5"/>
    <dgm:cxn modelId="{D7709454-4B2B-487D-9710-C31C4E48DDF8}" type="presOf" srcId="{943264BA-5B3B-43E7-B28B-04C6449D30BD}" destId="{66D054EF-1BA3-4901-A7C9-F844665E0879}" srcOrd="0" destOrd="0" presId="urn:microsoft.com/office/officeart/2005/8/layout/vList5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C1BA4D05-5569-41C8-BFBB-9554DC024D3E}" type="presOf" srcId="{65CD5237-9142-4ACF-A8DC-B2064969E011}" destId="{56E64ECA-EE4E-4EC1-9AB5-93F20E0ECD61}" srcOrd="0" destOrd="0" presId="urn:microsoft.com/office/officeart/2005/8/layout/vList5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BEC29862-BA37-439A-9649-1ACFA152474F}" type="presOf" srcId="{EDE8F5E6-3D89-4104-9965-CEE87B085C16}" destId="{CE5C1884-57AB-4501-ABD4-D1AFBA90E1C1}" srcOrd="0" destOrd="0" presId="urn:microsoft.com/office/officeart/2005/8/layout/vList5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944FAD2F-CD2D-476A-BA27-D5402DEF86E2}" type="presOf" srcId="{2C61F326-9EB1-4C7B-89DB-4C008893D89F}" destId="{12D7387A-9199-4762-ABE7-978F961468EF}" srcOrd="0" destOrd="0" presId="urn:microsoft.com/office/officeart/2005/8/layout/vList5"/>
    <dgm:cxn modelId="{1A8AD20A-B5C3-4732-B529-0365CCDB6300}" type="presParOf" srcId="{BF430384-A0B8-4814-BF70-B587258B9AB2}" destId="{C748F2CE-27CB-4983-967A-9F9073703E8D}" srcOrd="0" destOrd="0" presId="urn:microsoft.com/office/officeart/2005/8/layout/vList5"/>
    <dgm:cxn modelId="{C14A7152-CDCE-4425-BD2C-53ECDFBA6789}" type="presParOf" srcId="{C748F2CE-27CB-4983-967A-9F9073703E8D}" destId="{CE5C1884-57AB-4501-ABD4-D1AFBA90E1C1}" srcOrd="0" destOrd="0" presId="urn:microsoft.com/office/officeart/2005/8/layout/vList5"/>
    <dgm:cxn modelId="{7523C5D9-FCE6-44D3-9C6F-66DED9BCA3CD}" type="presParOf" srcId="{C748F2CE-27CB-4983-967A-9F9073703E8D}" destId="{56E64ECA-EE4E-4EC1-9AB5-93F20E0ECD61}" srcOrd="1" destOrd="0" presId="urn:microsoft.com/office/officeart/2005/8/layout/vList5"/>
    <dgm:cxn modelId="{9F0A7672-80FC-4955-A6A4-8F24DDBE88FA}" type="presParOf" srcId="{BF430384-A0B8-4814-BF70-B587258B9AB2}" destId="{C10CE79D-B043-4E9E-8BBE-383F5009C908}" srcOrd="1" destOrd="0" presId="urn:microsoft.com/office/officeart/2005/8/layout/vList5"/>
    <dgm:cxn modelId="{202798EF-BFA1-4EE4-AFFC-6816BE5C2163}" type="presParOf" srcId="{BF430384-A0B8-4814-BF70-B587258B9AB2}" destId="{06693662-93CF-41FF-848E-CB63D8D54BB9}" srcOrd="2" destOrd="0" presId="urn:microsoft.com/office/officeart/2005/8/layout/vList5"/>
    <dgm:cxn modelId="{AB337B53-F9E4-4FB4-8DA5-977FE7955247}" type="presParOf" srcId="{06693662-93CF-41FF-848E-CB63D8D54BB9}" destId="{12D7387A-9199-4762-ABE7-978F961468EF}" srcOrd="0" destOrd="0" presId="urn:microsoft.com/office/officeart/2005/8/layout/vList5"/>
    <dgm:cxn modelId="{08AAE819-607B-48DF-AEDE-E59335136D7D}" type="presParOf" srcId="{06693662-93CF-41FF-848E-CB63D8D54BB9}" destId="{66D054EF-1BA3-4901-A7C9-F844665E08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en-US" altLang="ko-KR" sz="2400" b="1" dirty="0" smtClean="0"/>
            <a:t>1032</a:t>
          </a:r>
          <a:r>
            <a:rPr lang="ko-KR" altLang="ko-KR" sz="2400" b="1" dirty="0" smtClean="0"/>
            <a:t>호 문단 </a:t>
          </a:r>
          <a:r>
            <a:rPr lang="en-US" altLang="ko-KR" sz="2400" b="1" dirty="0" smtClean="0"/>
            <a:t>11, 25</a:t>
          </a:r>
          <a:endParaRPr lang="ko-KR" altLang="ko-KR" sz="2400" b="1" dirty="0" smtClean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A6E23399-919F-48B9-9529-9B467D0C8E8C}">
      <dgm:prSet custT="1"/>
      <dgm:spPr/>
      <dgm:t>
        <a:bodyPr/>
        <a:lstStyle/>
        <a:p>
          <a:pPr latinLnBrk="1"/>
          <a:r>
            <a:rPr lang="ko-KR" altLang="en-US" sz="2000" b="0" dirty="0" smtClean="0"/>
            <a:t>거래상대방에게 현금 등 금융자산을 인도하기로 한 계약상 의무는 금융부채에 해당</a:t>
          </a:r>
          <a:endParaRPr lang="ko-KR" altLang="en-US" sz="2000" b="0" dirty="0"/>
        </a:p>
      </dgm:t>
    </dgm:pt>
    <dgm:pt modelId="{C42E10AD-8854-4AE8-945C-4C188E83C753}" type="parTrans" cxnId="{4561153F-2884-45E2-A83C-A4CD18A6CF03}">
      <dgm:prSet/>
      <dgm:spPr/>
      <dgm:t>
        <a:bodyPr/>
        <a:lstStyle/>
        <a:p>
          <a:pPr latinLnBrk="1"/>
          <a:endParaRPr lang="ko-KR" altLang="en-US"/>
        </a:p>
      </dgm:t>
    </dgm:pt>
    <dgm:pt modelId="{59C6363F-618A-4A05-A500-5E65020E9B36}" type="sibTrans" cxnId="{4561153F-2884-45E2-A83C-A4CD18A6CF03}">
      <dgm:prSet/>
      <dgm:spPr/>
      <dgm:t>
        <a:bodyPr/>
        <a:lstStyle/>
        <a:p>
          <a:pPr latinLnBrk="1"/>
          <a:endParaRPr lang="ko-KR" altLang="en-US"/>
        </a:p>
      </dgm:t>
    </dgm:pt>
    <dgm:pt modelId="{275E579E-18BC-485D-91DF-0012DC7730CB}">
      <dgm:prSet custT="1"/>
      <dgm:spPr/>
      <dgm:t>
        <a:bodyPr/>
        <a:lstStyle/>
        <a:p>
          <a:pPr latinLnBrk="1"/>
          <a:r>
            <a:rPr lang="ko-KR" altLang="en-US" sz="2000" dirty="0" smtClean="0"/>
            <a:t>미래 수익 등과 같이 금융상품의 발행자와 보유자 모두가 통제할 수 없는 불확실한 미래의 사건의 발생여부나 불확실한 상황의 결과에 따라</a:t>
          </a:r>
          <a:endParaRPr lang="ko-KR" altLang="en-US" sz="2000" b="0" dirty="0"/>
        </a:p>
      </dgm:t>
    </dgm:pt>
    <dgm:pt modelId="{F634D9DB-690A-4CBD-B9EF-E30A825A7FAC}" type="parTrans" cxnId="{B4C00EA6-5BA3-4265-84DB-B25D242CD2BF}">
      <dgm:prSet/>
      <dgm:spPr/>
      <dgm:t>
        <a:bodyPr/>
        <a:lstStyle/>
        <a:p>
          <a:pPr latinLnBrk="1"/>
          <a:endParaRPr lang="ko-KR" altLang="en-US"/>
        </a:p>
      </dgm:t>
    </dgm:pt>
    <dgm:pt modelId="{09C2B85F-592E-4033-81BD-A079904B9760}" type="sibTrans" cxnId="{B4C00EA6-5BA3-4265-84DB-B25D242CD2BF}">
      <dgm:prSet/>
      <dgm:spPr/>
      <dgm:t>
        <a:bodyPr/>
        <a:lstStyle/>
        <a:p>
          <a:pPr latinLnBrk="1"/>
          <a:endParaRPr lang="ko-KR" altLang="en-US"/>
        </a:p>
      </dgm:t>
    </dgm:pt>
    <dgm:pt modelId="{07692587-C0B9-4B92-828E-C281477B5917}">
      <dgm:prSet custT="1"/>
      <dgm:spPr/>
      <dgm:t>
        <a:bodyPr/>
        <a:lstStyle/>
        <a:p>
          <a:pPr latinLnBrk="1"/>
          <a:r>
            <a:rPr lang="ko-KR" altLang="en-US" sz="2000" dirty="0" smtClean="0"/>
            <a:t>현금 등 금융자산을 인도하여 결제되거나 금융부채로 분류되는 결과를 초래하는 그 밖의 방법으로 결제되는 금융상품은</a:t>
          </a:r>
          <a:endParaRPr lang="ko-KR" altLang="en-US" sz="2000" b="0" dirty="0"/>
        </a:p>
      </dgm:t>
    </dgm:pt>
    <dgm:pt modelId="{3EF2FB53-778B-497B-8132-17F029264212}" type="parTrans" cxnId="{E1327CA9-22AB-49C8-B9B8-2F3EFAA8643A}">
      <dgm:prSet/>
      <dgm:spPr/>
      <dgm:t>
        <a:bodyPr/>
        <a:lstStyle/>
        <a:p>
          <a:pPr latinLnBrk="1"/>
          <a:endParaRPr lang="ko-KR" altLang="en-US"/>
        </a:p>
      </dgm:t>
    </dgm:pt>
    <dgm:pt modelId="{F5339D28-0BBE-4D6E-8915-CD0E07BAFCD2}" type="sibTrans" cxnId="{E1327CA9-22AB-49C8-B9B8-2F3EFAA8643A}">
      <dgm:prSet/>
      <dgm:spPr/>
      <dgm:t>
        <a:bodyPr/>
        <a:lstStyle/>
        <a:p>
          <a:pPr latinLnBrk="1"/>
          <a:endParaRPr lang="ko-KR" altLang="en-US"/>
        </a:p>
      </dgm:t>
    </dgm:pt>
    <dgm:pt modelId="{B9DD1EE5-B45A-4879-B94C-5D391FD73A8B}">
      <dgm:prSet custT="1"/>
      <dgm:spPr/>
      <dgm:t>
        <a:bodyPr/>
        <a:lstStyle/>
        <a:p>
          <a:pPr latinLnBrk="1"/>
          <a:r>
            <a:rPr lang="ko-KR" altLang="en-US" sz="2000" b="0" dirty="0" smtClean="0"/>
            <a:t>금융부채로 분류</a:t>
          </a:r>
          <a:endParaRPr lang="ko-KR" altLang="en-US" sz="2000" b="0" dirty="0"/>
        </a:p>
      </dgm:t>
    </dgm:pt>
    <dgm:pt modelId="{49660691-D5DD-44D7-B612-6EAA12A20751}" type="parTrans" cxnId="{E3C81AB9-2F0B-4565-997E-CFDFA89CE990}">
      <dgm:prSet/>
      <dgm:spPr/>
      <dgm:t>
        <a:bodyPr/>
        <a:lstStyle/>
        <a:p>
          <a:pPr latinLnBrk="1"/>
          <a:endParaRPr lang="ko-KR" altLang="en-US"/>
        </a:p>
      </dgm:t>
    </dgm:pt>
    <dgm:pt modelId="{1ABAAEF1-2505-4EA4-8C31-814C81C50417}" type="sibTrans" cxnId="{E3C81AB9-2F0B-4565-997E-CFDFA89CE990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Y="384326" custLinFactNeighborY="-526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 custScaleY="139224" custLinFactNeighborX="833" custLinFactNeighborY="248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3576902-D8F1-44DC-B581-B6CBFA7A605D}" type="presOf" srcId="{9EE22156-9663-483C-945E-8E163348B610}" destId="{6429B184-8A54-4FB5-B702-2AF8F709AB10}" srcOrd="0" destOrd="0" presId="urn:microsoft.com/office/officeart/2005/8/layout/list1"/>
    <dgm:cxn modelId="{E3C81AB9-2F0B-4565-997E-CFDFA89CE990}" srcId="{171F6247-AE6A-4B06-8E19-6AF79E448119}" destId="{B9DD1EE5-B45A-4879-B94C-5D391FD73A8B}" srcOrd="3" destOrd="0" parTransId="{49660691-D5DD-44D7-B612-6EAA12A20751}" sibTransId="{1ABAAEF1-2505-4EA4-8C31-814C81C50417}"/>
    <dgm:cxn modelId="{E1327CA9-22AB-49C8-B9B8-2F3EFAA8643A}" srcId="{171F6247-AE6A-4B06-8E19-6AF79E448119}" destId="{07692587-C0B9-4B92-828E-C281477B5917}" srcOrd="2" destOrd="0" parTransId="{3EF2FB53-778B-497B-8132-17F029264212}" sibTransId="{F5339D28-0BBE-4D6E-8915-CD0E07BAFCD2}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A9114D78-BB0B-4137-9B32-B9A0250F2E3C}" type="presOf" srcId="{A6E23399-919F-48B9-9529-9B467D0C8E8C}" destId="{FD616033-B575-4AE6-9F46-A7D8AA49878D}" srcOrd="0" destOrd="0" presId="urn:microsoft.com/office/officeart/2005/8/layout/list1"/>
    <dgm:cxn modelId="{3FF0A196-71B1-41D9-946B-54BE091B04D7}" type="presOf" srcId="{171F6247-AE6A-4B06-8E19-6AF79E448119}" destId="{5A4F7628-EFC8-41FA-82C8-C87EDBACC8B8}" srcOrd="0" destOrd="0" presId="urn:microsoft.com/office/officeart/2005/8/layout/list1"/>
    <dgm:cxn modelId="{4561153F-2884-45E2-A83C-A4CD18A6CF03}" srcId="{171F6247-AE6A-4B06-8E19-6AF79E448119}" destId="{A6E23399-919F-48B9-9529-9B467D0C8E8C}" srcOrd="0" destOrd="0" parTransId="{C42E10AD-8854-4AE8-945C-4C188E83C753}" sibTransId="{59C6363F-618A-4A05-A500-5E65020E9B36}"/>
    <dgm:cxn modelId="{B4C00EA6-5BA3-4265-84DB-B25D242CD2BF}" srcId="{171F6247-AE6A-4B06-8E19-6AF79E448119}" destId="{275E579E-18BC-485D-91DF-0012DC7730CB}" srcOrd="1" destOrd="0" parTransId="{F634D9DB-690A-4CBD-B9EF-E30A825A7FAC}" sibTransId="{09C2B85F-592E-4033-81BD-A079904B9760}"/>
    <dgm:cxn modelId="{9D2785F4-F7DD-4981-908F-E246850F9639}" type="presOf" srcId="{171F6247-AE6A-4B06-8E19-6AF79E448119}" destId="{AD49E263-BEBE-4C8C-8162-B2FB86B3B22E}" srcOrd="1" destOrd="0" presId="urn:microsoft.com/office/officeart/2005/8/layout/list1"/>
    <dgm:cxn modelId="{008B3915-D0CF-4D8C-BFB3-878BA942ACDE}" type="presOf" srcId="{275E579E-18BC-485D-91DF-0012DC7730CB}" destId="{FD616033-B575-4AE6-9F46-A7D8AA49878D}" srcOrd="0" destOrd="1" presId="urn:microsoft.com/office/officeart/2005/8/layout/list1"/>
    <dgm:cxn modelId="{CCA3E5C7-34A2-4C64-BAD6-59A504C22A3E}" type="presOf" srcId="{07692587-C0B9-4B92-828E-C281477B5917}" destId="{FD616033-B575-4AE6-9F46-A7D8AA49878D}" srcOrd="0" destOrd="2" presId="urn:microsoft.com/office/officeart/2005/8/layout/list1"/>
    <dgm:cxn modelId="{BF82EF0C-2FE7-4D05-9B9A-A6DA83085089}" type="presOf" srcId="{B9DD1EE5-B45A-4879-B94C-5D391FD73A8B}" destId="{FD616033-B575-4AE6-9F46-A7D8AA49878D}" srcOrd="0" destOrd="3" presId="urn:microsoft.com/office/officeart/2005/8/layout/list1"/>
    <dgm:cxn modelId="{D5308313-282F-43C3-A51B-A39B415E6E66}" type="presParOf" srcId="{6429B184-8A54-4FB5-B702-2AF8F709AB10}" destId="{11E1612B-F9D2-4322-BD3B-2E8C0F9F1797}" srcOrd="0" destOrd="0" presId="urn:microsoft.com/office/officeart/2005/8/layout/list1"/>
    <dgm:cxn modelId="{35C6A89C-5ECB-4A29-9B04-F2117AF1ED9B}" type="presParOf" srcId="{11E1612B-F9D2-4322-BD3B-2E8C0F9F1797}" destId="{5A4F7628-EFC8-41FA-82C8-C87EDBACC8B8}" srcOrd="0" destOrd="0" presId="urn:microsoft.com/office/officeart/2005/8/layout/list1"/>
    <dgm:cxn modelId="{D617FAF3-76F5-400B-9AC6-861F92070DDF}" type="presParOf" srcId="{11E1612B-F9D2-4322-BD3B-2E8C0F9F1797}" destId="{AD49E263-BEBE-4C8C-8162-B2FB86B3B22E}" srcOrd="1" destOrd="0" presId="urn:microsoft.com/office/officeart/2005/8/layout/list1"/>
    <dgm:cxn modelId="{D3092E8C-ED73-4DCE-8AEA-9405EF71BC41}" type="presParOf" srcId="{6429B184-8A54-4FB5-B702-2AF8F709AB10}" destId="{CC37F7EA-28BC-4896-9042-DCEF27AEF4E1}" srcOrd="1" destOrd="0" presId="urn:microsoft.com/office/officeart/2005/8/layout/list1"/>
    <dgm:cxn modelId="{BE204721-0BD2-4A65-8399-CBD956F93304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r>
            <a:rPr lang="en-US" altLang="ko-KR" sz="2400" b="1" dirty="0" smtClean="0"/>
            <a:t>1032.25</a:t>
          </a:r>
          <a:endParaRPr lang="ko-KR" altLang="ko-KR" sz="2400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spc="-150" dirty="0" smtClean="0"/>
            <a:t>미래 수익 등과 같이 통제할 수 없는 불확실한 미래의 사건의 발생여부나 불확실한 상황의 결과에 따라 현금 등 금융자산을 인도하여 결제 </a:t>
          </a:r>
          <a:r>
            <a:rPr lang="en-US" altLang="ko-KR" sz="2000" spc="-150" dirty="0" smtClean="0"/>
            <a:t>-&gt; </a:t>
          </a:r>
          <a:r>
            <a:rPr lang="ko-KR" altLang="en-US" sz="2000" spc="-150" dirty="0" smtClean="0"/>
            <a:t>금융부채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dirty="0" err="1" smtClean="0"/>
            <a:t>성공불대출</a:t>
          </a:r>
          <a:r>
            <a:rPr lang="ko-KR" altLang="en-US" sz="2000" dirty="0" smtClean="0"/>
            <a:t> 원리금 및 이에 내재된 특별부담금은 회사의 미래수익에 따라 결정됨</a:t>
          </a:r>
        </a:p>
        <a:p>
          <a:pPr latinLnBrk="1"/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29195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58566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25E83CFD-8FAB-476B-BB2E-F13297F58D1F}" type="presOf" srcId="{B479FB93-137F-4D76-B1BF-3EF105AF2BD2}" destId="{3124A750-9C5D-40CB-8302-5D680B1A1950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BCB00B7D-7C6A-4831-B958-67D23982160C}" type="presOf" srcId="{CE1776D0-2661-4C9B-942E-9C3FAAFB3A50}" destId="{28D98EC2-0ADE-48D9-A13F-D74CC40B8D9A}" srcOrd="0" destOrd="0" presId="urn:microsoft.com/office/officeart/2005/8/layout/hList9"/>
    <dgm:cxn modelId="{A13B9328-007B-4B2A-ADE5-A2F51825CE3C}" type="presOf" srcId="{89CA03C1-CC13-4F05-AE75-667934265DE8}" destId="{99C67F16-3D66-4713-B112-55C28E52AF47}" srcOrd="0" destOrd="0" presId="urn:microsoft.com/office/officeart/2005/8/layout/hList9"/>
    <dgm:cxn modelId="{BE5B0372-89B0-4E79-8368-6DD0DE3D4452}" type="presOf" srcId="{777F10F3-F4B0-43A4-9790-AABE7F7897AB}" destId="{18A8F23B-57C5-4FF1-8A04-5E0C0F02F175}" srcOrd="0" destOrd="0" presId="urn:microsoft.com/office/officeart/2005/8/layout/hList9"/>
    <dgm:cxn modelId="{98794EAE-DB14-4C23-AF58-89935CD30C72}" type="presOf" srcId="{82EDD57C-03E2-40D0-8F5F-A100C0E92709}" destId="{1F91110E-5245-46E9-AF24-5BE7ABE0D076}" srcOrd="1" destOrd="0" presId="urn:microsoft.com/office/officeart/2005/8/layout/hList9"/>
    <dgm:cxn modelId="{2CF233A1-2B1A-4D41-8904-4D2538E5A432}" type="presOf" srcId="{B479FB93-137F-4D76-B1BF-3EF105AF2BD2}" destId="{17760547-132F-42B4-9E2F-799685DEF644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D9E351EC-D619-4AE7-9D7F-350B3A568D13}" type="presOf" srcId="{82EDD57C-03E2-40D0-8F5F-A100C0E92709}" destId="{459393CA-4177-4BEB-B2B1-6AA0C356E386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89529B27-BF9F-4475-99A1-021C9703E12A}" type="presParOf" srcId="{18A8F23B-57C5-4FF1-8A04-5E0C0F02F175}" destId="{910911A2-7E66-4573-9213-EF1D1F22E1E8}" srcOrd="0" destOrd="0" presId="urn:microsoft.com/office/officeart/2005/8/layout/hList9"/>
    <dgm:cxn modelId="{795E50D8-7795-4D1D-9503-2E7E8B5FC9AC}" type="presParOf" srcId="{18A8F23B-57C5-4FF1-8A04-5E0C0F02F175}" destId="{B5C915FD-0934-43AC-813C-93A106E4DB18}" srcOrd="1" destOrd="0" presId="urn:microsoft.com/office/officeart/2005/8/layout/hList9"/>
    <dgm:cxn modelId="{5363BD94-48E6-420E-B63F-26A36C719BE2}" type="presParOf" srcId="{B5C915FD-0934-43AC-813C-93A106E4DB18}" destId="{13A20F9E-C850-4879-9B68-866425DD3B49}" srcOrd="0" destOrd="0" presId="urn:microsoft.com/office/officeart/2005/8/layout/hList9"/>
    <dgm:cxn modelId="{DAA1DC91-A508-4E21-AB2B-AE6B1FF1246D}" type="presParOf" srcId="{B5C915FD-0934-43AC-813C-93A106E4DB18}" destId="{A18D9433-E7AD-44E8-AAC2-61C7D2F3E5D1}" srcOrd="1" destOrd="0" presId="urn:microsoft.com/office/officeart/2005/8/layout/hList9"/>
    <dgm:cxn modelId="{07E3C351-33F2-40BF-9E17-1A43EC6CF833}" type="presParOf" srcId="{A18D9433-E7AD-44E8-AAC2-61C7D2F3E5D1}" destId="{3124A750-9C5D-40CB-8302-5D680B1A1950}" srcOrd="0" destOrd="0" presId="urn:microsoft.com/office/officeart/2005/8/layout/hList9"/>
    <dgm:cxn modelId="{62DACD7B-F50F-4D48-AE1D-025A4AD2FD17}" type="presParOf" srcId="{A18D9433-E7AD-44E8-AAC2-61C7D2F3E5D1}" destId="{17760547-132F-42B4-9E2F-799685DEF644}" srcOrd="1" destOrd="0" presId="urn:microsoft.com/office/officeart/2005/8/layout/hList9"/>
    <dgm:cxn modelId="{410B8E34-E2D3-4E54-93A4-AA649E5495D0}" type="presParOf" srcId="{18A8F23B-57C5-4FF1-8A04-5E0C0F02F175}" destId="{5EE1176C-0379-46C8-BFD8-CDD4EAAE78EA}" srcOrd="2" destOrd="0" presId="urn:microsoft.com/office/officeart/2005/8/layout/hList9"/>
    <dgm:cxn modelId="{3429F614-2A9D-4BDE-9A52-FEB82173FD99}" type="presParOf" srcId="{18A8F23B-57C5-4FF1-8A04-5E0C0F02F175}" destId="{28D98EC2-0ADE-48D9-A13F-D74CC40B8D9A}" srcOrd="3" destOrd="0" presId="urn:microsoft.com/office/officeart/2005/8/layout/hList9"/>
    <dgm:cxn modelId="{2C12F1AE-6B19-4F9A-A77D-7FC0D97B5B0A}" type="presParOf" srcId="{18A8F23B-57C5-4FF1-8A04-5E0C0F02F175}" destId="{23194CBB-ED41-41A8-AB06-5FE9F1B4A444}" srcOrd="4" destOrd="0" presId="urn:microsoft.com/office/officeart/2005/8/layout/hList9"/>
    <dgm:cxn modelId="{800852C9-793A-4530-9928-AFD854925AC0}" type="presParOf" srcId="{18A8F23B-57C5-4FF1-8A04-5E0C0F02F175}" destId="{DAB841F1-D6F9-43C2-B631-F162DCB40417}" srcOrd="5" destOrd="0" presId="urn:microsoft.com/office/officeart/2005/8/layout/hList9"/>
    <dgm:cxn modelId="{AF74A48F-E276-4680-BAE9-9B3AA41F286C}" type="presParOf" srcId="{18A8F23B-57C5-4FF1-8A04-5E0C0F02F175}" destId="{EA3BC286-315B-4B9A-89A9-E0216A08113C}" srcOrd="6" destOrd="0" presId="urn:microsoft.com/office/officeart/2005/8/layout/hList9"/>
    <dgm:cxn modelId="{CFCF8C92-108F-4DB3-AA96-A900D8962694}" type="presParOf" srcId="{EA3BC286-315B-4B9A-89A9-E0216A08113C}" destId="{8A61E956-6AA8-4490-B41B-283F9FA08D17}" srcOrd="0" destOrd="0" presId="urn:microsoft.com/office/officeart/2005/8/layout/hList9"/>
    <dgm:cxn modelId="{6C4E4BE3-787B-4813-BD78-1CE9399A1914}" type="presParOf" srcId="{EA3BC286-315B-4B9A-89A9-E0216A08113C}" destId="{0F612D53-0289-49B0-B5EA-E0E76457C844}" srcOrd="1" destOrd="0" presId="urn:microsoft.com/office/officeart/2005/8/layout/hList9"/>
    <dgm:cxn modelId="{0B483611-3F2B-4E9E-93E6-655EE0770E2A}" type="presParOf" srcId="{0F612D53-0289-49B0-B5EA-E0E76457C844}" destId="{459393CA-4177-4BEB-B2B1-6AA0C356E386}" srcOrd="0" destOrd="0" presId="urn:microsoft.com/office/officeart/2005/8/layout/hList9"/>
    <dgm:cxn modelId="{F138412B-7D92-4F10-A840-A8FFB05D5050}" type="presParOf" srcId="{0F612D53-0289-49B0-B5EA-E0E76457C844}" destId="{1F91110E-5245-46E9-AF24-5BE7ABE0D076}" srcOrd="1" destOrd="0" presId="urn:microsoft.com/office/officeart/2005/8/layout/hList9"/>
    <dgm:cxn modelId="{FF3D54BA-3694-4685-9DE2-3414CEB4C03C}" type="presParOf" srcId="{18A8F23B-57C5-4FF1-8A04-5E0C0F02F175}" destId="{879DCA5E-3CA1-40D9-B11A-C9BE5EC147E7}" srcOrd="7" destOrd="0" presId="urn:microsoft.com/office/officeart/2005/8/layout/hList9"/>
    <dgm:cxn modelId="{725C6362-5F87-4C41-852E-4E67E2922FE8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1039.43, 47</a:t>
          </a:r>
          <a:endParaRPr lang="ko-KR" altLang="en-US" sz="2400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금융부채는 </a:t>
          </a:r>
          <a:r>
            <a:rPr lang="ko-KR" altLang="en-US" sz="2000" dirty="0" err="1" smtClean="0"/>
            <a:t>최초인식시</a:t>
          </a:r>
          <a:r>
            <a:rPr lang="ko-KR" altLang="en-US" sz="2000" dirty="0" smtClean="0"/>
            <a:t> 공정가치로 </a:t>
          </a:r>
          <a:r>
            <a:rPr lang="ko-KR" altLang="en-US" sz="2000" dirty="0" err="1" smtClean="0"/>
            <a:t>측정하여야함</a:t>
          </a:r>
          <a:endParaRPr lang="ko-KR" altLang="en-US" sz="2000" dirty="0" smtClean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r>
            <a:rPr lang="ko-KR" altLang="en-US" sz="2000" dirty="0" err="1" smtClean="0"/>
            <a:t>최초인식후</a:t>
          </a:r>
          <a:r>
            <a:rPr lang="ko-KR" altLang="en-US" sz="2000" dirty="0" smtClean="0"/>
            <a:t> 유효이자율법을 사용하여 </a:t>
          </a:r>
          <a:r>
            <a:rPr lang="ko-KR" altLang="en-US" sz="2000" dirty="0" err="1" smtClean="0"/>
            <a:t>상각후원가로</a:t>
          </a:r>
          <a:r>
            <a:rPr lang="ko-KR" altLang="en-US" sz="2000" dirty="0" smtClean="0"/>
            <a:t> 측정</a:t>
          </a:r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dirty="0" smtClean="0"/>
            <a:t>미래 흐름의 크기나 발생시기가 확실하지 않은 경우</a:t>
          </a:r>
          <a:r>
            <a:rPr lang="en-US" altLang="ko-KR" sz="2000" dirty="0" smtClean="0"/>
            <a:t>?</a:t>
          </a:r>
          <a:endParaRPr lang="ko-KR" altLang="en-US" sz="2000" dirty="0" smtClean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173588" custLinFactNeighborY="-948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3" custScaleY="125968" custLinFactNeighborY="1014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3" custScaleY="142653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EF4D2F67-82B2-450A-B0DC-9EF2B66CC1DF}" type="presOf" srcId="{B479FB93-137F-4D76-B1BF-3EF105AF2BD2}" destId="{3124A750-9C5D-40CB-8302-5D680B1A1950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B43B7CF2-EFAF-40A1-88C6-A596E7FDD30C}" type="presOf" srcId="{CE1776D0-2661-4C9B-942E-9C3FAAFB3A50}" destId="{28D98EC2-0ADE-48D9-A13F-D74CC40B8D9A}" srcOrd="0" destOrd="0" presId="urn:microsoft.com/office/officeart/2005/8/layout/hList9"/>
    <dgm:cxn modelId="{80C877B9-3597-4FD8-936F-513B0D015C22}" type="presOf" srcId="{82EDD57C-03E2-40D0-8F5F-A100C0E92709}" destId="{459393CA-4177-4BEB-B2B1-6AA0C356E386}" srcOrd="0" destOrd="0" presId="urn:microsoft.com/office/officeart/2005/8/layout/hList9"/>
    <dgm:cxn modelId="{FA8C7D4A-FAD1-4F62-AEBD-A3983782D5A2}" type="presOf" srcId="{10CECAB5-DAE4-4B8A-9CEA-1A090D7B943B}" destId="{BC4C1CBD-35DF-4F7A-A7BF-5C12490356AA}" srcOrd="0" destOrd="0" presId="urn:microsoft.com/office/officeart/2005/8/layout/hList9"/>
    <dgm:cxn modelId="{23827628-2E90-484B-BF26-D3E84BA1A891}" type="presOf" srcId="{777F10F3-F4B0-43A4-9790-AABE7F7897AB}" destId="{18A8F23B-57C5-4FF1-8A04-5E0C0F02F175}" srcOrd="0" destOrd="0" presId="urn:microsoft.com/office/officeart/2005/8/layout/hList9"/>
    <dgm:cxn modelId="{5D62B954-CCB7-42F0-AB2A-C9B556BCB070}" type="presOf" srcId="{82EDD57C-03E2-40D0-8F5F-A100C0E92709}" destId="{1F91110E-5245-46E9-AF24-5BE7ABE0D076}" srcOrd="1" destOrd="0" presId="urn:microsoft.com/office/officeart/2005/8/layout/hList9"/>
    <dgm:cxn modelId="{A6E9C6B2-4CD0-444A-9309-377244FCB9E3}" type="presOf" srcId="{B479FB93-137F-4D76-B1BF-3EF105AF2BD2}" destId="{17760547-132F-42B4-9E2F-799685DEF644}" srcOrd="1" destOrd="0" presId="urn:microsoft.com/office/officeart/2005/8/layout/hList9"/>
    <dgm:cxn modelId="{C4A47DEE-3769-45C8-A0FA-8A07F760BC7F}" type="presOf" srcId="{10CECAB5-DAE4-4B8A-9CEA-1A090D7B943B}" destId="{3BE683AB-08E7-401B-8AD6-781F22864B83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1F017AE4-84EC-4A35-BCB8-26A41F601C68}" type="presOf" srcId="{89CA03C1-CC13-4F05-AE75-667934265DE8}" destId="{99C67F16-3D66-4713-B112-55C28E52AF47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8B53E9B8-9677-4F44-912E-38F6D5537967}" type="presParOf" srcId="{18A8F23B-57C5-4FF1-8A04-5E0C0F02F175}" destId="{910911A2-7E66-4573-9213-EF1D1F22E1E8}" srcOrd="0" destOrd="0" presId="urn:microsoft.com/office/officeart/2005/8/layout/hList9"/>
    <dgm:cxn modelId="{83A6DBD4-D3E5-49B5-AE5E-D5FB674ACFA9}" type="presParOf" srcId="{18A8F23B-57C5-4FF1-8A04-5E0C0F02F175}" destId="{B5C915FD-0934-43AC-813C-93A106E4DB18}" srcOrd="1" destOrd="0" presId="urn:microsoft.com/office/officeart/2005/8/layout/hList9"/>
    <dgm:cxn modelId="{03D2948F-ACC9-413C-846B-4963A24A14CC}" type="presParOf" srcId="{B5C915FD-0934-43AC-813C-93A106E4DB18}" destId="{13A20F9E-C850-4879-9B68-866425DD3B49}" srcOrd="0" destOrd="0" presId="urn:microsoft.com/office/officeart/2005/8/layout/hList9"/>
    <dgm:cxn modelId="{9889C778-4553-414E-8FA2-A11F1203DD41}" type="presParOf" srcId="{B5C915FD-0934-43AC-813C-93A106E4DB18}" destId="{A18D9433-E7AD-44E8-AAC2-61C7D2F3E5D1}" srcOrd="1" destOrd="0" presId="urn:microsoft.com/office/officeart/2005/8/layout/hList9"/>
    <dgm:cxn modelId="{7064CB7D-C531-4638-95E2-DD77CBCA2FC6}" type="presParOf" srcId="{A18D9433-E7AD-44E8-AAC2-61C7D2F3E5D1}" destId="{3124A750-9C5D-40CB-8302-5D680B1A1950}" srcOrd="0" destOrd="0" presId="urn:microsoft.com/office/officeart/2005/8/layout/hList9"/>
    <dgm:cxn modelId="{C1E671FF-8EB2-445F-95EA-CB20402298AB}" type="presParOf" srcId="{A18D9433-E7AD-44E8-AAC2-61C7D2F3E5D1}" destId="{17760547-132F-42B4-9E2F-799685DEF644}" srcOrd="1" destOrd="0" presId="urn:microsoft.com/office/officeart/2005/8/layout/hList9"/>
    <dgm:cxn modelId="{56BDBA60-4A09-400A-A9F1-FDFCBFCDBD4A}" type="presParOf" srcId="{B5C915FD-0934-43AC-813C-93A106E4DB18}" destId="{E332741A-9DAA-4169-830B-1FCEFA98B22E}" srcOrd="2" destOrd="0" presId="urn:microsoft.com/office/officeart/2005/8/layout/hList9"/>
    <dgm:cxn modelId="{8C945C5A-87AD-4D4E-B306-2B6B6AEF08FB}" type="presParOf" srcId="{E332741A-9DAA-4169-830B-1FCEFA98B22E}" destId="{BC4C1CBD-35DF-4F7A-A7BF-5C12490356AA}" srcOrd="0" destOrd="0" presId="urn:microsoft.com/office/officeart/2005/8/layout/hList9"/>
    <dgm:cxn modelId="{56A0D913-2C6B-49F0-9508-BB1F39C6DD90}" type="presParOf" srcId="{E332741A-9DAA-4169-830B-1FCEFA98B22E}" destId="{3BE683AB-08E7-401B-8AD6-781F22864B83}" srcOrd="1" destOrd="0" presId="urn:microsoft.com/office/officeart/2005/8/layout/hList9"/>
    <dgm:cxn modelId="{977EBAB5-F8A6-4B89-8170-7587973727DE}" type="presParOf" srcId="{18A8F23B-57C5-4FF1-8A04-5E0C0F02F175}" destId="{5EE1176C-0379-46C8-BFD8-CDD4EAAE78EA}" srcOrd="2" destOrd="0" presId="urn:microsoft.com/office/officeart/2005/8/layout/hList9"/>
    <dgm:cxn modelId="{597F6059-B264-4D18-BA7C-FD26ADBCCB8C}" type="presParOf" srcId="{18A8F23B-57C5-4FF1-8A04-5E0C0F02F175}" destId="{28D98EC2-0ADE-48D9-A13F-D74CC40B8D9A}" srcOrd="3" destOrd="0" presId="urn:microsoft.com/office/officeart/2005/8/layout/hList9"/>
    <dgm:cxn modelId="{ED2C4C09-644D-47B9-839B-7805D0E5E55B}" type="presParOf" srcId="{18A8F23B-57C5-4FF1-8A04-5E0C0F02F175}" destId="{23194CBB-ED41-41A8-AB06-5FE9F1B4A444}" srcOrd="4" destOrd="0" presId="urn:microsoft.com/office/officeart/2005/8/layout/hList9"/>
    <dgm:cxn modelId="{682976D9-8B5C-40B4-9D59-162DB1B759B3}" type="presParOf" srcId="{18A8F23B-57C5-4FF1-8A04-5E0C0F02F175}" destId="{DAB841F1-D6F9-43C2-B631-F162DCB40417}" srcOrd="5" destOrd="0" presId="urn:microsoft.com/office/officeart/2005/8/layout/hList9"/>
    <dgm:cxn modelId="{440CD3E7-03A9-4937-B553-9B45D1FCBC76}" type="presParOf" srcId="{18A8F23B-57C5-4FF1-8A04-5E0C0F02F175}" destId="{EA3BC286-315B-4B9A-89A9-E0216A08113C}" srcOrd="6" destOrd="0" presId="urn:microsoft.com/office/officeart/2005/8/layout/hList9"/>
    <dgm:cxn modelId="{E95412B6-76D2-484F-9FA2-064A53266919}" type="presParOf" srcId="{EA3BC286-315B-4B9A-89A9-E0216A08113C}" destId="{8A61E956-6AA8-4490-B41B-283F9FA08D17}" srcOrd="0" destOrd="0" presId="urn:microsoft.com/office/officeart/2005/8/layout/hList9"/>
    <dgm:cxn modelId="{3FE6F1EC-6405-4798-B9A8-3854538982A8}" type="presParOf" srcId="{EA3BC286-315B-4B9A-89A9-E0216A08113C}" destId="{0F612D53-0289-49B0-B5EA-E0E76457C844}" srcOrd="1" destOrd="0" presId="urn:microsoft.com/office/officeart/2005/8/layout/hList9"/>
    <dgm:cxn modelId="{23A991B4-39F7-4983-B8BC-86AD1C4EE4F2}" type="presParOf" srcId="{0F612D53-0289-49B0-B5EA-E0E76457C844}" destId="{459393CA-4177-4BEB-B2B1-6AA0C356E386}" srcOrd="0" destOrd="0" presId="urn:microsoft.com/office/officeart/2005/8/layout/hList9"/>
    <dgm:cxn modelId="{5B2E5060-16DC-48D4-973B-EF6D1F6AE749}" type="presParOf" srcId="{0F612D53-0289-49B0-B5EA-E0E76457C844}" destId="{1F91110E-5245-46E9-AF24-5BE7ABE0D076}" srcOrd="1" destOrd="0" presId="urn:microsoft.com/office/officeart/2005/8/layout/hList9"/>
    <dgm:cxn modelId="{0D654518-08C7-49DF-961E-CE60F01022B7}" type="presParOf" srcId="{18A8F23B-57C5-4FF1-8A04-5E0C0F02F175}" destId="{879DCA5E-3CA1-40D9-B11A-C9BE5EC147E7}" srcOrd="7" destOrd="0" presId="urn:microsoft.com/office/officeart/2005/8/layout/hList9"/>
    <dgm:cxn modelId="{626057AB-3335-424B-BB1C-3B7D0C08B1FB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최선의 추정치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문단 </a:t>
          </a:r>
          <a:r>
            <a:rPr lang="en-US" altLang="en-US" sz="2000" dirty="0" smtClean="0"/>
            <a:t>47</a:t>
          </a:r>
          <a:r>
            <a:rPr lang="ko-KR" altLang="en-US" sz="2000" dirty="0" smtClean="0"/>
            <a:t>에 따라 유효이자율법을 적용한 상각후원가 적용대상 부채인지 여부는 제반 사실에 따라 회사가 판단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금융상품의 미래 현금흐름이나 기대존속기간을 신뢰성 있게 추정할 수 없는 경우에는 금융상품의 전체 계약기간의 계약상 현금흐름을 이용하여야 한다</a:t>
          </a:r>
          <a:r>
            <a:rPr lang="en-US" altLang="ko-KR" sz="2000" dirty="0" smtClean="0"/>
            <a:t>(1039.BC31)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8213E9E-BBEB-4C66-8641-52E0850171C7}" type="presOf" srcId="{38B9D88E-7CC0-418E-B0A0-639505188676}" destId="{D39DE4FE-C62D-4058-A43E-76D9F35E1BA8}" srcOrd="0" destOrd="0" presId="urn:microsoft.com/office/officeart/2005/8/layout/chevron2"/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77937C13-DC34-491C-AAF1-BBEF8228E20C}" type="presOf" srcId="{91160A1F-5437-44D2-86AD-DAE6CF04CA60}" destId="{631B21E1-C8E1-48A5-9EB7-499979410A87}" srcOrd="0" destOrd="0" presId="urn:microsoft.com/office/officeart/2005/8/layout/chevron2"/>
    <dgm:cxn modelId="{10CC8420-5EDD-4943-B224-F771F10DECC3}" type="presOf" srcId="{B46EF590-30DF-48E9-8AFC-484397590A60}" destId="{8AC98957-585D-4B45-9ACA-77D121740919}" srcOrd="0" destOrd="0" presId="urn:microsoft.com/office/officeart/2005/8/layout/chevron2"/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431D2FEA-F242-41C4-934A-F1E353848B20}" type="presOf" srcId="{07F5D625-28B0-429B-8BAD-14E1BE133A4A}" destId="{CE7CD4B9-90A5-4256-B5A5-B9306DBC88FA}" srcOrd="0" destOrd="0" presId="urn:microsoft.com/office/officeart/2005/8/layout/chevron2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D0E23F51-E43F-4D4A-9223-E7671A84C2CE}" type="presOf" srcId="{6562FEFC-E72C-45EB-805A-36B4DD908934}" destId="{22785638-4B23-421B-A921-56E8880395DF}" srcOrd="0" destOrd="0" presId="urn:microsoft.com/office/officeart/2005/8/layout/chevron2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E5F1AE6C-6154-4E6D-AA97-A57A98674488}" type="presOf" srcId="{91E765CB-E171-46BF-91F5-541FA27AB9AC}" destId="{4A4BC614-5294-4588-A22C-24EC08AB7521}" srcOrd="0" destOrd="0" presId="urn:microsoft.com/office/officeart/2005/8/layout/chevron2"/>
    <dgm:cxn modelId="{42C305BC-6738-4A1A-A90B-3FA1D93FA444}" type="presOf" srcId="{53D91D37-6157-4755-BEA6-4C5D5D2BB54F}" destId="{28F38923-13FA-49C4-8FBE-E08318C9552C}" srcOrd="0" destOrd="0" presId="urn:microsoft.com/office/officeart/2005/8/layout/chevron2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58322556-62B0-4D24-A956-F094EFB86DB2}" type="presParOf" srcId="{8AC98957-585D-4B45-9ACA-77D121740919}" destId="{FC50AA6E-8B9F-42B9-A803-3AD5D89EF496}" srcOrd="0" destOrd="0" presId="urn:microsoft.com/office/officeart/2005/8/layout/chevron2"/>
    <dgm:cxn modelId="{717AD4F0-BB46-48C6-A56C-1E0D0C6692C0}" type="presParOf" srcId="{FC50AA6E-8B9F-42B9-A803-3AD5D89EF496}" destId="{D39DE4FE-C62D-4058-A43E-76D9F35E1BA8}" srcOrd="0" destOrd="0" presId="urn:microsoft.com/office/officeart/2005/8/layout/chevron2"/>
    <dgm:cxn modelId="{520C12ED-CB4F-4FA6-9943-4DA580909BBA}" type="presParOf" srcId="{FC50AA6E-8B9F-42B9-A803-3AD5D89EF496}" destId="{4A4BC614-5294-4588-A22C-24EC08AB7521}" srcOrd="1" destOrd="0" presId="urn:microsoft.com/office/officeart/2005/8/layout/chevron2"/>
    <dgm:cxn modelId="{E710E62E-07F4-4F4F-B754-396EAFDA166F}" type="presParOf" srcId="{8AC98957-585D-4B45-9ACA-77D121740919}" destId="{34449485-86FE-4E80-BAB8-DCDCB079E910}" srcOrd="1" destOrd="0" presId="urn:microsoft.com/office/officeart/2005/8/layout/chevron2"/>
    <dgm:cxn modelId="{5EB3631B-AC0E-44BD-927C-704239F6BEAA}" type="presParOf" srcId="{8AC98957-585D-4B45-9ACA-77D121740919}" destId="{6D6BBF75-1C02-4C3A-B0A9-06A39182A9C3}" srcOrd="2" destOrd="0" presId="urn:microsoft.com/office/officeart/2005/8/layout/chevron2"/>
    <dgm:cxn modelId="{7C146B23-1AD5-4562-8AA2-022901FCCC33}" type="presParOf" srcId="{6D6BBF75-1C02-4C3A-B0A9-06A39182A9C3}" destId="{22785638-4B23-421B-A921-56E8880395DF}" srcOrd="0" destOrd="0" presId="urn:microsoft.com/office/officeart/2005/8/layout/chevron2"/>
    <dgm:cxn modelId="{C44131B4-4C5C-4301-9441-D9EE4C1DF865}" type="presParOf" srcId="{6D6BBF75-1C02-4C3A-B0A9-06A39182A9C3}" destId="{CE7CD4B9-90A5-4256-B5A5-B9306DBC88FA}" srcOrd="1" destOrd="0" presId="urn:microsoft.com/office/officeart/2005/8/layout/chevron2"/>
    <dgm:cxn modelId="{E04AC4AC-676B-4194-BBD1-0D6B48B01B15}" type="presParOf" srcId="{8AC98957-585D-4B45-9ACA-77D121740919}" destId="{60B12DCD-DDB6-437D-968C-72ADC14E3C59}" srcOrd="3" destOrd="0" presId="urn:microsoft.com/office/officeart/2005/8/layout/chevron2"/>
    <dgm:cxn modelId="{52649940-CA3A-43EB-B085-6DCDFF57EC34}" type="presParOf" srcId="{8AC98957-585D-4B45-9ACA-77D121740919}" destId="{328ACC17-6307-49D2-AFE6-127080E9C80E}" srcOrd="4" destOrd="0" presId="urn:microsoft.com/office/officeart/2005/8/layout/chevron2"/>
    <dgm:cxn modelId="{BAA8C52D-3D31-4D68-B411-1939A7C57E8D}" type="presParOf" srcId="{328ACC17-6307-49D2-AFE6-127080E9C80E}" destId="{28F38923-13FA-49C4-8FBE-E08318C9552C}" srcOrd="0" destOrd="0" presId="urn:microsoft.com/office/officeart/2005/8/layout/chevron2"/>
    <dgm:cxn modelId="{21802432-CFF7-42F7-98CA-9148413421B8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err="1" smtClean="0"/>
            <a:t>이연법인세</a:t>
          </a:r>
          <a:endParaRPr lang="en-US" altLang="ko-KR" sz="2400" b="1" dirty="0" smtClean="0"/>
        </a:p>
        <a:p>
          <a:r>
            <a:rPr lang="ko-KR" altLang="en-US" sz="2400" b="1" dirty="0" smtClean="0"/>
            <a:t>적용세율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별도재무제표상에서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smtClean="0"/>
            <a:t>전환일 현재</a:t>
          </a:r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가산할 </a:t>
          </a:r>
          <a:r>
            <a:rPr lang="ko-KR" altLang="en-US" sz="2400" b="1" dirty="0" err="1" smtClean="0"/>
            <a:t>일시적차이에</a:t>
          </a:r>
          <a:r>
            <a:rPr lang="ko-KR" altLang="en-US" sz="2400" b="1" dirty="0" smtClean="0"/>
            <a:t> 대하여 적용할 세율은</a:t>
          </a:r>
          <a:r>
            <a:rPr lang="en-US" altLang="en-US" sz="2400" b="1" dirty="0" smtClean="0"/>
            <a:t>?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ko-KR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o-KR" altLang="en-US" sz="2400" b="1" dirty="0" smtClean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DF24DD89-617B-4464-810B-D8F82B098DBA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종속기업 등에 대한 투자지분의 장부금액과 세무가액의 </a:t>
          </a:r>
          <a:r>
            <a:rPr lang="ko-KR" altLang="en-US" sz="2400" b="1" dirty="0" err="1" smtClean="0"/>
            <a:t>차이중</a:t>
          </a:r>
          <a:endParaRPr lang="ko-KR" altLang="en-US" sz="2400" b="1" dirty="0" smtClean="0"/>
        </a:p>
        <a:p>
          <a:pPr latinLnBrk="1"/>
          <a:endParaRPr lang="ko-KR" altLang="en-US" sz="2400" b="1" dirty="0" smtClean="0"/>
        </a:p>
      </dgm:t>
    </dgm:pt>
    <dgm:pt modelId="{CBAF8DB2-E950-4BBB-B053-E0D1708872E0}" type="parTrans" cxnId="{7C7329B3-470E-4C20-8DAE-F9C2F53D12DF}">
      <dgm:prSet/>
      <dgm:spPr/>
      <dgm:t>
        <a:bodyPr/>
        <a:lstStyle/>
        <a:p>
          <a:pPr latinLnBrk="1"/>
          <a:endParaRPr lang="ko-KR" altLang="en-US"/>
        </a:p>
      </dgm:t>
    </dgm:pt>
    <dgm:pt modelId="{75FF35B5-EAED-46F1-8904-EC74E456313A}" type="sibTrans" cxnId="{7C7329B3-470E-4C20-8DAE-F9C2F53D12DF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42D58F6C-0662-4E9B-81D7-41B6FF95633C}" type="presOf" srcId="{55F14E13-7CAA-4D6C-BE1A-0D2E5B0C175C}" destId="{A3F52DA3-AA84-43CF-BBA4-552E3EACA58D}" srcOrd="1" destOrd="0" presId="urn:microsoft.com/office/officeart/2005/8/layout/matrix1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808DC09B-F79A-4622-A14A-E4C54C99E741}" type="presOf" srcId="{4CEA0F54-CEBB-46DB-B983-1C98AC3E7FE6}" destId="{C4E0708A-CAD5-4614-9E9A-7A8220D330E3}" srcOrd="1" destOrd="0" presId="urn:microsoft.com/office/officeart/2005/8/layout/matrix1"/>
    <dgm:cxn modelId="{DAE47936-D51E-4300-A037-4C209AA48548}" type="presOf" srcId="{786F7EE9-1670-43BD-9847-97444B1DBB54}" destId="{988D56D4-3EC3-4F99-A9E2-02B74E050245}" srcOrd="1" destOrd="0" presId="urn:microsoft.com/office/officeart/2005/8/layout/matrix1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6CC34398-3D52-4F1D-A002-B1B5AC679FAC}" type="presOf" srcId="{DF24DD89-617B-4464-810B-D8F82B098DBA}" destId="{D33A2EF9-E3AB-4FA0-A861-8BA0F39BB7A0}" srcOrd="1" destOrd="0" presId="urn:microsoft.com/office/officeart/2005/8/layout/matrix1"/>
    <dgm:cxn modelId="{4F1BD5EF-F392-4E75-813E-F56200F1AB25}" type="presOf" srcId="{C5E46451-94DF-4265-8E26-7F896A68F53E}" destId="{B6576409-DDC9-46B2-BF13-3E568E33EE53}" srcOrd="0" destOrd="0" presId="urn:microsoft.com/office/officeart/2005/8/layout/matrix1"/>
    <dgm:cxn modelId="{298BE7B5-5D37-42FE-8A16-9CE81BAB3B5E}" type="presOf" srcId="{C8FD755F-7904-4ADB-BA33-5B376887CD6B}" destId="{99A7FB8A-227F-4FE7-B6F1-C8218E9457F5}" srcOrd="0" destOrd="0" presId="urn:microsoft.com/office/officeart/2005/8/layout/matrix1"/>
    <dgm:cxn modelId="{A145CFC5-0CB2-4A7C-BE8B-44CAA93E2FD7}" type="presOf" srcId="{DF24DD89-617B-4464-810B-D8F82B098DBA}" destId="{F37905EF-748A-4DF0-9CF6-E03E23DD441D}" srcOrd="0" destOrd="0" presId="urn:microsoft.com/office/officeart/2005/8/layout/matrix1"/>
    <dgm:cxn modelId="{F6A6EB33-CBD4-4618-9529-AE531354875C}" type="presOf" srcId="{4CEA0F54-CEBB-46DB-B983-1C98AC3E7FE6}" destId="{E89010DC-E9AA-4E15-834A-E154B3264E3E}" srcOrd="0" destOrd="0" presId="urn:microsoft.com/office/officeart/2005/8/layout/matrix1"/>
    <dgm:cxn modelId="{AD8F2610-6833-461E-936C-006EA72284E9}" type="presOf" srcId="{786F7EE9-1670-43BD-9847-97444B1DBB54}" destId="{5414C969-F239-4134-B471-81D1F9DD7CEC}" srcOrd="0" destOrd="0" presId="urn:microsoft.com/office/officeart/2005/8/layout/matrix1"/>
    <dgm:cxn modelId="{7C7329B3-470E-4C20-8DAE-F9C2F53D12DF}" srcId="{C8FD755F-7904-4ADB-BA33-5B376887CD6B}" destId="{DF24DD89-617B-4464-810B-D8F82B098DBA}" srcOrd="3" destOrd="0" parTransId="{CBAF8DB2-E950-4BBB-B053-E0D1708872E0}" sibTransId="{75FF35B5-EAED-46F1-8904-EC74E456313A}"/>
    <dgm:cxn modelId="{4B3BEA5E-615F-455C-A4BF-64211876E1F7}" type="presOf" srcId="{55F14E13-7CAA-4D6C-BE1A-0D2E5B0C175C}" destId="{31AD953E-EE08-439A-8F37-C9FC8B1688D3}" srcOrd="0" destOrd="0" presId="urn:microsoft.com/office/officeart/2005/8/layout/matrix1"/>
    <dgm:cxn modelId="{C4AA5BBE-B7DE-4B9C-A994-8AFF06C2943B}" type="presParOf" srcId="{B6576409-DDC9-46B2-BF13-3E568E33EE53}" destId="{718EA18F-93C0-4F9F-B868-9BEA1FCD2EBA}" srcOrd="0" destOrd="0" presId="urn:microsoft.com/office/officeart/2005/8/layout/matrix1"/>
    <dgm:cxn modelId="{87936816-6C27-4E93-B9E9-FC7234656D31}" type="presParOf" srcId="{718EA18F-93C0-4F9F-B868-9BEA1FCD2EBA}" destId="{31AD953E-EE08-439A-8F37-C9FC8B1688D3}" srcOrd="0" destOrd="0" presId="urn:microsoft.com/office/officeart/2005/8/layout/matrix1"/>
    <dgm:cxn modelId="{8E74895A-EAAB-48AB-9513-B09AFA14B477}" type="presParOf" srcId="{718EA18F-93C0-4F9F-B868-9BEA1FCD2EBA}" destId="{A3F52DA3-AA84-43CF-BBA4-552E3EACA58D}" srcOrd="1" destOrd="0" presId="urn:microsoft.com/office/officeart/2005/8/layout/matrix1"/>
    <dgm:cxn modelId="{71312985-963C-484B-9CAC-ECCD7912D699}" type="presParOf" srcId="{718EA18F-93C0-4F9F-B868-9BEA1FCD2EBA}" destId="{E89010DC-E9AA-4E15-834A-E154B3264E3E}" srcOrd="2" destOrd="0" presId="urn:microsoft.com/office/officeart/2005/8/layout/matrix1"/>
    <dgm:cxn modelId="{C51C1DB7-B2D2-4CCF-AFB7-46940E9DE1CD}" type="presParOf" srcId="{718EA18F-93C0-4F9F-B868-9BEA1FCD2EBA}" destId="{C4E0708A-CAD5-4614-9E9A-7A8220D330E3}" srcOrd="3" destOrd="0" presId="urn:microsoft.com/office/officeart/2005/8/layout/matrix1"/>
    <dgm:cxn modelId="{89E6F753-04F3-4DE8-9E4A-0673A4A07FBB}" type="presParOf" srcId="{718EA18F-93C0-4F9F-B868-9BEA1FCD2EBA}" destId="{5414C969-F239-4134-B471-81D1F9DD7CEC}" srcOrd="4" destOrd="0" presId="urn:microsoft.com/office/officeart/2005/8/layout/matrix1"/>
    <dgm:cxn modelId="{3B257835-2A8A-4C84-86B8-661F6F1CA491}" type="presParOf" srcId="{718EA18F-93C0-4F9F-B868-9BEA1FCD2EBA}" destId="{988D56D4-3EC3-4F99-A9E2-02B74E050245}" srcOrd="5" destOrd="0" presId="urn:microsoft.com/office/officeart/2005/8/layout/matrix1"/>
    <dgm:cxn modelId="{BB8CBCCF-17F7-475C-B6E8-DF6501ACED4B}" type="presParOf" srcId="{718EA18F-93C0-4F9F-B868-9BEA1FCD2EBA}" destId="{F37905EF-748A-4DF0-9CF6-E03E23DD441D}" srcOrd="6" destOrd="0" presId="urn:microsoft.com/office/officeart/2005/8/layout/matrix1"/>
    <dgm:cxn modelId="{25C23665-DC6B-4559-B041-8F900902B464}" type="presParOf" srcId="{718EA18F-93C0-4F9F-B868-9BEA1FCD2EBA}" destId="{D33A2EF9-E3AB-4FA0-A861-8BA0F39BB7A0}" srcOrd="7" destOrd="0" presId="urn:microsoft.com/office/officeart/2005/8/layout/matrix1"/>
    <dgm:cxn modelId="{655462EA-8324-43CC-B73E-3DF79433EA7F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1012</a:t>
          </a:r>
          <a:endParaRPr lang="ko-KR" altLang="en-US" sz="2800" b="1" dirty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 custT="1"/>
      <dgm:spPr/>
      <dgm:t>
        <a:bodyPr/>
        <a:lstStyle/>
        <a:p>
          <a:pPr latinLnBrk="1"/>
          <a:r>
            <a:rPr lang="ko-KR" altLang="en-US" sz="2000" smtClean="0"/>
            <a:t>기존의 기업회계기준에서의 측정방식과 유사하게</a:t>
          </a:r>
          <a:endParaRPr lang="ko-KR" altLang="en-US" sz="2000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1012</a:t>
          </a:r>
          <a:endParaRPr lang="ko-KR" altLang="en-US" sz="2800" b="1" dirty="0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 custT="1"/>
      <dgm:spPr/>
      <dgm:t>
        <a:bodyPr/>
        <a:lstStyle/>
        <a:p>
          <a:pPr latinLnBrk="1"/>
          <a:r>
            <a:rPr lang="ko-KR" altLang="en-US" sz="2000" spc="-150" dirty="0" smtClean="0"/>
            <a:t>전환일 현재의 </a:t>
          </a:r>
          <a:r>
            <a:rPr lang="ko-KR" altLang="en-US" sz="2000" spc="-150" dirty="0" err="1" smtClean="0"/>
            <a:t>일시적차이를</a:t>
          </a:r>
          <a:r>
            <a:rPr lang="ko-KR" altLang="en-US" sz="2000" spc="-150" dirty="0" smtClean="0"/>
            <a:t> 처분 또는 </a:t>
          </a:r>
          <a:r>
            <a:rPr lang="ko-KR" altLang="en-US" sz="2000" spc="-150" dirty="0" err="1" smtClean="0"/>
            <a:t>손상차손</a:t>
          </a:r>
          <a:r>
            <a:rPr lang="ko-KR" altLang="en-US" sz="2000" spc="-150" dirty="0" smtClean="0"/>
            <a:t> </a:t>
          </a:r>
          <a:r>
            <a:rPr lang="ko-KR" altLang="en-US" sz="2000" spc="-150" dirty="0" err="1" smtClean="0"/>
            <a:t>인식시</a:t>
          </a:r>
          <a:r>
            <a:rPr lang="ko-KR" altLang="en-US" sz="2000" spc="-150" dirty="0" smtClean="0"/>
            <a:t> 소멸될 것으로 간주하고 이에 따른 추정세율을 적용하는지</a:t>
          </a:r>
          <a:r>
            <a:rPr lang="en-US" altLang="ko-KR" sz="2000" spc="-150" dirty="0" smtClean="0"/>
            <a:t>?</a:t>
          </a:r>
          <a:endParaRPr lang="ko-KR" altLang="en-US" sz="2000" spc="-150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 custT="1"/>
      <dgm:spPr/>
      <dgm:t>
        <a:bodyPr/>
        <a:lstStyle/>
        <a:p>
          <a:r>
            <a:rPr lang="en-US" altLang="ko-KR" sz="2800" b="1" dirty="0" smtClean="0"/>
            <a:t>1036</a:t>
          </a:r>
          <a:endParaRPr lang="ko-KR" altLang="ko-KR" sz="2800" b="1" dirty="0" smtClean="0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별도재무제표 상 </a:t>
          </a:r>
          <a:r>
            <a:rPr lang="ko-KR" altLang="en-US" sz="2000" dirty="0" err="1" smtClean="0"/>
            <a:t>일시적차이의</a:t>
          </a:r>
          <a:r>
            <a:rPr lang="ko-KR" altLang="en-US" sz="2000" dirty="0" smtClean="0"/>
            <a:t> 소멸은 실질적으로는 배당으로 인하여 발생하는 부분이 있으므로 이를 고려해야 하는가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5FBECF2A-7573-4D70-BCE7-6ABEC2C1B9F6}">
      <dgm:prSet custT="1"/>
      <dgm:spPr/>
      <dgm:t>
        <a:bodyPr/>
        <a:lstStyle/>
        <a:p>
          <a:pPr latinLnBrk="1"/>
          <a:r>
            <a:rPr lang="ko-KR" altLang="en-US" sz="2000" dirty="0" smtClean="0"/>
            <a:t>배당 및 처분으로 소멸될 부분으로 별도 구분한 뒤 각각의 소멸형태에 따른 추정세율을 적용하는지</a:t>
          </a:r>
          <a:r>
            <a:rPr lang="en-US" altLang="ko-KR" sz="2000" dirty="0" smtClean="0"/>
            <a:t>?</a:t>
          </a:r>
          <a:endParaRPr lang="ko-KR" altLang="en-US" sz="2000" dirty="0" smtClean="0"/>
        </a:p>
      </dgm:t>
    </dgm:pt>
    <dgm:pt modelId="{65A133D4-4DD9-46BD-9382-DFDCD1786430}" type="parTrans" cxnId="{04A9821A-2C00-466E-9F4C-66AAFC114C16}">
      <dgm:prSet/>
      <dgm:spPr/>
      <dgm:t>
        <a:bodyPr/>
        <a:lstStyle/>
        <a:p>
          <a:pPr latinLnBrk="1"/>
          <a:endParaRPr lang="ko-KR" altLang="en-US"/>
        </a:p>
      </dgm:t>
    </dgm:pt>
    <dgm:pt modelId="{5691CA8D-F856-4199-B11A-F726ACE716DD}" type="sibTrans" cxnId="{04A9821A-2C00-466E-9F4C-66AAFC114C16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 custScaleY="17686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 custScaleY="1312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275515B-8BC0-4FC4-BE72-60CB0352EE90}" type="presOf" srcId="{2C61F326-9EB1-4C7B-89DB-4C008893D89F}" destId="{12D7387A-9199-4762-ABE7-978F961468EF}" srcOrd="0" destOrd="0" presId="urn:microsoft.com/office/officeart/2005/8/layout/vList5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6D518FB5-CFAF-4B04-B4F6-10FC9CABFCBD}" type="presOf" srcId="{65CD5237-9142-4ACF-A8DC-B2064969E011}" destId="{56E64ECA-EE4E-4EC1-9AB5-93F20E0ECD61}" srcOrd="0" destOrd="0" presId="urn:microsoft.com/office/officeart/2005/8/layout/vList5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339E2962-F8B9-45C6-B579-AD848BDB2021}" type="presOf" srcId="{861EC449-03F7-40BF-9DBD-00D54091D1CF}" destId="{892687FB-65E6-4092-BB06-9175A153A176}" srcOrd="0" destOrd="0" presId="urn:microsoft.com/office/officeart/2005/8/layout/vList5"/>
    <dgm:cxn modelId="{A63916AB-C6F5-4062-BBA5-6BF018A37343}" type="presOf" srcId="{EDE8F5E6-3D89-4104-9965-CEE87B085C16}" destId="{CE5C1884-57AB-4501-ABD4-D1AFBA90E1C1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B11F87A3-7E27-4E89-BE76-A34597442DFB}" type="presOf" srcId="{5FBECF2A-7573-4D70-BCE7-6ABEC2C1B9F6}" destId="{56E64ECA-EE4E-4EC1-9AB5-93F20E0ECD61}" srcOrd="0" destOrd="1" presId="urn:microsoft.com/office/officeart/2005/8/layout/vList5"/>
    <dgm:cxn modelId="{CDE66163-198E-4277-A40A-0D09F1785EBB}" type="presOf" srcId="{943264BA-5B3B-43E7-B28B-04C6449D30BD}" destId="{66D054EF-1BA3-4901-A7C9-F844665E0879}" srcOrd="0" destOrd="0" presId="urn:microsoft.com/office/officeart/2005/8/layout/vList5"/>
    <dgm:cxn modelId="{D875CCB5-A54B-4C86-89DF-89B50E04D918}" type="presOf" srcId="{4F0E554D-AD23-4045-9E43-0AB7F18A1F79}" destId="{0F56F445-C54A-4365-8CD9-92C0BFD0E33E}" srcOrd="0" destOrd="0" presId="urn:microsoft.com/office/officeart/2005/8/layout/vList5"/>
    <dgm:cxn modelId="{52703B74-D56C-4804-89CB-B677DA2A210E}" type="presOf" srcId="{B6F8622F-236B-404C-A209-2CA75036D455}" destId="{BF430384-A0B8-4814-BF70-B587258B9AB2}" srcOrd="0" destOrd="0" presId="urn:microsoft.com/office/officeart/2005/8/layout/vList5"/>
    <dgm:cxn modelId="{04A9821A-2C00-466E-9F4C-66AAFC114C16}" srcId="{EDE8F5E6-3D89-4104-9965-CEE87B085C16}" destId="{5FBECF2A-7573-4D70-BCE7-6ABEC2C1B9F6}" srcOrd="1" destOrd="0" parTransId="{65A133D4-4DD9-46BD-9382-DFDCD1786430}" sibTransId="{5691CA8D-F856-4199-B11A-F726ACE716DD}"/>
    <dgm:cxn modelId="{39552691-D5FD-44AE-B7A2-29667EEC1E2C}" type="presParOf" srcId="{BF430384-A0B8-4814-BF70-B587258B9AB2}" destId="{C748F2CE-27CB-4983-967A-9F9073703E8D}" srcOrd="0" destOrd="0" presId="urn:microsoft.com/office/officeart/2005/8/layout/vList5"/>
    <dgm:cxn modelId="{F7C825C8-E7A7-498C-BCA6-C638C3DC4F87}" type="presParOf" srcId="{C748F2CE-27CB-4983-967A-9F9073703E8D}" destId="{CE5C1884-57AB-4501-ABD4-D1AFBA90E1C1}" srcOrd="0" destOrd="0" presId="urn:microsoft.com/office/officeart/2005/8/layout/vList5"/>
    <dgm:cxn modelId="{1D021866-2636-450B-AB9F-4886EE62CA55}" type="presParOf" srcId="{C748F2CE-27CB-4983-967A-9F9073703E8D}" destId="{56E64ECA-EE4E-4EC1-9AB5-93F20E0ECD61}" srcOrd="1" destOrd="0" presId="urn:microsoft.com/office/officeart/2005/8/layout/vList5"/>
    <dgm:cxn modelId="{53A1AF4C-F334-43A7-AE32-48C1A2FDDD1C}" type="presParOf" srcId="{BF430384-A0B8-4814-BF70-B587258B9AB2}" destId="{C10CE79D-B043-4E9E-8BBE-383F5009C908}" srcOrd="1" destOrd="0" presId="urn:microsoft.com/office/officeart/2005/8/layout/vList5"/>
    <dgm:cxn modelId="{CD1ABBB6-7300-4CA4-A6C5-7706737D3C50}" type="presParOf" srcId="{BF430384-A0B8-4814-BF70-B587258B9AB2}" destId="{06693662-93CF-41FF-848E-CB63D8D54BB9}" srcOrd="2" destOrd="0" presId="urn:microsoft.com/office/officeart/2005/8/layout/vList5"/>
    <dgm:cxn modelId="{2C42693E-CF7D-4FDE-973A-C943E72E96C7}" type="presParOf" srcId="{06693662-93CF-41FF-848E-CB63D8D54BB9}" destId="{12D7387A-9199-4762-ABE7-978F961468EF}" srcOrd="0" destOrd="0" presId="urn:microsoft.com/office/officeart/2005/8/layout/vList5"/>
    <dgm:cxn modelId="{4D432DBB-6867-4A7E-A355-588FA12AC4CF}" type="presParOf" srcId="{06693662-93CF-41FF-848E-CB63D8D54BB9}" destId="{66D054EF-1BA3-4901-A7C9-F844665E0879}" srcOrd="1" destOrd="0" presId="urn:microsoft.com/office/officeart/2005/8/layout/vList5"/>
    <dgm:cxn modelId="{C46344E3-37BF-415A-A306-623213456E9B}" type="presParOf" srcId="{BF430384-A0B8-4814-BF70-B587258B9AB2}" destId="{35F52918-44B7-409D-98D8-607A9C7D1B5E}" srcOrd="3" destOrd="0" presId="urn:microsoft.com/office/officeart/2005/8/layout/vList5"/>
    <dgm:cxn modelId="{712CB684-7EF4-45DA-91D9-5F17247CB6E6}" type="presParOf" srcId="{BF430384-A0B8-4814-BF70-B587258B9AB2}" destId="{2097A11F-F7D6-4570-9B02-3801D09823B6}" srcOrd="4" destOrd="0" presId="urn:microsoft.com/office/officeart/2005/8/layout/vList5"/>
    <dgm:cxn modelId="{1DD8F5DF-C4EC-452A-91F7-762839261F6B}" type="presParOf" srcId="{2097A11F-F7D6-4570-9B02-3801D09823B6}" destId="{892687FB-65E6-4092-BB06-9175A153A176}" srcOrd="0" destOrd="0" presId="urn:microsoft.com/office/officeart/2005/8/layout/vList5"/>
    <dgm:cxn modelId="{E5CD5192-402B-446D-89C3-05D68DE21C88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en-US" altLang="ko-KR" sz="2400" b="1" dirty="0" smtClean="0"/>
            <a:t>1012</a:t>
          </a:r>
          <a:r>
            <a:rPr lang="ko-KR" altLang="ko-KR" sz="2400" b="1" dirty="0" smtClean="0"/>
            <a:t>호 문단</a:t>
          </a:r>
          <a:r>
            <a:rPr lang="en-US" altLang="ko-KR" sz="2400" b="1" dirty="0" smtClean="0"/>
            <a:t>5, 11</a:t>
          </a:r>
          <a:endParaRPr lang="ko-KR" altLang="ko-KR" sz="2400" b="1" dirty="0" smtClean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r>
            <a:rPr lang="en-US" altLang="ko-KR" sz="2400" b="1" dirty="0" smtClean="0"/>
            <a:t>1027</a:t>
          </a:r>
          <a:r>
            <a:rPr lang="ko-KR" altLang="ko-KR" sz="2400" b="1" dirty="0" smtClean="0"/>
            <a:t>호 문단</a:t>
          </a:r>
          <a:r>
            <a:rPr lang="en-US" altLang="ko-KR" sz="2400" b="1" dirty="0" smtClean="0"/>
            <a:t>38A</a:t>
          </a:r>
          <a:endParaRPr lang="ko-KR" altLang="ko-KR" sz="2400" b="1" dirty="0" smtClean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err="1" smtClean="0"/>
            <a:t>일시적차이는</a:t>
          </a:r>
          <a:r>
            <a:rPr lang="ko-KR" altLang="en-US" sz="2000" dirty="0" smtClean="0"/>
            <a:t> 재무상태표상 자산 또는 부채의 장부금액과    세무기준의 차이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62C81C6A-5461-4B36-88D0-673022D26D31}">
      <dgm:prSet phldrT="[텍스트]" custT="1"/>
      <dgm:spPr/>
      <dgm:t>
        <a:bodyPr/>
        <a:lstStyle/>
        <a:p>
          <a:pPr latinLnBrk="1"/>
          <a:r>
            <a:rPr lang="ko-KR" altLang="en-US" sz="2000" b="0" dirty="0" err="1" smtClean="0"/>
            <a:t>별도재무제표하에서는</a:t>
          </a:r>
          <a:r>
            <a:rPr lang="ko-KR" altLang="en-US" sz="2000" b="0" dirty="0" smtClean="0"/>
            <a:t> </a:t>
          </a:r>
          <a:r>
            <a:rPr lang="ko-KR" altLang="en-US" sz="2000" b="0" u="sng" dirty="0" smtClean="0"/>
            <a:t>배당을 당기손익으로 인식</a:t>
          </a:r>
          <a:r>
            <a:rPr lang="ko-KR" altLang="en-US" sz="2000" b="0" dirty="0" smtClean="0"/>
            <a:t>하기 때문에 </a:t>
          </a:r>
          <a:r>
            <a:rPr lang="ko-KR" altLang="en-US" sz="2000" b="0" u="sng" dirty="0" smtClean="0"/>
            <a:t>배당으로 인하여 종속기업 등에 대한 투자와 관련된 </a:t>
          </a:r>
          <a:r>
            <a:rPr lang="ko-KR" altLang="en-US" sz="2000" b="0" u="sng" dirty="0" err="1" smtClean="0"/>
            <a:t>일시적차이가</a:t>
          </a:r>
          <a:r>
            <a:rPr lang="ko-KR" altLang="en-US" sz="2000" b="0" u="sng" dirty="0" smtClean="0"/>
            <a:t> 소멸하지 아니함</a:t>
          </a:r>
          <a:endParaRPr lang="ko-KR" altLang="en-US" sz="2000" b="0" u="sng" dirty="0"/>
        </a:p>
      </dgm:t>
    </dgm:pt>
    <dgm:pt modelId="{AAFB5A3A-6FF0-4863-AA24-211C36C7E626}" type="parTrans" cxnId="{6DF6743A-7218-4618-A451-28CA9B9C38D8}">
      <dgm:prSet/>
      <dgm:spPr/>
      <dgm:t>
        <a:bodyPr/>
        <a:lstStyle/>
        <a:p>
          <a:pPr latinLnBrk="1"/>
          <a:endParaRPr lang="ko-KR" altLang="en-US"/>
        </a:p>
      </dgm:t>
    </dgm:pt>
    <dgm:pt modelId="{D869DB11-BA19-4D3E-A38B-4561F9362033}" type="sibTrans" cxnId="{6DF6743A-7218-4618-A451-28CA9B9C38D8}">
      <dgm:prSet/>
      <dgm:spPr/>
      <dgm:t>
        <a:bodyPr/>
        <a:lstStyle/>
        <a:p>
          <a:pPr latinLnBrk="1"/>
          <a:endParaRPr lang="ko-KR" altLang="en-US"/>
        </a:p>
      </dgm:t>
    </dgm:pt>
    <dgm:pt modelId="{41FD0356-EFA9-4DE7-8E1C-E7417ABFA09E}">
      <dgm:prSet custT="1"/>
      <dgm:spPr/>
      <dgm:t>
        <a:bodyPr/>
        <a:lstStyle/>
        <a:p>
          <a:pPr latinLnBrk="1"/>
          <a:r>
            <a:rPr lang="ko-KR" altLang="en-US" sz="2000" dirty="0" smtClean="0"/>
            <a:t>연결재무제표에서는 연결재무제표상 자산과 부채의 장부금액과 적절한 </a:t>
          </a:r>
          <a:r>
            <a:rPr lang="ko-KR" altLang="en-US" sz="2000" dirty="0" err="1" smtClean="0"/>
            <a:t>세무기준액을</a:t>
          </a:r>
          <a:r>
            <a:rPr lang="ko-KR" altLang="en-US" sz="2000" dirty="0" smtClean="0"/>
            <a:t> 비교하여 </a:t>
          </a:r>
          <a:r>
            <a:rPr lang="ko-KR" altLang="en-US" sz="2000" dirty="0" err="1" smtClean="0"/>
            <a:t>일시적차이를</a:t>
          </a:r>
          <a:r>
            <a:rPr lang="ko-KR" altLang="en-US" sz="2000" dirty="0" smtClean="0"/>
            <a:t> 산정하게 하고 있으므로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별도재무제표와 연결재무제표상 </a:t>
          </a:r>
          <a:r>
            <a:rPr lang="ko-KR" altLang="en-US" sz="2000" dirty="0" err="1" smtClean="0"/>
            <a:t>일시적차이는</a:t>
          </a:r>
          <a:r>
            <a:rPr lang="ko-KR" altLang="en-US" sz="2000" dirty="0" smtClean="0"/>
            <a:t> 동일하지 아니함</a:t>
          </a:r>
        </a:p>
      </dgm:t>
    </dgm:pt>
    <dgm:pt modelId="{04AF4309-B82E-4CA9-87C5-0967E6CD399F}" type="parTrans" cxnId="{DDFA6C47-2DAA-450C-96EA-C008878E8622}">
      <dgm:prSet/>
      <dgm:spPr/>
      <dgm:t>
        <a:bodyPr/>
        <a:lstStyle/>
        <a:p>
          <a:pPr latinLnBrk="1"/>
          <a:endParaRPr lang="ko-KR" altLang="en-US"/>
        </a:p>
      </dgm:t>
    </dgm:pt>
    <dgm:pt modelId="{B4B59571-320B-434A-ACA2-787D05574ED8}" type="sibTrans" cxnId="{DDFA6C47-2DAA-450C-96EA-C008878E8622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870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0050647-3A48-4CDF-99F7-574B03ACB148}" type="presOf" srcId="{AC0AAC0D-01E4-45CE-A7CA-3E312D410E72}" destId="{FD616033-B575-4AE6-9F46-A7D8AA49878D}" srcOrd="0" destOrd="0" presId="urn:microsoft.com/office/officeart/2005/8/layout/list1"/>
    <dgm:cxn modelId="{68EA7886-FB14-49DF-8F1B-7C1CF3FCB9FF}" type="presOf" srcId="{41FD0356-EFA9-4DE7-8E1C-E7417ABFA09E}" destId="{FD616033-B575-4AE6-9F46-A7D8AA49878D}" srcOrd="0" destOrd="1" presId="urn:microsoft.com/office/officeart/2005/8/layout/list1"/>
    <dgm:cxn modelId="{E679FAEC-46DE-4D85-98EE-A5734712CFAF}" type="presOf" srcId="{1447DE4F-C308-467D-BA1A-581FFF219ECB}" destId="{E30353F7-9B76-4B70-9F0F-E58562C32443}" srcOrd="1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A414EF15-A049-42C3-BCC4-6672CF7A095F}" type="presOf" srcId="{171F6247-AE6A-4B06-8E19-6AF79E448119}" destId="{AD49E263-BEBE-4C8C-8162-B2FB86B3B22E}" srcOrd="1" destOrd="0" presId="urn:microsoft.com/office/officeart/2005/8/layout/list1"/>
    <dgm:cxn modelId="{010A593F-9AE4-420C-9927-835763C2066E}" type="presOf" srcId="{62C81C6A-5461-4B36-88D0-673022D26D31}" destId="{4D3BF077-315D-4B64-BB02-7AB9222FE534}" srcOrd="0" destOrd="0" presId="urn:microsoft.com/office/officeart/2005/8/layout/list1"/>
    <dgm:cxn modelId="{DDFA6C47-2DAA-450C-96EA-C008878E8622}" srcId="{171F6247-AE6A-4B06-8E19-6AF79E448119}" destId="{41FD0356-EFA9-4DE7-8E1C-E7417ABFA09E}" srcOrd="1" destOrd="0" parTransId="{04AF4309-B82E-4CA9-87C5-0967E6CD399F}" sibTransId="{B4B59571-320B-434A-ACA2-787D05574ED8}"/>
    <dgm:cxn modelId="{EA2B3EA1-3F6A-411E-BE5C-9619D8F436EF}" type="presOf" srcId="{1447DE4F-C308-467D-BA1A-581FFF219ECB}" destId="{AA996297-5725-4CAC-9C3F-DF808EC1CBBD}" srcOrd="0" destOrd="0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94392BB9-B219-4E44-AF40-8F1B654C01DD}" type="presOf" srcId="{9EE22156-9663-483C-945E-8E163348B610}" destId="{6429B184-8A54-4FB5-B702-2AF8F709AB10}" srcOrd="0" destOrd="0" presId="urn:microsoft.com/office/officeart/2005/8/layout/list1"/>
    <dgm:cxn modelId="{9230525A-F1BA-46FA-8020-00D80B26D254}" type="presOf" srcId="{171F6247-AE6A-4B06-8E19-6AF79E448119}" destId="{5A4F7628-EFC8-41FA-82C8-C87EDBACC8B8}" srcOrd="0" destOrd="0" presId="urn:microsoft.com/office/officeart/2005/8/layout/list1"/>
    <dgm:cxn modelId="{6DF6743A-7218-4618-A451-28CA9B9C38D8}" srcId="{1447DE4F-C308-467D-BA1A-581FFF219ECB}" destId="{62C81C6A-5461-4B36-88D0-673022D26D31}" srcOrd="0" destOrd="0" parTransId="{AAFB5A3A-6FF0-4863-AA24-211C36C7E626}" sibTransId="{D869DB11-BA19-4D3E-A38B-4561F9362033}"/>
    <dgm:cxn modelId="{9109EC42-4611-4BB7-8BB6-727FF2E6FBA1}" type="presParOf" srcId="{6429B184-8A54-4FB5-B702-2AF8F709AB10}" destId="{11E1612B-F9D2-4322-BD3B-2E8C0F9F1797}" srcOrd="0" destOrd="0" presId="urn:microsoft.com/office/officeart/2005/8/layout/list1"/>
    <dgm:cxn modelId="{B0649F02-21A6-46F4-A938-EFC822FC44D0}" type="presParOf" srcId="{11E1612B-F9D2-4322-BD3B-2E8C0F9F1797}" destId="{5A4F7628-EFC8-41FA-82C8-C87EDBACC8B8}" srcOrd="0" destOrd="0" presId="urn:microsoft.com/office/officeart/2005/8/layout/list1"/>
    <dgm:cxn modelId="{1F7C4859-8E55-448C-AAB7-28D80A2CDE35}" type="presParOf" srcId="{11E1612B-F9D2-4322-BD3B-2E8C0F9F1797}" destId="{AD49E263-BEBE-4C8C-8162-B2FB86B3B22E}" srcOrd="1" destOrd="0" presId="urn:microsoft.com/office/officeart/2005/8/layout/list1"/>
    <dgm:cxn modelId="{D3861992-04EF-4ED3-B2F8-82192FE2D134}" type="presParOf" srcId="{6429B184-8A54-4FB5-B702-2AF8F709AB10}" destId="{CC37F7EA-28BC-4896-9042-DCEF27AEF4E1}" srcOrd="1" destOrd="0" presId="urn:microsoft.com/office/officeart/2005/8/layout/list1"/>
    <dgm:cxn modelId="{8671FE45-16CF-45A0-A045-9CC736CFC34E}" type="presParOf" srcId="{6429B184-8A54-4FB5-B702-2AF8F709AB10}" destId="{FD616033-B575-4AE6-9F46-A7D8AA49878D}" srcOrd="2" destOrd="0" presId="urn:microsoft.com/office/officeart/2005/8/layout/list1"/>
    <dgm:cxn modelId="{BD46CC9B-6A04-4DB0-A71A-DCC8C04BD1E9}" type="presParOf" srcId="{6429B184-8A54-4FB5-B702-2AF8F709AB10}" destId="{A633C62C-4DB2-4DC4-96C0-B33E2D664FFC}" srcOrd="3" destOrd="0" presId="urn:microsoft.com/office/officeart/2005/8/layout/list1"/>
    <dgm:cxn modelId="{7BD8C5ED-8454-4CFE-A0E6-6672A315F6A1}" type="presParOf" srcId="{6429B184-8A54-4FB5-B702-2AF8F709AB10}" destId="{2F49E485-28DF-4BA4-8059-713A1B08441B}" srcOrd="4" destOrd="0" presId="urn:microsoft.com/office/officeart/2005/8/layout/list1"/>
    <dgm:cxn modelId="{A85E6EA2-8162-4C5C-9969-A6DE7D821063}" type="presParOf" srcId="{2F49E485-28DF-4BA4-8059-713A1B08441B}" destId="{AA996297-5725-4CAC-9C3F-DF808EC1CBBD}" srcOrd="0" destOrd="0" presId="urn:microsoft.com/office/officeart/2005/8/layout/list1"/>
    <dgm:cxn modelId="{7B21AB84-F680-4277-A872-E312585697A3}" type="presParOf" srcId="{2F49E485-28DF-4BA4-8059-713A1B08441B}" destId="{E30353F7-9B76-4B70-9F0F-E58562C32443}" srcOrd="1" destOrd="0" presId="urn:microsoft.com/office/officeart/2005/8/layout/list1"/>
    <dgm:cxn modelId="{FFFD5AFD-5ACA-4733-9E65-23EB801A22C6}" type="presParOf" srcId="{6429B184-8A54-4FB5-B702-2AF8F709AB10}" destId="{FF830A82-5C87-4288-8E92-BFF4CB495584}" srcOrd="5" destOrd="0" presId="urn:microsoft.com/office/officeart/2005/8/layout/list1"/>
    <dgm:cxn modelId="{BFD25048-E685-44CB-BFE1-4C9C1854BBCD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r>
            <a:rPr lang="en-US" altLang="en-US" sz="2400" b="1" dirty="0" smtClean="0"/>
            <a:t>1036</a:t>
          </a:r>
          <a:r>
            <a:rPr lang="ko-KR" altLang="en-US" sz="2400" b="1" dirty="0" smtClean="0"/>
            <a:t>호 문단</a:t>
          </a:r>
          <a:r>
            <a:rPr lang="en-US" altLang="en-US" sz="2400" b="1" dirty="0" smtClean="0"/>
            <a:t>12</a:t>
          </a:r>
          <a:endParaRPr lang="ko-KR" altLang="en-US" sz="2400" b="1" dirty="0" smtClean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F2C2D536-678A-4B8E-A68A-CF9E2F49805C}">
      <dgm:prSet phldrT="[텍스트]" custT="1"/>
      <dgm:spPr/>
      <dgm:t>
        <a:bodyPr/>
        <a:lstStyle/>
        <a:p>
          <a:pPr latinLnBrk="1"/>
          <a:r>
            <a:rPr lang="ko-KR" altLang="en-US" sz="2000" b="0" spc="-150" dirty="0" smtClean="0"/>
            <a:t>자산손상을 시사하는 징후가 있는지를 검토할 때는 최소한 다음을 고려한다</a:t>
          </a:r>
          <a:r>
            <a:rPr lang="en-US" altLang="en-US" sz="2000" b="0" spc="-150" dirty="0" smtClean="0"/>
            <a:t>.</a:t>
          </a:r>
          <a:endParaRPr lang="ko-KR" altLang="en-US" sz="2000" b="0" spc="-150" dirty="0"/>
        </a:p>
      </dgm:t>
    </dgm:pt>
    <dgm:pt modelId="{5C89D351-CA19-422A-8E74-C4D3183E6810}" type="par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72CA02C3-1BC0-477D-A729-3C3F64E1238E}" type="sib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6743F427-40E1-437A-BB28-B802FCEC4889}">
      <dgm:prSet custT="1"/>
      <dgm:spPr/>
      <dgm:t>
        <a:bodyPr/>
        <a:lstStyle/>
        <a:p>
          <a:pPr latinLnBrk="1"/>
          <a:r>
            <a:rPr lang="ko-KR" altLang="en-US" sz="2000" b="0" spc="-150" dirty="0"/>
            <a:t>⑻	종속기업</a:t>
          </a:r>
          <a:r>
            <a:rPr lang="en-US" altLang="en-US" sz="2000" b="0" spc="-150" dirty="0"/>
            <a:t>, </a:t>
          </a:r>
          <a:r>
            <a:rPr lang="ko-KR" altLang="en-US" sz="2000" b="0" spc="-150" dirty="0"/>
            <a:t>공동지배기업 또는 관계기업에 대한 투자의 경우</a:t>
          </a:r>
          <a:r>
            <a:rPr lang="en-US" altLang="en-US" sz="2000" b="0" spc="-150" dirty="0"/>
            <a:t>, </a:t>
          </a:r>
          <a:r>
            <a:rPr lang="ko-KR" altLang="en-US" sz="2000" b="0" spc="-150" dirty="0"/>
            <a:t>투자자는 그 투자로부터의 </a:t>
          </a:r>
          <a:r>
            <a:rPr lang="ko-KR" altLang="en-US" sz="2000" b="0" u="sng" spc="-150" dirty="0"/>
            <a:t>배당금을 인식하고 다음 중 하나의 증거가 이용가능</a:t>
          </a:r>
          <a:r>
            <a:rPr lang="ko-KR" altLang="en-US" sz="2000" b="0" spc="-150" dirty="0"/>
            <a:t>하다</a:t>
          </a:r>
          <a:r>
            <a:rPr lang="en-US" altLang="en-US" sz="2000" b="0" spc="-150" dirty="0"/>
            <a:t>.</a:t>
          </a:r>
          <a:endParaRPr lang="ko-KR" altLang="en-US" sz="2000" b="0" spc="-150" dirty="0"/>
        </a:p>
      </dgm:t>
    </dgm:pt>
    <dgm:pt modelId="{4E2884A6-1202-48C1-981D-526CD58D17AB}" type="parTrans" cxnId="{41883F76-7E93-48B4-8A5A-5C4155A19495}">
      <dgm:prSet/>
      <dgm:spPr/>
      <dgm:t>
        <a:bodyPr/>
        <a:lstStyle/>
        <a:p>
          <a:pPr latinLnBrk="1"/>
          <a:endParaRPr lang="ko-KR" altLang="en-US"/>
        </a:p>
      </dgm:t>
    </dgm:pt>
    <dgm:pt modelId="{5D85D5D0-F38E-4FBC-BE7D-C56EF6C36868}" type="sibTrans" cxnId="{41883F76-7E93-48B4-8A5A-5C4155A19495}">
      <dgm:prSet/>
      <dgm:spPr/>
      <dgm:t>
        <a:bodyPr/>
        <a:lstStyle/>
        <a:p>
          <a:pPr latinLnBrk="1"/>
          <a:endParaRPr lang="ko-KR" altLang="en-US"/>
        </a:p>
      </dgm:t>
    </dgm:pt>
    <dgm:pt modelId="{C23469C0-8B52-4FF1-AD5D-747890E5E68C}">
      <dgm:prSet custT="1"/>
      <dgm:spPr/>
      <dgm:t>
        <a:bodyPr/>
        <a:lstStyle/>
        <a:p>
          <a:pPr latinLnBrk="1"/>
          <a:r>
            <a:rPr lang="ko-KR" altLang="en-US" sz="2000" b="0" spc="-150" dirty="0"/>
            <a:t>㈎ 별도재무제표에 있는 투자의 장부금액이 연결재무제표에 있는 관련 영업권을 포함한 피투자자의 순자산의 장부금액을 초과한다</a:t>
          </a:r>
          <a:r>
            <a:rPr lang="en-US" altLang="en-US" sz="2000" b="0" spc="-150" dirty="0"/>
            <a:t>.</a:t>
          </a:r>
          <a:endParaRPr lang="ko-KR" altLang="en-US" sz="2000" b="0" spc="-150" dirty="0"/>
        </a:p>
      </dgm:t>
    </dgm:pt>
    <dgm:pt modelId="{092D09E6-4278-4F3E-82FB-6FD139F7124C}" type="parTrans" cxnId="{AF0758FE-F951-4F97-BF53-4374139D7542}">
      <dgm:prSet/>
      <dgm:spPr/>
      <dgm:t>
        <a:bodyPr/>
        <a:lstStyle/>
        <a:p>
          <a:pPr latinLnBrk="1"/>
          <a:endParaRPr lang="ko-KR" altLang="en-US"/>
        </a:p>
      </dgm:t>
    </dgm:pt>
    <dgm:pt modelId="{4C8C3B51-F4C5-4060-AAE7-A24CB890CCF0}" type="sibTrans" cxnId="{AF0758FE-F951-4F97-BF53-4374139D7542}">
      <dgm:prSet/>
      <dgm:spPr/>
      <dgm:t>
        <a:bodyPr/>
        <a:lstStyle/>
        <a:p>
          <a:pPr latinLnBrk="1"/>
          <a:endParaRPr lang="ko-KR" altLang="en-US"/>
        </a:p>
      </dgm:t>
    </dgm:pt>
    <dgm:pt modelId="{4A21A81D-4CB2-4CA2-948C-BB45A5BE1669}">
      <dgm:prSet custT="1"/>
      <dgm:spPr/>
      <dgm:t>
        <a:bodyPr/>
        <a:lstStyle/>
        <a:p>
          <a:pPr latinLnBrk="1"/>
          <a:r>
            <a:rPr lang="ko-KR" altLang="en-US" sz="2000" b="0" spc="-150" dirty="0"/>
            <a:t>㈏ 배당이 선언된 기간에 배당금이 종속기업</a:t>
          </a:r>
          <a:r>
            <a:rPr lang="en-US" altLang="en-US" sz="2000" b="0" spc="-150" dirty="0"/>
            <a:t>, </a:t>
          </a:r>
          <a:r>
            <a:rPr lang="ko-KR" altLang="en-US" sz="2000" b="0" spc="-150" dirty="0"/>
            <a:t>공동지배기업 또는 관계기업의 총포괄이익을 초과한다</a:t>
          </a:r>
          <a:r>
            <a:rPr lang="en-US" altLang="en-US" sz="2000" b="0" spc="-150" dirty="0"/>
            <a:t>.</a:t>
          </a:r>
          <a:endParaRPr lang="ko-KR" altLang="en-US" sz="2000" b="0" spc="-150" dirty="0"/>
        </a:p>
      </dgm:t>
    </dgm:pt>
    <dgm:pt modelId="{8D39835D-851C-4445-92E4-8D72C3FD6F3E}" type="par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78EBE462-B5EB-4DE8-A489-EE6320F8B61B}" type="sib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498147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7DC83E6-5426-4243-AF96-D23E7C31242D}" srcId="{2F1A8234-D50C-4E17-91E1-4605AB85DF64}" destId="{F2C2D536-678A-4B8E-A68A-CF9E2F49805C}" srcOrd="0" destOrd="0" parTransId="{5C89D351-CA19-422A-8E74-C4D3183E6810}" sibTransId="{72CA02C3-1BC0-477D-A729-3C3F64E1238E}"/>
    <dgm:cxn modelId="{79266F2E-1121-4475-BC20-F188362A7CAC}" type="presOf" srcId="{2F1A8234-D50C-4E17-91E1-4605AB85DF64}" destId="{47447BAA-7383-4DF1-9039-E6D0EC5971C3}" srcOrd="1" destOrd="0" presId="urn:microsoft.com/office/officeart/2005/8/layout/list1"/>
    <dgm:cxn modelId="{ECFC0C61-075A-4428-8EB1-7968A516C8AF}" type="presOf" srcId="{9EE22156-9663-483C-945E-8E163348B610}" destId="{6429B184-8A54-4FB5-B702-2AF8F709AB10}" srcOrd="0" destOrd="0" presId="urn:microsoft.com/office/officeart/2005/8/layout/list1"/>
    <dgm:cxn modelId="{5B7F534C-C1C9-4652-8866-D61B4DE0E417}" type="presOf" srcId="{2F1A8234-D50C-4E17-91E1-4605AB85DF64}" destId="{E317E124-CDAC-4495-B1A6-0E098E50ECC7}" srcOrd="0" destOrd="0" presId="urn:microsoft.com/office/officeart/2005/8/layout/list1"/>
    <dgm:cxn modelId="{4A9DEE7A-0771-4E9C-A4A5-1B2927D325EC}" srcId="{F2C2D536-678A-4B8E-A68A-CF9E2F49805C}" destId="{4A21A81D-4CB2-4CA2-948C-BB45A5BE1669}" srcOrd="2" destOrd="0" parTransId="{8D39835D-851C-4445-92E4-8D72C3FD6F3E}" sibTransId="{78EBE462-B5EB-4DE8-A489-EE6320F8B61B}"/>
    <dgm:cxn modelId="{4C26052C-99E9-4FCC-9D31-5B34BDD160E8}" type="presOf" srcId="{4A21A81D-4CB2-4CA2-948C-BB45A5BE1669}" destId="{24463EC3-F0E4-4E7A-BE25-411D4E474EB7}" srcOrd="0" destOrd="3" presId="urn:microsoft.com/office/officeart/2005/8/layout/list1"/>
    <dgm:cxn modelId="{D366583C-9EEB-4C88-9919-62ACFF61FE5B}" type="presOf" srcId="{6743F427-40E1-437A-BB28-B802FCEC4889}" destId="{24463EC3-F0E4-4E7A-BE25-411D4E474EB7}" srcOrd="0" destOrd="1" presId="urn:microsoft.com/office/officeart/2005/8/layout/list1"/>
    <dgm:cxn modelId="{AF0758FE-F951-4F97-BF53-4374139D7542}" srcId="{F2C2D536-678A-4B8E-A68A-CF9E2F49805C}" destId="{C23469C0-8B52-4FF1-AD5D-747890E5E68C}" srcOrd="1" destOrd="0" parTransId="{092D09E6-4278-4F3E-82FB-6FD139F7124C}" sibTransId="{4C8C3B51-F4C5-4060-AAE7-A24CB890CCF0}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9FB4466A-5B1B-4490-A5C0-01A888227F7B}" type="presOf" srcId="{C23469C0-8B52-4FF1-AD5D-747890E5E68C}" destId="{24463EC3-F0E4-4E7A-BE25-411D4E474EB7}" srcOrd="0" destOrd="2" presId="urn:microsoft.com/office/officeart/2005/8/layout/list1"/>
    <dgm:cxn modelId="{41883F76-7E93-48B4-8A5A-5C4155A19495}" srcId="{F2C2D536-678A-4B8E-A68A-CF9E2F49805C}" destId="{6743F427-40E1-437A-BB28-B802FCEC4889}" srcOrd="0" destOrd="0" parTransId="{4E2884A6-1202-48C1-981D-526CD58D17AB}" sibTransId="{5D85D5D0-F38E-4FBC-BE7D-C56EF6C36868}"/>
    <dgm:cxn modelId="{480FC232-07AB-40B4-99D0-0CE8F0AE0DC6}" type="presOf" srcId="{F2C2D536-678A-4B8E-A68A-CF9E2F49805C}" destId="{24463EC3-F0E4-4E7A-BE25-411D4E474EB7}" srcOrd="0" destOrd="0" presId="urn:microsoft.com/office/officeart/2005/8/layout/list1"/>
    <dgm:cxn modelId="{FD898177-1699-484D-9077-B9D50477EB3E}" type="presParOf" srcId="{6429B184-8A54-4FB5-B702-2AF8F709AB10}" destId="{04FD8B1D-75E3-4071-A7C0-BC59876A77DC}" srcOrd="0" destOrd="0" presId="urn:microsoft.com/office/officeart/2005/8/layout/list1"/>
    <dgm:cxn modelId="{1F3890D5-5E79-4330-AD92-BEC79482264B}" type="presParOf" srcId="{04FD8B1D-75E3-4071-A7C0-BC59876A77DC}" destId="{E317E124-CDAC-4495-B1A6-0E098E50ECC7}" srcOrd="0" destOrd="0" presId="urn:microsoft.com/office/officeart/2005/8/layout/list1"/>
    <dgm:cxn modelId="{BA55EB2C-0F4D-4B78-8980-7C3C044F3F8F}" type="presParOf" srcId="{04FD8B1D-75E3-4071-A7C0-BC59876A77DC}" destId="{47447BAA-7383-4DF1-9039-E6D0EC5971C3}" srcOrd="1" destOrd="0" presId="urn:microsoft.com/office/officeart/2005/8/layout/list1"/>
    <dgm:cxn modelId="{61EBE8A9-2CA5-46D1-A43A-579133327E26}" type="presParOf" srcId="{6429B184-8A54-4FB5-B702-2AF8F709AB10}" destId="{C5C0269A-C008-43D3-9E1E-79E27A781969}" srcOrd="1" destOrd="0" presId="urn:microsoft.com/office/officeart/2005/8/layout/list1"/>
    <dgm:cxn modelId="{78249A7A-EAE2-47D7-A3C3-EB5A46164D82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pPr latinLnBrk="1"/>
          <a:r>
            <a:rPr lang="en-US" altLang="ko-KR" sz="2400" b="1" spc="-150" dirty="0" smtClean="0"/>
            <a:t>1027.37A</a:t>
          </a:r>
          <a:endParaRPr lang="ko-KR" altLang="en-US" sz="2400" b="1" spc="-150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종속기업 등으로부터 배당을 받을 권리가 확정되는 시점에 그 배당금을 별도재무제표에 </a:t>
          </a:r>
          <a:r>
            <a:rPr lang="ko-KR" altLang="en-US" sz="2000" dirty="0" err="1" smtClean="0"/>
            <a:t>당기손익으로</a:t>
          </a:r>
          <a:r>
            <a:rPr lang="ko-KR" altLang="en-US" sz="2000" dirty="0" smtClean="0"/>
            <a:t> 인식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1036.12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spc="-300" dirty="0" smtClean="0"/>
            <a:t>투자지분이 투자자의 별도재무제표에 </a:t>
          </a:r>
          <a:r>
            <a:rPr lang="ko-KR" altLang="en-US" sz="2000" spc="-300" dirty="0" err="1" smtClean="0"/>
            <a:t>과대표시될</a:t>
          </a:r>
          <a:r>
            <a:rPr lang="ko-KR" altLang="en-US" sz="2000" spc="-300" dirty="0" smtClean="0"/>
            <a:t> 수 있는 위험을 감소시키기 위하여</a:t>
          </a:r>
          <a:r>
            <a:rPr lang="en-US" altLang="en-US" sz="2000" spc="-300" dirty="0" smtClean="0"/>
            <a:t>, </a:t>
          </a:r>
          <a:r>
            <a:rPr lang="ko-KR" altLang="en-US" sz="2000" spc="-300" dirty="0" smtClean="0"/>
            <a:t>손상검사를 함</a:t>
          </a:r>
        </a:p>
        <a:p>
          <a:endParaRPr lang="ko-KR" altLang="en-US" sz="2000" spc="-3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243989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3599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69A1B34E-74F1-47AE-BA9F-12703E517B65}" type="presOf" srcId="{777F10F3-F4B0-43A4-9790-AABE7F7897AB}" destId="{18A8F23B-57C5-4FF1-8A04-5E0C0F02F175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9818D750-878E-41DB-ACBE-44DE644714B7}" type="presOf" srcId="{B479FB93-137F-4D76-B1BF-3EF105AF2BD2}" destId="{17760547-132F-42B4-9E2F-799685DEF644}" srcOrd="1" destOrd="0" presId="urn:microsoft.com/office/officeart/2005/8/layout/hList9"/>
    <dgm:cxn modelId="{C05A5B17-7226-453E-A618-F3CF6B6770C4}" type="presOf" srcId="{CE1776D0-2661-4C9B-942E-9C3FAAFB3A50}" destId="{28D98EC2-0ADE-48D9-A13F-D74CC40B8D9A}" srcOrd="0" destOrd="0" presId="urn:microsoft.com/office/officeart/2005/8/layout/hList9"/>
    <dgm:cxn modelId="{CD193F89-C455-4CF6-A30F-29AD89D786FD}" type="presOf" srcId="{82EDD57C-03E2-40D0-8F5F-A100C0E92709}" destId="{1F91110E-5245-46E9-AF24-5BE7ABE0D076}" srcOrd="1" destOrd="0" presId="urn:microsoft.com/office/officeart/2005/8/layout/hList9"/>
    <dgm:cxn modelId="{0EDE529B-135F-4653-8342-BA2137EE8239}" type="presOf" srcId="{89CA03C1-CC13-4F05-AE75-667934265DE8}" destId="{99C67F16-3D66-4713-B112-55C28E52AF47}" srcOrd="0" destOrd="0" presId="urn:microsoft.com/office/officeart/2005/8/layout/hList9"/>
    <dgm:cxn modelId="{D066E70D-948E-430C-B458-B073A07E0E4F}" type="presOf" srcId="{B479FB93-137F-4D76-B1BF-3EF105AF2BD2}" destId="{3124A750-9C5D-40CB-8302-5D680B1A1950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FAF38728-95AE-4FBD-BB09-48C697496391}" type="presOf" srcId="{82EDD57C-03E2-40D0-8F5F-A100C0E92709}" destId="{459393CA-4177-4BEB-B2B1-6AA0C356E386}" srcOrd="0" destOrd="0" presId="urn:microsoft.com/office/officeart/2005/8/layout/hList9"/>
    <dgm:cxn modelId="{30623048-5606-4DFE-901A-10F79183E167}" type="presParOf" srcId="{18A8F23B-57C5-4FF1-8A04-5E0C0F02F175}" destId="{910911A2-7E66-4573-9213-EF1D1F22E1E8}" srcOrd="0" destOrd="0" presId="urn:microsoft.com/office/officeart/2005/8/layout/hList9"/>
    <dgm:cxn modelId="{50D7944F-38DD-4772-9D3F-221B438D0083}" type="presParOf" srcId="{18A8F23B-57C5-4FF1-8A04-5E0C0F02F175}" destId="{B5C915FD-0934-43AC-813C-93A106E4DB18}" srcOrd="1" destOrd="0" presId="urn:microsoft.com/office/officeart/2005/8/layout/hList9"/>
    <dgm:cxn modelId="{E100F34C-B2D5-4961-BF57-A9D01289AE14}" type="presParOf" srcId="{B5C915FD-0934-43AC-813C-93A106E4DB18}" destId="{13A20F9E-C850-4879-9B68-866425DD3B49}" srcOrd="0" destOrd="0" presId="urn:microsoft.com/office/officeart/2005/8/layout/hList9"/>
    <dgm:cxn modelId="{77AEA7E5-A480-42A6-BAB2-1E36FB4790C7}" type="presParOf" srcId="{B5C915FD-0934-43AC-813C-93A106E4DB18}" destId="{A18D9433-E7AD-44E8-AAC2-61C7D2F3E5D1}" srcOrd="1" destOrd="0" presId="urn:microsoft.com/office/officeart/2005/8/layout/hList9"/>
    <dgm:cxn modelId="{A6F85956-439D-4C67-9CF6-511D080C8F6A}" type="presParOf" srcId="{A18D9433-E7AD-44E8-AAC2-61C7D2F3E5D1}" destId="{3124A750-9C5D-40CB-8302-5D680B1A1950}" srcOrd="0" destOrd="0" presId="urn:microsoft.com/office/officeart/2005/8/layout/hList9"/>
    <dgm:cxn modelId="{797C943B-F9A5-4218-96B8-CE0EF4FBF6A7}" type="presParOf" srcId="{A18D9433-E7AD-44E8-AAC2-61C7D2F3E5D1}" destId="{17760547-132F-42B4-9E2F-799685DEF644}" srcOrd="1" destOrd="0" presId="urn:microsoft.com/office/officeart/2005/8/layout/hList9"/>
    <dgm:cxn modelId="{5873016A-2FB3-40EF-A7B8-D231F374628B}" type="presParOf" srcId="{18A8F23B-57C5-4FF1-8A04-5E0C0F02F175}" destId="{5EE1176C-0379-46C8-BFD8-CDD4EAAE78EA}" srcOrd="2" destOrd="0" presId="urn:microsoft.com/office/officeart/2005/8/layout/hList9"/>
    <dgm:cxn modelId="{AA1324F1-665E-4BC4-881D-BB635EDA33A6}" type="presParOf" srcId="{18A8F23B-57C5-4FF1-8A04-5E0C0F02F175}" destId="{28D98EC2-0ADE-48D9-A13F-D74CC40B8D9A}" srcOrd="3" destOrd="0" presId="urn:microsoft.com/office/officeart/2005/8/layout/hList9"/>
    <dgm:cxn modelId="{8A428AE8-6FF5-4137-BB7E-67C0F48EDB92}" type="presParOf" srcId="{18A8F23B-57C5-4FF1-8A04-5E0C0F02F175}" destId="{23194CBB-ED41-41A8-AB06-5FE9F1B4A444}" srcOrd="4" destOrd="0" presId="urn:microsoft.com/office/officeart/2005/8/layout/hList9"/>
    <dgm:cxn modelId="{86EE34B6-3790-400A-86E7-AFD999548B88}" type="presParOf" srcId="{18A8F23B-57C5-4FF1-8A04-5E0C0F02F175}" destId="{DAB841F1-D6F9-43C2-B631-F162DCB40417}" srcOrd="5" destOrd="0" presId="urn:microsoft.com/office/officeart/2005/8/layout/hList9"/>
    <dgm:cxn modelId="{B57059F5-1883-40E4-BD00-B68DFC114BF1}" type="presParOf" srcId="{18A8F23B-57C5-4FF1-8A04-5E0C0F02F175}" destId="{EA3BC286-315B-4B9A-89A9-E0216A08113C}" srcOrd="6" destOrd="0" presId="urn:microsoft.com/office/officeart/2005/8/layout/hList9"/>
    <dgm:cxn modelId="{1D74AD35-FB8B-4DD4-9B8D-9A32B3D746AD}" type="presParOf" srcId="{EA3BC286-315B-4B9A-89A9-E0216A08113C}" destId="{8A61E956-6AA8-4490-B41B-283F9FA08D17}" srcOrd="0" destOrd="0" presId="urn:microsoft.com/office/officeart/2005/8/layout/hList9"/>
    <dgm:cxn modelId="{043EDA20-566E-488C-9ACB-44542C887C45}" type="presParOf" srcId="{EA3BC286-315B-4B9A-89A9-E0216A08113C}" destId="{0F612D53-0289-49B0-B5EA-E0E76457C844}" srcOrd="1" destOrd="0" presId="urn:microsoft.com/office/officeart/2005/8/layout/hList9"/>
    <dgm:cxn modelId="{3C8D19C3-5123-4FD7-9A59-093F4D49D0AB}" type="presParOf" srcId="{0F612D53-0289-49B0-B5EA-E0E76457C844}" destId="{459393CA-4177-4BEB-B2B1-6AA0C356E386}" srcOrd="0" destOrd="0" presId="urn:microsoft.com/office/officeart/2005/8/layout/hList9"/>
    <dgm:cxn modelId="{D4E786A9-84C2-43DB-AAE4-D56642FB4EAC}" type="presParOf" srcId="{0F612D53-0289-49B0-B5EA-E0E76457C844}" destId="{1F91110E-5245-46E9-AF24-5BE7ABE0D076}" srcOrd="1" destOrd="0" presId="urn:microsoft.com/office/officeart/2005/8/layout/hList9"/>
    <dgm:cxn modelId="{9521C6FC-5F01-4DB9-8DEF-FBECE2C1494B}" type="presParOf" srcId="{18A8F23B-57C5-4FF1-8A04-5E0C0F02F175}" destId="{879DCA5E-3CA1-40D9-B11A-C9BE5EC147E7}" srcOrd="7" destOrd="0" presId="urn:microsoft.com/office/officeart/2005/8/layout/hList9"/>
    <dgm:cxn modelId="{367F365D-2CA9-4C97-95B6-DD1CCD80608D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법인세부채</a:t>
          </a:r>
          <a:r>
            <a:rPr lang="en-US" altLang="en-US" sz="2000" dirty="0" smtClean="0"/>
            <a:t>(</a:t>
          </a:r>
          <a:r>
            <a:rPr lang="ko-KR" altLang="en-US" sz="2000" dirty="0" smtClean="0"/>
            <a:t>자산</a:t>
          </a:r>
          <a:r>
            <a:rPr lang="en-US" altLang="en-US" sz="2000" dirty="0" smtClean="0"/>
            <a:t>)</a:t>
          </a:r>
          <a:r>
            <a:rPr lang="ko-KR" altLang="en-US" sz="2000" dirty="0" smtClean="0"/>
            <a:t>의 측정시 관련 자산과 부채의 장부금액을 회수하거나 결제할 것으로 예상되는 방식을 고려하기 위해서는 종속기업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지점 및 관계기업에 대한 투자자산의 장부금액의 변동행태를 반영하여야 함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별도재무제표에서 배당금 수령액에 대해 </a:t>
          </a:r>
          <a:r>
            <a:rPr lang="ko-KR" altLang="en-US" sz="2000" dirty="0" err="1" smtClean="0"/>
            <a:t>당기손익으로</a:t>
          </a:r>
          <a:r>
            <a:rPr lang="ko-KR" altLang="en-US" sz="2000" dirty="0" smtClean="0"/>
            <a:t> 인식하고 장부금액은 변동시키지 않으므로 배당 자체는 가산할 일시적 차이의 직접적인 소멸원인이 되지 않음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ko-KR" sz="2000" dirty="0" smtClean="0"/>
            <a:t>전환일 현재의 </a:t>
          </a:r>
          <a:r>
            <a:rPr lang="ko-KR" altLang="ko-KR" sz="2000" dirty="0" err="1" smtClean="0"/>
            <a:t>일시적차이를</a:t>
          </a:r>
          <a:r>
            <a:rPr lang="ko-KR" altLang="ko-KR" sz="2000" dirty="0" smtClean="0"/>
            <a:t> 처분 또는 </a:t>
          </a:r>
          <a:r>
            <a:rPr lang="ko-KR" altLang="ko-KR" sz="2000" dirty="0" err="1" smtClean="0"/>
            <a:t>손상차손</a:t>
          </a:r>
          <a:r>
            <a:rPr lang="ko-KR" altLang="ko-KR" sz="2000" dirty="0" smtClean="0"/>
            <a:t> </a:t>
          </a:r>
          <a:r>
            <a:rPr lang="ko-KR" altLang="ko-KR" sz="2000" dirty="0" err="1" smtClean="0"/>
            <a:t>인식시</a:t>
          </a:r>
          <a:r>
            <a:rPr lang="ko-KR" altLang="ko-KR" sz="2000" dirty="0" smtClean="0"/>
            <a:t> 소멸될 것으로 간주하고 이에 따른 추정세율을 적용하여 측정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 custScaleY="14189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12F1787-4535-4078-B6F1-EA2A9E094114}" type="presOf" srcId="{53D91D37-6157-4755-BEA6-4C5D5D2BB54F}" destId="{28F38923-13FA-49C4-8FBE-E08318C9552C}" srcOrd="0" destOrd="0" presId="urn:microsoft.com/office/officeart/2005/8/layout/chevron2"/>
    <dgm:cxn modelId="{44A2F7DE-0213-4D4B-8E7F-D74ABA81EF3D}" type="presOf" srcId="{91E765CB-E171-46BF-91F5-541FA27AB9AC}" destId="{4A4BC614-5294-4588-A22C-24EC08AB7521}" srcOrd="0" destOrd="0" presId="urn:microsoft.com/office/officeart/2005/8/layout/chevron2"/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DF6AD2C4-52EE-4FCA-81C1-42750211F810}" type="presOf" srcId="{91160A1F-5437-44D2-86AD-DAE6CF04CA60}" destId="{631B21E1-C8E1-48A5-9EB7-499979410A87}" srcOrd="0" destOrd="0" presId="urn:microsoft.com/office/officeart/2005/8/layout/chevron2"/>
    <dgm:cxn modelId="{D2B06599-AE27-49EC-976B-B4CD15C19B35}" type="presOf" srcId="{07F5D625-28B0-429B-8BAD-14E1BE133A4A}" destId="{CE7CD4B9-90A5-4256-B5A5-B9306DBC88FA}" srcOrd="0" destOrd="0" presId="urn:microsoft.com/office/officeart/2005/8/layout/chevron2"/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BB5BEDF0-F5AE-4937-8DD6-ADD1EC207CAC}" type="presOf" srcId="{38B9D88E-7CC0-418E-B0A0-639505188676}" destId="{D39DE4FE-C62D-4058-A43E-76D9F35E1BA8}" srcOrd="0" destOrd="0" presId="urn:microsoft.com/office/officeart/2005/8/layout/chevron2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11A67CF5-7A52-4E1A-8206-40FA1F24ACC5}" type="presOf" srcId="{6562FEFC-E72C-45EB-805A-36B4DD908934}" destId="{22785638-4B23-421B-A921-56E8880395DF}" srcOrd="0" destOrd="0" presId="urn:microsoft.com/office/officeart/2005/8/layout/chevron2"/>
    <dgm:cxn modelId="{E21D7B48-5737-4B49-A6DD-56BCBB230E37}" type="presOf" srcId="{B46EF590-30DF-48E9-8AFC-484397590A60}" destId="{8AC98957-585D-4B45-9ACA-77D121740919}" srcOrd="0" destOrd="0" presId="urn:microsoft.com/office/officeart/2005/8/layout/chevron2"/>
    <dgm:cxn modelId="{F8456424-ADF9-4635-9544-086FF8AFEA87}" type="presParOf" srcId="{8AC98957-585D-4B45-9ACA-77D121740919}" destId="{FC50AA6E-8B9F-42B9-A803-3AD5D89EF496}" srcOrd="0" destOrd="0" presId="urn:microsoft.com/office/officeart/2005/8/layout/chevron2"/>
    <dgm:cxn modelId="{68F3336D-4A09-4349-8BA6-BE8049385F3F}" type="presParOf" srcId="{FC50AA6E-8B9F-42B9-A803-3AD5D89EF496}" destId="{D39DE4FE-C62D-4058-A43E-76D9F35E1BA8}" srcOrd="0" destOrd="0" presId="urn:microsoft.com/office/officeart/2005/8/layout/chevron2"/>
    <dgm:cxn modelId="{4EE3DE6B-C83A-4937-8A3B-B74B5737559F}" type="presParOf" srcId="{FC50AA6E-8B9F-42B9-A803-3AD5D89EF496}" destId="{4A4BC614-5294-4588-A22C-24EC08AB7521}" srcOrd="1" destOrd="0" presId="urn:microsoft.com/office/officeart/2005/8/layout/chevron2"/>
    <dgm:cxn modelId="{CEC10E10-ACA9-46DF-A3BA-6176E3F61237}" type="presParOf" srcId="{8AC98957-585D-4B45-9ACA-77D121740919}" destId="{34449485-86FE-4E80-BAB8-DCDCB079E910}" srcOrd="1" destOrd="0" presId="urn:microsoft.com/office/officeart/2005/8/layout/chevron2"/>
    <dgm:cxn modelId="{4E20F40C-C8C7-47C6-9F8A-7D0714A213AE}" type="presParOf" srcId="{8AC98957-585D-4B45-9ACA-77D121740919}" destId="{6D6BBF75-1C02-4C3A-B0A9-06A39182A9C3}" srcOrd="2" destOrd="0" presId="urn:microsoft.com/office/officeart/2005/8/layout/chevron2"/>
    <dgm:cxn modelId="{4529A82D-FEDA-4937-BE8F-C1A2B0322E66}" type="presParOf" srcId="{6D6BBF75-1C02-4C3A-B0A9-06A39182A9C3}" destId="{22785638-4B23-421B-A921-56E8880395DF}" srcOrd="0" destOrd="0" presId="urn:microsoft.com/office/officeart/2005/8/layout/chevron2"/>
    <dgm:cxn modelId="{D357034A-9E62-4D86-97E4-A68F9BAF2F10}" type="presParOf" srcId="{6D6BBF75-1C02-4C3A-B0A9-06A39182A9C3}" destId="{CE7CD4B9-90A5-4256-B5A5-B9306DBC88FA}" srcOrd="1" destOrd="0" presId="urn:microsoft.com/office/officeart/2005/8/layout/chevron2"/>
    <dgm:cxn modelId="{5F1812D5-ACF3-43EF-A2E8-44DFF5E4E1B2}" type="presParOf" srcId="{8AC98957-585D-4B45-9ACA-77D121740919}" destId="{60B12DCD-DDB6-437D-968C-72ADC14E3C59}" srcOrd="3" destOrd="0" presId="urn:microsoft.com/office/officeart/2005/8/layout/chevron2"/>
    <dgm:cxn modelId="{6735FB7B-D303-4722-91F4-D3EB8C2A7F2A}" type="presParOf" srcId="{8AC98957-585D-4B45-9ACA-77D121740919}" destId="{328ACC17-6307-49D2-AFE6-127080E9C80E}" srcOrd="4" destOrd="0" presId="urn:microsoft.com/office/officeart/2005/8/layout/chevron2"/>
    <dgm:cxn modelId="{09A2E7AC-C32C-4287-B839-57792D8A054F}" type="presParOf" srcId="{328ACC17-6307-49D2-AFE6-127080E9C80E}" destId="{28F38923-13FA-49C4-8FBE-E08318C9552C}" srcOrd="0" destOrd="0" presId="urn:microsoft.com/office/officeart/2005/8/layout/chevron2"/>
    <dgm:cxn modelId="{4E803D03-1E2A-42E7-A2D0-2377223D93E2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smtClean="0"/>
            <a:t>수익 또는 자산차감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시험생산</a:t>
          </a:r>
          <a:r>
            <a:rPr lang="en-US" altLang="en-US" sz="2400" b="1" dirty="0" smtClean="0"/>
            <a:t>(Pilot-Production)</a:t>
          </a:r>
          <a:r>
            <a:rPr lang="ko-KR" altLang="en-US" sz="2400" b="1" dirty="0" smtClean="0"/>
            <a:t>에 따라 발생한 원유의 판매수익을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smtClean="0"/>
            <a:t>실질적인 생산으로 보아 매출로 인식할 수 있는지</a:t>
          </a:r>
          <a:r>
            <a:rPr lang="en-US" altLang="ko-KR" sz="2400" b="1" dirty="0" smtClean="0"/>
            <a:t>?</a:t>
          </a:r>
          <a:endParaRPr lang="ko-KR" altLang="en-US" sz="2400" b="1" dirty="0" smtClean="0"/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spc="-150" dirty="0" smtClean="0"/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spc="-150" dirty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03C9E826-67F9-450F-A2E2-2888C484B213}">
      <dgm:prSet custT="1"/>
      <dgm:spPr/>
      <dgm:t>
        <a:bodyPr/>
        <a:lstStyle/>
        <a:p>
          <a:pPr latinLnBrk="1"/>
          <a:r>
            <a:rPr lang="ko-KR" altLang="en-US" sz="2400" b="1" dirty="0" smtClean="0"/>
            <a:t>탐사자산의 취득과정 또는 자산취득을 위한 시험생산으로 보아 해당 자산의 원가에서 차감하는 지</a:t>
          </a:r>
          <a:r>
            <a:rPr lang="en-US" altLang="ko-KR" sz="2400" b="1" dirty="0" smtClean="0"/>
            <a:t>? </a:t>
          </a:r>
          <a:endParaRPr lang="ko-KR" altLang="en-US" sz="2400" b="1" dirty="0"/>
        </a:p>
      </dgm:t>
    </dgm:pt>
    <dgm:pt modelId="{FA7B4C2D-F279-4D77-849B-A809AF0857A6}" type="par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4A93A90B-46E7-4617-B669-7BD0AEDA6AA7}" type="sib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E6D7DD33-7368-46FF-AF25-485AA3BD833D}" srcId="{C8FD755F-7904-4ADB-BA33-5B376887CD6B}" destId="{03C9E826-67F9-450F-A2E2-2888C484B213}" srcOrd="3" destOrd="0" parTransId="{FA7B4C2D-F279-4D77-849B-A809AF0857A6}" sibTransId="{4A93A90B-46E7-4617-B669-7BD0AEDA6AA7}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AD5543A4-F263-4D13-8EAF-0928AF25B9F0}" type="presOf" srcId="{4CEA0F54-CEBB-46DB-B983-1C98AC3E7FE6}" destId="{C4E0708A-CAD5-4614-9E9A-7A8220D330E3}" srcOrd="1" destOrd="0" presId="urn:microsoft.com/office/officeart/2005/8/layout/matrix1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41F11098-0FC6-4F93-8E6D-E3E41B390E10}" type="presOf" srcId="{786F7EE9-1670-43BD-9847-97444B1DBB54}" destId="{5414C969-F239-4134-B471-81D1F9DD7CEC}" srcOrd="0" destOrd="0" presId="urn:microsoft.com/office/officeart/2005/8/layout/matrix1"/>
    <dgm:cxn modelId="{9DABC145-09C6-4BCA-800E-81A0D128EF92}" type="presOf" srcId="{C8FD755F-7904-4ADB-BA33-5B376887CD6B}" destId="{99A7FB8A-227F-4FE7-B6F1-C8218E9457F5}" srcOrd="0" destOrd="0" presId="urn:microsoft.com/office/officeart/2005/8/layout/matrix1"/>
    <dgm:cxn modelId="{A55B6235-0C9F-4AEA-901C-D9C16C755884}" type="presOf" srcId="{03C9E826-67F9-450F-A2E2-2888C484B213}" destId="{D33A2EF9-E3AB-4FA0-A861-8BA0F39BB7A0}" srcOrd="1" destOrd="0" presId="urn:microsoft.com/office/officeart/2005/8/layout/matrix1"/>
    <dgm:cxn modelId="{5DA4D99C-CEC6-4C35-AC64-D204E6FD5B6F}" type="presOf" srcId="{786F7EE9-1670-43BD-9847-97444B1DBB54}" destId="{988D56D4-3EC3-4F99-A9E2-02B74E050245}" srcOrd="1" destOrd="0" presId="urn:microsoft.com/office/officeart/2005/8/layout/matrix1"/>
    <dgm:cxn modelId="{76B691CB-401B-4FDD-8F8F-09EED9833AA2}" type="presOf" srcId="{03C9E826-67F9-450F-A2E2-2888C484B213}" destId="{F37905EF-748A-4DF0-9CF6-E03E23DD441D}" srcOrd="0" destOrd="0" presId="urn:microsoft.com/office/officeart/2005/8/layout/matrix1"/>
    <dgm:cxn modelId="{9DB051B5-531E-42DE-B1E6-721C542C6D1B}" type="presOf" srcId="{C5E46451-94DF-4265-8E26-7F896A68F53E}" destId="{B6576409-DDC9-46B2-BF13-3E568E33EE53}" srcOrd="0" destOrd="0" presId="urn:microsoft.com/office/officeart/2005/8/layout/matrix1"/>
    <dgm:cxn modelId="{66D97020-809A-4A37-9450-C6D90B9B00FF}" type="presOf" srcId="{55F14E13-7CAA-4D6C-BE1A-0D2E5B0C175C}" destId="{31AD953E-EE08-439A-8F37-C9FC8B1688D3}" srcOrd="0" destOrd="0" presId="urn:microsoft.com/office/officeart/2005/8/layout/matrix1"/>
    <dgm:cxn modelId="{F75C8776-9998-44D6-BF80-7BF6B3545538}" type="presOf" srcId="{4CEA0F54-CEBB-46DB-B983-1C98AC3E7FE6}" destId="{E89010DC-E9AA-4E15-834A-E154B3264E3E}" srcOrd="0" destOrd="0" presId="urn:microsoft.com/office/officeart/2005/8/layout/matrix1"/>
    <dgm:cxn modelId="{E5C8CAC0-0778-4FB4-A801-CE3A7215ACF8}" type="presOf" srcId="{55F14E13-7CAA-4D6C-BE1A-0D2E5B0C175C}" destId="{A3F52DA3-AA84-43CF-BBA4-552E3EACA58D}" srcOrd="1" destOrd="0" presId="urn:microsoft.com/office/officeart/2005/8/layout/matrix1"/>
    <dgm:cxn modelId="{6116462C-5D7B-448E-8C85-7B73C568DCF3}" type="presParOf" srcId="{B6576409-DDC9-46B2-BF13-3E568E33EE53}" destId="{718EA18F-93C0-4F9F-B868-9BEA1FCD2EBA}" srcOrd="0" destOrd="0" presId="urn:microsoft.com/office/officeart/2005/8/layout/matrix1"/>
    <dgm:cxn modelId="{31482068-A85F-4147-9645-1691A5FB52D1}" type="presParOf" srcId="{718EA18F-93C0-4F9F-B868-9BEA1FCD2EBA}" destId="{31AD953E-EE08-439A-8F37-C9FC8B1688D3}" srcOrd="0" destOrd="0" presId="urn:microsoft.com/office/officeart/2005/8/layout/matrix1"/>
    <dgm:cxn modelId="{C9AB6364-B31F-45B1-9D99-09C4AE9E3D95}" type="presParOf" srcId="{718EA18F-93C0-4F9F-B868-9BEA1FCD2EBA}" destId="{A3F52DA3-AA84-43CF-BBA4-552E3EACA58D}" srcOrd="1" destOrd="0" presId="urn:microsoft.com/office/officeart/2005/8/layout/matrix1"/>
    <dgm:cxn modelId="{1393DFC2-9ECB-4980-9AC8-B8DE88E1EECB}" type="presParOf" srcId="{718EA18F-93C0-4F9F-B868-9BEA1FCD2EBA}" destId="{E89010DC-E9AA-4E15-834A-E154B3264E3E}" srcOrd="2" destOrd="0" presId="urn:microsoft.com/office/officeart/2005/8/layout/matrix1"/>
    <dgm:cxn modelId="{5F85CE49-10CA-4C45-BC88-FAEBE7FD6E57}" type="presParOf" srcId="{718EA18F-93C0-4F9F-B868-9BEA1FCD2EBA}" destId="{C4E0708A-CAD5-4614-9E9A-7A8220D330E3}" srcOrd="3" destOrd="0" presId="urn:microsoft.com/office/officeart/2005/8/layout/matrix1"/>
    <dgm:cxn modelId="{2179E7DF-E078-431E-ACD2-45A2E103F103}" type="presParOf" srcId="{718EA18F-93C0-4F9F-B868-9BEA1FCD2EBA}" destId="{5414C969-F239-4134-B471-81D1F9DD7CEC}" srcOrd="4" destOrd="0" presId="urn:microsoft.com/office/officeart/2005/8/layout/matrix1"/>
    <dgm:cxn modelId="{14B29907-68E2-4505-8A1C-082C309F2979}" type="presParOf" srcId="{718EA18F-93C0-4F9F-B868-9BEA1FCD2EBA}" destId="{988D56D4-3EC3-4F99-A9E2-02B74E050245}" srcOrd="5" destOrd="0" presId="urn:microsoft.com/office/officeart/2005/8/layout/matrix1"/>
    <dgm:cxn modelId="{F291AAD6-592E-4E8D-9F16-00BAED664309}" type="presParOf" srcId="{718EA18F-93C0-4F9F-B868-9BEA1FCD2EBA}" destId="{F37905EF-748A-4DF0-9CF6-E03E23DD441D}" srcOrd="6" destOrd="0" presId="urn:microsoft.com/office/officeart/2005/8/layout/matrix1"/>
    <dgm:cxn modelId="{9846437E-7554-478D-9EE7-95BDE8D5D864}" type="presParOf" srcId="{718EA18F-93C0-4F9F-B868-9BEA1FCD2EBA}" destId="{D33A2EF9-E3AB-4FA0-A861-8BA0F39BB7A0}" srcOrd="7" destOrd="0" presId="urn:microsoft.com/office/officeart/2005/8/layout/matrix1"/>
    <dgm:cxn modelId="{F9E6896D-0DF5-4759-8912-02040AB01B9B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 custT="1"/>
      <dgm:spPr/>
      <dgm:t>
        <a:bodyPr/>
        <a:lstStyle/>
        <a:p>
          <a:r>
            <a:rPr lang="en-US" altLang="ko-KR" sz="2800" b="1" dirty="0" smtClean="0"/>
            <a:t>1106</a:t>
          </a:r>
          <a:endParaRPr lang="ko-KR" altLang="ko-KR" sz="2800" b="1" dirty="0" smtClean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문단 </a:t>
          </a:r>
          <a:r>
            <a:rPr lang="en-US" altLang="en-US" sz="2000" dirty="0" smtClean="0"/>
            <a:t>5</a:t>
          </a:r>
          <a:r>
            <a:rPr lang="ko-KR" altLang="en-US" sz="2000" dirty="0" smtClean="0"/>
            <a:t>에 의하여 당해 기준서 적용범위에서 제외하는지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 custT="1"/>
      <dgm:spPr/>
      <dgm:t>
        <a:bodyPr/>
        <a:lstStyle/>
        <a:p>
          <a:r>
            <a:rPr lang="en-US" altLang="ko-KR" sz="2800" b="1" dirty="0" smtClean="0"/>
            <a:t>1016</a:t>
          </a:r>
          <a:endParaRPr lang="ko-KR" altLang="ko-KR" sz="2800" b="1" dirty="0" smtClean="0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 custT="1"/>
      <dgm:spPr/>
      <dgm:t>
        <a:bodyPr/>
        <a:lstStyle/>
        <a:p>
          <a:pPr latinLnBrk="1"/>
          <a:r>
            <a:rPr lang="ko-KR" altLang="en-US" sz="2000" spc="-150" dirty="0" smtClean="0"/>
            <a:t>시험과정에서 생산된 재화의 </a:t>
          </a:r>
          <a:r>
            <a:rPr lang="ko-KR" altLang="en-US" sz="2000" spc="-150" dirty="0" err="1" smtClean="0"/>
            <a:t>순매각금액으로서</a:t>
          </a:r>
          <a:r>
            <a:rPr lang="ko-KR" altLang="en-US" sz="2000" spc="-150" dirty="0" smtClean="0"/>
            <a:t>  자산에서 차감하는지</a:t>
          </a:r>
          <a:r>
            <a:rPr lang="en-US" altLang="ko-KR" sz="2000" spc="-150" dirty="0" smtClean="0"/>
            <a:t>?</a:t>
          </a:r>
          <a:endParaRPr lang="ko-KR" altLang="en-US" sz="2000" spc="-150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2" custScaleY="1060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2" custScaleY="1086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1FAA85B-3C06-41A3-8FE4-9418809B6D01}" type="presOf" srcId="{943264BA-5B3B-43E7-B28B-04C6449D30BD}" destId="{66D054EF-1BA3-4901-A7C9-F844665E0879}" srcOrd="0" destOrd="0" presId="urn:microsoft.com/office/officeart/2005/8/layout/vList5"/>
    <dgm:cxn modelId="{57F79193-75AB-4555-AE7E-6D6FCE30B7D1}" type="presOf" srcId="{EDE8F5E6-3D89-4104-9965-CEE87B085C16}" destId="{CE5C1884-57AB-4501-ABD4-D1AFBA90E1C1}" srcOrd="0" destOrd="0" presId="urn:microsoft.com/office/officeart/2005/8/layout/vList5"/>
    <dgm:cxn modelId="{C5B12E97-F275-46EF-B49B-A80CC89AD861}" type="presOf" srcId="{65CD5237-9142-4ACF-A8DC-B2064969E011}" destId="{56E64ECA-EE4E-4EC1-9AB5-93F20E0ECD61}" srcOrd="0" destOrd="0" presId="urn:microsoft.com/office/officeart/2005/8/layout/vList5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51D96FE5-43B6-4DD5-81F0-B4BDC6AC9F7A}" type="presOf" srcId="{2C61F326-9EB1-4C7B-89DB-4C008893D89F}" destId="{12D7387A-9199-4762-ABE7-978F961468EF}" srcOrd="0" destOrd="0" presId="urn:microsoft.com/office/officeart/2005/8/layout/vList5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93B1E070-1422-4A9B-9E18-16FBC9914F8C}" type="presOf" srcId="{B6F8622F-236B-404C-A209-2CA75036D455}" destId="{BF430384-A0B8-4814-BF70-B587258B9AB2}" srcOrd="0" destOrd="0" presId="urn:microsoft.com/office/officeart/2005/8/layout/vList5"/>
    <dgm:cxn modelId="{0272D613-34F3-40CB-BA95-12A333C6E1D5}" type="presParOf" srcId="{BF430384-A0B8-4814-BF70-B587258B9AB2}" destId="{C748F2CE-27CB-4983-967A-9F9073703E8D}" srcOrd="0" destOrd="0" presId="urn:microsoft.com/office/officeart/2005/8/layout/vList5"/>
    <dgm:cxn modelId="{328A909B-9B62-4737-9289-26C654D12014}" type="presParOf" srcId="{C748F2CE-27CB-4983-967A-9F9073703E8D}" destId="{CE5C1884-57AB-4501-ABD4-D1AFBA90E1C1}" srcOrd="0" destOrd="0" presId="urn:microsoft.com/office/officeart/2005/8/layout/vList5"/>
    <dgm:cxn modelId="{8094DE8F-098C-418F-8D95-7467773A938A}" type="presParOf" srcId="{C748F2CE-27CB-4983-967A-9F9073703E8D}" destId="{56E64ECA-EE4E-4EC1-9AB5-93F20E0ECD61}" srcOrd="1" destOrd="0" presId="urn:microsoft.com/office/officeart/2005/8/layout/vList5"/>
    <dgm:cxn modelId="{7BA1FCAA-0EDB-4139-83AA-0A8BD36C1F72}" type="presParOf" srcId="{BF430384-A0B8-4814-BF70-B587258B9AB2}" destId="{C10CE79D-B043-4E9E-8BBE-383F5009C908}" srcOrd="1" destOrd="0" presId="urn:microsoft.com/office/officeart/2005/8/layout/vList5"/>
    <dgm:cxn modelId="{A2FC11C1-044E-45BF-B9E0-2DA96C07CF25}" type="presParOf" srcId="{BF430384-A0B8-4814-BF70-B587258B9AB2}" destId="{06693662-93CF-41FF-848E-CB63D8D54BB9}" srcOrd="2" destOrd="0" presId="urn:microsoft.com/office/officeart/2005/8/layout/vList5"/>
    <dgm:cxn modelId="{B1B4026D-F7F7-41A7-818F-CD9FB76AEF72}" type="presParOf" srcId="{06693662-93CF-41FF-848E-CB63D8D54BB9}" destId="{12D7387A-9199-4762-ABE7-978F961468EF}" srcOrd="0" destOrd="0" presId="urn:microsoft.com/office/officeart/2005/8/layout/vList5"/>
    <dgm:cxn modelId="{147451EA-99FD-4C34-8A7D-4C25D319219F}" type="presParOf" srcId="{06693662-93CF-41FF-848E-CB63D8D54BB9}" destId="{66D054EF-1BA3-4901-A7C9-F844665E08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ko-KR" altLang="ko-KR" sz="2400" b="1" dirty="0" smtClean="0"/>
            <a:t>제</a:t>
          </a:r>
          <a:r>
            <a:rPr lang="en-US" altLang="ko-KR" sz="2400" b="1" dirty="0" smtClean="0"/>
            <a:t>1106</a:t>
          </a:r>
          <a:r>
            <a:rPr lang="ko-KR" altLang="ko-KR" sz="2400" b="1" dirty="0" smtClean="0"/>
            <a:t>호 문단</a:t>
          </a:r>
          <a:r>
            <a:rPr lang="en-US" altLang="ko-KR" sz="2400" b="1" dirty="0" smtClean="0"/>
            <a:t>5</a:t>
          </a:r>
          <a:endParaRPr lang="ko-KR" altLang="ko-KR" sz="2400" b="1" dirty="0" smtClean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r>
            <a:rPr lang="en-US" altLang="ko-KR" sz="2400" b="1" dirty="0" smtClean="0"/>
            <a:t>1016</a:t>
          </a:r>
          <a:r>
            <a:rPr lang="ko-KR" altLang="ko-KR" sz="2400" b="1" dirty="0" smtClean="0"/>
            <a:t>호 문단</a:t>
          </a:r>
          <a:r>
            <a:rPr lang="en-US" altLang="ko-KR" sz="2400" b="1" dirty="0" smtClean="0"/>
            <a:t>17(5)</a:t>
          </a:r>
          <a:endParaRPr lang="ko-KR" altLang="ko-KR" sz="2400" b="1" dirty="0" smtClean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smtClean="0"/>
            <a:t>다음의 지출에는 이 </a:t>
          </a:r>
          <a:r>
            <a:rPr lang="ko-KR" altLang="en-US" sz="2000" dirty="0" err="1" smtClean="0"/>
            <a:t>기준서를</a:t>
          </a:r>
          <a:r>
            <a:rPr lang="ko-KR" altLang="en-US" sz="2000" dirty="0" smtClean="0"/>
            <a:t> 적용하지 아니한다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62C81C6A-5461-4B36-88D0-673022D26D31}">
      <dgm:prSet phldrT="[텍스트]" custT="1"/>
      <dgm:spPr/>
      <dgm:t>
        <a:bodyPr/>
        <a:lstStyle/>
        <a:p>
          <a:pPr latinLnBrk="1"/>
          <a:r>
            <a:rPr lang="ko-KR" altLang="en-US" sz="2000" b="0" dirty="0" smtClean="0"/>
            <a:t>경영진이 의도하는 방식으로 자산을 가동하는 데 필요한 장소와 상태에 이르게 하는 데 직접 관련되는 원가의 예는 다음과 같다</a:t>
          </a:r>
          <a:endParaRPr lang="ko-KR" altLang="en-US" sz="2000" b="0" u="sng" dirty="0"/>
        </a:p>
      </dgm:t>
    </dgm:pt>
    <dgm:pt modelId="{AAFB5A3A-6FF0-4863-AA24-211C36C7E626}" type="parTrans" cxnId="{6DF6743A-7218-4618-A451-28CA9B9C38D8}">
      <dgm:prSet/>
      <dgm:spPr/>
      <dgm:t>
        <a:bodyPr/>
        <a:lstStyle/>
        <a:p>
          <a:pPr latinLnBrk="1"/>
          <a:endParaRPr lang="ko-KR" altLang="en-US"/>
        </a:p>
      </dgm:t>
    </dgm:pt>
    <dgm:pt modelId="{D869DB11-BA19-4D3E-A38B-4561F9362033}" type="sibTrans" cxnId="{6DF6743A-7218-4618-A451-28CA9B9C38D8}">
      <dgm:prSet/>
      <dgm:spPr/>
      <dgm:t>
        <a:bodyPr/>
        <a:lstStyle/>
        <a:p>
          <a:pPr latinLnBrk="1"/>
          <a:endParaRPr lang="ko-KR" altLang="en-US"/>
        </a:p>
      </dgm:t>
    </dgm:pt>
    <dgm:pt modelId="{CF885C91-AF83-4E4E-ABC9-2FF8658DFA7B}">
      <dgm:prSet custT="1"/>
      <dgm:spPr/>
      <dgm:t>
        <a:bodyPr/>
        <a:lstStyle/>
        <a:p>
          <a:pPr latinLnBrk="1"/>
          <a:r>
            <a:rPr lang="ko-KR" altLang="en-US" sz="2000" dirty="0" smtClean="0"/>
            <a:t>⑵ </a:t>
          </a:r>
          <a:r>
            <a:rPr lang="ko-KR" altLang="en-US" sz="2000" spc="-150" dirty="0" smtClean="0"/>
            <a:t>광물자원 추출의 기술적 실현가능성과 </a:t>
          </a:r>
          <a:r>
            <a:rPr lang="ko-KR" altLang="en-US" sz="2000" spc="-150" dirty="0" err="1" smtClean="0"/>
            <a:t>상업화가능성을</a:t>
          </a:r>
          <a:r>
            <a:rPr lang="ko-KR" altLang="en-US" sz="2000" spc="-150" dirty="0" smtClean="0"/>
            <a:t> 제시할 수 있게 된 후에 발생한 지출</a:t>
          </a:r>
        </a:p>
      </dgm:t>
    </dgm:pt>
    <dgm:pt modelId="{C3C6C470-12A8-4374-8B94-1DB3B53DCBFB}" type="parTrans" cxnId="{376726F9-7267-477E-8663-1DED05F10D0D}">
      <dgm:prSet/>
      <dgm:spPr/>
      <dgm:t>
        <a:bodyPr/>
        <a:lstStyle/>
        <a:p>
          <a:pPr latinLnBrk="1"/>
          <a:endParaRPr lang="ko-KR" altLang="en-US"/>
        </a:p>
      </dgm:t>
    </dgm:pt>
    <dgm:pt modelId="{94CAB7BC-AA76-4C72-AACA-2B7D9B24D64E}" type="sibTrans" cxnId="{376726F9-7267-477E-8663-1DED05F10D0D}">
      <dgm:prSet/>
      <dgm:spPr/>
      <dgm:t>
        <a:bodyPr/>
        <a:lstStyle/>
        <a:p>
          <a:pPr latinLnBrk="1"/>
          <a:endParaRPr lang="ko-KR" altLang="en-US"/>
        </a:p>
      </dgm:t>
    </dgm:pt>
    <dgm:pt modelId="{190832A2-AE7B-435C-B8F3-FDB8EF66ED9F}">
      <dgm:prSet custT="1"/>
      <dgm:spPr/>
      <dgm:t>
        <a:bodyPr/>
        <a:lstStyle/>
        <a:p>
          <a:pPr latinLnBrk="1"/>
          <a:r>
            <a:rPr lang="ko-KR" altLang="en-US" sz="2000" b="0" dirty="0" smtClean="0"/>
            <a:t>⑸ 유형자산이 정상적으로  작동되는지 여부를 시험하는 과정에서 발생하는 원가</a:t>
          </a:r>
          <a:r>
            <a:rPr lang="en-US" altLang="en-US" sz="2000" b="0" dirty="0" smtClean="0"/>
            <a:t>.  </a:t>
          </a:r>
          <a:r>
            <a:rPr lang="ko-KR" altLang="en-US" sz="2000" b="0" u="sng" spc="-150" dirty="0" smtClean="0"/>
            <a:t>단</a:t>
          </a:r>
          <a:r>
            <a:rPr lang="en-US" altLang="en-US" sz="2000" b="0" u="sng" spc="-150" dirty="0" smtClean="0"/>
            <a:t>, </a:t>
          </a:r>
          <a:r>
            <a:rPr lang="ko-KR" altLang="en-US" sz="2000" b="0" u="sng" spc="-150" dirty="0" smtClean="0"/>
            <a:t>시험과정에서 생산된 재화</a:t>
          </a:r>
          <a:r>
            <a:rPr lang="en-US" altLang="en-US" sz="2000" b="0" u="sng" spc="-150" dirty="0" err="1" smtClean="0"/>
            <a:t>(</a:t>
          </a:r>
          <a:r>
            <a:rPr lang="ko-KR" altLang="en-US" sz="2000" b="0" u="sng" spc="-150" dirty="0" smtClean="0"/>
            <a:t>예</a:t>
          </a:r>
          <a:r>
            <a:rPr lang="en-US" altLang="en-US" sz="2000" b="0" u="sng" spc="-150" dirty="0" smtClean="0"/>
            <a:t>: </a:t>
          </a:r>
          <a:r>
            <a:rPr lang="ko-KR" altLang="en-US" sz="2000" b="0" u="sng" spc="-150" dirty="0" smtClean="0"/>
            <a:t>장비의 시험과정에서 생산된 시제품</a:t>
          </a:r>
          <a:r>
            <a:rPr lang="en-US" altLang="en-US" sz="2000" b="0" u="sng" spc="-150" dirty="0" smtClean="0"/>
            <a:t>)</a:t>
          </a:r>
          <a:r>
            <a:rPr lang="ko-KR" altLang="en-US" sz="2000" b="0" u="sng" spc="-150" dirty="0" smtClean="0"/>
            <a:t>의 순매각금액은  당해 원가에서 차감한다</a:t>
          </a:r>
        </a:p>
      </dgm:t>
    </dgm:pt>
    <dgm:pt modelId="{78E649C9-29F1-4644-B9A4-8EA76F35DEB7}" type="parTrans" cxnId="{711C772D-F975-4299-8AA6-E21B036D0B64}">
      <dgm:prSet/>
      <dgm:spPr/>
      <dgm:t>
        <a:bodyPr/>
        <a:lstStyle/>
        <a:p>
          <a:pPr latinLnBrk="1"/>
          <a:endParaRPr lang="ko-KR" altLang="en-US"/>
        </a:p>
      </dgm:t>
    </dgm:pt>
    <dgm:pt modelId="{06DF6639-8098-46C4-8996-007D04311B31}" type="sibTrans" cxnId="{711C772D-F975-4299-8AA6-E21B036D0B64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870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87B7FF3-CAEE-44B9-BB5A-656A278E7CC4}" type="presOf" srcId="{62C81C6A-5461-4B36-88D0-673022D26D31}" destId="{4D3BF077-315D-4B64-BB02-7AB9222FE534}" srcOrd="0" destOrd="0" presId="urn:microsoft.com/office/officeart/2005/8/layout/list1"/>
    <dgm:cxn modelId="{5FA43002-94A2-4403-9EA6-FA74CA3E0F20}" type="presOf" srcId="{190832A2-AE7B-435C-B8F3-FDB8EF66ED9F}" destId="{4D3BF077-315D-4B64-BB02-7AB9222FE534}" srcOrd="0" destOrd="1" presId="urn:microsoft.com/office/officeart/2005/8/layout/list1"/>
    <dgm:cxn modelId="{CFEC1FB0-A441-4351-95B2-2F482E6294E8}" type="presOf" srcId="{171F6247-AE6A-4B06-8E19-6AF79E448119}" destId="{AD49E263-BEBE-4C8C-8162-B2FB86B3B22E}" srcOrd="1" destOrd="0" presId="urn:microsoft.com/office/officeart/2005/8/layout/list1"/>
    <dgm:cxn modelId="{711C772D-F975-4299-8AA6-E21B036D0B64}" srcId="{62C81C6A-5461-4B36-88D0-673022D26D31}" destId="{190832A2-AE7B-435C-B8F3-FDB8EF66ED9F}" srcOrd="0" destOrd="0" parTransId="{78E649C9-29F1-4644-B9A4-8EA76F35DEB7}" sibTransId="{06DF6639-8098-46C4-8996-007D04311B31}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B5E78646-67F3-46C9-98DA-2CD97FFB8CBF}" type="presOf" srcId="{9EE22156-9663-483C-945E-8E163348B610}" destId="{6429B184-8A54-4FB5-B702-2AF8F709AB10}" srcOrd="0" destOrd="0" presId="urn:microsoft.com/office/officeart/2005/8/layout/list1"/>
    <dgm:cxn modelId="{D06108D8-DBE1-4EBD-87D5-210CB3790354}" type="presOf" srcId="{1447DE4F-C308-467D-BA1A-581FFF219ECB}" destId="{E30353F7-9B76-4B70-9F0F-E58562C32443}" srcOrd="1" destOrd="0" presId="urn:microsoft.com/office/officeart/2005/8/layout/list1"/>
    <dgm:cxn modelId="{1372B16A-9FB3-4A87-8C62-53D951B7B576}" type="presOf" srcId="{1447DE4F-C308-467D-BA1A-581FFF219ECB}" destId="{AA996297-5725-4CAC-9C3F-DF808EC1CBBD}" srcOrd="0" destOrd="0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376726F9-7267-477E-8663-1DED05F10D0D}" srcId="{171F6247-AE6A-4B06-8E19-6AF79E448119}" destId="{CF885C91-AF83-4E4E-ABC9-2FF8658DFA7B}" srcOrd="1" destOrd="0" parTransId="{C3C6C470-12A8-4374-8B94-1DB3B53DCBFB}" sibTransId="{94CAB7BC-AA76-4C72-AACA-2B7D9B24D64E}"/>
    <dgm:cxn modelId="{917368CD-12A1-40C4-A45E-CAF92ED5EEF7}" type="presOf" srcId="{171F6247-AE6A-4B06-8E19-6AF79E448119}" destId="{5A4F7628-EFC8-41FA-82C8-C87EDBACC8B8}" srcOrd="0" destOrd="0" presId="urn:microsoft.com/office/officeart/2005/8/layout/list1"/>
    <dgm:cxn modelId="{0CA536A3-5F6B-4EAE-BC85-D12826B45BFC}" type="presOf" srcId="{CF885C91-AF83-4E4E-ABC9-2FF8658DFA7B}" destId="{FD616033-B575-4AE6-9F46-A7D8AA49878D}" srcOrd="0" destOrd="1" presId="urn:microsoft.com/office/officeart/2005/8/layout/list1"/>
    <dgm:cxn modelId="{6DF6743A-7218-4618-A451-28CA9B9C38D8}" srcId="{1447DE4F-C308-467D-BA1A-581FFF219ECB}" destId="{62C81C6A-5461-4B36-88D0-673022D26D31}" srcOrd="0" destOrd="0" parTransId="{AAFB5A3A-6FF0-4863-AA24-211C36C7E626}" sibTransId="{D869DB11-BA19-4D3E-A38B-4561F9362033}"/>
    <dgm:cxn modelId="{E4FB9429-1EB0-44D9-A341-AB98827945CF}" type="presOf" srcId="{AC0AAC0D-01E4-45CE-A7CA-3E312D410E72}" destId="{FD616033-B575-4AE6-9F46-A7D8AA49878D}" srcOrd="0" destOrd="0" presId="urn:microsoft.com/office/officeart/2005/8/layout/list1"/>
    <dgm:cxn modelId="{C549C727-7C17-4163-BF59-97972089A475}" type="presParOf" srcId="{6429B184-8A54-4FB5-B702-2AF8F709AB10}" destId="{11E1612B-F9D2-4322-BD3B-2E8C0F9F1797}" srcOrd="0" destOrd="0" presId="urn:microsoft.com/office/officeart/2005/8/layout/list1"/>
    <dgm:cxn modelId="{4476893B-CF67-4A68-8A91-EF0FD83001C8}" type="presParOf" srcId="{11E1612B-F9D2-4322-BD3B-2E8C0F9F1797}" destId="{5A4F7628-EFC8-41FA-82C8-C87EDBACC8B8}" srcOrd="0" destOrd="0" presId="urn:microsoft.com/office/officeart/2005/8/layout/list1"/>
    <dgm:cxn modelId="{516EF0C4-4CB6-4248-A363-30CEC6BA23C0}" type="presParOf" srcId="{11E1612B-F9D2-4322-BD3B-2E8C0F9F1797}" destId="{AD49E263-BEBE-4C8C-8162-B2FB86B3B22E}" srcOrd="1" destOrd="0" presId="urn:microsoft.com/office/officeart/2005/8/layout/list1"/>
    <dgm:cxn modelId="{D5FA47BD-9820-44F5-AD64-7C7C19C582E8}" type="presParOf" srcId="{6429B184-8A54-4FB5-B702-2AF8F709AB10}" destId="{CC37F7EA-28BC-4896-9042-DCEF27AEF4E1}" srcOrd="1" destOrd="0" presId="urn:microsoft.com/office/officeart/2005/8/layout/list1"/>
    <dgm:cxn modelId="{52C7160F-8AE7-4858-B73C-65D1CA1BD2BA}" type="presParOf" srcId="{6429B184-8A54-4FB5-B702-2AF8F709AB10}" destId="{FD616033-B575-4AE6-9F46-A7D8AA49878D}" srcOrd="2" destOrd="0" presId="urn:microsoft.com/office/officeart/2005/8/layout/list1"/>
    <dgm:cxn modelId="{3CAEACD4-F8D3-4340-AB80-01635B48B066}" type="presParOf" srcId="{6429B184-8A54-4FB5-B702-2AF8F709AB10}" destId="{A633C62C-4DB2-4DC4-96C0-B33E2D664FFC}" srcOrd="3" destOrd="0" presId="urn:microsoft.com/office/officeart/2005/8/layout/list1"/>
    <dgm:cxn modelId="{F1AFA1AF-1828-4B49-B7A3-5D286BC3B07A}" type="presParOf" srcId="{6429B184-8A54-4FB5-B702-2AF8F709AB10}" destId="{2F49E485-28DF-4BA4-8059-713A1B08441B}" srcOrd="4" destOrd="0" presId="urn:microsoft.com/office/officeart/2005/8/layout/list1"/>
    <dgm:cxn modelId="{A7A2BEDA-0046-440F-8442-4A3C419E0A82}" type="presParOf" srcId="{2F49E485-28DF-4BA4-8059-713A1B08441B}" destId="{AA996297-5725-4CAC-9C3F-DF808EC1CBBD}" srcOrd="0" destOrd="0" presId="urn:microsoft.com/office/officeart/2005/8/layout/list1"/>
    <dgm:cxn modelId="{039A0398-FBC9-48AA-B4F6-22D4B838EB0D}" type="presParOf" srcId="{2F49E485-28DF-4BA4-8059-713A1B08441B}" destId="{E30353F7-9B76-4B70-9F0F-E58562C32443}" srcOrd="1" destOrd="0" presId="urn:microsoft.com/office/officeart/2005/8/layout/list1"/>
    <dgm:cxn modelId="{85361046-DA38-4C60-A166-905FF495F80E}" type="presParOf" srcId="{6429B184-8A54-4FB5-B702-2AF8F709AB10}" destId="{FF830A82-5C87-4288-8E92-BFF4CB495584}" srcOrd="5" destOrd="0" presId="urn:microsoft.com/office/officeart/2005/8/layout/list1"/>
    <dgm:cxn modelId="{F9B6F679-2163-4337-B0D7-31843EC8EA4E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endParaRPr lang="en-US" altLang="ko-KR" sz="2400" b="1" spc="-150" dirty="0" smtClean="0"/>
        </a:p>
        <a:p>
          <a:r>
            <a:rPr lang="en-US" altLang="ko-KR" sz="2400" b="1" spc="-150" dirty="0" smtClean="0"/>
            <a:t>1106.</a:t>
          </a:r>
          <a:r>
            <a:rPr lang="ko-KR" altLang="ko-KR" sz="2400" b="1" spc="-150" dirty="0" smtClean="0"/>
            <a:t> </a:t>
          </a:r>
          <a:r>
            <a:rPr lang="en-US" altLang="ko-KR" sz="2400" b="1" spc="-150" dirty="0" smtClean="0"/>
            <a:t>5</a:t>
          </a:r>
          <a:endParaRPr lang="ko-KR" altLang="ko-KR" sz="2400" b="1" spc="-150" dirty="0" smtClean="0"/>
        </a:p>
        <a:p>
          <a:pPr latinLnBrk="1"/>
          <a:endParaRPr lang="ko-KR" altLang="en-US" sz="2400" b="1" spc="-150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광물자원 추출의 기술적 실현가능성과 </a:t>
          </a:r>
          <a:r>
            <a:rPr lang="ko-KR" altLang="en-US" sz="2000" dirty="0" err="1" smtClean="0"/>
            <a:t>상업화가능성을</a:t>
          </a:r>
          <a:r>
            <a:rPr lang="ko-KR" altLang="en-US" sz="2000" dirty="0" smtClean="0"/>
            <a:t> 제시할 수 있게 된 후에 발생한 지출</a:t>
          </a:r>
        </a:p>
        <a:p>
          <a:r>
            <a:rPr lang="en-US" altLang="ko-KR" sz="2000" dirty="0" smtClean="0"/>
            <a:t>=&gt; </a:t>
          </a:r>
          <a:r>
            <a:rPr lang="ko-KR" altLang="en-US" sz="2000" dirty="0" smtClean="0"/>
            <a:t>적용범위 제외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spc="-300" dirty="0" smtClean="0"/>
            <a:t>수익으로 인식할 수 있는 생산단계는</a:t>
          </a:r>
        </a:p>
        <a:p>
          <a:pPr latinLnBrk="1"/>
          <a:r>
            <a:rPr lang="ko-KR" altLang="en-US" sz="2000" spc="-300" dirty="0" smtClean="0"/>
            <a:t>기술적 실현가능성과 </a:t>
          </a:r>
          <a:r>
            <a:rPr lang="ko-KR" altLang="en-US" sz="2000" spc="-300" dirty="0" err="1" smtClean="0"/>
            <a:t>상업화가능성을</a:t>
          </a:r>
          <a:r>
            <a:rPr lang="ko-KR" altLang="en-US" sz="2000" spc="-300" dirty="0" smtClean="0"/>
            <a:t> 제시할 수 있게 된 후 단계</a:t>
          </a:r>
        </a:p>
        <a:p>
          <a:pPr latinLnBrk="1"/>
          <a:r>
            <a:rPr lang="ko-KR" altLang="en-US" sz="2000" spc="-300" dirty="0" smtClean="0"/>
            <a:t>경영진이 의도하는 방식으로 가동될 수 있는 장소와 상태에 이른 이후의 단계임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243989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3599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4722C0BC-F189-44B8-B084-D90DFFE9D2FB}" type="presOf" srcId="{B479FB93-137F-4D76-B1BF-3EF105AF2BD2}" destId="{17760547-132F-42B4-9E2F-799685DEF644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C77180C0-D7C7-487F-B5F7-06B285325F8B}" type="presOf" srcId="{82EDD57C-03E2-40D0-8F5F-A100C0E92709}" destId="{1F91110E-5245-46E9-AF24-5BE7ABE0D076}" srcOrd="1" destOrd="0" presId="urn:microsoft.com/office/officeart/2005/8/layout/hList9"/>
    <dgm:cxn modelId="{AF2126BB-AEDE-455D-AD55-3B0EFD489D5A}" type="presOf" srcId="{89CA03C1-CC13-4F05-AE75-667934265DE8}" destId="{99C67F16-3D66-4713-B112-55C28E52AF47}" srcOrd="0" destOrd="0" presId="urn:microsoft.com/office/officeart/2005/8/layout/hList9"/>
    <dgm:cxn modelId="{784A9718-94F6-4AF4-8F6F-3838122EB4E3}" type="presOf" srcId="{82EDD57C-03E2-40D0-8F5F-A100C0E92709}" destId="{459393CA-4177-4BEB-B2B1-6AA0C356E386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FA2F6B17-1BBF-403C-ADF2-DD84BD482067}" type="presOf" srcId="{B479FB93-137F-4D76-B1BF-3EF105AF2BD2}" destId="{3124A750-9C5D-40CB-8302-5D680B1A1950}" srcOrd="0" destOrd="0" presId="urn:microsoft.com/office/officeart/2005/8/layout/hList9"/>
    <dgm:cxn modelId="{F9F0FEB6-5056-43B8-8F7D-0F53E0D1D6B9}" type="presOf" srcId="{CE1776D0-2661-4C9B-942E-9C3FAAFB3A50}" destId="{28D98EC2-0ADE-48D9-A13F-D74CC40B8D9A}" srcOrd="0" destOrd="0" presId="urn:microsoft.com/office/officeart/2005/8/layout/hList9"/>
    <dgm:cxn modelId="{0A784B7F-29F5-43A0-A4FC-77188DFB7116}" type="presOf" srcId="{777F10F3-F4B0-43A4-9790-AABE7F7897AB}" destId="{18A8F23B-57C5-4FF1-8A04-5E0C0F02F175}" srcOrd="0" destOrd="0" presId="urn:microsoft.com/office/officeart/2005/8/layout/hList9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30851A93-613E-47DE-86B8-D746CFF35080}" type="presParOf" srcId="{18A8F23B-57C5-4FF1-8A04-5E0C0F02F175}" destId="{910911A2-7E66-4573-9213-EF1D1F22E1E8}" srcOrd="0" destOrd="0" presId="urn:microsoft.com/office/officeart/2005/8/layout/hList9"/>
    <dgm:cxn modelId="{75EC763E-9D16-4E51-901B-F377F8B9B253}" type="presParOf" srcId="{18A8F23B-57C5-4FF1-8A04-5E0C0F02F175}" destId="{B5C915FD-0934-43AC-813C-93A106E4DB18}" srcOrd="1" destOrd="0" presId="urn:microsoft.com/office/officeart/2005/8/layout/hList9"/>
    <dgm:cxn modelId="{236D0390-87CC-4AAF-857F-01A2567426FE}" type="presParOf" srcId="{B5C915FD-0934-43AC-813C-93A106E4DB18}" destId="{13A20F9E-C850-4879-9B68-866425DD3B49}" srcOrd="0" destOrd="0" presId="urn:microsoft.com/office/officeart/2005/8/layout/hList9"/>
    <dgm:cxn modelId="{1B6BE20D-B457-41DE-A0F9-7F203CA18883}" type="presParOf" srcId="{B5C915FD-0934-43AC-813C-93A106E4DB18}" destId="{A18D9433-E7AD-44E8-AAC2-61C7D2F3E5D1}" srcOrd="1" destOrd="0" presId="urn:microsoft.com/office/officeart/2005/8/layout/hList9"/>
    <dgm:cxn modelId="{E9F035E8-E721-44A0-8148-D72624E5812E}" type="presParOf" srcId="{A18D9433-E7AD-44E8-AAC2-61C7D2F3E5D1}" destId="{3124A750-9C5D-40CB-8302-5D680B1A1950}" srcOrd="0" destOrd="0" presId="urn:microsoft.com/office/officeart/2005/8/layout/hList9"/>
    <dgm:cxn modelId="{9344BEBF-4837-421B-9CAB-AA180DF94E78}" type="presParOf" srcId="{A18D9433-E7AD-44E8-AAC2-61C7D2F3E5D1}" destId="{17760547-132F-42B4-9E2F-799685DEF644}" srcOrd="1" destOrd="0" presId="urn:microsoft.com/office/officeart/2005/8/layout/hList9"/>
    <dgm:cxn modelId="{C8764A95-D5E2-4FBB-8682-842BAF1C5074}" type="presParOf" srcId="{18A8F23B-57C5-4FF1-8A04-5E0C0F02F175}" destId="{5EE1176C-0379-46C8-BFD8-CDD4EAAE78EA}" srcOrd="2" destOrd="0" presId="urn:microsoft.com/office/officeart/2005/8/layout/hList9"/>
    <dgm:cxn modelId="{355B8C5B-98EE-4224-B5A1-A9343D01D30D}" type="presParOf" srcId="{18A8F23B-57C5-4FF1-8A04-5E0C0F02F175}" destId="{28D98EC2-0ADE-48D9-A13F-D74CC40B8D9A}" srcOrd="3" destOrd="0" presId="urn:microsoft.com/office/officeart/2005/8/layout/hList9"/>
    <dgm:cxn modelId="{94DD48D9-8884-4AE2-B7F5-D71A914A028C}" type="presParOf" srcId="{18A8F23B-57C5-4FF1-8A04-5E0C0F02F175}" destId="{23194CBB-ED41-41A8-AB06-5FE9F1B4A444}" srcOrd="4" destOrd="0" presId="urn:microsoft.com/office/officeart/2005/8/layout/hList9"/>
    <dgm:cxn modelId="{74DAA722-2B9E-451E-9B70-ACE798690C5B}" type="presParOf" srcId="{18A8F23B-57C5-4FF1-8A04-5E0C0F02F175}" destId="{DAB841F1-D6F9-43C2-B631-F162DCB40417}" srcOrd="5" destOrd="0" presId="urn:microsoft.com/office/officeart/2005/8/layout/hList9"/>
    <dgm:cxn modelId="{CFE020C9-C94D-45AA-ABF9-D148E6AA4B61}" type="presParOf" srcId="{18A8F23B-57C5-4FF1-8A04-5E0C0F02F175}" destId="{EA3BC286-315B-4B9A-89A9-E0216A08113C}" srcOrd="6" destOrd="0" presId="urn:microsoft.com/office/officeart/2005/8/layout/hList9"/>
    <dgm:cxn modelId="{D764A21A-3DE8-48ED-843B-DE84844EC937}" type="presParOf" srcId="{EA3BC286-315B-4B9A-89A9-E0216A08113C}" destId="{8A61E956-6AA8-4490-B41B-283F9FA08D17}" srcOrd="0" destOrd="0" presId="urn:microsoft.com/office/officeart/2005/8/layout/hList9"/>
    <dgm:cxn modelId="{333A95D4-F44B-4C33-BED4-501A788C6123}" type="presParOf" srcId="{EA3BC286-315B-4B9A-89A9-E0216A08113C}" destId="{0F612D53-0289-49B0-B5EA-E0E76457C844}" srcOrd="1" destOrd="0" presId="urn:microsoft.com/office/officeart/2005/8/layout/hList9"/>
    <dgm:cxn modelId="{2869D6B6-35A8-430A-A092-0F18D047CEF1}" type="presParOf" srcId="{0F612D53-0289-49B0-B5EA-E0E76457C844}" destId="{459393CA-4177-4BEB-B2B1-6AA0C356E386}" srcOrd="0" destOrd="0" presId="urn:microsoft.com/office/officeart/2005/8/layout/hList9"/>
    <dgm:cxn modelId="{A8BEB4AA-ED7C-4398-B8EB-7E9D642DAA13}" type="presParOf" srcId="{0F612D53-0289-49B0-B5EA-E0E76457C844}" destId="{1F91110E-5245-46E9-AF24-5BE7ABE0D076}" srcOrd="1" destOrd="0" presId="urn:microsoft.com/office/officeart/2005/8/layout/hList9"/>
    <dgm:cxn modelId="{B646B81D-79AA-4865-AE57-C8623A93E9DE}" type="presParOf" srcId="{18A8F23B-57C5-4FF1-8A04-5E0C0F02F175}" destId="{879DCA5E-3CA1-40D9-B11A-C9BE5EC147E7}" srcOrd="7" destOrd="0" presId="urn:microsoft.com/office/officeart/2005/8/layout/hList9"/>
    <dgm:cxn modelId="{37BA92DA-606D-4CEE-B00F-6DE8E2074C6A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endParaRPr lang="en-US" altLang="ko-KR" sz="2400" b="1" spc="-150" dirty="0" smtClean="0"/>
        </a:p>
        <a:p>
          <a:r>
            <a:rPr lang="en-US" altLang="ko-KR" sz="2400" b="1" spc="-150" dirty="0" smtClean="0"/>
            <a:t>1016.17(5)</a:t>
          </a:r>
          <a:endParaRPr lang="ko-KR" altLang="ko-KR" sz="2400" b="1" spc="-150" dirty="0" smtClean="0"/>
        </a:p>
        <a:p>
          <a:pPr latinLnBrk="1"/>
          <a:endParaRPr lang="ko-KR" altLang="en-US" sz="2400" b="1" spc="-150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시험과정에서 생산된 재화</a:t>
          </a:r>
          <a:r>
            <a:rPr lang="en-US" altLang="en-US" sz="2000" dirty="0" smtClean="0"/>
            <a:t>(</a:t>
          </a:r>
          <a:r>
            <a:rPr lang="ko-KR" altLang="en-US" sz="2000" dirty="0" smtClean="0"/>
            <a:t>예</a:t>
          </a:r>
          <a:r>
            <a:rPr lang="en-US" altLang="en-US" sz="2000" dirty="0" smtClean="0"/>
            <a:t>: </a:t>
          </a:r>
          <a:r>
            <a:rPr lang="ko-KR" altLang="en-US" sz="2000" dirty="0" smtClean="0"/>
            <a:t>시제품</a:t>
          </a:r>
          <a:r>
            <a:rPr lang="en-US" altLang="en-US" sz="2000" dirty="0" smtClean="0"/>
            <a:t>)</a:t>
          </a:r>
          <a:r>
            <a:rPr lang="ko-KR" altLang="en-US" sz="2000" dirty="0" smtClean="0"/>
            <a:t>의 순매각금액은  당해 원가에서 차감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spc="-300" dirty="0" smtClean="0"/>
            <a:t>탐사단계를 끝내고 매출을 발생시키는 실질적인 생산단계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2" custScaleY="243989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2" custScaleY="23599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70858C22-E9E4-4F7A-AAB9-CFD4F4CDCAF2}" type="presOf" srcId="{777F10F3-F4B0-43A4-9790-AABE7F7897AB}" destId="{18A8F23B-57C5-4FF1-8A04-5E0C0F02F175}" srcOrd="0" destOrd="0" presId="urn:microsoft.com/office/officeart/2005/8/layout/hList9"/>
    <dgm:cxn modelId="{579ED241-526E-4E24-80F7-39E70FE335A6}" type="presOf" srcId="{82EDD57C-03E2-40D0-8F5F-A100C0E92709}" destId="{1F91110E-5245-46E9-AF24-5BE7ABE0D076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E6D75377-BE7B-4C3E-B463-C98DA408573E}" type="presOf" srcId="{B479FB93-137F-4D76-B1BF-3EF105AF2BD2}" destId="{17760547-132F-42B4-9E2F-799685DEF644}" srcOrd="1" destOrd="0" presId="urn:microsoft.com/office/officeart/2005/8/layout/hList9"/>
    <dgm:cxn modelId="{E44504A6-2685-4D80-86A1-EAD76DDB5EF1}" type="presOf" srcId="{89CA03C1-CC13-4F05-AE75-667934265DE8}" destId="{99C67F16-3D66-4713-B112-55C28E52AF47}" srcOrd="0" destOrd="0" presId="urn:microsoft.com/office/officeart/2005/8/layout/hList9"/>
    <dgm:cxn modelId="{6314A59E-F45B-44F8-AA18-E4D2BA034D90}" type="presOf" srcId="{82EDD57C-03E2-40D0-8F5F-A100C0E92709}" destId="{459393CA-4177-4BEB-B2B1-6AA0C356E386}" srcOrd="0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A8B1E1C1-2E58-4CE2-A501-4CFE92F17BCB}" type="presOf" srcId="{B479FB93-137F-4D76-B1BF-3EF105AF2BD2}" destId="{3124A750-9C5D-40CB-8302-5D680B1A1950}" srcOrd="0" destOrd="0" presId="urn:microsoft.com/office/officeart/2005/8/layout/hList9"/>
    <dgm:cxn modelId="{332AFBDA-4B91-436B-8EC8-DE24BD766ACD}" type="presOf" srcId="{CE1776D0-2661-4C9B-942E-9C3FAAFB3A50}" destId="{28D98EC2-0ADE-48D9-A13F-D74CC40B8D9A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64636AC7-A912-4483-AC88-F560603C5B34}" type="presParOf" srcId="{18A8F23B-57C5-4FF1-8A04-5E0C0F02F175}" destId="{910911A2-7E66-4573-9213-EF1D1F22E1E8}" srcOrd="0" destOrd="0" presId="urn:microsoft.com/office/officeart/2005/8/layout/hList9"/>
    <dgm:cxn modelId="{43E06EBD-0612-4543-8704-0736DAA823B4}" type="presParOf" srcId="{18A8F23B-57C5-4FF1-8A04-5E0C0F02F175}" destId="{B5C915FD-0934-43AC-813C-93A106E4DB18}" srcOrd="1" destOrd="0" presId="urn:microsoft.com/office/officeart/2005/8/layout/hList9"/>
    <dgm:cxn modelId="{5E7C387B-9868-4B6F-ADB9-CC49102F788C}" type="presParOf" srcId="{B5C915FD-0934-43AC-813C-93A106E4DB18}" destId="{13A20F9E-C850-4879-9B68-866425DD3B49}" srcOrd="0" destOrd="0" presId="urn:microsoft.com/office/officeart/2005/8/layout/hList9"/>
    <dgm:cxn modelId="{C1232D3D-BFAF-4753-9C8D-360B12D6BF65}" type="presParOf" srcId="{B5C915FD-0934-43AC-813C-93A106E4DB18}" destId="{A18D9433-E7AD-44E8-AAC2-61C7D2F3E5D1}" srcOrd="1" destOrd="0" presId="urn:microsoft.com/office/officeart/2005/8/layout/hList9"/>
    <dgm:cxn modelId="{D846E50B-96FA-491C-8698-4817829F0F17}" type="presParOf" srcId="{A18D9433-E7AD-44E8-AAC2-61C7D2F3E5D1}" destId="{3124A750-9C5D-40CB-8302-5D680B1A1950}" srcOrd="0" destOrd="0" presId="urn:microsoft.com/office/officeart/2005/8/layout/hList9"/>
    <dgm:cxn modelId="{167B28E2-D113-46E2-ABBB-3D76111F4E5F}" type="presParOf" srcId="{A18D9433-E7AD-44E8-AAC2-61C7D2F3E5D1}" destId="{17760547-132F-42B4-9E2F-799685DEF644}" srcOrd="1" destOrd="0" presId="urn:microsoft.com/office/officeart/2005/8/layout/hList9"/>
    <dgm:cxn modelId="{D23D7F24-FF68-4BB0-8B92-5A003979B478}" type="presParOf" srcId="{18A8F23B-57C5-4FF1-8A04-5E0C0F02F175}" destId="{5EE1176C-0379-46C8-BFD8-CDD4EAAE78EA}" srcOrd="2" destOrd="0" presId="urn:microsoft.com/office/officeart/2005/8/layout/hList9"/>
    <dgm:cxn modelId="{9A62BDCC-061A-44DB-AFC0-C27D73470F79}" type="presParOf" srcId="{18A8F23B-57C5-4FF1-8A04-5E0C0F02F175}" destId="{28D98EC2-0ADE-48D9-A13F-D74CC40B8D9A}" srcOrd="3" destOrd="0" presId="urn:microsoft.com/office/officeart/2005/8/layout/hList9"/>
    <dgm:cxn modelId="{B0FE2D7F-149A-49E4-AC3B-F7C9FB261728}" type="presParOf" srcId="{18A8F23B-57C5-4FF1-8A04-5E0C0F02F175}" destId="{23194CBB-ED41-41A8-AB06-5FE9F1B4A444}" srcOrd="4" destOrd="0" presId="urn:microsoft.com/office/officeart/2005/8/layout/hList9"/>
    <dgm:cxn modelId="{74F58148-EAB5-40A5-A859-267C374EF6E0}" type="presParOf" srcId="{18A8F23B-57C5-4FF1-8A04-5E0C0F02F175}" destId="{DAB841F1-D6F9-43C2-B631-F162DCB40417}" srcOrd="5" destOrd="0" presId="urn:microsoft.com/office/officeart/2005/8/layout/hList9"/>
    <dgm:cxn modelId="{E4DB1395-1AA1-4A7D-AA7D-C49F21D1B268}" type="presParOf" srcId="{18A8F23B-57C5-4FF1-8A04-5E0C0F02F175}" destId="{EA3BC286-315B-4B9A-89A9-E0216A08113C}" srcOrd="6" destOrd="0" presId="urn:microsoft.com/office/officeart/2005/8/layout/hList9"/>
    <dgm:cxn modelId="{F76FA302-C4D3-49E3-BB66-F157156BE767}" type="presParOf" srcId="{EA3BC286-315B-4B9A-89A9-E0216A08113C}" destId="{8A61E956-6AA8-4490-B41B-283F9FA08D17}" srcOrd="0" destOrd="0" presId="urn:microsoft.com/office/officeart/2005/8/layout/hList9"/>
    <dgm:cxn modelId="{B49C79AD-AE10-4F5C-8868-38CFC0CD43BA}" type="presParOf" srcId="{EA3BC286-315B-4B9A-89A9-E0216A08113C}" destId="{0F612D53-0289-49B0-B5EA-E0E76457C844}" srcOrd="1" destOrd="0" presId="urn:microsoft.com/office/officeart/2005/8/layout/hList9"/>
    <dgm:cxn modelId="{BC2AB9BB-4840-4F65-9DE2-A37110753926}" type="presParOf" srcId="{0F612D53-0289-49B0-B5EA-E0E76457C844}" destId="{459393CA-4177-4BEB-B2B1-6AA0C356E386}" srcOrd="0" destOrd="0" presId="urn:microsoft.com/office/officeart/2005/8/layout/hList9"/>
    <dgm:cxn modelId="{3C4D2EDB-FABD-4134-BE43-9A1910672DBE}" type="presParOf" srcId="{0F612D53-0289-49B0-B5EA-E0E76457C844}" destId="{1F91110E-5245-46E9-AF24-5BE7ABE0D076}" srcOrd="1" destOrd="0" presId="urn:microsoft.com/office/officeart/2005/8/layout/hList9"/>
    <dgm:cxn modelId="{36C3B407-21BE-4E5A-BD10-1425FD461171}" type="presParOf" srcId="{18A8F23B-57C5-4FF1-8A04-5E0C0F02F175}" destId="{879DCA5E-3CA1-40D9-B11A-C9BE5EC147E7}" srcOrd="7" destOrd="0" presId="urn:microsoft.com/office/officeart/2005/8/layout/hList9"/>
    <dgm:cxn modelId="{8A3D8A18-D729-4CCF-8BD4-73ABAE643B5F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기간과 생산량의 비중을 고려할 때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실질적인 생산단계에 있다고 보이므로 자산의 차감으로 </a:t>
          </a:r>
          <a:r>
            <a:rPr lang="ko-KR" altLang="en-US" sz="2000" dirty="0" err="1" smtClean="0"/>
            <a:t>계상하는</a:t>
          </a:r>
          <a:r>
            <a:rPr lang="ko-KR" altLang="en-US" sz="2000" dirty="0" smtClean="0"/>
            <a:t> 방법은 적절치 않으며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수익으로 보아야 할 것임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0" presStyleCnt="2" custScaleY="166010" custLinFactNeighborY="194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1" presStyleCnt="2" custScaleY="140224" custLinFactNeighborY="194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56E94EB-4DB9-41C1-946C-3D81BEF7E998}" srcId="{B46EF590-30DF-48E9-8AFC-484397590A60}" destId="{53D91D37-6157-4755-BEA6-4C5D5D2BB54F}" srcOrd="1" destOrd="0" parTransId="{EE928485-CA22-486A-85FD-89C05297B180}" sibTransId="{319A4F12-211A-4966-B5FD-42A59349D8C3}"/>
    <dgm:cxn modelId="{ED780663-799C-4D95-8437-985DE68DEE5E}" srcId="{B46EF590-30DF-48E9-8AFC-484397590A60}" destId="{6562FEFC-E72C-45EB-805A-36B4DD908934}" srcOrd="0" destOrd="0" parTransId="{438E1A21-F733-4266-A682-D536640F90B5}" sibTransId="{CE1D0013-350E-40DE-8808-1BD0B0262FD4}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1B7565B0-1B91-434C-AF79-5CD3EB336D87}" type="presOf" srcId="{B46EF590-30DF-48E9-8AFC-484397590A60}" destId="{8AC98957-585D-4B45-9ACA-77D121740919}" srcOrd="0" destOrd="0" presId="urn:microsoft.com/office/officeart/2005/8/layout/chevron2"/>
    <dgm:cxn modelId="{6917B259-4B07-4F27-9BE0-8DB8E276E37F}" type="presOf" srcId="{07F5D625-28B0-429B-8BAD-14E1BE133A4A}" destId="{CE7CD4B9-90A5-4256-B5A5-B9306DBC88FA}" srcOrd="0" destOrd="0" presId="urn:microsoft.com/office/officeart/2005/8/layout/chevron2"/>
    <dgm:cxn modelId="{9D278E4C-5558-4848-9E95-A9A1B3B1B73B}" type="presOf" srcId="{91160A1F-5437-44D2-86AD-DAE6CF04CA60}" destId="{631B21E1-C8E1-48A5-9EB7-499979410A87}" srcOrd="0" destOrd="0" presId="urn:microsoft.com/office/officeart/2005/8/layout/chevron2"/>
    <dgm:cxn modelId="{D67B3927-D796-4B96-9BB1-C6499934B0BC}" type="presOf" srcId="{53D91D37-6157-4755-BEA6-4C5D5D2BB54F}" destId="{28F38923-13FA-49C4-8FBE-E08318C9552C}" srcOrd="0" destOrd="0" presId="urn:microsoft.com/office/officeart/2005/8/layout/chevron2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854F9EB9-D267-4276-8DCE-2874A9B4B310}" type="presOf" srcId="{6562FEFC-E72C-45EB-805A-36B4DD908934}" destId="{22785638-4B23-421B-A921-56E8880395DF}" srcOrd="0" destOrd="0" presId="urn:microsoft.com/office/officeart/2005/8/layout/chevron2"/>
    <dgm:cxn modelId="{CDE282B3-A0CE-476A-8E28-E4AD9EB429DC}" type="presParOf" srcId="{8AC98957-585D-4B45-9ACA-77D121740919}" destId="{6D6BBF75-1C02-4C3A-B0A9-06A39182A9C3}" srcOrd="0" destOrd="0" presId="urn:microsoft.com/office/officeart/2005/8/layout/chevron2"/>
    <dgm:cxn modelId="{CFF9A703-118B-4774-B939-D601FEC8BB87}" type="presParOf" srcId="{6D6BBF75-1C02-4C3A-B0A9-06A39182A9C3}" destId="{22785638-4B23-421B-A921-56E8880395DF}" srcOrd="0" destOrd="0" presId="urn:microsoft.com/office/officeart/2005/8/layout/chevron2"/>
    <dgm:cxn modelId="{FF5A091A-2B2B-43BC-BAA9-C73B62ED48E8}" type="presParOf" srcId="{6D6BBF75-1C02-4C3A-B0A9-06A39182A9C3}" destId="{CE7CD4B9-90A5-4256-B5A5-B9306DBC88FA}" srcOrd="1" destOrd="0" presId="urn:microsoft.com/office/officeart/2005/8/layout/chevron2"/>
    <dgm:cxn modelId="{F07B59D0-F508-4701-BB6E-F330A04C0FC5}" type="presParOf" srcId="{8AC98957-585D-4B45-9ACA-77D121740919}" destId="{60B12DCD-DDB6-437D-968C-72ADC14E3C59}" srcOrd="1" destOrd="0" presId="urn:microsoft.com/office/officeart/2005/8/layout/chevron2"/>
    <dgm:cxn modelId="{05378890-85F9-4907-94C3-3DC7F50259B1}" type="presParOf" srcId="{8AC98957-585D-4B45-9ACA-77D121740919}" destId="{328ACC17-6307-49D2-AFE6-127080E9C80E}" srcOrd="2" destOrd="0" presId="urn:microsoft.com/office/officeart/2005/8/layout/chevron2"/>
    <dgm:cxn modelId="{95FCC195-18E7-4105-BDB1-08C922E0FDCA}" type="presParOf" srcId="{328ACC17-6307-49D2-AFE6-127080E9C80E}" destId="{28F38923-13FA-49C4-8FBE-E08318C9552C}" srcOrd="0" destOrd="0" presId="urn:microsoft.com/office/officeart/2005/8/layout/chevron2"/>
    <dgm:cxn modelId="{5C563E5B-BA5D-4F66-86ED-F03045732195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smtClean="0"/>
            <a:t>유형자산</a:t>
          </a:r>
          <a:r>
            <a:rPr lang="en-US" altLang="ko-KR" sz="2400" b="1" dirty="0" smtClean="0"/>
            <a:t>?</a:t>
          </a:r>
          <a:r>
            <a:rPr lang="ko-KR" altLang="en-US" sz="2400" b="1" dirty="0" smtClean="0"/>
            <a:t> 투자부동산</a:t>
          </a:r>
          <a:r>
            <a:rPr lang="en-US" altLang="ko-KR" sz="2400" b="1" dirty="0" smtClean="0"/>
            <a:t>?</a:t>
          </a:r>
          <a:endParaRPr lang="ko-KR" altLang="en-US" sz="2400" b="1" dirty="0" smtClean="0"/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고속도로 운영의 부대사업으로 휴게소</a:t>
          </a:r>
          <a:r>
            <a:rPr lang="en-US" altLang="en-US" sz="2400" b="1" dirty="0" smtClean="0"/>
            <a:t>, </a:t>
          </a:r>
          <a:r>
            <a:rPr lang="ko-KR" altLang="en-US" sz="2400" b="1" dirty="0" smtClean="0"/>
            <a:t>정비소 및 주유소 사업</a:t>
          </a:r>
          <a:r>
            <a:rPr lang="en-US" altLang="en-US" sz="2400" b="1" dirty="0" smtClean="0"/>
            <a:t>(</a:t>
          </a:r>
          <a:r>
            <a:rPr lang="ko-KR" altLang="en-US" sz="2400" b="1" dirty="0" err="1" smtClean="0"/>
            <a:t>임대중</a:t>
          </a:r>
          <a:r>
            <a:rPr lang="en-US" altLang="en-US" sz="2400" b="1" dirty="0" smtClean="0"/>
            <a:t>)</a:t>
          </a:r>
          <a:r>
            <a:rPr lang="ko-KR" altLang="en-US" sz="2400" b="1" dirty="0" smtClean="0"/>
            <a:t> 영위 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smtClean="0"/>
            <a:t>임대중인 ‘휴게소 등’을 유형자산으로 분류해야 하나</a:t>
          </a:r>
          <a:r>
            <a:rPr lang="en-US" altLang="ko-KR" sz="2400" b="1" dirty="0" smtClean="0"/>
            <a:t>?</a:t>
          </a:r>
          <a:endParaRPr lang="ko-KR" altLang="en-US" sz="2400" b="1" dirty="0" smtClean="0"/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spc="-150" dirty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03C9E826-67F9-450F-A2E2-2888C484B213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임대중인 ‘휴게소 등’을 투자부동산으로 분류해야 하나</a:t>
          </a:r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  <a:endParaRPr lang="en-US" altLang="ko-KR" sz="2400" b="1" dirty="0" smtClean="0"/>
        </a:p>
        <a:p>
          <a:pPr latinLnBrk="1"/>
          <a:endParaRPr lang="ko-KR" altLang="en-US" sz="2000" dirty="0"/>
        </a:p>
      </dgm:t>
    </dgm:pt>
    <dgm:pt modelId="{FA7B4C2D-F279-4D77-849B-A809AF0857A6}" type="par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4A93A90B-46E7-4617-B669-7BD0AEDA6AA7}" type="sib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007E38A7-93E2-4C37-829A-3B69559FEFBF}" type="presOf" srcId="{03C9E826-67F9-450F-A2E2-2888C484B213}" destId="{D33A2EF9-E3AB-4FA0-A861-8BA0F39BB7A0}" srcOrd="1" destOrd="0" presId="urn:microsoft.com/office/officeart/2005/8/layout/matrix1"/>
    <dgm:cxn modelId="{D7E55310-0312-466B-AF21-46840E32803B}" type="presOf" srcId="{55F14E13-7CAA-4D6C-BE1A-0D2E5B0C175C}" destId="{A3F52DA3-AA84-43CF-BBA4-552E3EACA58D}" srcOrd="1" destOrd="0" presId="urn:microsoft.com/office/officeart/2005/8/layout/matrix1"/>
    <dgm:cxn modelId="{BB9BE15B-A564-4E79-B4C3-5DFE88BA245C}" type="presOf" srcId="{55F14E13-7CAA-4D6C-BE1A-0D2E5B0C175C}" destId="{31AD953E-EE08-439A-8F37-C9FC8B1688D3}" srcOrd="0" destOrd="0" presId="urn:microsoft.com/office/officeart/2005/8/layout/matrix1"/>
    <dgm:cxn modelId="{36ED217B-B33E-4FC4-A2BE-731063D5C0E4}" type="presOf" srcId="{C8FD755F-7904-4ADB-BA33-5B376887CD6B}" destId="{99A7FB8A-227F-4FE7-B6F1-C8218E9457F5}" srcOrd="0" destOrd="0" presId="urn:microsoft.com/office/officeart/2005/8/layout/matrix1"/>
    <dgm:cxn modelId="{E89DD63F-EEFF-4744-AE70-EBD18A96FA6C}" type="presOf" srcId="{03C9E826-67F9-450F-A2E2-2888C484B213}" destId="{F37905EF-748A-4DF0-9CF6-E03E23DD441D}" srcOrd="0" destOrd="0" presId="urn:microsoft.com/office/officeart/2005/8/layout/matrix1"/>
    <dgm:cxn modelId="{E6D7DD33-7368-46FF-AF25-485AA3BD833D}" srcId="{C8FD755F-7904-4ADB-BA33-5B376887CD6B}" destId="{03C9E826-67F9-450F-A2E2-2888C484B213}" srcOrd="3" destOrd="0" parTransId="{FA7B4C2D-F279-4D77-849B-A809AF0857A6}" sibTransId="{4A93A90B-46E7-4617-B669-7BD0AEDA6AA7}"/>
    <dgm:cxn modelId="{D0935E1C-478A-4C00-8209-66480BA2240B}" type="presOf" srcId="{4CEA0F54-CEBB-46DB-B983-1C98AC3E7FE6}" destId="{C4E0708A-CAD5-4614-9E9A-7A8220D330E3}" srcOrd="1" destOrd="0" presId="urn:microsoft.com/office/officeart/2005/8/layout/matrix1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C37EF72E-E97D-4BA2-BC5A-7C79EE5A6699}" type="presOf" srcId="{786F7EE9-1670-43BD-9847-97444B1DBB54}" destId="{988D56D4-3EC3-4F99-A9E2-02B74E050245}" srcOrd="1" destOrd="0" presId="urn:microsoft.com/office/officeart/2005/8/layout/matrix1"/>
    <dgm:cxn modelId="{944A7F41-7413-4449-9CF0-67521436CA72}" type="presOf" srcId="{4CEA0F54-CEBB-46DB-B983-1C98AC3E7FE6}" destId="{E89010DC-E9AA-4E15-834A-E154B3264E3E}" srcOrd="0" destOrd="0" presId="urn:microsoft.com/office/officeart/2005/8/layout/matrix1"/>
    <dgm:cxn modelId="{8E7128A7-79CF-4186-B5CA-EC368163633B}" type="presOf" srcId="{C5E46451-94DF-4265-8E26-7F896A68F53E}" destId="{B6576409-DDC9-46B2-BF13-3E568E33EE53}" srcOrd="0" destOrd="0" presId="urn:microsoft.com/office/officeart/2005/8/layout/matrix1"/>
    <dgm:cxn modelId="{BB1D8BDA-EF13-4B3A-8B6D-CD58DFCB5960}" type="presOf" srcId="{786F7EE9-1670-43BD-9847-97444B1DBB54}" destId="{5414C969-F239-4134-B471-81D1F9DD7CEC}" srcOrd="0" destOrd="0" presId="urn:microsoft.com/office/officeart/2005/8/layout/matrix1"/>
    <dgm:cxn modelId="{E8834F3B-EC85-4183-BE4C-5EE6E1FA48E1}" type="presParOf" srcId="{B6576409-DDC9-46B2-BF13-3E568E33EE53}" destId="{718EA18F-93C0-4F9F-B868-9BEA1FCD2EBA}" srcOrd="0" destOrd="0" presId="urn:microsoft.com/office/officeart/2005/8/layout/matrix1"/>
    <dgm:cxn modelId="{EE392F2D-93E9-49D8-B9D0-034860ADB51D}" type="presParOf" srcId="{718EA18F-93C0-4F9F-B868-9BEA1FCD2EBA}" destId="{31AD953E-EE08-439A-8F37-C9FC8B1688D3}" srcOrd="0" destOrd="0" presId="urn:microsoft.com/office/officeart/2005/8/layout/matrix1"/>
    <dgm:cxn modelId="{880A16E6-EEBA-4B72-8DF8-701158DE7658}" type="presParOf" srcId="{718EA18F-93C0-4F9F-B868-9BEA1FCD2EBA}" destId="{A3F52DA3-AA84-43CF-BBA4-552E3EACA58D}" srcOrd="1" destOrd="0" presId="urn:microsoft.com/office/officeart/2005/8/layout/matrix1"/>
    <dgm:cxn modelId="{E35CEA2A-B748-4852-B3DA-D0F9D971E4EE}" type="presParOf" srcId="{718EA18F-93C0-4F9F-B868-9BEA1FCD2EBA}" destId="{E89010DC-E9AA-4E15-834A-E154B3264E3E}" srcOrd="2" destOrd="0" presId="urn:microsoft.com/office/officeart/2005/8/layout/matrix1"/>
    <dgm:cxn modelId="{61855D4E-BA3F-4689-A5AD-8EE4AD78D347}" type="presParOf" srcId="{718EA18F-93C0-4F9F-B868-9BEA1FCD2EBA}" destId="{C4E0708A-CAD5-4614-9E9A-7A8220D330E3}" srcOrd="3" destOrd="0" presId="urn:microsoft.com/office/officeart/2005/8/layout/matrix1"/>
    <dgm:cxn modelId="{B2CAA265-A9D2-40CC-A31D-0B6CBA8915F8}" type="presParOf" srcId="{718EA18F-93C0-4F9F-B868-9BEA1FCD2EBA}" destId="{5414C969-F239-4134-B471-81D1F9DD7CEC}" srcOrd="4" destOrd="0" presId="urn:microsoft.com/office/officeart/2005/8/layout/matrix1"/>
    <dgm:cxn modelId="{F119524C-E759-4CD2-A1E1-3317EA8EC906}" type="presParOf" srcId="{718EA18F-93C0-4F9F-B868-9BEA1FCD2EBA}" destId="{988D56D4-3EC3-4F99-A9E2-02B74E050245}" srcOrd="5" destOrd="0" presId="urn:microsoft.com/office/officeart/2005/8/layout/matrix1"/>
    <dgm:cxn modelId="{38A5807F-5C18-49B8-8DF2-0CD92FB5F475}" type="presParOf" srcId="{718EA18F-93C0-4F9F-B868-9BEA1FCD2EBA}" destId="{F37905EF-748A-4DF0-9CF6-E03E23DD441D}" srcOrd="6" destOrd="0" presId="urn:microsoft.com/office/officeart/2005/8/layout/matrix1"/>
    <dgm:cxn modelId="{50950F8E-CF2F-47A5-B5C5-2B6BB24F63B4}" type="presParOf" srcId="{718EA18F-93C0-4F9F-B868-9BEA1FCD2EBA}" destId="{D33A2EF9-E3AB-4FA0-A861-8BA0F39BB7A0}" srcOrd="7" destOrd="0" presId="urn:microsoft.com/office/officeart/2005/8/layout/matrix1"/>
    <dgm:cxn modelId="{14CD0A5A-F57B-4171-99ED-53C86A2D4FDC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r>
            <a:rPr lang="en-US" altLang="en-US" sz="2400" b="1" dirty="0" smtClean="0"/>
            <a:t>1040</a:t>
          </a:r>
          <a:r>
            <a:rPr lang="ko-KR" altLang="en-US" sz="2400" b="1" dirty="0" smtClean="0"/>
            <a:t>호 문단</a:t>
          </a:r>
          <a:r>
            <a:rPr lang="en-US" altLang="en-US" sz="2400" b="1" dirty="0" smtClean="0"/>
            <a:t>5, 7</a:t>
          </a:r>
          <a:endParaRPr lang="ko-KR" altLang="en-US" sz="2400" b="1" dirty="0" smtClean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F2C2D536-678A-4B8E-A68A-CF9E2F49805C}">
      <dgm:prSet phldrT="[텍스트]" custT="1"/>
      <dgm:spPr/>
      <dgm:t>
        <a:bodyPr/>
        <a:lstStyle/>
        <a:p>
          <a:pPr latinLnBrk="1"/>
          <a:r>
            <a:rPr lang="ko-KR" altLang="en-US" sz="2000" b="0" spc="-150" dirty="0" smtClean="0"/>
            <a:t>○ 투자부동산 정의</a:t>
          </a:r>
          <a:endParaRPr lang="ko-KR" altLang="en-US" sz="2000" b="0" spc="-150" dirty="0"/>
        </a:p>
      </dgm:t>
    </dgm:pt>
    <dgm:pt modelId="{5C89D351-CA19-422A-8E74-C4D3183E6810}" type="par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72CA02C3-1BC0-477D-A729-3C3F64E1238E}" type="sib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4A21A81D-4CB2-4CA2-948C-BB45A5BE1669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8D39835D-851C-4445-92E4-8D72C3FD6F3E}" type="par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78EBE462-B5EB-4DE8-A489-EE6320F8B61B}" type="sib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689524D3-66AF-40F5-85C7-64F997907E4E}">
      <dgm:prSet custT="1"/>
      <dgm:spPr/>
      <dgm:t>
        <a:bodyPr/>
        <a:lstStyle/>
        <a:p>
          <a:pPr latinLnBrk="1"/>
          <a:endParaRPr lang="ko-KR" altLang="en-US" sz="2000" b="0" spc="-150" dirty="0" smtClean="0"/>
        </a:p>
      </dgm:t>
    </dgm:pt>
    <dgm:pt modelId="{D5358B11-039F-4BD8-BA4C-9209ADE010E8}" type="par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42707C9B-87C3-429A-92D6-EA2E146A77BB}" type="sib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7F1369DD-6AEA-462E-9796-CE69CB6037EC}">
      <dgm:prSet phldrT="[텍스트]" custT="1"/>
      <dgm:spPr/>
      <dgm:t>
        <a:bodyPr/>
        <a:lstStyle/>
        <a:p>
          <a:pPr latinLnBrk="1"/>
          <a:r>
            <a:rPr lang="ko-KR" altLang="en-US" sz="2000" b="0" spc="-150" dirty="0" smtClean="0"/>
            <a:t> ‘임대수익이나 시세차익 또는 두 가지 모두를 얻기 위하여 소유자나 금융리스의 이용자가 보유하고 있는 부동산</a:t>
          </a:r>
          <a:r>
            <a:rPr lang="en-US" altLang="en-US" sz="2000" b="0" spc="-150" dirty="0" smtClean="0"/>
            <a:t>[</a:t>
          </a:r>
          <a:r>
            <a:rPr lang="ko-KR" altLang="en-US" sz="2000" b="0" spc="-150" dirty="0" smtClean="0"/>
            <a:t>토지</a:t>
          </a:r>
          <a:r>
            <a:rPr lang="en-US" altLang="en-US" sz="2000" b="0" spc="-150" dirty="0" smtClean="0"/>
            <a:t>, </a:t>
          </a:r>
          <a:r>
            <a:rPr lang="ko-KR" altLang="en-US" sz="2000" b="0" spc="-150" dirty="0" smtClean="0"/>
            <a:t>건물</a:t>
          </a:r>
          <a:r>
            <a:rPr lang="en-US" altLang="en-US" sz="2000" b="0" spc="-150" dirty="0" smtClean="0"/>
            <a:t>(</a:t>
          </a:r>
          <a:r>
            <a:rPr lang="ko-KR" altLang="en-US" sz="2000" b="0" spc="-150" dirty="0" smtClean="0"/>
            <a:t>또는 건물의 일부분</a:t>
          </a:r>
          <a:r>
            <a:rPr lang="en-US" altLang="en-US" sz="2000" b="0" spc="-150" dirty="0" smtClean="0"/>
            <a:t>) </a:t>
          </a:r>
          <a:r>
            <a:rPr lang="ko-KR" altLang="en-US" sz="2000" b="0" spc="-150" dirty="0" smtClean="0"/>
            <a:t>또는 </a:t>
          </a:r>
          <a:r>
            <a:rPr lang="ko-KR" altLang="en-US" sz="2000" b="0" spc="-150" dirty="0" err="1" smtClean="0"/>
            <a:t>두가지</a:t>
          </a:r>
          <a:r>
            <a:rPr lang="ko-KR" altLang="en-US" sz="2000" b="0" spc="-150" dirty="0" smtClean="0"/>
            <a:t> 모두</a:t>
          </a:r>
          <a:r>
            <a:rPr lang="en-US" altLang="en-US" sz="2000" b="0" spc="-150" dirty="0" smtClean="0"/>
            <a:t>]’</a:t>
          </a:r>
          <a:endParaRPr lang="ko-KR" altLang="en-US" sz="2000" b="0" spc="-150" dirty="0"/>
        </a:p>
      </dgm:t>
    </dgm:pt>
    <dgm:pt modelId="{7904987C-9E0E-4B8A-B6ED-51D24636BF0A}" type="parTrans" cxnId="{44BE0CD0-7DC0-4CE7-A6F9-053FFF941628}">
      <dgm:prSet/>
      <dgm:spPr/>
    </dgm:pt>
    <dgm:pt modelId="{8E2AFB72-0F19-40F5-8467-001257CA2666}" type="sibTrans" cxnId="{44BE0CD0-7DC0-4CE7-A6F9-053FFF941628}">
      <dgm:prSet/>
      <dgm:spPr/>
    </dgm:pt>
    <dgm:pt modelId="{B9DE3225-AEA7-4C45-B53F-4FCE98978AB1}">
      <dgm:prSet phldrT="[텍스트]" custT="1"/>
      <dgm:spPr/>
      <dgm:t>
        <a:bodyPr/>
        <a:lstStyle/>
        <a:p>
          <a:pPr latinLnBrk="1"/>
          <a:r>
            <a:rPr lang="ko-KR" altLang="en-US" sz="2000" b="0" spc="-150" dirty="0" smtClean="0"/>
            <a:t>○ 기업이 보유하고 있는 다른 자산과 거의 독립적으로 현금흐름을 창출하는 경우에 투자자산에 해당</a:t>
          </a:r>
          <a:endParaRPr lang="ko-KR" altLang="en-US" sz="2000" b="0" spc="-150" dirty="0"/>
        </a:p>
      </dgm:t>
    </dgm:pt>
    <dgm:pt modelId="{CAE48CF2-9A15-4E6B-9295-4AABB03AE1BC}" type="parTrans" cxnId="{7621A730-5831-4DDE-BAE4-98C06AC2506F}">
      <dgm:prSet/>
      <dgm:spPr/>
    </dgm:pt>
    <dgm:pt modelId="{247198B1-BFC7-466C-9451-F289F062C1A6}" type="sibTrans" cxnId="{7621A730-5831-4DDE-BAE4-98C06AC2506F}">
      <dgm:prSet/>
      <dgm:spPr/>
    </dgm:pt>
    <dgm:pt modelId="{B4152059-2EB7-459F-A90D-BB033DA6D3BD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553B85D3-9CBF-4CE7-AC7E-BE9D3C404C5C}" type="par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1062F5F9-EC5B-4DEC-A940-4DA4984D59AE}" type="sib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498147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4D19259-9857-44F8-B816-4F36C9F09CE8}" type="presOf" srcId="{4A21A81D-4CB2-4CA2-948C-BB45A5BE1669}" destId="{24463EC3-F0E4-4E7A-BE25-411D4E474EB7}" srcOrd="0" destOrd="5" presId="urn:microsoft.com/office/officeart/2005/8/layout/list1"/>
    <dgm:cxn modelId="{FE46FC81-4A03-448E-9E32-FBAC0297B28F}" type="presOf" srcId="{2F1A8234-D50C-4E17-91E1-4605AB85DF64}" destId="{E317E124-CDAC-4495-B1A6-0E098E50ECC7}" srcOrd="0" destOrd="0" presId="urn:microsoft.com/office/officeart/2005/8/layout/list1"/>
    <dgm:cxn modelId="{23AA4762-AFD5-42F6-ABC9-215B1A2DA380}" type="presOf" srcId="{689524D3-66AF-40F5-85C7-64F997907E4E}" destId="{24463EC3-F0E4-4E7A-BE25-411D4E474EB7}" srcOrd="0" destOrd="4" presId="urn:microsoft.com/office/officeart/2005/8/layout/list1"/>
    <dgm:cxn modelId="{A7DC83E6-5426-4243-AF96-D23E7C31242D}" srcId="{2F1A8234-D50C-4E17-91E1-4605AB85DF64}" destId="{F2C2D536-678A-4B8E-A68A-CF9E2F49805C}" srcOrd="0" destOrd="0" parTransId="{5C89D351-CA19-422A-8E74-C4D3183E6810}" sibTransId="{72CA02C3-1BC0-477D-A729-3C3F64E1238E}"/>
    <dgm:cxn modelId="{86AD6518-1394-40EE-93B5-6E17389D9B46}" srcId="{2F1A8234-D50C-4E17-91E1-4605AB85DF64}" destId="{689524D3-66AF-40F5-85C7-64F997907E4E}" srcOrd="4" destOrd="0" parTransId="{D5358B11-039F-4BD8-BA4C-9209ADE010E8}" sibTransId="{42707C9B-87C3-429A-92D6-EA2E146A77BB}"/>
    <dgm:cxn modelId="{6E8FE0B7-AB25-4B79-A6D7-7E1DD3953CDF}" type="presOf" srcId="{2F1A8234-D50C-4E17-91E1-4605AB85DF64}" destId="{47447BAA-7383-4DF1-9039-E6D0EC5971C3}" srcOrd="1" destOrd="0" presId="urn:microsoft.com/office/officeart/2005/8/layout/list1"/>
    <dgm:cxn modelId="{7621A730-5831-4DDE-BAE4-98C06AC2506F}" srcId="{2F1A8234-D50C-4E17-91E1-4605AB85DF64}" destId="{B9DE3225-AEA7-4C45-B53F-4FCE98978AB1}" srcOrd="2" destOrd="0" parTransId="{CAE48CF2-9A15-4E6B-9295-4AABB03AE1BC}" sibTransId="{247198B1-BFC7-466C-9451-F289F062C1A6}"/>
    <dgm:cxn modelId="{618AF18A-95F4-4C88-941E-9FD7773F6D04}" type="presOf" srcId="{B4152059-2EB7-459F-A90D-BB033DA6D3BD}" destId="{24463EC3-F0E4-4E7A-BE25-411D4E474EB7}" srcOrd="0" destOrd="3" presId="urn:microsoft.com/office/officeart/2005/8/layout/list1"/>
    <dgm:cxn modelId="{FF8AAB72-7F65-4689-B035-BBD67F1C1D19}" type="presOf" srcId="{7F1369DD-6AEA-462E-9796-CE69CB6037EC}" destId="{24463EC3-F0E4-4E7A-BE25-411D4E474EB7}" srcOrd="0" destOrd="1" presId="urn:microsoft.com/office/officeart/2005/8/layout/list1"/>
    <dgm:cxn modelId="{4A9DEE7A-0771-4E9C-A4A5-1B2927D325EC}" srcId="{689524D3-66AF-40F5-85C7-64F997907E4E}" destId="{4A21A81D-4CB2-4CA2-948C-BB45A5BE1669}" srcOrd="0" destOrd="0" parTransId="{8D39835D-851C-4445-92E4-8D72C3FD6F3E}" sibTransId="{78EBE462-B5EB-4DE8-A489-EE6320F8B61B}"/>
    <dgm:cxn modelId="{56817C18-890C-48C2-903E-C95402E8AA3C}" type="presOf" srcId="{B9DE3225-AEA7-4C45-B53F-4FCE98978AB1}" destId="{24463EC3-F0E4-4E7A-BE25-411D4E474EB7}" srcOrd="0" destOrd="2" presId="urn:microsoft.com/office/officeart/2005/8/layout/list1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44BE0CD0-7DC0-4CE7-A6F9-053FFF941628}" srcId="{2F1A8234-D50C-4E17-91E1-4605AB85DF64}" destId="{7F1369DD-6AEA-462E-9796-CE69CB6037EC}" srcOrd="1" destOrd="0" parTransId="{7904987C-9E0E-4B8A-B6ED-51D24636BF0A}" sibTransId="{8E2AFB72-0F19-40F5-8467-001257CA2666}"/>
    <dgm:cxn modelId="{441B9FF7-349A-4EB8-8317-8F983B6ED21F}" type="presOf" srcId="{9EE22156-9663-483C-945E-8E163348B610}" destId="{6429B184-8A54-4FB5-B702-2AF8F709AB10}" srcOrd="0" destOrd="0" presId="urn:microsoft.com/office/officeart/2005/8/layout/list1"/>
    <dgm:cxn modelId="{455126D5-2789-45FC-9282-EFA760BF3869}" type="presOf" srcId="{F2C2D536-678A-4B8E-A68A-CF9E2F49805C}" destId="{24463EC3-F0E4-4E7A-BE25-411D4E474EB7}" srcOrd="0" destOrd="0" presId="urn:microsoft.com/office/officeart/2005/8/layout/list1"/>
    <dgm:cxn modelId="{A9784AFC-7E0D-4966-823E-05642863280D}" srcId="{2F1A8234-D50C-4E17-91E1-4605AB85DF64}" destId="{B4152059-2EB7-459F-A90D-BB033DA6D3BD}" srcOrd="3" destOrd="0" parTransId="{553B85D3-9CBF-4CE7-AC7E-BE9D3C404C5C}" sibTransId="{1062F5F9-EC5B-4DEC-A940-4DA4984D59AE}"/>
    <dgm:cxn modelId="{B2A68A58-8EDB-4EA0-ACDD-04063A880B33}" type="presParOf" srcId="{6429B184-8A54-4FB5-B702-2AF8F709AB10}" destId="{04FD8B1D-75E3-4071-A7C0-BC59876A77DC}" srcOrd="0" destOrd="0" presId="urn:microsoft.com/office/officeart/2005/8/layout/list1"/>
    <dgm:cxn modelId="{48DC4A05-F43A-4D14-9BD3-F78A8AE7695D}" type="presParOf" srcId="{04FD8B1D-75E3-4071-A7C0-BC59876A77DC}" destId="{E317E124-CDAC-4495-B1A6-0E098E50ECC7}" srcOrd="0" destOrd="0" presId="urn:microsoft.com/office/officeart/2005/8/layout/list1"/>
    <dgm:cxn modelId="{B5BFAE0A-2A08-49BF-B077-380EA2283E0E}" type="presParOf" srcId="{04FD8B1D-75E3-4071-A7C0-BC59876A77DC}" destId="{47447BAA-7383-4DF1-9039-E6D0EC5971C3}" srcOrd="1" destOrd="0" presId="urn:microsoft.com/office/officeart/2005/8/layout/list1"/>
    <dgm:cxn modelId="{D6E5D9A2-4F82-4B35-AA0A-D6C772EF2C60}" type="presParOf" srcId="{6429B184-8A54-4FB5-B702-2AF8F709AB10}" destId="{C5C0269A-C008-43D3-9E1E-79E27A781969}" srcOrd="1" destOrd="0" presId="urn:microsoft.com/office/officeart/2005/8/layout/list1"/>
    <dgm:cxn modelId="{9D93693C-7740-4BAF-B2ED-C0BE069CFEA4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r>
            <a:rPr lang="en-US" altLang="en-US" sz="2400" b="1" dirty="0" smtClean="0"/>
            <a:t>1040</a:t>
          </a:r>
          <a:r>
            <a:rPr lang="ko-KR" altLang="en-US" sz="2400" b="1" dirty="0" smtClean="0"/>
            <a:t>호 문단</a:t>
          </a:r>
          <a:r>
            <a:rPr lang="en-US" altLang="en-US" sz="2400" b="1" dirty="0" smtClean="0"/>
            <a:t>10</a:t>
          </a:r>
          <a:endParaRPr lang="ko-KR" altLang="en-US" sz="2400" b="1" dirty="0" smtClean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F2C2D536-678A-4B8E-A68A-CF9E2F49805C}">
      <dgm:prSet phldrT="[텍스트]" custT="1"/>
      <dgm:spPr/>
      <dgm:t>
        <a:bodyPr/>
        <a:lstStyle/>
        <a:p>
          <a:pPr latinLnBrk="1"/>
          <a:r>
            <a:rPr lang="ko-KR" altLang="en-US" sz="2000" b="0" spc="-150" dirty="0" smtClean="0"/>
            <a:t>○ 부동산 중 일부분은 임대수익 등을 얻기 위하여 보유하고 일부분은 재화의 생산이나 용역의 제공 또는 관리목적에 사용하기 위하여 보유하는 경우</a:t>
          </a:r>
          <a:endParaRPr lang="ko-KR" altLang="en-US" sz="2000" b="0" spc="-150" dirty="0"/>
        </a:p>
      </dgm:t>
    </dgm:pt>
    <dgm:pt modelId="{5C89D351-CA19-422A-8E74-C4D3183E6810}" type="par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72CA02C3-1BC0-477D-A729-3C3F64E1238E}" type="sib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4A21A81D-4CB2-4CA2-948C-BB45A5BE1669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8D39835D-851C-4445-92E4-8D72C3FD6F3E}" type="par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78EBE462-B5EB-4DE8-A489-EE6320F8B61B}" type="sib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689524D3-66AF-40F5-85C7-64F997907E4E}">
      <dgm:prSet custT="1"/>
      <dgm:spPr/>
      <dgm:t>
        <a:bodyPr/>
        <a:lstStyle/>
        <a:p>
          <a:pPr latinLnBrk="1"/>
          <a:endParaRPr lang="ko-KR" altLang="en-US" sz="2000" b="0" spc="-150" dirty="0" smtClean="0"/>
        </a:p>
      </dgm:t>
    </dgm:pt>
    <dgm:pt modelId="{D5358B11-039F-4BD8-BA4C-9209ADE010E8}" type="par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42707C9B-87C3-429A-92D6-EA2E146A77BB}" type="sib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B4152059-2EB7-459F-A90D-BB033DA6D3BD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553B85D3-9CBF-4CE7-AC7E-BE9D3C404C5C}" type="par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1062F5F9-EC5B-4DEC-A940-4DA4984D59AE}" type="sib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40A8B83B-2E65-4FD7-87E1-FEB1E67C4F4B}">
      <dgm:prSet custT="1"/>
      <dgm:spPr/>
      <dgm:t>
        <a:bodyPr/>
        <a:lstStyle/>
        <a:p>
          <a:pPr latinLnBrk="1"/>
          <a:endParaRPr lang="ko-KR" altLang="en-US" sz="2000" b="0" spc="-150" dirty="0" smtClean="0"/>
        </a:p>
      </dgm:t>
    </dgm:pt>
    <dgm:pt modelId="{82BB70E2-8E26-487A-8B62-21F4FF1FB773}" type="parTrans" cxnId="{DC048688-5818-45EA-BD4D-2C5B9C3DB538}">
      <dgm:prSet/>
      <dgm:spPr/>
      <dgm:t>
        <a:bodyPr/>
        <a:lstStyle/>
        <a:p>
          <a:pPr latinLnBrk="1"/>
          <a:endParaRPr lang="ko-KR" altLang="en-US"/>
        </a:p>
      </dgm:t>
    </dgm:pt>
    <dgm:pt modelId="{8745ECCB-FD72-4062-8E94-EFCBA1291113}" type="sibTrans" cxnId="{DC048688-5818-45EA-BD4D-2C5B9C3DB538}">
      <dgm:prSet/>
      <dgm:spPr/>
      <dgm:t>
        <a:bodyPr/>
        <a:lstStyle/>
        <a:p>
          <a:pPr latinLnBrk="1"/>
          <a:endParaRPr lang="ko-KR" altLang="en-US"/>
        </a:p>
      </dgm:t>
    </dgm:pt>
    <dgm:pt modelId="{3D05D79D-80F7-4E12-B7B3-8567646519F0}">
      <dgm:prSet phldrT="[텍스트]" custT="1"/>
      <dgm:spPr/>
      <dgm:t>
        <a:bodyPr/>
        <a:lstStyle/>
        <a:p>
          <a:pPr latinLnBrk="1"/>
          <a:r>
            <a:rPr lang="en-US" altLang="en-US" sz="2000" b="0" spc="-150" dirty="0" smtClean="0"/>
            <a:t>-  ‘</a:t>
          </a:r>
          <a:r>
            <a:rPr lang="ko-KR" altLang="en-US" sz="2000" b="0" spc="-150" dirty="0" smtClean="0"/>
            <a:t>부분별로 분리하여 매각</a:t>
          </a:r>
          <a:r>
            <a:rPr lang="en-US" altLang="en-US" sz="2000" b="0" spc="-150" dirty="0" smtClean="0"/>
            <a:t>(</a:t>
          </a:r>
          <a:r>
            <a:rPr lang="ko-KR" altLang="en-US" sz="2000" b="0" spc="-150" dirty="0" smtClean="0"/>
            <a:t>또는 금융리스로 제공</a:t>
          </a:r>
          <a:r>
            <a:rPr lang="en-US" altLang="en-US" sz="2000" b="0" spc="-150" dirty="0" smtClean="0"/>
            <a:t>)</a:t>
          </a:r>
          <a:r>
            <a:rPr lang="ko-KR" altLang="en-US" sz="2000" b="0" spc="-150" dirty="0" smtClean="0"/>
            <a:t>할 수 있으면 각 부분을 분리하여 회계처리</a:t>
          </a:r>
          <a:endParaRPr lang="ko-KR" altLang="en-US" sz="2000" b="0" spc="-150" dirty="0"/>
        </a:p>
      </dgm:t>
    </dgm:pt>
    <dgm:pt modelId="{F8468903-3AD6-4E5E-B78A-DFEC3345B8DE}" type="parTrans" cxnId="{96321C45-7F11-49D4-B55D-2D1CDCDB89BE}">
      <dgm:prSet/>
      <dgm:spPr/>
      <dgm:t>
        <a:bodyPr/>
        <a:lstStyle/>
        <a:p>
          <a:pPr latinLnBrk="1"/>
          <a:endParaRPr lang="ko-KR" altLang="en-US"/>
        </a:p>
      </dgm:t>
    </dgm:pt>
    <dgm:pt modelId="{EA14211C-5198-4B74-B02A-59761F4A6B42}" type="sibTrans" cxnId="{96321C45-7F11-49D4-B55D-2D1CDCDB89BE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498147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AD8FA0B-E915-4196-B52A-45B073C60F30}" type="presOf" srcId="{2F1A8234-D50C-4E17-91E1-4605AB85DF64}" destId="{47447BAA-7383-4DF1-9039-E6D0EC5971C3}" srcOrd="1" destOrd="0" presId="urn:microsoft.com/office/officeart/2005/8/layout/list1"/>
    <dgm:cxn modelId="{E6F7AF27-5A09-4CDD-AADB-9E41C936F436}" type="presOf" srcId="{B4152059-2EB7-459F-A90D-BB033DA6D3BD}" destId="{24463EC3-F0E4-4E7A-BE25-411D4E474EB7}" srcOrd="0" destOrd="3" presId="urn:microsoft.com/office/officeart/2005/8/layout/list1"/>
    <dgm:cxn modelId="{E3C2AB95-ED50-48DB-A2BB-DF5F3CB4ACC7}" type="presOf" srcId="{4A21A81D-4CB2-4CA2-948C-BB45A5BE1669}" destId="{24463EC3-F0E4-4E7A-BE25-411D4E474EB7}" srcOrd="0" destOrd="5" presId="urn:microsoft.com/office/officeart/2005/8/layout/list1"/>
    <dgm:cxn modelId="{A7DC83E6-5426-4243-AF96-D23E7C31242D}" srcId="{2F1A8234-D50C-4E17-91E1-4605AB85DF64}" destId="{F2C2D536-678A-4B8E-A68A-CF9E2F49805C}" srcOrd="0" destOrd="0" parTransId="{5C89D351-CA19-422A-8E74-C4D3183E6810}" sibTransId="{72CA02C3-1BC0-477D-A729-3C3F64E1238E}"/>
    <dgm:cxn modelId="{86AD6518-1394-40EE-93B5-6E17389D9B46}" srcId="{2F1A8234-D50C-4E17-91E1-4605AB85DF64}" destId="{689524D3-66AF-40F5-85C7-64F997907E4E}" srcOrd="4" destOrd="0" parTransId="{D5358B11-039F-4BD8-BA4C-9209ADE010E8}" sibTransId="{42707C9B-87C3-429A-92D6-EA2E146A77BB}"/>
    <dgm:cxn modelId="{DC048688-5818-45EA-BD4D-2C5B9C3DB538}" srcId="{2F1A8234-D50C-4E17-91E1-4605AB85DF64}" destId="{40A8B83B-2E65-4FD7-87E1-FEB1E67C4F4B}" srcOrd="2" destOrd="0" parTransId="{82BB70E2-8E26-487A-8B62-21F4FF1FB773}" sibTransId="{8745ECCB-FD72-4062-8E94-EFCBA1291113}"/>
    <dgm:cxn modelId="{96321C45-7F11-49D4-B55D-2D1CDCDB89BE}" srcId="{2F1A8234-D50C-4E17-91E1-4605AB85DF64}" destId="{3D05D79D-80F7-4E12-B7B3-8567646519F0}" srcOrd="1" destOrd="0" parTransId="{F8468903-3AD6-4E5E-B78A-DFEC3345B8DE}" sibTransId="{EA14211C-5198-4B74-B02A-59761F4A6B42}"/>
    <dgm:cxn modelId="{FE908819-ABB9-4BA7-BF98-2E859200C2BF}" type="presOf" srcId="{689524D3-66AF-40F5-85C7-64F997907E4E}" destId="{24463EC3-F0E4-4E7A-BE25-411D4E474EB7}" srcOrd="0" destOrd="4" presId="urn:microsoft.com/office/officeart/2005/8/layout/list1"/>
    <dgm:cxn modelId="{45149842-ED0D-4D03-9F11-C958FA2E1CF8}" type="presOf" srcId="{9EE22156-9663-483C-945E-8E163348B610}" destId="{6429B184-8A54-4FB5-B702-2AF8F709AB10}" srcOrd="0" destOrd="0" presId="urn:microsoft.com/office/officeart/2005/8/layout/list1"/>
    <dgm:cxn modelId="{4A9DEE7A-0771-4E9C-A4A5-1B2927D325EC}" srcId="{689524D3-66AF-40F5-85C7-64F997907E4E}" destId="{4A21A81D-4CB2-4CA2-948C-BB45A5BE1669}" srcOrd="0" destOrd="0" parTransId="{8D39835D-851C-4445-92E4-8D72C3FD6F3E}" sibTransId="{78EBE462-B5EB-4DE8-A489-EE6320F8B61B}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BD62481B-4D4F-439F-A9B5-E9700E4695DE}" type="presOf" srcId="{2F1A8234-D50C-4E17-91E1-4605AB85DF64}" destId="{E317E124-CDAC-4495-B1A6-0E098E50ECC7}" srcOrd="0" destOrd="0" presId="urn:microsoft.com/office/officeart/2005/8/layout/list1"/>
    <dgm:cxn modelId="{2DCBB996-5D22-4B86-AAFA-3225424202EB}" type="presOf" srcId="{40A8B83B-2E65-4FD7-87E1-FEB1E67C4F4B}" destId="{24463EC3-F0E4-4E7A-BE25-411D4E474EB7}" srcOrd="0" destOrd="2" presId="urn:microsoft.com/office/officeart/2005/8/layout/list1"/>
    <dgm:cxn modelId="{C209E63D-0880-4E70-B368-CEF80F739799}" type="presOf" srcId="{3D05D79D-80F7-4E12-B7B3-8567646519F0}" destId="{24463EC3-F0E4-4E7A-BE25-411D4E474EB7}" srcOrd="0" destOrd="1" presId="urn:microsoft.com/office/officeart/2005/8/layout/list1"/>
    <dgm:cxn modelId="{A9784AFC-7E0D-4966-823E-05642863280D}" srcId="{2F1A8234-D50C-4E17-91E1-4605AB85DF64}" destId="{B4152059-2EB7-459F-A90D-BB033DA6D3BD}" srcOrd="3" destOrd="0" parTransId="{553B85D3-9CBF-4CE7-AC7E-BE9D3C404C5C}" sibTransId="{1062F5F9-EC5B-4DEC-A940-4DA4984D59AE}"/>
    <dgm:cxn modelId="{62AE0999-A117-4124-951A-E7858B287789}" type="presOf" srcId="{F2C2D536-678A-4B8E-A68A-CF9E2F49805C}" destId="{24463EC3-F0E4-4E7A-BE25-411D4E474EB7}" srcOrd="0" destOrd="0" presId="urn:microsoft.com/office/officeart/2005/8/layout/list1"/>
    <dgm:cxn modelId="{63AEFA02-A29F-4C4B-BB51-6012EA34DCC1}" type="presParOf" srcId="{6429B184-8A54-4FB5-B702-2AF8F709AB10}" destId="{04FD8B1D-75E3-4071-A7C0-BC59876A77DC}" srcOrd="0" destOrd="0" presId="urn:microsoft.com/office/officeart/2005/8/layout/list1"/>
    <dgm:cxn modelId="{5FB62DBB-5ABB-4BA7-ACAB-2881947D3093}" type="presParOf" srcId="{04FD8B1D-75E3-4071-A7C0-BC59876A77DC}" destId="{E317E124-CDAC-4495-B1A6-0E098E50ECC7}" srcOrd="0" destOrd="0" presId="urn:microsoft.com/office/officeart/2005/8/layout/list1"/>
    <dgm:cxn modelId="{85C44DCF-C9FA-489C-870B-1755FB344FB0}" type="presParOf" srcId="{04FD8B1D-75E3-4071-A7C0-BC59876A77DC}" destId="{47447BAA-7383-4DF1-9039-E6D0EC5971C3}" srcOrd="1" destOrd="0" presId="urn:microsoft.com/office/officeart/2005/8/layout/list1"/>
    <dgm:cxn modelId="{2AA96BE5-DC88-44CE-B8C3-8C5BCAFEBE64}" type="presParOf" srcId="{6429B184-8A54-4FB5-B702-2AF8F709AB10}" destId="{C5C0269A-C008-43D3-9E1E-79E27A781969}" srcOrd="1" destOrd="0" presId="urn:microsoft.com/office/officeart/2005/8/layout/list1"/>
    <dgm:cxn modelId="{5D3AD3AE-44A6-496F-9E57-1E4E47625980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smtClean="0"/>
            <a:t>유동부채</a:t>
          </a:r>
          <a:r>
            <a:rPr lang="en-US" altLang="ko-KR" sz="2400" b="1" dirty="0" smtClean="0"/>
            <a:t>?</a:t>
          </a:r>
          <a:r>
            <a:rPr lang="en-US" altLang="en-US" sz="2400" b="1" dirty="0" smtClean="0"/>
            <a:t> </a:t>
          </a:r>
          <a:r>
            <a:rPr lang="ko-KR" altLang="en-US" sz="2400" b="1" dirty="0" err="1" smtClean="0"/>
            <a:t>비유동부채</a:t>
          </a:r>
          <a:r>
            <a:rPr lang="en-US" altLang="en-US" sz="2400" b="1" dirty="0" smtClean="0"/>
            <a:t>?</a:t>
          </a:r>
          <a:endParaRPr lang="ko-KR" altLang="en-US" sz="2400" b="1" dirty="0" smtClean="0"/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en-US" altLang="en-US" sz="2400" b="1" spc="-150" dirty="0" smtClean="0"/>
            <a:t>2010.</a:t>
          </a:r>
          <a:r>
            <a:rPr lang="ko-KR" altLang="en-US" sz="2400" b="1" spc="-150" dirty="0" smtClean="0"/>
            <a:t> </a:t>
          </a:r>
          <a:r>
            <a:rPr lang="en-US" altLang="en-US" sz="2400" b="1" spc="-150" dirty="0" smtClean="0"/>
            <a:t>12</a:t>
          </a:r>
          <a:r>
            <a:rPr lang="en-US" altLang="ko-KR" sz="2400" b="1" spc="-150" dirty="0" smtClean="0"/>
            <a:t>.</a:t>
          </a:r>
          <a:r>
            <a:rPr lang="ko-KR" altLang="en-US" sz="2400" b="1" spc="-150" dirty="0" smtClean="0"/>
            <a:t> </a:t>
          </a:r>
          <a:r>
            <a:rPr lang="en-US" altLang="en-US" sz="2400" b="1" spc="-150" dirty="0" smtClean="0"/>
            <a:t>31</a:t>
          </a:r>
          <a:r>
            <a:rPr lang="en-US" altLang="ko-KR" sz="2400" b="1" spc="-150" dirty="0" smtClean="0"/>
            <a:t>.</a:t>
          </a:r>
          <a:r>
            <a:rPr lang="ko-KR" altLang="en-US" sz="2400" b="1" spc="-150" dirty="0" smtClean="0"/>
            <a:t> 현재 은행과의 장기차입약정상 부채비율 </a:t>
          </a:r>
          <a:r>
            <a:rPr lang="en-US" altLang="en-US" sz="2400" b="1" spc="-150" dirty="0" smtClean="0"/>
            <a:t>200%</a:t>
          </a:r>
          <a:r>
            <a:rPr lang="ko-KR" altLang="en-US" sz="2400" b="1" spc="-150" dirty="0" smtClean="0"/>
            <a:t>를 지키지 못하여 차입금상환 연장 협의를 시작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en-US" altLang="en-US" sz="2400" b="1" dirty="0" smtClean="0"/>
            <a:t>2011. 1. 15.</a:t>
          </a:r>
          <a:r>
            <a:rPr lang="ko-KR" altLang="en-US" sz="2400" b="1" dirty="0" smtClean="0"/>
            <a:t>에 대주주의 추가출자를 조건으로 </a:t>
          </a:r>
          <a:r>
            <a:rPr lang="en-US" altLang="en-US" sz="2400" b="1" dirty="0" smtClean="0"/>
            <a:t>18</a:t>
          </a:r>
          <a:r>
            <a:rPr lang="ko-KR" altLang="en-US" sz="2400" b="1" dirty="0" smtClean="0"/>
            <a:t>개월 연장에 합의하고</a:t>
          </a:r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endParaRPr lang="en-US" altLang="ko-KR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</a:p>
        <a:p>
          <a:endParaRPr lang="ko-KR" altLang="en-US" sz="2400" spc="-150" dirty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03C9E826-67F9-450F-A2E2-2888C484B213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은행은 </a:t>
          </a:r>
          <a:r>
            <a:rPr lang="en-US" altLang="en-US" sz="2400" b="1" dirty="0" smtClean="0"/>
            <a:t>18</a:t>
          </a:r>
          <a:r>
            <a:rPr lang="ko-KR" altLang="en-US" sz="2400" b="1" dirty="0" err="1" smtClean="0"/>
            <a:t>개월내</a:t>
          </a:r>
          <a:r>
            <a:rPr lang="ko-KR" altLang="en-US" sz="2400" b="1" dirty="0" smtClean="0"/>
            <a:t> 상환요구를 하지 않기로 함</a:t>
          </a:r>
          <a:r>
            <a:rPr lang="en-US" altLang="ko-KR" sz="2400" b="1" dirty="0" smtClean="0"/>
            <a:t>(</a:t>
          </a:r>
          <a:r>
            <a:rPr lang="en-US" altLang="en-US" sz="2400" b="1" dirty="0" smtClean="0"/>
            <a:t>2011. 1. 15)</a:t>
          </a:r>
          <a:endParaRPr lang="en-US" altLang="ko-KR" sz="2400" b="1" dirty="0" smtClean="0"/>
        </a:p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dirty="0"/>
        </a:p>
      </dgm:t>
    </dgm:pt>
    <dgm:pt modelId="{FA7B4C2D-F279-4D77-849B-A809AF0857A6}" type="par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4A93A90B-46E7-4617-B669-7BD0AEDA6AA7}" type="sib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CE6016F-A19C-4D45-AF18-E5CA712CF805}" type="presOf" srcId="{03C9E826-67F9-450F-A2E2-2888C484B213}" destId="{D33A2EF9-E3AB-4FA0-A861-8BA0F39BB7A0}" srcOrd="1" destOrd="0" presId="urn:microsoft.com/office/officeart/2005/8/layout/matrix1"/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ABC95EAD-DBA6-4779-8A5B-2E7E791AE937}" type="presOf" srcId="{55F14E13-7CAA-4D6C-BE1A-0D2E5B0C175C}" destId="{A3F52DA3-AA84-43CF-BBA4-552E3EACA58D}" srcOrd="1" destOrd="0" presId="urn:microsoft.com/office/officeart/2005/8/layout/matrix1"/>
    <dgm:cxn modelId="{E6D7DD33-7368-46FF-AF25-485AA3BD833D}" srcId="{C8FD755F-7904-4ADB-BA33-5B376887CD6B}" destId="{03C9E826-67F9-450F-A2E2-2888C484B213}" srcOrd="3" destOrd="0" parTransId="{FA7B4C2D-F279-4D77-849B-A809AF0857A6}" sibTransId="{4A93A90B-46E7-4617-B669-7BD0AEDA6AA7}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A265D347-D5C1-456B-9BF1-F34D309BFEFF}" type="presOf" srcId="{786F7EE9-1670-43BD-9847-97444B1DBB54}" destId="{5414C969-F239-4134-B471-81D1F9DD7CEC}" srcOrd="0" destOrd="0" presId="urn:microsoft.com/office/officeart/2005/8/layout/matrix1"/>
    <dgm:cxn modelId="{5A552C9A-60E1-49AC-AD6A-206F00D76139}" type="presOf" srcId="{4CEA0F54-CEBB-46DB-B983-1C98AC3E7FE6}" destId="{C4E0708A-CAD5-4614-9E9A-7A8220D330E3}" srcOrd="1" destOrd="0" presId="urn:microsoft.com/office/officeart/2005/8/layout/matrix1"/>
    <dgm:cxn modelId="{2BA97CE3-B32F-4CE5-AC21-BFE94DB93849}" type="presOf" srcId="{55F14E13-7CAA-4D6C-BE1A-0D2E5B0C175C}" destId="{31AD953E-EE08-439A-8F37-C9FC8B1688D3}" srcOrd="0" destOrd="0" presId="urn:microsoft.com/office/officeart/2005/8/layout/matrix1"/>
    <dgm:cxn modelId="{43734689-1357-4630-910B-EAC831FE380C}" type="presOf" srcId="{03C9E826-67F9-450F-A2E2-2888C484B213}" destId="{F37905EF-748A-4DF0-9CF6-E03E23DD441D}" srcOrd="0" destOrd="0" presId="urn:microsoft.com/office/officeart/2005/8/layout/matrix1"/>
    <dgm:cxn modelId="{941EC5F5-FF4C-4797-850A-C05E9E8A7377}" type="presOf" srcId="{C5E46451-94DF-4265-8E26-7F896A68F53E}" destId="{B6576409-DDC9-46B2-BF13-3E568E33EE53}" srcOrd="0" destOrd="0" presId="urn:microsoft.com/office/officeart/2005/8/layout/matrix1"/>
    <dgm:cxn modelId="{3CA12342-5233-4BF1-8AF7-A8895E6061C0}" type="presOf" srcId="{C8FD755F-7904-4ADB-BA33-5B376887CD6B}" destId="{99A7FB8A-227F-4FE7-B6F1-C8218E9457F5}" srcOrd="0" destOrd="0" presId="urn:microsoft.com/office/officeart/2005/8/layout/matrix1"/>
    <dgm:cxn modelId="{537660B3-7F32-4BD2-AD15-93C00E20FB28}" type="presOf" srcId="{786F7EE9-1670-43BD-9847-97444B1DBB54}" destId="{988D56D4-3EC3-4F99-A9E2-02B74E050245}" srcOrd="1" destOrd="0" presId="urn:microsoft.com/office/officeart/2005/8/layout/matrix1"/>
    <dgm:cxn modelId="{FAF8C009-5823-45D8-BA73-286FF491EC8E}" type="presOf" srcId="{4CEA0F54-CEBB-46DB-B983-1C98AC3E7FE6}" destId="{E89010DC-E9AA-4E15-834A-E154B3264E3E}" srcOrd="0" destOrd="0" presId="urn:microsoft.com/office/officeart/2005/8/layout/matrix1"/>
    <dgm:cxn modelId="{3748FB4C-E0AB-46E8-9DAE-975FDF0E5AEB}" type="presParOf" srcId="{B6576409-DDC9-46B2-BF13-3E568E33EE53}" destId="{718EA18F-93C0-4F9F-B868-9BEA1FCD2EBA}" srcOrd="0" destOrd="0" presId="urn:microsoft.com/office/officeart/2005/8/layout/matrix1"/>
    <dgm:cxn modelId="{42924A58-6EE8-494B-9CAF-72D9C6AAEEE0}" type="presParOf" srcId="{718EA18F-93C0-4F9F-B868-9BEA1FCD2EBA}" destId="{31AD953E-EE08-439A-8F37-C9FC8B1688D3}" srcOrd="0" destOrd="0" presId="urn:microsoft.com/office/officeart/2005/8/layout/matrix1"/>
    <dgm:cxn modelId="{0820EBD1-EEA4-41F5-BD0B-F3213A94AFB2}" type="presParOf" srcId="{718EA18F-93C0-4F9F-B868-9BEA1FCD2EBA}" destId="{A3F52DA3-AA84-43CF-BBA4-552E3EACA58D}" srcOrd="1" destOrd="0" presId="urn:microsoft.com/office/officeart/2005/8/layout/matrix1"/>
    <dgm:cxn modelId="{19306F1E-9B74-49AC-851A-A2D6F77CD057}" type="presParOf" srcId="{718EA18F-93C0-4F9F-B868-9BEA1FCD2EBA}" destId="{E89010DC-E9AA-4E15-834A-E154B3264E3E}" srcOrd="2" destOrd="0" presId="urn:microsoft.com/office/officeart/2005/8/layout/matrix1"/>
    <dgm:cxn modelId="{C060F4ED-1162-432C-B732-6B41A4510E91}" type="presParOf" srcId="{718EA18F-93C0-4F9F-B868-9BEA1FCD2EBA}" destId="{C4E0708A-CAD5-4614-9E9A-7A8220D330E3}" srcOrd="3" destOrd="0" presId="urn:microsoft.com/office/officeart/2005/8/layout/matrix1"/>
    <dgm:cxn modelId="{C9517FFE-F76E-4F55-8F52-26A270EA6BE7}" type="presParOf" srcId="{718EA18F-93C0-4F9F-B868-9BEA1FCD2EBA}" destId="{5414C969-F239-4134-B471-81D1F9DD7CEC}" srcOrd="4" destOrd="0" presId="urn:microsoft.com/office/officeart/2005/8/layout/matrix1"/>
    <dgm:cxn modelId="{C6FE359A-DF30-4479-9249-AED08F9F3C45}" type="presParOf" srcId="{718EA18F-93C0-4F9F-B868-9BEA1FCD2EBA}" destId="{988D56D4-3EC3-4F99-A9E2-02B74E050245}" srcOrd="5" destOrd="0" presId="urn:microsoft.com/office/officeart/2005/8/layout/matrix1"/>
    <dgm:cxn modelId="{7F2F5B9A-97CD-477E-B7BA-A54B2DED770B}" type="presParOf" srcId="{718EA18F-93C0-4F9F-B868-9BEA1FCD2EBA}" destId="{F37905EF-748A-4DF0-9CF6-E03E23DD441D}" srcOrd="6" destOrd="0" presId="urn:microsoft.com/office/officeart/2005/8/layout/matrix1"/>
    <dgm:cxn modelId="{C753A5BE-0155-453D-90E2-3901714BFF18}" type="presParOf" srcId="{718EA18F-93C0-4F9F-B868-9BEA1FCD2EBA}" destId="{D33A2EF9-E3AB-4FA0-A861-8BA0F39BB7A0}" srcOrd="7" destOrd="0" presId="urn:microsoft.com/office/officeart/2005/8/layout/matrix1"/>
    <dgm:cxn modelId="{FBC24A11-B3F6-45ED-A5D9-0FE7AC0980EF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r>
            <a:rPr lang="en-US" altLang="en-US" sz="2400" b="1" dirty="0" smtClean="0"/>
            <a:t>1001</a:t>
          </a:r>
          <a:r>
            <a:rPr lang="ko-KR" altLang="en-US" sz="2400" b="1" dirty="0" smtClean="0"/>
            <a:t>호 문단</a:t>
          </a:r>
          <a:r>
            <a:rPr lang="en-US" altLang="en-US" sz="2400" b="1" dirty="0" smtClean="0"/>
            <a:t>69</a:t>
          </a:r>
          <a:endParaRPr lang="ko-KR" altLang="en-US" sz="2400" b="1" dirty="0" smtClean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F2C2D536-678A-4B8E-A68A-CF9E2F49805C}">
      <dgm:prSet phldrT="[텍스트]" custT="1"/>
      <dgm:spPr/>
      <dgm:t>
        <a:bodyPr/>
        <a:lstStyle/>
        <a:p>
          <a:pPr latinLnBrk="1"/>
          <a:r>
            <a:rPr lang="ko-KR" altLang="en-US" sz="2000" b="0" spc="-150" smtClean="0"/>
            <a:t>부채는 다음의 경우에 유동부채로 분류한다</a:t>
          </a:r>
          <a:r>
            <a:rPr lang="en-US" altLang="en-US" sz="2000" b="0" spc="-150" smtClean="0"/>
            <a:t>.</a:t>
          </a:r>
          <a:endParaRPr lang="ko-KR" altLang="en-US" sz="2000" b="0" spc="-150" dirty="0"/>
        </a:p>
      </dgm:t>
    </dgm:pt>
    <dgm:pt modelId="{5C89D351-CA19-422A-8E74-C4D3183E6810}" type="par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72CA02C3-1BC0-477D-A729-3C3F64E1238E}" type="sib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4A21A81D-4CB2-4CA2-948C-BB45A5BE1669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8D39835D-851C-4445-92E4-8D72C3FD6F3E}" type="par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78EBE462-B5EB-4DE8-A489-EE6320F8B61B}" type="sib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689524D3-66AF-40F5-85C7-64F997907E4E}">
      <dgm:prSet custT="1"/>
      <dgm:spPr/>
      <dgm:t>
        <a:bodyPr/>
        <a:lstStyle/>
        <a:p>
          <a:pPr latinLnBrk="1"/>
          <a:endParaRPr lang="ko-KR" altLang="en-US" sz="2000" b="0" spc="-150" dirty="0" smtClean="0"/>
        </a:p>
      </dgm:t>
    </dgm:pt>
    <dgm:pt modelId="{D5358B11-039F-4BD8-BA4C-9209ADE010E8}" type="par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42707C9B-87C3-429A-92D6-EA2E146A77BB}" type="sib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B4152059-2EB7-459F-A90D-BB033DA6D3BD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553B85D3-9CBF-4CE7-AC7E-BE9D3C404C5C}" type="par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1062F5F9-EC5B-4DEC-A940-4DA4984D59AE}" type="sibTrans" cxnId="{A9784AFC-7E0D-4966-823E-05642863280D}">
      <dgm:prSet/>
      <dgm:spPr/>
      <dgm:t>
        <a:bodyPr/>
        <a:lstStyle/>
        <a:p>
          <a:pPr latinLnBrk="1"/>
          <a:endParaRPr lang="ko-KR" altLang="en-US"/>
        </a:p>
      </dgm:t>
    </dgm:pt>
    <dgm:pt modelId="{2DA5273C-D7B5-4604-8C85-53FB925884B8}">
      <dgm:prSet custT="1"/>
      <dgm:spPr/>
      <dgm:t>
        <a:bodyPr/>
        <a:lstStyle/>
        <a:p>
          <a:pPr latinLnBrk="1"/>
          <a:r>
            <a:rPr lang="ko-KR" altLang="en-US" sz="2000" b="0" spc="-150" dirty="0" smtClean="0"/>
            <a:t>⑴	정상영업주기 내에 결제될 것으로 예상하고 있다</a:t>
          </a:r>
          <a:r>
            <a:rPr lang="en-US" altLang="en-US" sz="2000" b="0" spc="-150" dirty="0" smtClean="0"/>
            <a:t>.</a:t>
          </a:r>
          <a:endParaRPr lang="ko-KR" altLang="en-US" sz="2000" b="0" spc="-150" dirty="0" smtClean="0"/>
        </a:p>
      </dgm:t>
    </dgm:pt>
    <dgm:pt modelId="{7E00AAE8-DBC7-4112-9F65-C11C139382B7}" type="parTrans" cxnId="{0E133803-3E2E-4293-B606-5BB576905EBF}">
      <dgm:prSet/>
      <dgm:spPr/>
      <dgm:t>
        <a:bodyPr/>
        <a:lstStyle/>
        <a:p>
          <a:pPr latinLnBrk="1"/>
          <a:endParaRPr lang="ko-KR" altLang="en-US"/>
        </a:p>
      </dgm:t>
    </dgm:pt>
    <dgm:pt modelId="{F00D4B2E-34DD-48E5-B5DB-F94C9ECE7980}" type="sibTrans" cxnId="{0E133803-3E2E-4293-B606-5BB576905EBF}">
      <dgm:prSet/>
      <dgm:spPr/>
      <dgm:t>
        <a:bodyPr/>
        <a:lstStyle/>
        <a:p>
          <a:pPr latinLnBrk="1"/>
          <a:endParaRPr lang="ko-KR" altLang="en-US"/>
        </a:p>
      </dgm:t>
    </dgm:pt>
    <dgm:pt modelId="{3A291841-39F0-4844-B3A3-B60283515501}">
      <dgm:prSet custT="1"/>
      <dgm:spPr/>
      <dgm:t>
        <a:bodyPr/>
        <a:lstStyle/>
        <a:p>
          <a:pPr latinLnBrk="1"/>
          <a:r>
            <a:rPr lang="ko-KR" altLang="en-US" sz="2000" b="0" spc="-150" dirty="0" smtClean="0"/>
            <a:t>⑵	주로 단기매매 목적으로 보유하고 있다</a:t>
          </a:r>
          <a:r>
            <a:rPr lang="en-US" altLang="en-US" sz="2000" b="0" spc="-150" dirty="0" smtClean="0"/>
            <a:t>.</a:t>
          </a:r>
          <a:endParaRPr lang="ko-KR" altLang="en-US" sz="2000" b="0" spc="-150" dirty="0" smtClean="0"/>
        </a:p>
      </dgm:t>
    </dgm:pt>
    <dgm:pt modelId="{125E495D-45B4-4050-A728-2019252C424D}" type="parTrans" cxnId="{D96EEF42-4ECD-4A13-8F89-4B76E43F77D6}">
      <dgm:prSet/>
      <dgm:spPr/>
      <dgm:t>
        <a:bodyPr/>
        <a:lstStyle/>
        <a:p>
          <a:pPr latinLnBrk="1"/>
          <a:endParaRPr lang="ko-KR" altLang="en-US"/>
        </a:p>
      </dgm:t>
    </dgm:pt>
    <dgm:pt modelId="{419ACCC9-493B-458F-B48D-34C9FE2937D0}" type="sibTrans" cxnId="{D96EEF42-4ECD-4A13-8F89-4B76E43F77D6}">
      <dgm:prSet/>
      <dgm:spPr/>
      <dgm:t>
        <a:bodyPr/>
        <a:lstStyle/>
        <a:p>
          <a:pPr latinLnBrk="1"/>
          <a:endParaRPr lang="ko-KR" altLang="en-US"/>
        </a:p>
      </dgm:t>
    </dgm:pt>
    <dgm:pt modelId="{E0ABB8AA-70E3-473B-87DC-0817CBD9EA89}">
      <dgm:prSet custT="1"/>
      <dgm:spPr/>
      <dgm:t>
        <a:bodyPr/>
        <a:lstStyle/>
        <a:p>
          <a:pPr latinLnBrk="1"/>
          <a:r>
            <a:rPr lang="ko-KR" altLang="en-US" sz="2000" b="0" spc="-150" dirty="0" smtClean="0"/>
            <a:t>⑶	보고기간 후 </a:t>
          </a:r>
          <a:r>
            <a:rPr lang="en-US" altLang="en-US" sz="2000" b="0" spc="-150" dirty="0" smtClean="0"/>
            <a:t>12</a:t>
          </a:r>
          <a:r>
            <a:rPr lang="ko-KR" altLang="en-US" sz="2000" b="0" spc="-150" dirty="0" smtClean="0"/>
            <a:t>개월 이내에 결제하기로 되어 있다</a:t>
          </a:r>
          <a:r>
            <a:rPr lang="en-US" altLang="en-US" sz="2000" b="0" spc="-150" dirty="0" smtClean="0"/>
            <a:t>. </a:t>
          </a:r>
          <a:endParaRPr lang="ko-KR" altLang="en-US" sz="2000" b="0" spc="-150" dirty="0" smtClean="0"/>
        </a:p>
      </dgm:t>
    </dgm:pt>
    <dgm:pt modelId="{C0E37CE2-58FB-447F-A0BF-930A524D937B}" type="parTrans" cxnId="{364C9B83-71C1-414C-9736-3FED5C51A5A0}">
      <dgm:prSet/>
      <dgm:spPr/>
      <dgm:t>
        <a:bodyPr/>
        <a:lstStyle/>
        <a:p>
          <a:pPr latinLnBrk="1"/>
          <a:endParaRPr lang="ko-KR" altLang="en-US"/>
        </a:p>
      </dgm:t>
    </dgm:pt>
    <dgm:pt modelId="{C1EACBEB-161D-4B60-A108-7D01E6222DC4}" type="sibTrans" cxnId="{364C9B83-71C1-414C-9736-3FED5C51A5A0}">
      <dgm:prSet/>
      <dgm:spPr/>
      <dgm:t>
        <a:bodyPr/>
        <a:lstStyle/>
        <a:p>
          <a:pPr latinLnBrk="1"/>
          <a:endParaRPr lang="ko-KR" altLang="en-US"/>
        </a:p>
      </dgm:t>
    </dgm:pt>
    <dgm:pt modelId="{9CE03FD1-D866-4529-9B7A-61EE568A1E07}">
      <dgm:prSet custT="1"/>
      <dgm:spPr/>
      <dgm:t>
        <a:bodyPr/>
        <a:lstStyle/>
        <a:p>
          <a:pPr latinLnBrk="1"/>
          <a:r>
            <a:rPr lang="ko-KR" altLang="en-US" sz="2000" b="0" spc="-150" dirty="0" smtClean="0"/>
            <a:t>⑷	보고기간 후 </a:t>
          </a:r>
          <a:r>
            <a:rPr lang="en-US" altLang="en-US" sz="2000" b="0" spc="-150" dirty="0" smtClean="0"/>
            <a:t>12</a:t>
          </a:r>
          <a:r>
            <a:rPr lang="ko-KR" altLang="en-US" sz="2000" b="0" spc="-150" dirty="0" smtClean="0"/>
            <a:t>개월 이상 부채의 결제를 연기할 수 있는 무조건의 권리를 가지고 있지 않다</a:t>
          </a:r>
          <a:r>
            <a:rPr lang="en-US" altLang="en-US" sz="2000" b="0" spc="-150" dirty="0" smtClean="0"/>
            <a:t>(</a:t>
          </a:r>
          <a:r>
            <a:rPr lang="ko-KR" altLang="en-US" sz="2000" b="0" spc="-150" dirty="0" smtClean="0"/>
            <a:t>문단 </a:t>
          </a:r>
          <a:r>
            <a:rPr lang="en-US" altLang="en-US" sz="2000" b="0" spc="-150" dirty="0" smtClean="0"/>
            <a:t>73 </a:t>
          </a:r>
          <a:r>
            <a:rPr lang="ko-KR" altLang="en-US" sz="2000" b="0" spc="-150" dirty="0" smtClean="0"/>
            <a:t>참조</a:t>
          </a:r>
          <a:r>
            <a:rPr lang="en-US" altLang="en-US" sz="2000" b="0" spc="-150" dirty="0" smtClean="0"/>
            <a:t>). </a:t>
          </a:r>
          <a:r>
            <a:rPr lang="ko-KR" altLang="en-US" sz="2000" b="0" spc="-150" dirty="0" smtClean="0"/>
            <a:t>계약 상대방의 선택에 따라</a:t>
          </a:r>
          <a:r>
            <a:rPr lang="en-US" altLang="en-US" sz="2000" b="0" spc="-150" dirty="0" smtClean="0"/>
            <a:t>, </a:t>
          </a:r>
          <a:r>
            <a:rPr lang="ko-KR" altLang="en-US" sz="2000" b="0" spc="-150" dirty="0" smtClean="0"/>
            <a:t>지분상품의 발행으로 결제할 수 있는 부채의 조건은 그 분류에 영향을 미치지 아니한다</a:t>
          </a:r>
          <a:r>
            <a:rPr lang="en-US" altLang="en-US" sz="2000" b="0" spc="-150" dirty="0" smtClean="0"/>
            <a:t>.</a:t>
          </a:r>
          <a:endParaRPr lang="ko-KR" altLang="en-US" sz="2000" b="0" spc="-150" dirty="0" smtClean="0"/>
        </a:p>
      </dgm:t>
    </dgm:pt>
    <dgm:pt modelId="{B741BC9B-DCAE-4461-A792-2AA2F93B5C6F}" type="parTrans" cxnId="{7086C3F1-6CCC-4DAE-B0A8-16D188CCAFD0}">
      <dgm:prSet/>
      <dgm:spPr/>
      <dgm:t>
        <a:bodyPr/>
        <a:lstStyle/>
        <a:p>
          <a:pPr latinLnBrk="1"/>
          <a:endParaRPr lang="ko-KR" altLang="en-US"/>
        </a:p>
      </dgm:t>
    </dgm:pt>
    <dgm:pt modelId="{1A842287-E048-4E77-A970-F64945A2D8F1}" type="sibTrans" cxnId="{7086C3F1-6CCC-4DAE-B0A8-16D188CCAFD0}">
      <dgm:prSet/>
      <dgm:spPr/>
      <dgm:t>
        <a:bodyPr/>
        <a:lstStyle/>
        <a:p>
          <a:pPr latinLnBrk="1"/>
          <a:endParaRPr lang="ko-KR" altLang="en-US"/>
        </a:p>
      </dgm:t>
    </dgm:pt>
    <dgm:pt modelId="{64CDB484-16B8-4036-84B4-B50FBC545D71}">
      <dgm:prSet custT="1"/>
      <dgm:spPr/>
      <dgm:t>
        <a:bodyPr/>
        <a:lstStyle/>
        <a:p>
          <a:pPr latinLnBrk="1"/>
          <a:r>
            <a:rPr lang="ko-KR" altLang="en-US" sz="2000" b="0" spc="-150" dirty="0" smtClean="0"/>
            <a:t>그 밖의 모든 부채는 비유동부채로 분류한다</a:t>
          </a:r>
          <a:r>
            <a:rPr lang="en-US" altLang="en-US" sz="2000" b="0" spc="-150" dirty="0" smtClean="0"/>
            <a:t>.</a:t>
          </a:r>
          <a:endParaRPr lang="ko-KR" altLang="en-US" sz="2000" b="0" spc="-150" dirty="0" smtClean="0"/>
        </a:p>
      </dgm:t>
    </dgm:pt>
    <dgm:pt modelId="{A8A377E5-BFA1-4B6A-A599-0C028D3B6D65}" type="parTrans" cxnId="{FD9BF031-6633-4454-97BC-0E490BD79B30}">
      <dgm:prSet/>
      <dgm:spPr/>
      <dgm:t>
        <a:bodyPr/>
        <a:lstStyle/>
        <a:p>
          <a:pPr latinLnBrk="1"/>
          <a:endParaRPr lang="ko-KR" altLang="en-US"/>
        </a:p>
      </dgm:t>
    </dgm:pt>
    <dgm:pt modelId="{013C0917-475D-46AD-AB78-43A2543CF248}" type="sibTrans" cxnId="{FD9BF031-6633-4454-97BC-0E490BD79B30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498147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10CC236-24A9-4E52-9F08-9FF83728B7A9}" type="presOf" srcId="{9CE03FD1-D866-4529-9B7A-61EE568A1E07}" destId="{24463EC3-F0E4-4E7A-BE25-411D4E474EB7}" srcOrd="0" destOrd="4" presId="urn:microsoft.com/office/officeart/2005/8/layout/list1"/>
    <dgm:cxn modelId="{E8F5D408-63FA-4830-BE42-9CC715C3A6E6}" type="presOf" srcId="{2DA5273C-D7B5-4604-8C85-53FB925884B8}" destId="{24463EC3-F0E4-4E7A-BE25-411D4E474EB7}" srcOrd="0" destOrd="1" presId="urn:microsoft.com/office/officeart/2005/8/layout/list1"/>
    <dgm:cxn modelId="{F7471911-35D8-4EBA-A567-5C81EF163E40}" type="presOf" srcId="{689524D3-66AF-40F5-85C7-64F997907E4E}" destId="{24463EC3-F0E4-4E7A-BE25-411D4E474EB7}" srcOrd="0" destOrd="7" presId="urn:microsoft.com/office/officeart/2005/8/layout/list1"/>
    <dgm:cxn modelId="{A7DC83E6-5426-4243-AF96-D23E7C31242D}" srcId="{2F1A8234-D50C-4E17-91E1-4605AB85DF64}" destId="{F2C2D536-678A-4B8E-A68A-CF9E2F49805C}" srcOrd="0" destOrd="0" parTransId="{5C89D351-CA19-422A-8E74-C4D3183E6810}" sibTransId="{72CA02C3-1BC0-477D-A729-3C3F64E1238E}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334D1B2D-F1F0-4D8C-8F94-6AE2D232E1EC}" type="presOf" srcId="{E0ABB8AA-70E3-473B-87DC-0817CBD9EA89}" destId="{24463EC3-F0E4-4E7A-BE25-411D4E474EB7}" srcOrd="0" destOrd="3" presId="urn:microsoft.com/office/officeart/2005/8/layout/list1"/>
    <dgm:cxn modelId="{986393ED-5D24-421E-BDBC-D570B94ABF9E}" type="presOf" srcId="{64CDB484-16B8-4036-84B4-B50FBC545D71}" destId="{24463EC3-F0E4-4E7A-BE25-411D4E474EB7}" srcOrd="0" destOrd="5" presId="urn:microsoft.com/office/officeart/2005/8/layout/list1"/>
    <dgm:cxn modelId="{5D0C4152-22FD-46BB-AECB-A51E8C183020}" type="presOf" srcId="{2F1A8234-D50C-4E17-91E1-4605AB85DF64}" destId="{47447BAA-7383-4DF1-9039-E6D0EC5971C3}" srcOrd="1" destOrd="0" presId="urn:microsoft.com/office/officeart/2005/8/layout/list1"/>
    <dgm:cxn modelId="{364C9B83-71C1-414C-9736-3FED5C51A5A0}" srcId="{2F1A8234-D50C-4E17-91E1-4605AB85DF64}" destId="{E0ABB8AA-70E3-473B-87DC-0817CBD9EA89}" srcOrd="3" destOrd="0" parTransId="{C0E37CE2-58FB-447F-A0BF-930A524D937B}" sibTransId="{C1EACBEB-161D-4B60-A108-7D01E6222DC4}"/>
    <dgm:cxn modelId="{86AD6518-1394-40EE-93B5-6E17389D9B46}" srcId="{2F1A8234-D50C-4E17-91E1-4605AB85DF64}" destId="{689524D3-66AF-40F5-85C7-64F997907E4E}" srcOrd="7" destOrd="0" parTransId="{D5358B11-039F-4BD8-BA4C-9209ADE010E8}" sibTransId="{42707C9B-87C3-429A-92D6-EA2E146A77BB}"/>
    <dgm:cxn modelId="{FD9BF031-6633-4454-97BC-0E490BD79B30}" srcId="{2F1A8234-D50C-4E17-91E1-4605AB85DF64}" destId="{64CDB484-16B8-4036-84B4-B50FBC545D71}" srcOrd="5" destOrd="0" parTransId="{A8A377E5-BFA1-4B6A-A599-0C028D3B6D65}" sibTransId="{013C0917-475D-46AD-AB78-43A2543CF248}"/>
    <dgm:cxn modelId="{768C94F2-D9A6-4D62-94CE-D2C4094A2C7B}" type="presOf" srcId="{2F1A8234-D50C-4E17-91E1-4605AB85DF64}" destId="{E317E124-CDAC-4495-B1A6-0E098E50ECC7}" srcOrd="0" destOrd="0" presId="urn:microsoft.com/office/officeart/2005/8/layout/list1"/>
    <dgm:cxn modelId="{0E133803-3E2E-4293-B606-5BB576905EBF}" srcId="{2F1A8234-D50C-4E17-91E1-4605AB85DF64}" destId="{2DA5273C-D7B5-4604-8C85-53FB925884B8}" srcOrd="1" destOrd="0" parTransId="{7E00AAE8-DBC7-4112-9F65-C11C139382B7}" sibTransId="{F00D4B2E-34DD-48E5-B5DB-F94C9ECE7980}"/>
    <dgm:cxn modelId="{4C0579AB-176B-4312-852D-F322617E629A}" type="presOf" srcId="{B4152059-2EB7-459F-A90D-BB033DA6D3BD}" destId="{24463EC3-F0E4-4E7A-BE25-411D4E474EB7}" srcOrd="0" destOrd="6" presId="urn:microsoft.com/office/officeart/2005/8/layout/list1"/>
    <dgm:cxn modelId="{B778146B-F8A3-46C5-AAE3-DEB9CE6BAF5C}" type="presOf" srcId="{3A291841-39F0-4844-B3A3-B60283515501}" destId="{24463EC3-F0E4-4E7A-BE25-411D4E474EB7}" srcOrd="0" destOrd="2" presId="urn:microsoft.com/office/officeart/2005/8/layout/list1"/>
    <dgm:cxn modelId="{F928C0D3-BC41-486C-A07C-79BBE9DEDEF0}" type="presOf" srcId="{4A21A81D-4CB2-4CA2-948C-BB45A5BE1669}" destId="{24463EC3-F0E4-4E7A-BE25-411D4E474EB7}" srcOrd="0" destOrd="8" presId="urn:microsoft.com/office/officeart/2005/8/layout/list1"/>
    <dgm:cxn modelId="{9BB9D340-E075-4248-A1A3-883DB47F1D08}" type="presOf" srcId="{9EE22156-9663-483C-945E-8E163348B610}" destId="{6429B184-8A54-4FB5-B702-2AF8F709AB10}" srcOrd="0" destOrd="0" presId="urn:microsoft.com/office/officeart/2005/8/layout/list1"/>
    <dgm:cxn modelId="{4A9DEE7A-0771-4E9C-A4A5-1B2927D325EC}" srcId="{689524D3-66AF-40F5-85C7-64F997907E4E}" destId="{4A21A81D-4CB2-4CA2-948C-BB45A5BE1669}" srcOrd="0" destOrd="0" parTransId="{8D39835D-851C-4445-92E4-8D72C3FD6F3E}" sibTransId="{78EBE462-B5EB-4DE8-A489-EE6320F8B61B}"/>
    <dgm:cxn modelId="{A9784AFC-7E0D-4966-823E-05642863280D}" srcId="{2F1A8234-D50C-4E17-91E1-4605AB85DF64}" destId="{B4152059-2EB7-459F-A90D-BB033DA6D3BD}" srcOrd="6" destOrd="0" parTransId="{553B85D3-9CBF-4CE7-AC7E-BE9D3C404C5C}" sibTransId="{1062F5F9-EC5B-4DEC-A940-4DA4984D59AE}"/>
    <dgm:cxn modelId="{D96EEF42-4ECD-4A13-8F89-4B76E43F77D6}" srcId="{2F1A8234-D50C-4E17-91E1-4605AB85DF64}" destId="{3A291841-39F0-4844-B3A3-B60283515501}" srcOrd="2" destOrd="0" parTransId="{125E495D-45B4-4050-A728-2019252C424D}" sibTransId="{419ACCC9-493B-458F-B48D-34C9FE2937D0}"/>
    <dgm:cxn modelId="{0EF9F6D4-E7BE-44DE-9066-C97A1C78D34C}" type="presOf" srcId="{F2C2D536-678A-4B8E-A68A-CF9E2F49805C}" destId="{24463EC3-F0E4-4E7A-BE25-411D4E474EB7}" srcOrd="0" destOrd="0" presId="urn:microsoft.com/office/officeart/2005/8/layout/list1"/>
    <dgm:cxn modelId="{7086C3F1-6CCC-4DAE-B0A8-16D188CCAFD0}" srcId="{2F1A8234-D50C-4E17-91E1-4605AB85DF64}" destId="{9CE03FD1-D866-4529-9B7A-61EE568A1E07}" srcOrd="4" destOrd="0" parTransId="{B741BC9B-DCAE-4461-A792-2AA2F93B5C6F}" sibTransId="{1A842287-E048-4E77-A970-F64945A2D8F1}"/>
    <dgm:cxn modelId="{7FBD2AFA-7857-49DE-9399-A78D36698A18}" type="presParOf" srcId="{6429B184-8A54-4FB5-B702-2AF8F709AB10}" destId="{04FD8B1D-75E3-4071-A7C0-BC59876A77DC}" srcOrd="0" destOrd="0" presId="urn:microsoft.com/office/officeart/2005/8/layout/list1"/>
    <dgm:cxn modelId="{3378F906-0DAE-4E35-8664-49762FB07D59}" type="presParOf" srcId="{04FD8B1D-75E3-4071-A7C0-BC59876A77DC}" destId="{E317E124-CDAC-4495-B1A6-0E098E50ECC7}" srcOrd="0" destOrd="0" presId="urn:microsoft.com/office/officeart/2005/8/layout/list1"/>
    <dgm:cxn modelId="{C064EDEC-F2E8-4F34-B115-0699194DDFCE}" type="presParOf" srcId="{04FD8B1D-75E3-4071-A7C0-BC59876A77DC}" destId="{47447BAA-7383-4DF1-9039-E6D0EC5971C3}" srcOrd="1" destOrd="0" presId="urn:microsoft.com/office/officeart/2005/8/layout/list1"/>
    <dgm:cxn modelId="{0A6C0E05-ECB7-4906-BA33-68CCE2DED9AF}" type="presParOf" srcId="{6429B184-8A54-4FB5-B702-2AF8F709AB10}" destId="{C5C0269A-C008-43D3-9E1E-79E27A781969}" srcOrd="1" destOrd="0" presId="urn:microsoft.com/office/officeart/2005/8/layout/list1"/>
    <dgm:cxn modelId="{FA2B55FD-DAA4-4C07-8A1A-B76DFB507CEE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r>
            <a:rPr lang="en-US" altLang="en-US" sz="2400" b="1" dirty="0" smtClean="0"/>
            <a:t>1001</a:t>
          </a:r>
          <a:r>
            <a:rPr lang="ko-KR" altLang="en-US" sz="2400" b="1" dirty="0" smtClean="0"/>
            <a:t>호 문단</a:t>
          </a:r>
          <a:r>
            <a:rPr lang="en-US" altLang="en-US" sz="2400" b="1" dirty="0" smtClean="0"/>
            <a:t>74</a:t>
          </a:r>
          <a:endParaRPr lang="ko-KR" altLang="en-US" sz="2400" b="1" dirty="0" smtClean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F2C2D536-678A-4B8E-A68A-CF9E2F49805C}">
      <dgm:prSet phldrT="[텍스트]" custT="1"/>
      <dgm:spPr/>
      <dgm:t>
        <a:bodyPr/>
        <a:lstStyle/>
        <a:p>
          <a:pPr latinLnBrk="1"/>
          <a:r>
            <a:rPr lang="ko-KR" altLang="en-US" sz="2000" b="0" spc="-150" dirty="0" err="1" smtClean="0"/>
            <a:t>보고기간말</a:t>
          </a:r>
          <a:r>
            <a:rPr lang="ko-KR" altLang="en-US" sz="2000" b="0" spc="-150" dirty="0" smtClean="0"/>
            <a:t> 이전에 장기차입약정을 위반했을 때 대여자가 즉시 상환을 요구할 수 있는 채무는 </a:t>
          </a:r>
          <a:r>
            <a:rPr lang="ko-KR" altLang="en-US" sz="2000" b="0" u="sng" spc="-150" dirty="0" smtClean="0"/>
            <a:t>보고기간 후</a:t>
          </a:r>
          <a:r>
            <a:rPr lang="ko-KR" altLang="en-US" sz="2000" b="0" spc="-150" dirty="0" smtClean="0"/>
            <a:t> 재무제표 발행승인일 전에 채권자가 약정위반을 이유로 상환을 요구하지 않기로 합의하더라도 유동부채로 분류한다</a:t>
          </a:r>
          <a:r>
            <a:rPr lang="en-US" altLang="en-US" sz="2000" b="0" spc="-150" dirty="0" smtClean="0"/>
            <a:t>. </a:t>
          </a:r>
          <a:r>
            <a:rPr lang="ko-KR" altLang="en-US" sz="2000" b="0" spc="-150" dirty="0" smtClean="0"/>
            <a:t>그 이유는 기업이 </a:t>
          </a:r>
          <a:r>
            <a:rPr lang="ko-KR" altLang="en-US" sz="2000" b="0" u="sng" spc="-150" dirty="0" err="1" smtClean="0"/>
            <a:t>보고기간말</a:t>
          </a:r>
          <a:r>
            <a:rPr lang="ko-KR" altLang="en-US" sz="2000" b="0" u="sng" spc="-150" dirty="0" smtClean="0"/>
            <a:t> 현재 </a:t>
          </a:r>
          <a:r>
            <a:rPr lang="ko-KR" altLang="en-US" sz="2000" b="0" spc="-150" dirty="0" smtClean="0"/>
            <a:t>그 시점으로부터 적어도 </a:t>
          </a:r>
          <a:r>
            <a:rPr lang="en-US" altLang="en-US" sz="2000" b="0" spc="-150" dirty="0" smtClean="0"/>
            <a:t>12</a:t>
          </a:r>
          <a:r>
            <a:rPr lang="ko-KR" altLang="en-US" sz="2000" b="0" spc="-150" dirty="0" smtClean="0"/>
            <a:t>개월 이상 결제를 연기할 수 있는 무조건적 권리를 가지고 있지 않기 때문이다</a:t>
          </a:r>
          <a:r>
            <a:rPr lang="en-US" altLang="en-US" sz="2000" b="0" spc="-150" dirty="0" smtClean="0"/>
            <a:t>.</a:t>
          </a:r>
          <a:endParaRPr lang="ko-KR" altLang="en-US" sz="2000" b="0" spc="-150" dirty="0" smtClean="0"/>
        </a:p>
      </dgm:t>
    </dgm:pt>
    <dgm:pt modelId="{5C89D351-CA19-422A-8E74-C4D3183E6810}" type="par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72CA02C3-1BC0-477D-A729-3C3F64E1238E}" type="sibTrans" cxnId="{A7DC83E6-5426-4243-AF96-D23E7C31242D}">
      <dgm:prSet/>
      <dgm:spPr/>
      <dgm:t>
        <a:bodyPr/>
        <a:lstStyle/>
        <a:p>
          <a:pPr latinLnBrk="1"/>
          <a:endParaRPr lang="ko-KR" altLang="en-US"/>
        </a:p>
      </dgm:t>
    </dgm:pt>
    <dgm:pt modelId="{4A21A81D-4CB2-4CA2-948C-BB45A5BE1669}">
      <dgm:prSet custT="1"/>
      <dgm:spPr/>
      <dgm:t>
        <a:bodyPr/>
        <a:lstStyle/>
        <a:p>
          <a:pPr latinLnBrk="1"/>
          <a:endParaRPr lang="ko-KR" altLang="en-US" sz="2000" b="0" spc="-150" dirty="0"/>
        </a:p>
      </dgm:t>
    </dgm:pt>
    <dgm:pt modelId="{8D39835D-851C-4445-92E4-8D72C3FD6F3E}" type="par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78EBE462-B5EB-4DE8-A489-EE6320F8B61B}" type="sibTrans" cxnId="{4A9DEE7A-0771-4E9C-A4A5-1B2927D325EC}">
      <dgm:prSet/>
      <dgm:spPr/>
      <dgm:t>
        <a:bodyPr/>
        <a:lstStyle/>
        <a:p>
          <a:pPr latinLnBrk="1"/>
          <a:endParaRPr lang="ko-KR" altLang="en-US"/>
        </a:p>
      </dgm:t>
    </dgm:pt>
    <dgm:pt modelId="{689524D3-66AF-40F5-85C7-64F997907E4E}">
      <dgm:prSet custT="1"/>
      <dgm:spPr/>
      <dgm:t>
        <a:bodyPr/>
        <a:lstStyle/>
        <a:p>
          <a:pPr latinLnBrk="1"/>
          <a:endParaRPr lang="ko-KR" altLang="en-US" sz="2000" b="0" spc="-150" dirty="0" smtClean="0"/>
        </a:p>
      </dgm:t>
    </dgm:pt>
    <dgm:pt modelId="{D5358B11-039F-4BD8-BA4C-9209ADE010E8}" type="par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42707C9B-87C3-429A-92D6-EA2E146A77BB}" type="sibTrans" cxnId="{86AD6518-1394-40EE-93B5-6E17389D9B46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498147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B083CC2-B356-46D1-8FA0-EE9B26795040}" type="presOf" srcId="{4A21A81D-4CB2-4CA2-948C-BB45A5BE1669}" destId="{24463EC3-F0E4-4E7A-BE25-411D4E474EB7}" srcOrd="0" destOrd="2" presId="urn:microsoft.com/office/officeart/2005/8/layout/list1"/>
    <dgm:cxn modelId="{A7DC83E6-5426-4243-AF96-D23E7C31242D}" srcId="{2F1A8234-D50C-4E17-91E1-4605AB85DF64}" destId="{F2C2D536-678A-4B8E-A68A-CF9E2F49805C}" srcOrd="0" destOrd="0" parTransId="{5C89D351-CA19-422A-8E74-C4D3183E6810}" sibTransId="{72CA02C3-1BC0-477D-A729-3C3F64E1238E}"/>
    <dgm:cxn modelId="{86AD6518-1394-40EE-93B5-6E17389D9B46}" srcId="{2F1A8234-D50C-4E17-91E1-4605AB85DF64}" destId="{689524D3-66AF-40F5-85C7-64F997907E4E}" srcOrd="1" destOrd="0" parTransId="{D5358B11-039F-4BD8-BA4C-9209ADE010E8}" sibTransId="{42707C9B-87C3-429A-92D6-EA2E146A77BB}"/>
    <dgm:cxn modelId="{46567297-E029-429F-A596-8DCB6A872426}" type="presOf" srcId="{2F1A8234-D50C-4E17-91E1-4605AB85DF64}" destId="{E317E124-CDAC-4495-B1A6-0E098E50ECC7}" srcOrd="0" destOrd="0" presId="urn:microsoft.com/office/officeart/2005/8/layout/list1"/>
    <dgm:cxn modelId="{069BBBBC-C679-4904-B121-7806EF7ABA19}" type="presOf" srcId="{2F1A8234-D50C-4E17-91E1-4605AB85DF64}" destId="{47447BAA-7383-4DF1-9039-E6D0EC5971C3}" srcOrd="1" destOrd="0" presId="urn:microsoft.com/office/officeart/2005/8/layout/list1"/>
    <dgm:cxn modelId="{DB733775-9843-454E-827D-7D9764CC33D6}" type="presOf" srcId="{689524D3-66AF-40F5-85C7-64F997907E4E}" destId="{24463EC3-F0E4-4E7A-BE25-411D4E474EB7}" srcOrd="0" destOrd="1" presId="urn:microsoft.com/office/officeart/2005/8/layout/list1"/>
    <dgm:cxn modelId="{4A9DEE7A-0771-4E9C-A4A5-1B2927D325EC}" srcId="{689524D3-66AF-40F5-85C7-64F997907E4E}" destId="{4A21A81D-4CB2-4CA2-948C-BB45A5BE1669}" srcOrd="0" destOrd="0" parTransId="{8D39835D-851C-4445-92E4-8D72C3FD6F3E}" sibTransId="{78EBE462-B5EB-4DE8-A489-EE6320F8B61B}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296AA342-6106-4C0D-9096-32823ED67861}" type="presOf" srcId="{9EE22156-9663-483C-945E-8E163348B610}" destId="{6429B184-8A54-4FB5-B702-2AF8F709AB10}" srcOrd="0" destOrd="0" presId="urn:microsoft.com/office/officeart/2005/8/layout/list1"/>
    <dgm:cxn modelId="{D8125E2D-8EEB-44E3-9E46-D21B9DC1A10F}" type="presOf" srcId="{F2C2D536-678A-4B8E-A68A-CF9E2F49805C}" destId="{24463EC3-F0E4-4E7A-BE25-411D4E474EB7}" srcOrd="0" destOrd="0" presId="urn:microsoft.com/office/officeart/2005/8/layout/list1"/>
    <dgm:cxn modelId="{14683AE9-2E9D-4714-9E15-2CE7F6A2FE5A}" type="presParOf" srcId="{6429B184-8A54-4FB5-B702-2AF8F709AB10}" destId="{04FD8B1D-75E3-4071-A7C0-BC59876A77DC}" srcOrd="0" destOrd="0" presId="urn:microsoft.com/office/officeart/2005/8/layout/list1"/>
    <dgm:cxn modelId="{258FA1E6-53A1-43DC-922F-2782B1D790E7}" type="presParOf" srcId="{04FD8B1D-75E3-4071-A7C0-BC59876A77DC}" destId="{E317E124-CDAC-4495-B1A6-0E098E50ECC7}" srcOrd="0" destOrd="0" presId="urn:microsoft.com/office/officeart/2005/8/layout/list1"/>
    <dgm:cxn modelId="{57B7CCA4-2A46-4D9F-8F65-A16C5C2DCC2B}" type="presParOf" srcId="{04FD8B1D-75E3-4071-A7C0-BC59876A77DC}" destId="{47447BAA-7383-4DF1-9039-E6D0EC5971C3}" srcOrd="1" destOrd="0" presId="urn:microsoft.com/office/officeart/2005/8/layout/list1"/>
    <dgm:cxn modelId="{5E6856A0-81AA-40A3-B096-2022937905FE}" type="presParOf" srcId="{6429B184-8A54-4FB5-B702-2AF8F709AB10}" destId="{C5C0269A-C008-43D3-9E1E-79E27A781969}" srcOrd="1" destOrd="0" presId="urn:microsoft.com/office/officeart/2005/8/layout/list1"/>
    <dgm:cxn modelId="{83EC0F74-2F42-4670-B4B1-ED179E6FB2B6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/>
      <dgm:spPr/>
      <dgm:t>
        <a:bodyPr/>
        <a:lstStyle/>
        <a:p>
          <a:r>
            <a:rPr lang="ko-KR" altLang="en-US" b="1" dirty="0" smtClean="0"/>
            <a:t>차입원가의 자본화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/>
      <dgm:spPr/>
      <dgm:t>
        <a:bodyPr/>
        <a:lstStyle/>
        <a:p>
          <a:r>
            <a:rPr lang="ko-KR" altLang="en-US" b="1" dirty="0" smtClean="0"/>
            <a:t>토지용도 변경 신청 중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88956B55-0576-469D-B261-EFD55EA2695A}">
      <dgm:prSet phldrT="[텍스트]"/>
      <dgm:spPr/>
      <dgm:t>
        <a:bodyPr/>
        <a:lstStyle/>
        <a:p>
          <a:pPr latinLnBrk="1"/>
          <a:r>
            <a:rPr lang="ko-KR" altLang="en-US" b="1" dirty="0" smtClean="0"/>
            <a:t>지역주민 반대로 용도변경 승인 지연에 따라</a:t>
          </a:r>
          <a:endParaRPr lang="en-US" altLang="ko-KR" b="1" dirty="0" smtClean="0"/>
        </a:p>
        <a:p>
          <a:pPr latinLnBrk="1"/>
          <a:r>
            <a:rPr lang="ko-KR" altLang="en-US" b="1" dirty="0" smtClean="0"/>
            <a:t>착공 지연</a:t>
          </a:r>
          <a:endParaRPr lang="ko-KR" altLang="en-US" dirty="0"/>
        </a:p>
      </dgm:t>
    </dgm:pt>
    <dgm:pt modelId="{697D0729-7484-4235-AEE9-EF4256C1AB35}" type="par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9887CAD2-0F2B-43AB-A128-9A3FA54D5F0A}" type="sibTrans" cxnId="{D6769069-771E-414A-A0F4-D973DA6CF367}">
      <dgm:prSet/>
      <dgm:spPr/>
      <dgm:t>
        <a:bodyPr/>
        <a:lstStyle/>
        <a:p>
          <a:pPr latinLnBrk="1"/>
          <a:endParaRPr lang="ko-KR" altLang="en-US"/>
        </a:p>
      </dgm:t>
    </dgm:pt>
    <dgm:pt modelId="{29CCD929-4E1D-487A-A942-F67956E57E66}">
      <dgm:prSet phldrT="[텍스트]"/>
      <dgm:spPr/>
      <dgm:t>
        <a:bodyPr/>
        <a:lstStyle/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b="1" dirty="0" smtClean="0"/>
            <a:t>?</a:t>
          </a:r>
          <a:endParaRPr lang="ko-KR" altLang="en-US" b="1" dirty="0" smtClean="0"/>
        </a:p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b="1" dirty="0"/>
        </a:p>
      </dgm:t>
    </dgm:pt>
    <dgm:pt modelId="{B4C8281F-E2C4-456D-848F-5BCD8896DF3F}" type="par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1DBA223F-6C30-4DE0-9E31-536F9FD81B35}" type="sibTrans" cxnId="{72306836-5538-4781-9089-0A57D81A82D2}">
      <dgm:prSet/>
      <dgm:spPr/>
      <dgm:t>
        <a:bodyPr/>
        <a:lstStyle/>
        <a:p>
          <a:pPr latinLnBrk="1"/>
          <a:endParaRPr lang="ko-KR" altLang="en-US"/>
        </a:p>
      </dgm:t>
    </dgm:pt>
    <dgm:pt modelId="{CC685404-E38A-4C16-9531-692BC4618C84}">
      <dgm:prSet phldrT="[텍스트]"/>
      <dgm:spPr/>
      <dgm:t>
        <a:bodyPr/>
        <a:lstStyle/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b="1" dirty="0" smtClean="0"/>
            <a:t>공장신축 착공 지연에도 </a:t>
          </a:r>
          <a:endParaRPr lang="en-US" altLang="ko-KR" b="1" dirty="0" smtClean="0"/>
        </a:p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b="1" dirty="0" smtClean="0"/>
            <a:t>차입원가 자본화하는지</a:t>
          </a:r>
          <a:r>
            <a:rPr lang="en-US" altLang="ko-KR" b="1" dirty="0" smtClean="0"/>
            <a:t>? </a:t>
          </a:r>
          <a:endParaRPr lang="ko-KR" altLang="en-US" b="1" dirty="0"/>
        </a:p>
      </dgm:t>
    </dgm:pt>
    <dgm:pt modelId="{0057229C-C9C0-481C-AF8C-4F25396931E4}" type="par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10796257-FC04-41A0-8C7E-30E91184DE01}" type="sibTrans" cxnId="{D877DF1C-DC38-4500-BAC3-4C0D2ABFAC4A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DE3F6A6-E42F-4E8E-9CB8-F2F9FE0D29D2}" type="presOf" srcId="{CC685404-E38A-4C16-9531-692BC4618C84}" destId="{F37905EF-748A-4DF0-9CF6-E03E23DD441D}" srcOrd="0" destOrd="0" presId="urn:microsoft.com/office/officeart/2005/8/layout/matrix1"/>
    <dgm:cxn modelId="{4BB1F73A-C05D-49FE-8CC5-B87B1897720A}" type="presOf" srcId="{29CCD929-4E1D-487A-A942-F67956E57E66}" destId="{988D56D4-3EC3-4F99-A9E2-02B74E050245}" srcOrd="1" destOrd="0" presId="urn:microsoft.com/office/officeart/2005/8/layout/matrix1"/>
    <dgm:cxn modelId="{F09CE356-7A2F-4453-A145-7831AEF234A5}" type="presOf" srcId="{55F14E13-7CAA-4D6C-BE1A-0D2E5B0C175C}" destId="{31AD953E-EE08-439A-8F37-C9FC8B1688D3}" srcOrd="0" destOrd="0" presId="urn:microsoft.com/office/officeart/2005/8/layout/matrix1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7A3DB2FC-7B93-4FFB-A06A-9907A677EEE8}" type="presOf" srcId="{55F14E13-7CAA-4D6C-BE1A-0D2E5B0C175C}" destId="{A3F52DA3-AA84-43CF-BBA4-552E3EACA58D}" srcOrd="1" destOrd="0" presId="urn:microsoft.com/office/officeart/2005/8/layout/matrix1"/>
    <dgm:cxn modelId="{D877DF1C-DC38-4500-BAC3-4C0D2ABFAC4A}" srcId="{C8FD755F-7904-4ADB-BA33-5B376887CD6B}" destId="{CC685404-E38A-4C16-9531-692BC4618C84}" srcOrd="3" destOrd="0" parTransId="{0057229C-C9C0-481C-AF8C-4F25396931E4}" sibTransId="{10796257-FC04-41A0-8C7E-30E91184DE01}"/>
    <dgm:cxn modelId="{76D114AD-DDC3-40E3-A9FD-C1D0083067F4}" type="presOf" srcId="{88956B55-0576-469D-B261-EFD55EA2695A}" destId="{C4E0708A-CAD5-4614-9E9A-7A8220D330E3}" srcOrd="1" destOrd="0" presId="urn:microsoft.com/office/officeart/2005/8/layout/matrix1"/>
    <dgm:cxn modelId="{72306836-5538-4781-9089-0A57D81A82D2}" srcId="{C8FD755F-7904-4ADB-BA33-5B376887CD6B}" destId="{29CCD929-4E1D-487A-A942-F67956E57E66}" srcOrd="2" destOrd="0" parTransId="{B4C8281F-E2C4-456D-848F-5BCD8896DF3F}" sibTransId="{1DBA223F-6C30-4DE0-9E31-536F9FD81B35}"/>
    <dgm:cxn modelId="{005F2312-35E4-4AC1-8C29-EDD9B3FB57C3}" type="presOf" srcId="{CC685404-E38A-4C16-9531-692BC4618C84}" destId="{D33A2EF9-E3AB-4FA0-A861-8BA0F39BB7A0}" srcOrd="1" destOrd="0" presId="urn:microsoft.com/office/officeart/2005/8/layout/matrix1"/>
    <dgm:cxn modelId="{91AEABB9-7EFC-49EB-A557-4B44DB23E40B}" type="presOf" srcId="{C5E46451-94DF-4265-8E26-7F896A68F53E}" destId="{B6576409-DDC9-46B2-BF13-3E568E33EE53}" srcOrd="0" destOrd="0" presId="urn:microsoft.com/office/officeart/2005/8/layout/matrix1"/>
    <dgm:cxn modelId="{D6769069-771E-414A-A0F4-D973DA6CF367}" srcId="{C8FD755F-7904-4ADB-BA33-5B376887CD6B}" destId="{88956B55-0576-469D-B261-EFD55EA2695A}" srcOrd="1" destOrd="0" parTransId="{697D0729-7484-4235-AEE9-EF4256C1AB35}" sibTransId="{9887CAD2-0F2B-43AB-A128-9A3FA54D5F0A}"/>
    <dgm:cxn modelId="{98F5668D-9CB7-4258-8DD5-BF9EE65F22DD}" type="presOf" srcId="{C8FD755F-7904-4ADB-BA33-5B376887CD6B}" destId="{99A7FB8A-227F-4FE7-B6F1-C8218E9457F5}" srcOrd="0" destOrd="0" presId="urn:microsoft.com/office/officeart/2005/8/layout/matrix1"/>
    <dgm:cxn modelId="{14936A8A-0171-4122-BB98-F8901CF05E4F}" type="presOf" srcId="{88956B55-0576-469D-B261-EFD55EA2695A}" destId="{E89010DC-E9AA-4E15-834A-E154B3264E3E}" srcOrd="0" destOrd="0" presId="urn:microsoft.com/office/officeart/2005/8/layout/matrix1"/>
    <dgm:cxn modelId="{61D806E0-BAFB-446D-BAC1-B0AD93F99D61}" type="presOf" srcId="{29CCD929-4E1D-487A-A942-F67956E57E66}" destId="{5414C969-F239-4134-B471-81D1F9DD7CEC}" srcOrd="0" destOrd="0" presId="urn:microsoft.com/office/officeart/2005/8/layout/matrix1"/>
    <dgm:cxn modelId="{E2EB67DC-AB07-4B1A-9137-2C174E2F4246}" type="presParOf" srcId="{B6576409-DDC9-46B2-BF13-3E568E33EE53}" destId="{718EA18F-93C0-4F9F-B868-9BEA1FCD2EBA}" srcOrd="0" destOrd="0" presId="urn:microsoft.com/office/officeart/2005/8/layout/matrix1"/>
    <dgm:cxn modelId="{776A1012-BEA0-41F8-B83E-8738F9332038}" type="presParOf" srcId="{718EA18F-93C0-4F9F-B868-9BEA1FCD2EBA}" destId="{31AD953E-EE08-439A-8F37-C9FC8B1688D3}" srcOrd="0" destOrd="0" presId="urn:microsoft.com/office/officeart/2005/8/layout/matrix1"/>
    <dgm:cxn modelId="{2670A4FD-BDC3-41CB-84FB-8EBE67B8822C}" type="presParOf" srcId="{718EA18F-93C0-4F9F-B868-9BEA1FCD2EBA}" destId="{A3F52DA3-AA84-43CF-BBA4-552E3EACA58D}" srcOrd="1" destOrd="0" presId="urn:microsoft.com/office/officeart/2005/8/layout/matrix1"/>
    <dgm:cxn modelId="{F78DA2A7-4111-4CD7-B765-5EC5479BDB9F}" type="presParOf" srcId="{718EA18F-93C0-4F9F-B868-9BEA1FCD2EBA}" destId="{E89010DC-E9AA-4E15-834A-E154B3264E3E}" srcOrd="2" destOrd="0" presId="urn:microsoft.com/office/officeart/2005/8/layout/matrix1"/>
    <dgm:cxn modelId="{42391B93-834B-4C67-A05F-ED1707AB2921}" type="presParOf" srcId="{718EA18F-93C0-4F9F-B868-9BEA1FCD2EBA}" destId="{C4E0708A-CAD5-4614-9E9A-7A8220D330E3}" srcOrd="3" destOrd="0" presId="urn:microsoft.com/office/officeart/2005/8/layout/matrix1"/>
    <dgm:cxn modelId="{4F9E5A62-0A27-4350-85BC-E5F76C96919B}" type="presParOf" srcId="{718EA18F-93C0-4F9F-B868-9BEA1FCD2EBA}" destId="{5414C969-F239-4134-B471-81D1F9DD7CEC}" srcOrd="4" destOrd="0" presId="urn:microsoft.com/office/officeart/2005/8/layout/matrix1"/>
    <dgm:cxn modelId="{01B2497F-517D-49E9-A386-FDC18F25C637}" type="presParOf" srcId="{718EA18F-93C0-4F9F-B868-9BEA1FCD2EBA}" destId="{988D56D4-3EC3-4F99-A9E2-02B74E050245}" srcOrd="5" destOrd="0" presId="urn:microsoft.com/office/officeart/2005/8/layout/matrix1"/>
    <dgm:cxn modelId="{FED8FD92-1346-4365-BCFD-ED2C59D02507}" type="presParOf" srcId="{718EA18F-93C0-4F9F-B868-9BEA1FCD2EBA}" destId="{F37905EF-748A-4DF0-9CF6-E03E23DD441D}" srcOrd="6" destOrd="0" presId="urn:microsoft.com/office/officeart/2005/8/layout/matrix1"/>
    <dgm:cxn modelId="{316583BC-526E-4B40-9263-5E048209C949}" type="presParOf" srcId="{718EA18F-93C0-4F9F-B868-9BEA1FCD2EBA}" destId="{D33A2EF9-E3AB-4FA0-A861-8BA0F39BB7A0}" srcOrd="7" destOrd="0" presId="urn:microsoft.com/office/officeart/2005/8/layout/matrix1"/>
    <dgm:cxn modelId="{BF7DDD03-86E5-4C57-82FB-067C6E06DE01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/>
      <dgm:spPr/>
      <dgm:t>
        <a:bodyPr/>
        <a:lstStyle/>
        <a:p>
          <a:pPr latinLnBrk="1"/>
          <a:r>
            <a:rPr lang="en-US" altLang="ko-KR" dirty="0" smtClean="0"/>
            <a:t>1023</a:t>
          </a:r>
          <a:r>
            <a:rPr lang="ko-KR" altLang="en-US" dirty="0" smtClean="0"/>
            <a:t>호</a:t>
          </a:r>
          <a:endParaRPr lang="ko-KR" altLang="en-US" dirty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/>
      <dgm:spPr/>
      <dgm:t>
        <a:bodyPr/>
        <a:lstStyle/>
        <a:p>
          <a:pPr latinLnBrk="1"/>
          <a:r>
            <a:rPr lang="ko-KR" altLang="en-US" dirty="0" smtClean="0"/>
            <a:t>지역주민 반대로 토지용도 변경 승인 지연에 따른 </a:t>
          </a:r>
          <a:r>
            <a:rPr lang="ko-KR" altLang="en-US" dirty="0" err="1" smtClean="0"/>
            <a:t>착공지연시</a:t>
          </a:r>
          <a:r>
            <a:rPr lang="ko-KR" altLang="en-US" dirty="0" smtClean="0"/>
            <a:t> 차입원가자본화 중단여부</a:t>
          </a:r>
          <a:r>
            <a:rPr lang="en-US" altLang="ko-KR" dirty="0" smtClean="0"/>
            <a:t>?</a:t>
          </a:r>
          <a:endParaRPr lang="ko-KR" altLang="en-US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E12D669E-CDF5-42E8-A1F5-7567A7EFD432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A8114A32-9EB6-4F3A-BB5A-1AE786B4BBDB}" type="sibTrans" cxnId="{E1689E36-1700-4EE7-B629-420DC5F5C71D}">
      <dgm:prSet/>
      <dgm:spPr/>
      <dgm:t>
        <a:bodyPr/>
        <a:lstStyle/>
        <a:p>
          <a:pPr latinLnBrk="1"/>
          <a:endParaRPr lang="ko-KR" altLang="en-US"/>
        </a:p>
      </dgm:t>
    </dgm:pt>
    <dgm:pt modelId="{993A2080-403D-4B7B-8908-BC274607013B}" type="parTrans" cxnId="{E1689E36-1700-4EE7-B629-420DC5F5C71D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5B145724-8DB1-4498-8BFF-3D46FBA4B83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1DBAD82-BA74-4E59-B80B-C61104D28808}" type="sibTrans" cxnId="{75525899-34B1-4DD3-B431-08C149925DF8}">
      <dgm:prSet/>
      <dgm:spPr/>
      <dgm:t>
        <a:bodyPr/>
        <a:lstStyle/>
        <a:p>
          <a:pPr latinLnBrk="1"/>
          <a:endParaRPr lang="ko-KR" altLang="en-US"/>
        </a:p>
      </dgm:t>
    </dgm:pt>
    <dgm:pt modelId="{4BCBC53D-60F0-470B-BBB9-3DD4FDFBCBE8}" type="parTrans" cxnId="{75525899-34B1-4DD3-B431-08C149925DF8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0F01344-C40C-4A66-8C05-7300050DC012}" type="presOf" srcId="{2C61F326-9EB1-4C7B-89DB-4C008893D89F}" destId="{12D7387A-9199-4762-ABE7-978F961468EF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89827A68-0CC2-48AA-A2CD-289D85318E78}" type="presOf" srcId="{861EC449-03F7-40BF-9DBD-00D54091D1CF}" destId="{892687FB-65E6-4092-BB06-9175A153A176}" srcOrd="0" destOrd="0" presId="urn:microsoft.com/office/officeart/2005/8/layout/vList5"/>
    <dgm:cxn modelId="{B1B2AA8F-C7ED-4BE0-A0A2-16A7E57C1525}" type="presOf" srcId="{EDE8F5E6-3D89-4104-9965-CEE87B085C16}" destId="{CE5C1884-57AB-4501-ABD4-D1AFBA90E1C1}" srcOrd="0" destOrd="0" presId="urn:microsoft.com/office/officeart/2005/8/layout/vList5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B1F0CF04-D356-462F-B5DF-2DC9C0F85459}" type="presOf" srcId="{E12D669E-CDF5-42E8-A1F5-7567A7EFD432}" destId="{0F56F445-C54A-4365-8CD9-92C0BFD0E33E}" srcOrd="0" destOrd="1" presId="urn:microsoft.com/office/officeart/2005/8/layout/vList5"/>
    <dgm:cxn modelId="{E1689E36-1700-4EE7-B629-420DC5F5C71D}" srcId="{861EC449-03F7-40BF-9DBD-00D54091D1CF}" destId="{E12D669E-CDF5-42E8-A1F5-7567A7EFD432}" srcOrd="1" destOrd="0" parTransId="{993A2080-403D-4B7B-8908-BC274607013B}" sibTransId="{A8114A32-9EB6-4F3A-BB5A-1AE786B4BBDB}"/>
    <dgm:cxn modelId="{F4C84190-7D56-4A63-98B0-45FD0E3930A9}" type="presOf" srcId="{5B145724-8DB1-4498-8BFF-3D46FBA4B836}" destId="{66D054EF-1BA3-4901-A7C9-F844665E0879}" srcOrd="0" destOrd="1" presId="urn:microsoft.com/office/officeart/2005/8/layout/vList5"/>
    <dgm:cxn modelId="{3B6FBFE9-64FA-4161-A113-008E3F1F9F5A}" type="presOf" srcId="{65CD5237-9142-4ACF-A8DC-B2064969E011}" destId="{56E64ECA-EE4E-4EC1-9AB5-93F20E0ECD61}" srcOrd="0" destOrd="0" presId="urn:microsoft.com/office/officeart/2005/8/layout/vList5"/>
    <dgm:cxn modelId="{75525899-34B1-4DD3-B431-08C149925DF8}" srcId="{2C61F326-9EB1-4C7B-89DB-4C008893D89F}" destId="{5B145724-8DB1-4498-8BFF-3D46FBA4B836}" srcOrd="1" destOrd="0" parTransId="{4BCBC53D-60F0-470B-BBB9-3DD4FDFBCBE8}" sibTransId="{41DBAD82-BA74-4E59-B80B-C61104D28808}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23ACE844-8236-477D-BD71-5EF8655C8118}" type="presOf" srcId="{B6F8622F-236B-404C-A209-2CA75036D455}" destId="{BF430384-A0B8-4814-BF70-B587258B9AB2}" srcOrd="0" destOrd="0" presId="urn:microsoft.com/office/officeart/2005/8/layout/vList5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574A30B9-B649-4E2E-AAF2-27E550F3CAED}" type="presOf" srcId="{943264BA-5B3B-43E7-B28B-04C6449D30BD}" destId="{66D054EF-1BA3-4901-A7C9-F844665E0879}" srcOrd="0" destOrd="0" presId="urn:microsoft.com/office/officeart/2005/8/layout/vList5"/>
    <dgm:cxn modelId="{FB8FE82E-34DA-4DE3-BEA9-F661592B2181}" type="presOf" srcId="{4F0E554D-AD23-4045-9E43-0AB7F18A1F79}" destId="{0F56F445-C54A-4365-8CD9-92C0BFD0E33E}" srcOrd="0" destOrd="0" presId="urn:microsoft.com/office/officeart/2005/8/layout/vList5"/>
    <dgm:cxn modelId="{0423BB1B-B2AC-4DF9-8D63-9305FD79F900}" type="presParOf" srcId="{BF430384-A0B8-4814-BF70-B587258B9AB2}" destId="{C748F2CE-27CB-4983-967A-9F9073703E8D}" srcOrd="0" destOrd="0" presId="urn:microsoft.com/office/officeart/2005/8/layout/vList5"/>
    <dgm:cxn modelId="{72184CA4-5672-49C3-845C-313502813BC0}" type="presParOf" srcId="{C748F2CE-27CB-4983-967A-9F9073703E8D}" destId="{CE5C1884-57AB-4501-ABD4-D1AFBA90E1C1}" srcOrd="0" destOrd="0" presId="urn:microsoft.com/office/officeart/2005/8/layout/vList5"/>
    <dgm:cxn modelId="{401CEDB0-4039-4294-B4E2-66DD31AC800D}" type="presParOf" srcId="{C748F2CE-27CB-4983-967A-9F9073703E8D}" destId="{56E64ECA-EE4E-4EC1-9AB5-93F20E0ECD61}" srcOrd="1" destOrd="0" presId="urn:microsoft.com/office/officeart/2005/8/layout/vList5"/>
    <dgm:cxn modelId="{C43B92B8-46DB-43A1-A031-A52E0B0F062C}" type="presParOf" srcId="{BF430384-A0B8-4814-BF70-B587258B9AB2}" destId="{C10CE79D-B043-4E9E-8BBE-383F5009C908}" srcOrd="1" destOrd="0" presId="urn:microsoft.com/office/officeart/2005/8/layout/vList5"/>
    <dgm:cxn modelId="{39A035C2-F0E2-4A8C-814D-9D270A7B1524}" type="presParOf" srcId="{BF430384-A0B8-4814-BF70-B587258B9AB2}" destId="{06693662-93CF-41FF-848E-CB63D8D54BB9}" srcOrd="2" destOrd="0" presId="urn:microsoft.com/office/officeart/2005/8/layout/vList5"/>
    <dgm:cxn modelId="{777CE9E9-41CE-4C64-9763-9037FDF8F9D6}" type="presParOf" srcId="{06693662-93CF-41FF-848E-CB63D8D54BB9}" destId="{12D7387A-9199-4762-ABE7-978F961468EF}" srcOrd="0" destOrd="0" presId="urn:microsoft.com/office/officeart/2005/8/layout/vList5"/>
    <dgm:cxn modelId="{80F1052F-8EC4-4681-987D-9BDC613A29D0}" type="presParOf" srcId="{06693662-93CF-41FF-848E-CB63D8D54BB9}" destId="{66D054EF-1BA3-4901-A7C9-F844665E0879}" srcOrd="1" destOrd="0" presId="urn:microsoft.com/office/officeart/2005/8/layout/vList5"/>
    <dgm:cxn modelId="{5C16B4E8-265D-4A9A-A86C-E70215DA2104}" type="presParOf" srcId="{BF430384-A0B8-4814-BF70-B587258B9AB2}" destId="{35F52918-44B7-409D-98D8-607A9C7D1B5E}" srcOrd="3" destOrd="0" presId="urn:microsoft.com/office/officeart/2005/8/layout/vList5"/>
    <dgm:cxn modelId="{E2DD975E-D3B8-456C-90FC-318F8713FA03}" type="presParOf" srcId="{BF430384-A0B8-4814-BF70-B587258B9AB2}" destId="{2097A11F-F7D6-4570-9B02-3801D09823B6}" srcOrd="4" destOrd="0" presId="urn:microsoft.com/office/officeart/2005/8/layout/vList5"/>
    <dgm:cxn modelId="{CF5EC884-B6AA-456C-83D9-95B9203A2AA2}" type="presParOf" srcId="{2097A11F-F7D6-4570-9B02-3801D09823B6}" destId="{892687FB-65E6-4092-BB06-9175A153A176}" srcOrd="0" destOrd="0" presId="urn:microsoft.com/office/officeart/2005/8/layout/vList5"/>
    <dgm:cxn modelId="{24609272-C3D6-4AF1-8211-C058B2468F97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r>
            <a:rPr lang="en-US" altLang="ko-KR" sz="2000" b="1" dirty="0" smtClean="0"/>
            <a:t>1023 </a:t>
          </a:r>
          <a:r>
            <a:rPr lang="ko-KR" altLang="ko-KR" sz="2000" b="1" dirty="0" smtClean="0"/>
            <a:t>문단 </a:t>
          </a:r>
          <a:r>
            <a:rPr lang="en-US" altLang="ko-KR" sz="2000" b="1" dirty="0" smtClean="0"/>
            <a:t>20~21</a:t>
          </a:r>
          <a:endParaRPr lang="ko-KR" altLang="ko-KR" sz="2000" b="1" dirty="0" smtClean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1023 </a:t>
          </a:r>
          <a:r>
            <a:rPr lang="ko-KR" altLang="ko-KR" sz="2000" b="1" dirty="0" smtClean="0"/>
            <a:t>문단 </a:t>
          </a:r>
          <a:r>
            <a:rPr lang="en-US" altLang="ko-KR" sz="2000" b="1" dirty="0" smtClean="0"/>
            <a:t>22</a:t>
          </a:r>
          <a:endParaRPr lang="ko-KR" altLang="en-US" sz="2000" dirty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A6E23399-919F-48B9-9529-9B467D0C8E8C}">
      <dgm:prSet custT="1"/>
      <dgm:spPr/>
      <dgm:t>
        <a:bodyPr/>
        <a:lstStyle/>
        <a:p>
          <a:pPr latinLnBrk="1"/>
          <a:r>
            <a:rPr lang="ko-KR" altLang="en-US" sz="2000" b="0" dirty="0" smtClean="0"/>
            <a:t>적격자산에 대한 </a:t>
          </a:r>
          <a:r>
            <a:rPr lang="ko-KR" altLang="en-US" sz="2000" b="0" u="sng" dirty="0" smtClean="0"/>
            <a:t>적극적인 개발활동을 중단한 기간</a:t>
          </a:r>
          <a:r>
            <a:rPr lang="ko-KR" altLang="en-US" sz="2000" b="0" dirty="0" smtClean="0"/>
            <a:t>에는 차입원가의 자본화를 중단</a:t>
          </a:r>
          <a:endParaRPr lang="ko-KR" altLang="en-US" sz="2000" b="0" dirty="0"/>
        </a:p>
      </dgm:t>
    </dgm:pt>
    <dgm:pt modelId="{C42E10AD-8854-4AE8-945C-4C188E83C753}" type="parTrans" cxnId="{4561153F-2884-45E2-A83C-A4CD18A6CF03}">
      <dgm:prSet/>
      <dgm:spPr/>
      <dgm:t>
        <a:bodyPr/>
        <a:lstStyle/>
        <a:p>
          <a:pPr latinLnBrk="1"/>
          <a:endParaRPr lang="ko-KR" altLang="en-US"/>
        </a:p>
      </dgm:t>
    </dgm:pt>
    <dgm:pt modelId="{59C6363F-618A-4A05-A500-5E65020E9B36}" type="sibTrans" cxnId="{4561153F-2884-45E2-A83C-A4CD18A6CF03}">
      <dgm:prSet/>
      <dgm:spPr/>
      <dgm:t>
        <a:bodyPr/>
        <a:lstStyle/>
        <a:p>
          <a:pPr latinLnBrk="1"/>
          <a:endParaRPr lang="ko-KR" altLang="en-US"/>
        </a:p>
      </dgm:t>
    </dgm:pt>
    <dgm:pt modelId="{20301D89-0BE3-4A8C-BCF7-B2976FCB6DB3}">
      <dgm:prSet custT="1"/>
      <dgm:spPr/>
      <dgm:t>
        <a:bodyPr/>
        <a:lstStyle/>
        <a:p>
          <a:pPr latinLnBrk="1"/>
          <a:r>
            <a:rPr lang="ko-KR" altLang="en-US" sz="2000" b="0" dirty="0" smtClean="0"/>
            <a:t>자산을 의도된 용도로 사용하거나 </a:t>
          </a:r>
          <a:r>
            <a:rPr lang="ko-KR" altLang="en-US" sz="2000" b="0" dirty="0" err="1" smtClean="0"/>
            <a:t>판매가능한</a:t>
          </a:r>
          <a:r>
            <a:rPr lang="ko-KR" altLang="en-US" sz="2000" b="0" dirty="0" smtClean="0"/>
            <a:t> 상태에 이르기 위한 과정에 있어 일시적인 지연이 </a:t>
          </a:r>
          <a:r>
            <a:rPr lang="ko-KR" altLang="en-US" sz="2000" b="0" u="sng" dirty="0" smtClean="0"/>
            <a:t>필수적인 경우</a:t>
          </a:r>
          <a:r>
            <a:rPr lang="ko-KR" altLang="en-US" sz="2000" b="0" dirty="0" smtClean="0"/>
            <a:t>에도 차입원가의 자본화를 중단하지 않음</a:t>
          </a:r>
          <a:endParaRPr lang="ko-KR" altLang="en-US" sz="2000" b="0" dirty="0"/>
        </a:p>
      </dgm:t>
    </dgm:pt>
    <dgm:pt modelId="{7249F1C6-3FA3-47AD-AFCE-D1A717170435}" type="parTrans" cxnId="{85CE4FE3-F6B0-479A-A561-D24928115195}">
      <dgm:prSet/>
      <dgm:spPr/>
      <dgm:t>
        <a:bodyPr/>
        <a:lstStyle/>
        <a:p>
          <a:pPr latinLnBrk="1"/>
          <a:endParaRPr lang="ko-KR" altLang="en-US"/>
        </a:p>
      </dgm:t>
    </dgm:pt>
    <dgm:pt modelId="{F0B0FDC4-1964-4D42-937C-770E2F2F3076}" type="sibTrans" cxnId="{85CE4FE3-F6B0-479A-A561-D24928115195}">
      <dgm:prSet/>
      <dgm:spPr/>
      <dgm:t>
        <a:bodyPr/>
        <a:lstStyle/>
        <a:p>
          <a:pPr latinLnBrk="1"/>
          <a:endParaRPr lang="ko-KR" altLang="en-US"/>
        </a:p>
      </dgm:t>
    </dgm:pt>
    <dgm:pt modelId="{BE082D96-81AB-4B16-93C6-40B5D5185A8C}">
      <dgm:prSet custT="1"/>
      <dgm:spPr/>
      <dgm:t>
        <a:bodyPr/>
        <a:lstStyle/>
        <a:p>
          <a:pPr latinLnBrk="1"/>
          <a:r>
            <a:rPr lang="ko-KR" altLang="en-US" sz="2000" dirty="0" smtClean="0"/>
            <a:t>적격자산을 의도된 용도로 사용하거나 </a:t>
          </a:r>
          <a:r>
            <a:rPr lang="ko-KR" altLang="en-US" sz="2000" dirty="0" err="1" smtClean="0"/>
            <a:t>판매가능한</a:t>
          </a:r>
          <a:r>
            <a:rPr lang="ko-KR" altLang="en-US" sz="2000" dirty="0" smtClean="0"/>
            <a:t> 상태에 이르게 하는 데 필요한 대부분의 활동이 완료된 시점에 차입원가의 자본화를 종료</a:t>
          </a:r>
          <a:endParaRPr lang="ko-KR" altLang="en-US" sz="2000" dirty="0"/>
        </a:p>
      </dgm:t>
    </dgm:pt>
    <dgm:pt modelId="{CD869318-CDB6-44C3-BBB7-3ACC8DA3E385}" type="parTrans" cxnId="{FF9F3245-9DDA-4D5C-957D-D0C79A834894}">
      <dgm:prSet/>
      <dgm:spPr/>
      <dgm:t>
        <a:bodyPr/>
        <a:lstStyle/>
        <a:p>
          <a:pPr latinLnBrk="1"/>
          <a:endParaRPr lang="ko-KR" altLang="en-US"/>
        </a:p>
      </dgm:t>
    </dgm:pt>
    <dgm:pt modelId="{447B3F81-4968-4CE4-B1F1-4B024126259C}" type="sibTrans" cxnId="{FF9F3245-9DDA-4D5C-957D-D0C79A834894}">
      <dgm:prSet/>
      <dgm:spPr/>
      <dgm:t>
        <a:bodyPr/>
        <a:lstStyle/>
        <a:p>
          <a:pPr latinLnBrk="1"/>
          <a:endParaRPr lang="ko-KR" altLang="en-US"/>
        </a:p>
      </dgm:t>
    </dgm:pt>
    <dgm:pt modelId="{240E6178-05A6-4899-B9C4-354AD4AA1A73}">
      <dgm:prSet custT="1"/>
      <dgm:spPr/>
      <dgm:t>
        <a:bodyPr/>
        <a:lstStyle/>
        <a:p>
          <a:pPr latinLnBrk="1"/>
          <a:endParaRPr lang="ko-KR" altLang="en-US" sz="2000" dirty="0"/>
        </a:p>
      </dgm:t>
    </dgm:pt>
    <dgm:pt modelId="{B7CEBB35-1814-483B-834E-57A23075C187}" type="parTrans" cxnId="{EB94CE44-4916-4A7D-A5BF-DB6570CD9A1D}">
      <dgm:prSet/>
      <dgm:spPr/>
      <dgm:t>
        <a:bodyPr/>
        <a:lstStyle/>
        <a:p>
          <a:pPr latinLnBrk="1"/>
          <a:endParaRPr lang="ko-KR" altLang="en-US"/>
        </a:p>
      </dgm:t>
    </dgm:pt>
    <dgm:pt modelId="{4A0F7582-EDC7-4E62-9319-965D7DBA198E}" type="sibTrans" cxnId="{EB94CE44-4916-4A7D-A5BF-DB6570CD9A1D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25526" custLinFactNeighborY="-526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 custScaleY="9828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Y="24416" custLinFactNeighborY="-5330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 custScaleY="68424" custLinFactNeighborY="-1987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18827C0-BA7C-452B-8293-39593ED6CE4D}" type="presOf" srcId="{171F6247-AE6A-4B06-8E19-6AF79E448119}" destId="{5A4F7628-EFC8-41FA-82C8-C87EDBACC8B8}" srcOrd="0" destOrd="0" presId="urn:microsoft.com/office/officeart/2005/8/layout/list1"/>
    <dgm:cxn modelId="{CF619044-BF4B-454D-ABB2-43F5928A2229}" type="presOf" srcId="{1447DE4F-C308-467D-BA1A-581FFF219ECB}" destId="{E30353F7-9B76-4B70-9F0F-E58562C32443}" srcOrd="1" destOrd="0" presId="urn:microsoft.com/office/officeart/2005/8/layout/list1"/>
    <dgm:cxn modelId="{85CE4FE3-F6B0-479A-A561-D24928115195}" srcId="{171F6247-AE6A-4B06-8E19-6AF79E448119}" destId="{20301D89-0BE3-4A8C-BCF7-B2976FCB6DB3}" srcOrd="1" destOrd="0" parTransId="{7249F1C6-3FA3-47AD-AFCE-D1A717170435}" sibTransId="{F0B0FDC4-1964-4D42-937C-770E2F2F3076}"/>
    <dgm:cxn modelId="{4561153F-2884-45E2-A83C-A4CD18A6CF03}" srcId="{171F6247-AE6A-4B06-8E19-6AF79E448119}" destId="{A6E23399-919F-48B9-9529-9B467D0C8E8C}" srcOrd="0" destOrd="0" parTransId="{C42E10AD-8854-4AE8-945C-4C188E83C753}" sibTransId="{59C6363F-618A-4A05-A500-5E65020E9B36}"/>
    <dgm:cxn modelId="{FF9F3245-9DDA-4D5C-957D-D0C79A834894}" srcId="{1447DE4F-C308-467D-BA1A-581FFF219ECB}" destId="{BE082D96-81AB-4B16-93C6-40B5D5185A8C}" srcOrd="0" destOrd="0" parTransId="{CD869318-CDB6-44C3-BBB7-3ACC8DA3E385}" sibTransId="{447B3F81-4968-4CE4-B1F1-4B024126259C}"/>
    <dgm:cxn modelId="{646486E6-93E4-47EB-8BCB-9032603C1053}" type="presOf" srcId="{BE082D96-81AB-4B16-93C6-40B5D5185A8C}" destId="{4D3BF077-315D-4B64-BB02-7AB9222FE534}" srcOrd="0" destOrd="0" presId="urn:microsoft.com/office/officeart/2005/8/layout/list1"/>
    <dgm:cxn modelId="{0EC9FEEB-579E-444A-B94F-37AF8C1DEC88}" type="presOf" srcId="{171F6247-AE6A-4B06-8E19-6AF79E448119}" destId="{AD49E263-BEBE-4C8C-8162-B2FB86B3B22E}" srcOrd="1" destOrd="0" presId="urn:microsoft.com/office/officeart/2005/8/layout/list1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B96C4AF2-4BD3-4D35-8D68-542EAB4ADBC8}" type="presOf" srcId="{9EE22156-9663-483C-945E-8E163348B610}" destId="{6429B184-8A54-4FB5-B702-2AF8F709AB10}" srcOrd="0" destOrd="0" presId="urn:microsoft.com/office/officeart/2005/8/layout/list1"/>
    <dgm:cxn modelId="{5FB9F968-BE46-49AD-BE6D-32217559915B}" type="presOf" srcId="{A6E23399-919F-48B9-9529-9B467D0C8E8C}" destId="{FD616033-B575-4AE6-9F46-A7D8AA49878D}" srcOrd="0" destOrd="0" presId="urn:microsoft.com/office/officeart/2005/8/layout/list1"/>
    <dgm:cxn modelId="{EB94CE44-4916-4A7D-A5BF-DB6570CD9A1D}" srcId="{1447DE4F-C308-467D-BA1A-581FFF219ECB}" destId="{240E6178-05A6-4899-B9C4-354AD4AA1A73}" srcOrd="1" destOrd="0" parTransId="{B7CEBB35-1814-483B-834E-57A23075C187}" sibTransId="{4A0F7582-EDC7-4E62-9319-965D7DBA198E}"/>
    <dgm:cxn modelId="{4A4E7F93-2E5D-4721-8152-79D29DB60254}" type="presOf" srcId="{20301D89-0BE3-4A8C-BCF7-B2976FCB6DB3}" destId="{FD616033-B575-4AE6-9F46-A7D8AA49878D}" srcOrd="0" destOrd="1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FE3061A6-EDFF-4707-B102-BF9AD5B0FBD3}" type="presOf" srcId="{1447DE4F-C308-467D-BA1A-581FFF219ECB}" destId="{AA996297-5725-4CAC-9C3F-DF808EC1CBBD}" srcOrd="0" destOrd="0" presId="urn:microsoft.com/office/officeart/2005/8/layout/list1"/>
    <dgm:cxn modelId="{1CD7DD70-BB45-40BD-A32F-4F72F708A3E2}" type="presOf" srcId="{240E6178-05A6-4899-B9C4-354AD4AA1A73}" destId="{4D3BF077-315D-4B64-BB02-7AB9222FE534}" srcOrd="0" destOrd="1" presId="urn:microsoft.com/office/officeart/2005/8/layout/list1"/>
    <dgm:cxn modelId="{DE0EBF83-A4A0-4CC5-A9FE-0CF1B6E7587C}" type="presParOf" srcId="{6429B184-8A54-4FB5-B702-2AF8F709AB10}" destId="{11E1612B-F9D2-4322-BD3B-2E8C0F9F1797}" srcOrd="0" destOrd="0" presId="urn:microsoft.com/office/officeart/2005/8/layout/list1"/>
    <dgm:cxn modelId="{59583863-70A8-4A2C-9FDC-A4BDEB63B6C3}" type="presParOf" srcId="{11E1612B-F9D2-4322-BD3B-2E8C0F9F1797}" destId="{5A4F7628-EFC8-41FA-82C8-C87EDBACC8B8}" srcOrd="0" destOrd="0" presId="urn:microsoft.com/office/officeart/2005/8/layout/list1"/>
    <dgm:cxn modelId="{A94AAE66-9A03-4907-AAB3-BBBEDE2108F3}" type="presParOf" srcId="{11E1612B-F9D2-4322-BD3B-2E8C0F9F1797}" destId="{AD49E263-BEBE-4C8C-8162-B2FB86B3B22E}" srcOrd="1" destOrd="0" presId="urn:microsoft.com/office/officeart/2005/8/layout/list1"/>
    <dgm:cxn modelId="{C704D7A8-5E12-4D0B-A586-8B81D0EDFEAD}" type="presParOf" srcId="{6429B184-8A54-4FB5-B702-2AF8F709AB10}" destId="{CC37F7EA-28BC-4896-9042-DCEF27AEF4E1}" srcOrd="1" destOrd="0" presId="urn:microsoft.com/office/officeart/2005/8/layout/list1"/>
    <dgm:cxn modelId="{161538E8-62B8-4691-B144-EA0773126310}" type="presParOf" srcId="{6429B184-8A54-4FB5-B702-2AF8F709AB10}" destId="{FD616033-B575-4AE6-9F46-A7D8AA49878D}" srcOrd="2" destOrd="0" presId="urn:microsoft.com/office/officeart/2005/8/layout/list1"/>
    <dgm:cxn modelId="{E466A81E-EC88-41D2-B373-4A6AE9552918}" type="presParOf" srcId="{6429B184-8A54-4FB5-B702-2AF8F709AB10}" destId="{A633C62C-4DB2-4DC4-96C0-B33E2D664FFC}" srcOrd="3" destOrd="0" presId="urn:microsoft.com/office/officeart/2005/8/layout/list1"/>
    <dgm:cxn modelId="{9C5CA968-0DA1-4168-B122-CB843EB4E627}" type="presParOf" srcId="{6429B184-8A54-4FB5-B702-2AF8F709AB10}" destId="{2F49E485-28DF-4BA4-8059-713A1B08441B}" srcOrd="4" destOrd="0" presId="urn:microsoft.com/office/officeart/2005/8/layout/list1"/>
    <dgm:cxn modelId="{B3D772DC-F0A9-418D-B8DB-D94BF072D5AA}" type="presParOf" srcId="{2F49E485-28DF-4BA4-8059-713A1B08441B}" destId="{AA996297-5725-4CAC-9C3F-DF808EC1CBBD}" srcOrd="0" destOrd="0" presId="urn:microsoft.com/office/officeart/2005/8/layout/list1"/>
    <dgm:cxn modelId="{2C7FFF28-CD39-47F0-B541-0A4DD588289A}" type="presParOf" srcId="{2F49E485-28DF-4BA4-8059-713A1B08441B}" destId="{E30353F7-9B76-4B70-9F0F-E58562C32443}" srcOrd="1" destOrd="0" presId="urn:microsoft.com/office/officeart/2005/8/layout/list1"/>
    <dgm:cxn modelId="{1C8278F7-BFF4-439F-91EB-536F071A24D4}" type="presParOf" srcId="{6429B184-8A54-4FB5-B702-2AF8F709AB10}" destId="{FF830A82-5C87-4288-8E92-BFF4CB495584}" srcOrd="5" destOrd="0" presId="urn:microsoft.com/office/officeart/2005/8/layout/list1"/>
    <dgm:cxn modelId="{F7A0FAB6-DB93-47E0-B32D-62D313809401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1023.21~23</a:t>
          </a:r>
          <a:endParaRPr lang="ko-KR" altLang="en-US" sz="2400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일시적인 지연이 필수적인 경우에도 차입원가의 자본화를 중단하지 않음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r>
            <a:rPr lang="ko-KR" altLang="en-US" sz="2000" dirty="0" smtClean="0"/>
            <a:t>필요한 대부분의 활동이 완료된 시점에 차입원가의 자본화를 종료</a:t>
          </a:r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공장신축 위한 </a:t>
          </a:r>
          <a:r>
            <a:rPr lang="ko-KR" altLang="en-US" sz="2000" dirty="0" err="1" smtClean="0"/>
            <a:t>토지매입후</a:t>
          </a:r>
          <a:r>
            <a:rPr lang="ko-KR" altLang="en-US" sz="2000" dirty="0" smtClean="0"/>
            <a:t> 용도변경신청 중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r>
            <a:rPr lang="ko-KR" altLang="en-US" sz="2000" dirty="0" smtClean="0"/>
            <a:t>지역주민들의 반대로 인하여 </a:t>
          </a:r>
          <a:r>
            <a:rPr lang="en-US" altLang="en-US" sz="2000" dirty="0" smtClean="0"/>
            <a:t>6</a:t>
          </a:r>
          <a:r>
            <a:rPr lang="ko-KR" altLang="en-US" sz="2000" dirty="0" smtClean="0"/>
            <a:t>개월째 허가가 나지 않고 있음</a:t>
          </a:r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84A09BC4-C5A2-44BD-8091-2CED0FDE6E1B}">
      <dgm:prSet phldrT="[텍스트]" custT="1"/>
      <dgm:spPr/>
      <dgm:t>
        <a:bodyPr/>
        <a:lstStyle/>
        <a:p>
          <a:r>
            <a:rPr lang="ko-KR" altLang="en-US" sz="2000" dirty="0" smtClean="0"/>
            <a:t>토지구입자금 은행차입</a:t>
          </a:r>
        </a:p>
      </dgm:t>
    </dgm:pt>
    <dgm:pt modelId="{DB724F44-1A01-464A-B02F-AA32F9904B01}" type="sibTrans" cxnId="{6186394D-25B6-471A-9CD9-25D0755BE309}">
      <dgm:prSet/>
      <dgm:spPr/>
      <dgm:t>
        <a:bodyPr/>
        <a:lstStyle/>
        <a:p>
          <a:pPr latinLnBrk="1"/>
          <a:endParaRPr lang="ko-KR" altLang="en-US"/>
        </a:p>
      </dgm:t>
    </dgm:pt>
    <dgm:pt modelId="{BFEC3498-F54D-4AF5-B0E9-0C553BA74527}" type="parTrans" cxnId="{6186394D-25B6-471A-9CD9-25D0755BE309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5" custScaleY="127959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5" custLinFactNeighborY="5467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5" custScaleY="8398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3" presStyleCnt="5" custLinFactNeighborY="5467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33C0D95-EE93-4B4B-99A1-305CB95D02EB}" type="pres">
      <dgm:prSet presAssocID="{84A09BC4-C5A2-44BD-8091-2CED0FDE6E1B}" presName="comp" presStyleCnt="0"/>
      <dgm:spPr/>
    </dgm:pt>
    <dgm:pt modelId="{9B652157-A790-4CD2-AAF2-B1EE5172DD2E}" type="pres">
      <dgm:prSet presAssocID="{84A09BC4-C5A2-44BD-8091-2CED0FDE6E1B}" presName="child" presStyleLbl="bgAccFollowNode1" presStyleIdx="4" presStyleCnt="5" custScaleY="42849" custLinFactNeighborY="11715"/>
      <dgm:spPr/>
      <dgm:t>
        <a:bodyPr/>
        <a:lstStyle/>
        <a:p>
          <a:pPr latinLnBrk="1"/>
          <a:endParaRPr lang="ko-KR" altLang="en-US"/>
        </a:p>
      </dgm:t>
    </dgm:pt>
    <dgm:pt modelId="{109D42CA-1C67-4E81-8AB4-F515C7A897BC}" type="pres">
      <dgm:prSet presAssocID="{84A09BC4-C5A2-44BD-8091-2CED0FDE6E1B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51B87574-ED53-4AAA-937C-18585438E42C}" type="presOf" srcId="{777F10F3-F4B0-43A4-9790-AABE7F7897AB}" destId="{18A8F23B-57C5-4FF1-8A04-5E0C0F02F175}" srcOrd="0" destOrd="0" presId="urn:microsoft.com/office/officeart/2005/8/layout/hList9"/>
    <dgm:cxn modelId="{C2E1D6F5-F888-42F9-B336-8CDA0C9EE051}" type="presOf" srcId="{A39D11D0-4BC6-450E-9EC3-AE773DDCDE56}" destId="{9EC4B05C-0559-4615-A359-9E60E1DE8E04}" srcOrd="1" destOrd="0" presId="urn:microsoft.com/office/officeart/2005/8/layout/hList9"/>
    <dgm:cxn modelId="{DB154FBB-9E30-41DC-9118-677C400DB17C}" type="presOf" srcId="{84A09BC4-C5A2-44BD-8091-2CED0FDE6E1B}" destId="{109D42CA-1C67-4E81-8AB4-F515C7A897BC}" srcOrd="1" destOrd="0" presId="urn:microsoft.com/office/officeart/2005/8/layout/hList9"/>
    <dgm:cxn modelId="{B6161664-345E-4E7E-9C32-66D9A77EC511}" type="presOf" srcId="{10CECAB5-DAE4-4B8A-9CEA-1A090D7B943B}" destId="{3BE683AB-08E7-401B-8AD6-781F22864B83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9EF15EE3-F4A6-401B-9D15-108829E0C39B}" type="presOf" srcId="{CE1776D0-2661-4C9B-942E-9C3FAAFB3A50}" destId="{28D98EC2-0ADE-48D9-A13F-D74CC40B8D9A}" srcOrd="0" destOrd="0" presId="urn:microsoft.com/office/officeart/2005/8/layout/hList9"/>
    <dgm:cxn modelId="{625B0E98-2A32-4B27-8509-185B184477FE}" type="presOf" srcId="{82EDD57C-03E2-40D0-8F5F-A100C0E92709}" destId="{459393CA-4177-4BEB-B2B1-6AA0C356E386}" srcOrd="0" destOrd="0" presId="urn:microsoft.com/office/officeart/2005/8/layout/hList9"/>
    <dgm:cxn modelId="{5DA26056-0C01-452D-AC86-64EAA2AB0FDF}" type="presOf" srcId="{10CECAB5-DAE4-4B8A-9CEA-1A090D7B943B}" destId="{BC4C1CBD-35DF-4F7A-A7BF-5C12490356AA}" srcOrd="0" destOrd="0" presId="urn:microsoft.com/office/officeart/2005/8/layout/hList9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CB41E77D-C263-472F-B73E-35644233D98B}" type="presOf" srcId="{84A09BC4-C5A2-44BD-8091-2CED0FDE6E1B}" destId="{9B652157-A790-4CD2-AAF2-B1EE5172DD2E}" srcOrd="0" destOrd="0" presId="urn:microsoft.com/office/officeart/2005/8/layout/hList9"/>
    <dgm:cxn modelId="{AA0F7214-F575-442A-A0BB-56083D725677}" type="presOf" srcId="{A39D11D0-4BC6-450E-9EC3-AE773DDCDE56}" destId="{51CDF598-4BCC-44DA-8DDF-EF416080E12B}" srcOrd="0" destOrd="0" presId="urn:microsoft.com/office/officeart/2005/8/layout/hList9"/>
    <dgm:cxn modelId="{18BAFBBD-C833-4EA6-AEB5-485CFCD68777}" type="presOf" srcId="{89CA03C1-CC13-4F05-AE75-667934265DE8}" destId="{99C67F16-3D66-4713-B112-55C28E52AF47}" srcOrd="0" destOrd="0" presId="urn:microsoft.com/office/officeart/2005/8/layout/hList9"/>
    <dgm:cxn modelId="{6186394D-25B6-471A-9CD9-25D0755BE309}" srcId="{89CA03C1-CC13-4F05-AE75-667934265DE8}" destId="{84A09BC4-C5A2-44BD-8091-2CED0FDE6E1B}" srcOrd="2" destOrd="0" parTransId="{BFEC3498-F54D-4AF5-B0E9-0C553BA74527}" sibTransId="{DB724F44-1A01-464A-B02F-AA32F9904B01}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EF4B918C-147D-46C8-9DA9-C6FD51E40F31}" type="presOf" srcId="{B479FB93-137F-4D76-B1BF-3EF105AF2BD2}" destId="{3124A750-9C5D-40CB-8302-5D680B1A1950}" srcOrd="0" destOrd="0" presId="urn:microsoft.com/office/officeart/2005/8/layout/hList9"/>
    <dgm:cxn modelId="{BB498697-3619-454A-9604-F460FCCDE097}" type="presOf" srcId="{82EDD57C-03E2-40D0-8F5F-A100C0E92709}" destId="{1F91110E-5245-46E9-AF24-5BE7ABE0D076}" srcOrd="1" destOrd="0" presId="urn:microsoft.com/office/officeart/2005/8/layout/hList9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EAF87D8F-0A9A-4C04-B4D6-9205D34B8632}" type="presOf" srcId="{B479FB93-137F-4D76-B1BF-3EF105AF2BD2}" destId="{17760547-132F-42B4-9E2F-799685DEF644}" srcOrd="1" destOrd="0" presId="urn:microsoft.com/office/officeart/2005/8/layout/hList9"/>
    <dgm:cxn modelId="{61AB3FD1-C1A8-4FDB-AC75-B6A41F02ED14}" type="presParOf" srcId="{18A8F23B-57C5-4FF1-8A04-5E0C0F02F175}" destId="{910911A2-7E66-4573-9213-EF1D1F22E1E8}" srcOrd="0" destOrd="0" presId="urn:microsoft.com/office/officeart/2005/8/layout/hList9"/>
    <dgm:cxn modelId="{9B67DD8C-914D-4C3D-8FA3-6DC9733352ED}" type="presParOf" srcId="{18A8F23B-57C5-4FF1-8A04-5E0C0F02F175}" destId="{B5C915FD-0934-43AC-813C-93A106E4DB18}" srcOrd="1" destOrd="0" presId="urn:microsoft.com/office/officeart/2005/8/layout/hList9"/>
    <dgm:cxn modelId="{92748196-0A00-4004-B3B9-228E555DB997}" type="presParOf" srcId="{B5C915FD-0934-43AC-813C-93A106E4DB18}" destId="{13A20F9E-C850-4879-9B68-866425DD3B49}" srcOrd="0" destOrd="0" presId="urn:microsoft.com/office/officeart/2005/8/layout/hList9"/>
    <dgm:cxn modelId="{C11C2741-47B5-49C4-BF79-AB5694F98FFD}" type="presParOf" srcId="{B5C915FD-0934-43AC-813C-93A106E4DB18}" destId="{A18D9433-E7AD-44E8-AAC2-61C7D2F3E5D1}" srcOrd="1" destOrd="0" presId="urn:microsoft.com/office/officeart/2005/8/layout/hList9"/>
    <dgm:cxn modelId="{96F23AE1-21AA-4041-8749-E1868A0AB53E}" type="presParOf" srcId="{A18D9433-E7AD-44E8-AAC2-61C7D2F3E5D1}" destId="{3124A750-9C5D-40CB-8302-5D680B1A1950}" srcOrd="0" destOrd="0" presId="urn:microsoft.com/office/officeart/2005/8/layout/hList9"/>
    <dgm:cxn modelId="{56BB860B-8CB7-4B05-8FC4-14D3271553BD}" type="presParOf" srcId="{A18D9433-E7AD-44E8-AAC2-61C7D2F3E5D1}" destId="{17760547-132F-42B4-9E2F-799685DEF644}" srcOrd="1" destOrd="0" presId="urn:microsoft.com/office/officeart/2005/8/layout/hList9"/>
    <dgm:cxn modelId="{EC965FA6-BA6F-4A10-8CE9-8E6D0FF60903}" type="presParOf" srcId="{B5C915FD-0934-43AC-813C-93A106E4DB18}" destId="{E332741A-9DAA-4169-830B-1FCEFA98B22E}" srcOrd="2" destOrd="0" presId="urn:microsoft.com/office/officeart/2005/8/layout/hList9"/>
    <dgm:cxn modelId="{5523FCE0-A3F4-4390-810B-832291F7A6DD}" type="presParOf" srcId="{E332741A-9DAA-4169-830B-1FCEFA98B22E}" destId="{BC4C1CBD-35DF-4F7A-A7BF-5C12490356AA}" srcOrd="0" destOrd="0" presId="urn:microsoft.com/office/officeart/2005/8/layout/hList9"/>
    <dgm:cxn modelId="{9F797F4C-E039-4EFC-B940-558F4C3F3CF7}" type="presParOf" srcId="{E332741A-9DAA-4169-830B-1FCEFA98B22E}" destId="{3BE683AB-08E7-401B-8AD6-781F22864B83}" srcOrd="1" destOrd="0" presId="urn:microsoft.com/office/officeart/2005/8/layout/hList9"/>
    <dgm:cxn modelId="{0D55E5ED-F62E-412C-9A00-DAD1BCB9286B}" type="presParOf" srcId="{18A8F23B-57C5-4FF1-8A04-5E0C0F02F175}" destId="{5EE1176C-0379-46C8-BFD8-CDD4EAAE78EA}" srcOrd="2" destOrd="0" presId="urn:microsoft.com/office/officeart/2005/8/layout/hList9"/>
    <dgm:cxn modelId="{81EF23B3-5B4D-479A-958F-721995C27002}" type="presParOf" srcId="{18A8F23B-57C5-4FF1-8A04-5E0C0F02F175}" destId="{28D98EC2-0ADE-48D9-A13F-D74CC40B8D9A}" srcOrd="3" destOrd="0" presId="urn:microsoft.com/office/officeart/2005/8/layout/hList9"/>
    <dgm:cxn modelId="{41F8B93A-CA1D-4693-A14B-60F75588ADB2}" type="presParOf" srcId="{18A8F23B-57C5-4FF1-8A04-5E0C0F02F175}" destId="{23194CBB-ED41-41A8-AB06-5FE9F1B4A444}" srcOrd="4" destOrd="0" presId="urn:microsoft.com/office/officeart/2005/8/layout/hList9"/>
    <dgm:cxn modelId="{F70F844A-5B2E-4EA2-A269-AA3510A5709B}" type="presParOf" srcId="{18A8F23B-57C5-4FF1-8A04-5E0C0F02F175}" destId="{DAB841F1-D6F9-43C2-B631-F162DCB40417}" srcOrd="5" destOrd="0" presId="urn:microsoft.com/office/officeart/2005/8/layout/hList9"/>
    <dgm:cxn modelId="{E3C43652-6174-4F69-8288-9FA132C639ED}" type="presParOf" srcId="{18A8F23B-57C5-4FF1-8A04-5E0C0F02F175}" destId="{EA3BC286-315B-4B9A-89A9-E0216A08113C}" srcOrd="6" destOrd="0" presId="urn:microsoft.com/office/officeart/2005/8/layout/hList9"/>
    <dgm:cxn modelId="{F3108147-ADF3-4610-91F0-EAF0173AACA1}" type="presParOf" srcId="{EA3BC286-315B-4B9A-89A9-E0216A08113C}" destId="{8A61E956-6AA8-4490-B41B-283F9FA08D17}" srcOrd="0" destOrd="0" presId="urn:microsoft.com/office/officeart/2005/8/layout/hList9"/>
    <dgm:cxn modelId="{63B86DBA-F98C-49EE-A693-ED4C1FD4FC34}" type="presParOf" srcId="{EA3BC286-315B-4B9A-89A9-E0216A08113C}" destId="{0F612D53-0289-49B0-B5EA-E0E76457C844}" srcOrd="1" destOrd="0" presId="urn:microsoft.com/office/officeart/2005/8/layout/hList9"/>
    <dgm:cxn modelId="{EC16772B-5198-4B65-9CE2-BCD41C5B7B03}" type="presParOf" srcId="{0F612D53-0289-49B0-B5EA-E0E76457C844}" destId="{459393CA-4177-4BEB-B2B1-6AA0C356E386}" srcOrd="0" destOrd="0" presId="urn:microsoft.com/office/officeart/2005/8/layout/hList9"/>
    <dgm:cxn modelId="{741C0BC3-2544-4714-A8B2-F8DF222FAF61}" type="presParOf" srcId="{0F612D53-0289-49B0-B5EA-E0E76457C844}" destId="{1F91110E-5245-46E9-AF24-5BE7ABE0D076}" srcOrd="1" destOrd="0" presId="urn:microsoft.com/office/officeart/2005/8/layout/hList9"/>
    <dgm:cxn modelId="{90643081-C419-4ABC-B139-13ECB6C4B7B0}" type="presParOf" srcId="{EA3BC286-315B-4B9A-89A9-E0216A08113C}" destId="{D133A839-943E-4F38-B42C-C8F2A412972B}" srcOrd="2" destOrd="0" presId="urn:microsoft.com/office/officeart/2005/8/layout/hList9"/>
    <dgm:cxn modelId="{192D0436-A3C8-43E9-B63D-27B61962F462}" type="presParOf" srcId="{D133A839-943E-4F38-B42C-C8F2A412972B}" destId="{51CDF598-4BCC-44DA-8DDF-EF416080E12B}" srcOrd="0" destOrd="0" presId="urn:microsoft.com/office/officeart/2005/8/layout/hList9"/>
    <dgm:cxn modelId="{47EA89C7-60C6-4EF4-B858-8DD38F0D920D}" type="presParOf" srcId="{D133A839-943E-4F38-B42C-C8F2A412972B}" destId="{9EC4B05C-0559-4615-A359-9E60E1DE8E04}" srcOrd="1" destOrd="0" presId="urn:microsoft.com/office/officeart/2005/8/layout/hList9"/>
    <dgm:cxn modelId="{D6DE7E10-0551-4F94-A47E-41E3A21E7185}" type="presParOf" srcId="{EA3BC286-315B-4B9A-89A9-E0216A08113C}" destId="{233C0D95-EE93-4B4B-99A1-305CB95D02EB}" srcOrd="3" destOrd="0" presId="urn:microsoft.com/office/officeart/2005/8/layout/hList9"/>
    <dgm:cxn modelId="{C5652850-1B98-4138-B8F7-5B15281A643B}" type="presParOf" srcId="{233C0D95-EE93-4B4B-99A1-305CB95D02EB}" destId="{9B652157-A790-4CD2-AAF2-B1EE5172DD2E}" srcOrd="0" destOrd="0" presId="urn:microsoft.com/office/officeart/2005/8/layout/hList9"/>
    <dgm:cxn modelId="{5D47D708-AC20-44E1-8F36-D9B90C01806D}" type="presParOf" srcId="{233C0D95-EE93-4B4B-99A1-305CB95D02EB}" destId="{109D42CA-1C67-4E81-8AB4-F515C7A897BC}" srcOrd="1" destOrd="0" presId="urn:microsoft.com/office/officeart/2005/8/layout/hList9"/>
    <dgm:cxn modelId="{6A2C39AA-E980-4CBD-9552-008E194F06C1}" type="presParOf" srcId="{18A8F23B-57C5-4FF1-8A04-5E0C0F02F175}" destId="{879DCA5E-3CA1-40D9-B11A-C9BE5EC147E7}" srcOrd="7" destOrd="0" presId="urn:microsoft.com/office/officeart/2005/8/layout/hList9"/>
    <dgm:cxn modelId="{1156B9F7-1C6D-418B-9CE4-24700444D0DC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1023.21~23</a:t>
          </a:r>
          <a:endParaRPr lang="ko-KR" altLang="en-US" sz="2400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일시적인 지연이 필수적인 경우에도 차입원가의 자본화를 중단하지 않음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10CECAB5-DAE4-4B8A-9CEA-1A090D7B943B}">
      <dgm:prSet phldrT="[텍스트]" custT="1"/>
      <dgm:spPr/>
      <dgm:t>
        <a:bodyPr/>
        <a:lstStyle/>
        <a:p>
          <a:r>
            <a:rPr lang="ko-KR" altLang="en-US" sz="2000" dirty="0" smtClean="0"/>
            <a:t>필요한 대부분의 활동이 완료된 시점에 차입원가의 자본화를 종료</a:t>
          </a:r>
        </a:p>
      </dgm:t>
    </dgm:pt>
    <dgm:pt modelId="{352CB1CA-EFB6-466E-9879-7355FD6ABF53}" type="par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41833CCB-527A-4BFC-BB2C-783D5A20E013}" type="sibTrans" cxnId="{2A9C3D62-73DF-4374-AE5E-05C28F893719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dirty="0" smtClean="0"/>
            <a:t>경영진은 고용창출 효과로 볼 때 정부가 토지용도 변경 신청을 승인할 것으로 생각</a:t>
          </a:r>
          <a:endParaRPr lang="ko-KR" altLang="en-US" sz="20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r>
            <a:rPr lang="ko-KR" altLang="en-US" sz="2000" dirty="0" smtClean="0"/>
            <a:t>승인을 얻는 데 단기간의 지연이 발생하는 것은 일반적</a:t>
          </a:r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4" custScaleY="173588" custLinFactNeighborY="-9482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32741A-9DAA-4169-830B-1FCEFA98B22E}" type="pres">
      <dgm:prSet presAssocID="{10CECAB5-DAE4-4B8A-9CEA-1A090D7B943B}" presName="comp" presStyleCnt="0"/>
      <dgm:spPr/>
    </dgm:pt>
    <dgm:pt modelId="{BC4C1CBD-35DF-4F7A-A7BF-5C12490356AA}" type="pres">
      <dgm:prSet presAssocID="{10CECAB5-DAE4-4B8A-9CEA-1A090D7B943B}" presName="child" presStyleLbl="bgAccFollowNode1" presStyleIdx="1" presStyleCnt="4" custScaleY="125968" custLinFactNeighborY="1014"/>
      <dgm:spPr/>
      <dgm:t>
        <a:bodyPr/>
        <a:lstStyle/>
        <a:p>
          <a:pPr latinLnBrk="1"/>
          <a:endParaRPr lang="ko-KR" altLang="en-US"/>
        </a:p>
      </dgm:t>
    </dgm:pt>
    <dgm:pt modelId="{3BE683AB-08E7-401B-8AD6-781F22864B83}" type="pres">
      <dgm:prSet presAssocID="{10CECAB5-DAE4-4B8A-9CEA-1A090D7B943B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2" presStyleCnt="4" custScaleY="142653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3" presStyleCnt="4" custScaleY="148901" custLinFactNeighborX="1357" custLinFactNeighborY="68003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090D87CB-01EF-4579-9D15-3D2C7BF1A65A}" type="presOf" srcId="{A39D11D0-4BC6-450E-9EC3-AE773DDCDE56}" destId="{9EC4B05C-0559-4615-A359-9E60E1DE8E04}" srcOrd="1" destOrd="0" presId="urn:microsoft.com/office/officeart/2005/8/layout/hList9"/>
    <dgm:cxn modelId="{07372679-2B5D-4FA1-966C-FDF8FE9B893B}" type="presOf" srcId="{89CA03C1-CC13-4F05-AE75-667934265DE8}" destId="{99C67F16-3D66-4713-B112-55C28E52AF47}" srcOrd="0" destOrd="0" presId="urn:microsoft.com/office/officeart/2005/8/layout/hList9"/>
    <dgm:cxn modelId="{0EEB82EC-26A5-4D37-9D41-8F7AD74A3D64}" type="presOf" srcId="{82EDD57C-03E2-40D0-8F5F-A100C0E92709}" destId="{1F91110E-5245-46E9-AF24-5BE7ABE0D076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2A9C3D62-73DF-4374-AE5E-05C28F893719}" srcId="{CE1776D0-2661-4C9B-942E-9C3FAAFB3A50}" destId="{10CECAB5-DAE4-4B8A-9CEA-1A090D7B943B}" srcOrd="1" destOrd="0" parTransId="{352CB1CA-EFB6-466E-9879-7355FD6ABF53}" sibTransId="{41833CCB-527A-4BFC-BB2C-783D5A20E013}"/>
    <dgm:cxn modelId="{1A1E6EA5-6132-4238-BB59-2AA748D8C2CE}" type="presOf" srcId="{10CECAB5-DAE4-4B8A-9CEA-1A090D7B943B}" destId="{3BE683AB-08E7-401B-8AD6-781F22864B83}" srcOrd="1" destOrd="0" presId="urn:microsoft.com/office/officeart/2005/8/layout/hList9"/>
    <dgm:cxn modelId="{D3180E4E-DA22-4CA9-9001-61C46E4350BB}" type="presOf" srcId="{CE1776D0-2661-4C9B-942E-9C3FAAFB3A50}" destId="{28D98EC2-0ADE-48D9-A13F-D74CC40B8D9A}" srcOrd="0" destOrd="0" presId="urn:microsoft.com/office/officeart/2005/8/layout/hList9"/>
    <dgm:cxn modelId="{F4862D5B-D982-44E5-87EC-C697A27FBFF6}" type="presOf" srcId="{A39D11D0-4BC6-450E-9EC3-AE773DDCDE56}" destId="{51CDF598-4BCC-44DA-8DDF-EF416080E12B}" srcOrd="0" destOrd="0" presId="urn:microsoft.com/office/officeart/2005/8/layout/hList9"/>
    <dgm:cxn modelId="{CCA8497F-7BB0-4AFB-AEF0-E38965E32A91}" type="presOf" srcId="{82EDD57C-03E2-40D0-8F5F-A100C0E92709}" destId="{459393CA-4177-4BEB-B2B1-6AA0C356E386}" srcOrd="0" destOrd="0" presId="urn:microsoft.com/office/officeart/2005/8/layout/hList9"/>
    <dgm:cxn modelId="{9AFA4A64-67EE-4C7F-9328-ADC228CC2F80}" type="presOf" srcId="{B479FB93-137F-4D76-B1BF-3EF105AF2BD2}" destId="{3124A750-9C5D-40CB-8302-5D680B1A1950}" srcOrd="0" destOrd="0" presId="urn:microsoft.com/office/officeart/2005/8/layout/hList9"/>
    <dgm:cxn modelId="{F23A2ED7-00F7-423F-83C5-355FE322D5B5}" type="presOf" srcId="{B479FB93-137F-4D76-B1BF-3EF105AF2BD2}" destId="{17760547-132F-42B4-9E2F-799685DEF644}" srcOrd="1" destOrd="0" presId="urn:microsoft.com/office/officeart/2005/8/layout/hList9"/>
    <dgm:cxn modelId="{A7053E4D-EE3E-47D5-A5B1-A66553E08873}" type="presOf" srcId="{777F10F3-F4B0-43A4-9790-AABE7F7897AB}" destId="{18A8F23B-57C5-4FF1-8A04-5E0C0F02F175}" srcOrd="0" destOrd="0" presId="urn:microsoft.com/office/officeart/2005/8/layout/hList9"/>
    <dgm:cxn modelId="{2B84A6DC-8D01-4C7F-B71E-BEC044FDB9E0}" type="presOf" srcId="{10CECAB5-DAE4-4B8A-9CEA-1A090D7B943B}" destId="{BC4C1CBD-35DF-4F7A-A7BF-5C12490356AA}" srcOrd="0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CB98AFA0-2DAB-4DFD-A193-0A786962E52B}" type="presParOf" srcId="{18A8F23B-57C5-4FF1-8A04-5E0C0F02F175}" destId="{910911A2-7E66-4573-9213-EF1D1F22E1E8}" srcOrd="0" destOrd="0" presId="urn:microsoft.com/office/officeart/2005/8/layout/hList9"/>
    <dgm:cxn modelId="{AA0F2841-5A35-4F1A-A4D0-119D65C10D83}" type="presParOf" srcId="{18A8F23B-57C5-4FF1-8A04-5E0C0F02F175}" destId="{B5C915FD-0934-43AC-813C-93A106E4DB18}" srcOrd="1" destOrd="0" presId="urn:microsoft.com/office/officeart/2005/8/layout/hList9"/>
    <dgm:cxn modelId="{D9957B73-DD5B-41E5-ADB4-9F0E73228945}" type="presParOf" srcId="{B5C915FD-0934-43AC-813C-93A106E4DB18}" destId="{13A20F9E-C850-4879-9B68-866425DD3B49}" srcOrd="0" destOrd="0" presId="urn:microsoft.com/office/officeart/2005/8/layout/hList9"/>
    <dgm:cxn modelId="{86DE1DBE-AA1A-4375-B96B-20ECA0A48AB7}" type="presParOf" srcId="{B5C915FD-0934-43AC-813C-93A106E4DB18}" destId="{A18D9433-E7AD-44E8-AAC2-61C7D2F3E5D1}" srcOrd="1" destOrd="0" presId="urn:microsoft.com/office/officeart/2005/8/layout/hList9"/>
    <dgm:cxn modelId="{8A22D03F-EC6C-442F-8D24-B23651C52D23}" type="presParOf" srcId="{A18D9433-E7AD-44E8-AAC2-61C7D2F3E5D1}" destId="{3124A750-9C5D-40CB-8302-5D680B1A1950}" srcOrd="0" destOrd="0" presId="urn:microsoft.com/office/officeart/2005/8/layout/hList9"/>
    <dgm:cxn modelId="{2D54531A-4729-4CFB-B359-26AFB1DE27A2}" type="presParOf" srcId="{A18D9433-E7AD-44E8-AAC2-61C7D2F3E5D1}" destId="{17760547-132F-42B4-9E2F-799685DEF644}" srcOrd="1" destOrd="0" presId="urn:microsoft.com/office/officeart/2005/8/layout/hList9"/>
    <dgm:cxn modelId="{E0F75FA3-A620-4A9C-A3A0-9E0D701E066F}" type="presParOf" srcId="{B5C915FD-0934-43AC-813C-93A106E4DB18}" destId="{E332741A-9DAA-4169-830B-1FCEFA98B22E}" srcOrd="2" destOrd="0" presId="urn:microsoft.com/office/officeart/2005/8/layout/hList9"/>
    <dgm:cxn modelId="{C300212C-A288-4A16-ACEB-536BA3C84B4D}" type="presParOf" srcId="{E332741A-9DAA-4169-830B-1FCEFA98B22E}" destId="{BC4C1CBD-35DF-4F7A-A7BF-5C12490356AA}" srcOrd="0" destOrd="0" presId="urn:microsoft.com/office/officeart/2005/8/layout/hList9"/>
    <dgm:cxn modelId="{EB37558B-E06F-4AEC-93A4-AD679827257F}" type="presParOf" srcId="{E332741A-9DAA-4169-830B-1FCEFA98B22E}" destId="{3BE683AB-08E7-401B-8AD6-781F22864B83}" srcOrd="1" destOrd="0" presId="urn:microsoft.com/office/officeart/2005/8/layout/hList9"/>
    <dgm:cxn modelId="{07ED8189-E4D7-4BC8-BA2F-F975D361DA0A}" type="presParOf" srcId="{18A8F23B-57C5-4FF1-8A04-5E0C0F02F175}" destId="{5EE1176C-0379-46C8-BFD8-CDD4EAAE78EA}" srcOrd="2" destOrd="0" presId="urn:microsoft.com/office/officeart/2005/8/layout/hList9"/>
    <dgm:cxn modelId="{CD5B24A7-FDF2-45EA-BF3E-1A249CCAC1E8}" type="presParOf" srcId="{18A8F23B-57C5-4FF1-8A04-5E0C0F02F175}" destId="{28D98EC2-0ADE-48D9-A13F-D74CC40B8D9A}" srcOrd="3" destOrd="0" presId="urn:microsoft.com/office/officeart/2005/8/layout/hList9"/>
    <dgm:cxn modelId="{68BE2E50-5D18-4474-837E-4658D2A7017F}" type="presParOf" srcId="{18A8F23B-57C5-4FF1-8A04-5E0C0F02F175}" destId="{23194CBB-ED41-41A8-AB06-5FE9F1B4A444}" srcOrd="4" destOrd="0" presId="urn:microsoft.com/office/officeart/2005/8/layout/hList9"/>
    <dgm:cxn modelId="{DE993626-76A7-4CAC-99B7-061F8A87E9DC}" type="presParOf" srcId="{18A8F23B-57C5-4FF1-8A04-5E0C0F02F175}" destId="{DAB841F1-D6F9-43C2-B631-F162DCB40417}" srcOrd="5" destOrd="0" presId="urn:microsoft.com/office/officeart/2005/8/layout/hList9"/>
    <dgm:cxn modelId="{27285A6F-A06E-4A7B-803E-50544CEF6594}" type="presParOf" srcId="{18A8F23B-57C5-4FF1-8A04-5E0C0F02F175}" destId="{EA3BC286-315B-4B9A-89A9-E0216A08113C}" srcOrd="6" destOrd="0" presId="urn:microsoft.com/office/officeart/2005/8/layout/hList9"/>
    <dgm:cxn modelId="{B7CC5B6A-670B-4720-9312-F50C8714A3FB}" type="presParOf" srcId="{EA3BC286-315B-4B9A-89A9-E0216A08113C}" destId="{8A61E956-6AA8-4490-B41B-283F9FA08D17}" srcOrd="0" destOrd="0" presId="urn:microsoft.com/office/officeart/2005/8/layout/hList9"/>
    <dgm:cxn modelId="{91C8149B-47E3-4714-B2BC-F866CA3147B5}" type="presParOf" srcId="{EA3BC286-315B-4B9A-89A9-E0216A08113C}" destId="{0F612D53-0289-49B0-B5EA-E0E76457C844}" srcOrd="1" destOrd="0" presId="urn:microsoft.com/office/officeart/2005/8/layout/hList9"/>
    <dgm:cxn modelId="{324A1145-3F06-426A-AB00-5DC15793CF8C}" type="presParOf" srcId="{0F612D53-0289-49B0-B5EA-E0E76457C844}" destId="{459393CA-4177-4BEB-B2B1-6AA0C356E386}" srcOrd="0" destOrd="0" presId="urn:microsoft.com/office/officeart/2005/8/layout/hList9"/>
    <dgm:cxn modelId="{CCDE7286-3D08-411C-994B-24ED92A332CE}" type="presParOf" srcId="{0F612D53-0289-49B0-B5EA-E0E76457C844}" destId="{1F91110E-5245-46E9-AF24-5BE7ABE0D076}" srcOrd="1" destOrd="0" presId="urn:microsoft.com/office/officeart/2005/8/layout/hList9"/>
    <dgm:cxn modelId="{F4D72AD5-FFB4-4981-B8C5-599A67202AF5}" type="presParOf" srcId="{EA3BC286-315B-4B9A-89A9-E0216A08113C}" destId="{D133A839-943E-4F38-B42C-C8F2A412972B}" srcOrd="2" destOrd="0" presId="urn:microsoft.com/office/officeart/2005/8/layout/hList9"/>
    <dgm:cxn modelId="{73226956-88D5-4950-8FAE-9E3292C0BF61}" type="presParOf" srcId="{D133A839-943E-4F38-B42C-C8F2A412972B}" destId="{51CDF598-4BCC-44DA-8DDF-EF416080E12B}" srcOrd="0" destOrd="0" presId="urn:microsoft.com/office/officeart/2005/8/layout/hList9"/>
    <dgm:cxn modelId="{09570FBE-6997-446F-BBC0-939833BF42CC}" type="presParOf" srcId="{D133A839-943E-4F38-B42C-C8F2A412972B}" destId="{9EC4B05C-0559-4615-A359-9E60E1DE8E04}" srcOrd="1" destOrd="0" presId="urn:microsoft.com/office/officeart/2005/8/layout/hList9"/>
    <dgm:cxn modelId="{B71E4A25-BE94-4907-9C82-D4FCDB2BB793}" type="presParOf" srcId="{18A8F23B-57C5-4FF1-8A04-5E0C0F02F175}" destId="{879DCA5E-3CA1-40D9-B11A-C9BE5EC147E7}" srcOrd="7" destOrd="0" presId="urn:microsoft.com/office/officeart/2005/8/layout/hList9"/>
    <dgm:cxn modelId="{E484C7F3-195D-49FD-887A-CAADD90B8E0F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승인을 얻기 위하여 실질적으로 기술적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행정적인 업무를 수행하고 있는 경우 건설 개시 이전에도 자본화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자산을 의도된 용도로 사용하기 위하여 일시적 지연이 불가피한 요소인 경우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차입원가의 자본화가 중단될 필요는 없음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지역주민들의 반대로 인하여 승인을 얻기 위해서는 일시적인 지연이 불가피하므로 차입원가 자본화를 중단할 필요가 없음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14931F6-F591-4A9C-AD84-D49C8AA4B681}" type="presOf" srcId="{07F5D625-28B0-429B-8BAD-14E1BE133A4A}" destId="{CE7CD4B9-90A5-4256-B5A5-B9306DBC88FA}" srcOrd="0" destOrd="0" presId="urn:microsoft.com/office/officeart/2005/8/layout/chevron2"/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1B0ABD70-3800-450A-8DB9-77B7D90EE2EC}" type="presOf" srcId="{91160A1F-5437-44D2-86AD-DAE6CF04CA60}" destId="{631B21E1-C8E1-48A5-9EB7-499979410A87}" srcOrd="0" destOrd="0" presId="urn:microsoft.com/office/officeart/2005/8/layout/chevron2"/>
    <dgm:cxn modelId="{63AAFE1F-9B76-4B49-8B67-8860C833BC52}" type="presOf" srcId="{B46EF590-30DF-48E9-8AFC-484397590A60}" destId="{8AC98957-585D-4B45-9ACA-77D121740919}" srcOrd="0" destOrd="0" presId="urn:microsoft.com/office/officeart/2005/8/layout/chevron2"/>
    <dgm:cxn modelId="{396ED29F-9ECD-4B99-AB62-5B821C07F9B2}" type="presOf" srcId="{91E765CB-E171-46BF-91F5-541FA27AB9AC}" destId="{4A4BC614-5294-4588-A22C-24EC08AB7521}" srcOrd="0" destOrd="0" presId="urn:microsoft.com/office/officeart/2005/8/layout/chevron2"/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65BE8448-B3B7-4AEF-9C1C-CCB5AC4EBFDD}" type="presOf" srcId="{53D91D37-6157-4755-BEA6-4C5D5D2BB54F}" destId="{28F38923-13FA-49C4-8FBE-E08318C9552C}" srcOrd="0" destOrd="0" presId="urn:microsoft.com/office/officeart/2005/8/layout/chevron2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B5B7F05A-95D4-4845-8A9B-E5F639FAC952}" type="presOf" srcId="{6562FEFC-E72C-45EB-805A-36B4DD908934}" destId="{22785638-4B23-421B-A921-56E8880395DF}" srcOrd="0" destOrd="0" presId="urn:microsoft.com/office/officeart/2005/8/layout/chevron2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CF6C61C6-81B4-4732-A928-D9BC204D8A69}" type="presOf" srcId="{38B9D88E-7CC0-418E-B0A0-639505188676}" destId="{D39DE4FE-C62D-4058-A43E-76D9F35E1BA8}" srcOrd="0" destOrd="0" presId="urn:microsoft.com/office/officeart/2005/8/layout/chevron2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3AAF6FCE-AB92-4EC0-A2E3-E3C1CB78F7A1}" type="presParOf" srcId="{8AC98957-585D-4B45-9ACA-77D121740919}" destId="{FC50AA6E-8B9F-42B9-A803-3AD5D89EF496}" srcOrd="0" destOrd="0" presId="urn:microsoft.com/office/officeart/2005/8/layout/chevron2"/>
    <dgm:cxn modelId="{D3ADEC17-A8F0-479B-B4EA-EDE01C08D100}" type="presParOf" srcId="{FC50AA6E-8B9F-42B9-A803-3AD5D89EF496}" destId="{D39DE4FE-C62D-4058-A43E-76D9F35E1BA8}" srcOrd="0" destOrd="0" presId="urn:microsoft.com/office/officeart/2005/8/layout/chevron2"/>
    <dgm:cxn modelId="{75EA6491-1587-4AD9-9129-C498C4D665E4}" type="presParOf" srcId="{FC50AA6E-8B9F-42B9-A803-3AD5D89EF496}" destId="{4A4BC614-5294-4588-A22C-24EC08AB7521}" srcOrd="1" destOrd="0" presId="urn:microsoft.com/office/officeart/2005/8/layout/chevron2"/>
    <dgm:cxn modelId="{A42ECDC0-4E05-49BC-A376-FEF3CB21FDC5}" type="presParOf" srcId="{8AC98957-585D-4B45-9ACA-77D121740919}" destId="{34449485-86FE-4E80-BAB8-DCDCB079E910}" srcOrd="1" destOrd="0" presId="urn:microsoft.com/office/officeart/2005/8/layout/chevron2"/>
    <dgm:cxn modelId="{2587409E-3B0B-49F4-BA26-B9A5BB58D29D}" type="presParOf" srcId="{8AC98957-585D-4B45-9ACA-77D121740919}" destId="{6D6BBF75-1C02-4C3A-B0A9-06A39182A9C3}" srcOrd="2" destOrd="0" presId="urn:microsoft.com/office/officeart/2005/8/layout/chevron2"/>
    <dgm:cxn modelId="{B94FAE3A-1F16-4EF2-B3EA-7CAC963C5B91}" type="presParOf" srcId="{6D6BBF75-1C02-4C3A-B0A9-06A39182A9C3}" destId="{22785638-4B23-421B-A921-56E8880395DF}" srcOrd="0" destOrd="0" presId="urn:microsoft.com/office/officeart/2005/8/layout/chevron2"/>
    <dgm:cxn modelId="{9C92135A-6A7D-410C-A487-F72287DC95E6}" type="presParOf" srcId="{6D6BBF75-1C02-4C3A-B0A9-06A39182A9C3}" destId="{CE7CD4B9-90A5-4256-B5A5-B9306DBC88FA}" srcOrd="1" destOrd="0" presId="urn:microsoft.com/office/officeart/2005/8/layout/chevron2"/>
    <dgm:cxn modelId="{829DC395-23E0-4D6F-B55D-DE7DA6C0B2A9}" type="presParOf" srcId="{8AC98957-585D-4B45-9ACA-77D121740919}" destId="{60B12DCD-DDB6-437D-968C-72ADC14E3C59}" srcOrd="3" destOrd="0" presId="urn:microsoft.com/office/officeart/2005/8/layout/chevron2"/>
    <dgm:cxn modelId="{04AC14D2-53CC-466F-9DA4-DB25BD5E4FD1}" type="presParOf" srcId="{8AC98957-585D-4B45-9ACA-77D121740919}" destId="{328ACC17-6307-49D2-AFE6-127080E9C80E}" srcOrd="4" destOrd="0" presId="urn:microsoft.com/office/officeart/2005/8/layout/chevron2"/>
    <dgm:cxn modelId="{45C93B5F-8E62-4A61-A01B-91EC15D05905}" type="presParOf" srcId="{328ACC17-6307-49D2-AFE6-127080E9C80E}" destId="{28F38923-13FA-49C4-8FBE-E08318C9552C}" srcOrd="0" destOrd="0" presId="urn:microsoft.com/office/officeart/2005/8/layout/chevron2"/>
    <dgm:cxn modelId="{E918E2B7-F1E3-403B-8F8E-C8C2F580C1EE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smtClean="0"/>
            <a:t>재고자산</a:t>
          </a:r>
          <a:endParaRPr lang="en-US" altLang="ko-KR" sz="2400" b="1" dirty="0" smtClean="0"/>
        </a:p>
        <a:p>
          <a:r>
            <a:rPr lang="ko-KR" altLang="en-US" sz="2400" b="1" dirty="0" smtClean="0"/>
            <a:t>선도매입거래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전자제품 생산 공정에 소비되는 가스의 구매선도계약을 체결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smtClean="0"/>
            <a:t>당해 계약이 </a:t>
          </a:r>
          <a:r>
            <a:rPr lang="ko-KR" altLang="en-US" sz="2400" b="1" dirty="0" err="1" smtClean="0"/>
            <a:t>비금융항목</a:t>
          </a:r>
          <a:r>
            <a:rPr lang="en-US" altLang="en-US" sz="2400" b="1" dirty="0" smtClean="0"/>
            <a:t>(</a:t>
          </a:r>
          <a:r>
            <a:rPr lang="ko-KR" altLang="en-US" sz="2400" b="1" dirty="0" smtClean="0"/>
            <a:t>가스</a:t>
          </a:r>
          <a:r>
            <a:rPr lang="en-US" altLang="en-US" sz="2400" b="1" dirty="0" smtClean="0"/>
            <a:t>)</a:t>
          </a:r>
          <a:r>
            <a:rPr lang="ko-KR" altLang="en-US" sz="2400" b="1" dirty="0" smtClean="0"/>
            <a:t>의 물리적 수령을 통하여 청산</a:t>
          </a:r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pPr latinLnBrk="1"/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  <a:endParaRPr lang="ko-KR" altLang="en-US" sz="2400" dirty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DF24DD89-617B-4464-810B-D8F82B098DBA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가스는 제조 과정에서 사용</a:t>
          </a:r>
          <a:r>
            <a:rPr lang="en-US" altLang="en-US" sz="2400" b="1" dirty="0" smtClean="0"/>
            <a:t>․</a:t>
          </a:r>
          <a:r>
            <a:rPr lang="ko-KR" altLang="en-US" sz="2400" b="1" dirty="0" smtClean="0"/>
            <a:t>소비될 것으로 예상</a:t>
          </a:r>
          <a:endParaRPr lang="ko-KR" altLang="en-US" sz="2400" dirty="0" smtClean="0"/>
        </a:p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b="1" dirty="0" smtClean="0"/>
        </a:p>
      </dgm:t>
    </dgm:pt>
    <dgm:pt modelId="{CBAF8DB2-E950-4BBB-B053-E0D1708872E0}" type="parTrans" cxnId="{7C7329B3-470E-4C20-8DAE-F9C2F53D12DF}">
      <dgm:prSet/>
      <dgm:spPr/>
      <dgm:t>
        <a:bodyPr/>
        <a:lstStyle/>
        <a:p>
          <a:pPr latinLnBrk="1"/>
          <a:endParaRPr lang="ko-KR" altLang="en-US"/>
        </a:p>
      </dgm:t>
    </dgm:pt>
    <dgm:pt modelId="{75FF35B5-EAED-46F1-8904-EC74E456313A}" type="sibTrans" cxnId="{7C7329B3-470E-4C20-8DAE-F9C2F53D12DF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 custLinFactNeighborX="2521" custLinFactNeighborY="1333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8ED5F2F2-204C-4879-81C3-B99CDBFAEB65}" type="presOf" srcId="{DF24DD89-617B-4464-810B-D8F82B098DBA}" destId="{F37905EF-748A-4DF0-9CF6-E03E23DD441D}" srcOrd="0" destOrd="0" presId="urn:microsoft.com/office/officeart/2005/8/layout/matrix1"/>
    <dgm:cxn modelId="{F0F8D006-3403-42FD-8F9A-5C998C5B3F86}" type="presOf" srcId="{786F7EE9-1670-43BD-9847-97444B1DBB54}" destId="{5414C969-F239-4134-B471-81D1F9DD7CEC}" srcOrd="0" destOrd="0" presId="urn:microsoft.com/office/officeart/2005/8/layout/matrix1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67A0D83D-B776-484B-A102-5B83A1A21994}" type="presOf" srcId="{786F7EE9-1670-43BD-9847-97444B1DBB54}" destId="{988D56D4-3EC3-4F99-A9E2-02B74E050245}" srcOrd="1" destOrd="0" presId="urn:microsoft.com/office/officeart/2005/8/layout/matrix1"/>
    <dgm:cxn modelId="{D366331B-AC32-43E8-A188-AE6036E49352}" type="presOf" srcId="{4CEA0F54-CEBB-46DB-B983-1C98AC3E7FE6}" destId="{E89010DC-E9AA-4E15-834A-E154B3264E3E}" srcOrd="0" destOrd="0" presId="urn:microsoft.com/office/officeart/2005/8/layout/matrix1"/>
    <dgm:cxn modelId="{9BD99DD4-1941-4177-8DE6-1ECFF5E1B679}" type="presOf" srcId="{4CEA0F54-CEBB-46DB-B983-1C98AC3E7FE6}" destId="{C4E0708A-CAD5-4614-9E9A-7A8220D330E3}" srcOrd="1" destOrd="0" presId="urn:microsoft.com/office/officeart/2005/8/layout/matrix1"/>
    <dgm:cxn modelId="{C62CD7CD-65EA-49F8-819F-FDADEF55CE9B}" type="presOf" srcId="{C8FD755F-7904-4ADB-BA33-5B376887CD6B}" destId="{99A7FB8A-227F-4FE7-B6F1-C8218E9457F5}" srcOrd="0" destOrd="0" presId="urn:microsoft.com/office/officeart/2005/8/layout/matrix1"/>
    <dgm:cxn modelId="{2D311896-7DB3-4875-93F3-99BCA9193A95}" type="presOf" srcId="{C5E46451-94DF-4265-8E26-7F896A68F53E}" destId="{B6576409-DDC9-46B2-BF13-3E568E33EE53}" srcOrd="0" destOrd="0" presId="urn:microsoft.com/office/officeart/2005/8/layout/matrix1"/>
    <dgm:cxn modelId="{7C7329B3-470E-4C20-8DAE-F9C2F53D12DF}" srcId="{C8FD755F-7904-4ADB-BA33-5B376887CD6B}" destId="{DF24DD89-617B-4464-810B-D8F82B098DBA}" srcOrd="3" destOrd="0" parTransId="{CBAF8DB2-E950-4BBB-B053-E0D1708872E0}" sibTransId="{75FF35B5-EAED-46F1-8904-EC74E456313A}"/>
    <dgm:cxn modelId="{84065C95-1500-4CC9-A73D-01F402D2A284}" type="presOf" srcId="{55F14E13-7CAA-4D6C-BE1A-0D2E5B0C175C}" destId="{31AD953E-EE08-439A-8F37-C9FC8B1688D3}" srcOrd="0" destOrd="0" presId="urn:microsoft.com/office/officeart/2005/8/layout/matrix1"/>
    <dgm:cxn modelId="{9BB2319C-D179-44EF-B285-7736903ADD84}" type="presOf" srcId="{55F14E13-7CAA-4D6C-BE1A-0D2E5B0C175C}" destId="{A3F52DA3-AA84-43CF-BBA4-552E3EACA58D}" srcOrd="1" destOrd="0" presId="urn:microsoft.com/office/officeart/2005/8/layout/matrix1"/>
    <dgm:cxn modelId="{CB998535-5882-4460-A6FE-25D3F189846B}" type="presOf" srcId="{DF24DD89-617B-4464-810B-D8F82B098DBA}" destId="{D33A2EF9-E3AB-4FA0-A861-8BA0F39BB7A0}" srcOrd="1" destOrd="0" presId="urn:microsoft.com/office/officeart/2005/8/layout/matrix1"/>
    <dgm:cxn modelId="{F9EDD0BD-DA2D-4DF9-923A-D3F74B70DC0C}" type="presParOf" srcId="{B6576409-DDC9-46B2-BF13-3E568E33EE53}" destId="{718EA18F-93C0-4F9F-B868-9BEA1FCD2EBA}" srcOrd="0" destOrd="0" presId="urn:microsoft.com/office/officeart/2005/8/layout/matrix1"/>
    <dgm:cxn modelId="{363F8A23-6EA9-48B9-84E8-5E658BFCC03A}" type="presParOf" srcId="{718EA18F-93C0-4F9F-B868-9BEA1FCD2EBA}" destId="{31AD953E-EE08-439A-8F37-C9FC8B1688D3}" srcOrd="0" destOrd="0" presId="urn:microsoft.com/office/officeart/2005/8/layout/matrix1"/>
    <dgm:cxn modelId="{7E90259F-2301-4E3F-953D-53BCF2024CA1}" type="presParOf" srcId="{718EA18F-93C0-4F9F-B868-9BEA1FCD2EBA}" destId="{A3F52DA3-AA84-43CF-BBA4-552E3EACA58D}" srcOrd="1" destOrd="0" presId="urn:microsoft.com/office/officeart/2005/8/layout/matrix1"/>
    <dgm:cxn modelId="{01BDF1BD-C317-41BC-9C1A-E69CE2EEE811}" type="presParOf" srcId="{718EA18F-93C0-4F9F-B868-9BEA1FCD2EBA}" destId="{E89010DC-E9AA-4E15-834A-E154B3264E3E}" srcOrd="2" destOrd="0" presId="urn:microsoft.com/office/officeart/2005/8/layout/matrix1"/>
    <dgm:cxn modelId="{A053ECA6-8004-4984-9484-90AC11BFF72C}" type="presParOf" srcId="{718EA18F-93C0-4F9F-B868-9BEA1FCD2EBA}" destId="{C4E0708A-CAD5-4614-9E9A-7A8220D330E3}" srcOrd="3" destOrd="0" presId="urn:microsoft.com/office/officeart/2005/8/layout/matrix1"/>
    <dgm:cxn modelId="{5116A1AC-FD45-492D-A2EE-D7E83AC918E6}" type="presParOf" srcId="{718EA18F-93C0-4F9F-B868-9BEA1FCD2EBA}" destId="{5414C969-F239-4134-B471-81D1F9DD7CEC}" srcOrd="4" destOrd="0" presId="urn:microsoft.com/office/officeart/2005/8/layout/matrix1"/>
    <dgm:cxn modelId="{0DB802BF-9F8B-4182-B423-0E85990DFDD3}" type="presParOf" srcId="{718EA18F-93C0-4F9F-B868-9BEA1FCD2EBA}" destId="{988D56D4-3EC3-4F99-A9E2-02B74E050245}" srcOrd="5" destOrd="0" presId="urn:microsoft.com/office/officeart/2005/8/layout/matrix1"/>
    <dgm:cxn modelId="{32B087AC-9982-4118-AD51-7A633341F824}" type="presParOf" srcId="{718EA18F-93C0-4F9F-B868-9BEA1FCD2EBA}" destId="{F37905EF-748A-4DF0-9CF6-E03E23DD441D}" srcOrd="6" destOrd="0" presId="urn:microsoft.com/office/officeart/2005/8/layout/matrix1"/>
    <dgm:cxn modelId="{1E55B8E2-FA8E-414D-B8CE-7889149B3753}" type="presParOf" srcId="{718EA18F-93C0-4F9F-B868-9BEA1FCD2EBA}" destId="{D33A2EF9-E3AB-4FA0-A861-8BA0F39BB7A0}" srcOrd="7" destOrd="0" presId="urn:microsoft.com/office/officeart/2005/8/layout/matrix1"/>
    <dgm:cxn modelId="{8A49959B-1352-4233-9C30-91C6077A0DDE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1039</a:t>
          </a:r>
          <a:endParaRPr lang="ko-KR" altLang="en-US" sz="2800" b="1" dirty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파생상품 회계처리를 하는가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1002</a:t>
          </a:r>
          <a:endParaRPr lang="ko-KR" altLang="en-US" sz="2800" b="1" dirty="0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 custT="1"/>
      <dgm:spPr/>
      <dgm:t>
        <a:bodyPr/>
        <a:lstStyle/>
        <a:p>
          <a:pPr latinLnBrk="1"/>
          <a:r>
            <a:rPr lang="ko-KR" altLang="en-US" sz="2000" spc="-150" dirty="0" smtClean="0"/>
            <a:t>재고자산 선도매입</a:t>
          </a:r>
          <a:r>
            <a:rPr lang="en-US" altLang="en-US" sz="2000" spc="-150" dirty="0" smtClean="0"/>
            <a:t>(forward purchases)</a:t>
          </a:r>
          <a:r>
            <a:rPr lang="ko-KR" altLang="en-US" sz="2000" spc="-150" dirty="0" smtClean="0"/>
            <a:t>으로  회계처리</a:t>
          </a:r>
          <a:r>
            <a:rPr lang="en-US" altLang="ko-KR" sz="2000" spc="-150" dirty="0" smtClean="0"/>
            <a:t>?</a:t>
          </a:r>
          <a:endParaRPr lang="ko-KR" altLang="en-US" sz="2000" spc="-150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1037</a:t>
          </a:r>
          <a:endParaRPr lang="ko-KR" altLang="en-US" sz="2800" b="1" dirty="0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미이행계약의</a:t>
          </a:r>
          <a:r>
            <a:rPr lang="ko-KR" altLang="en-US" sz="2000" dirty="0" smtClean="0"/>
            <a:t> 정의를 충족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46BFEEF2-DD2E-4D55-A360-75761B1FFC3D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공정가치 평가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2594594D-193C-493F-8374-162A3701393E}" type="parTrans" cxnId="{3D8560D9-F19F-47B7-B913-FFAD19689893}">
      <dgm:prSet/>
      <dgm:spPr/>
      <dgm:t>
        <a:bodyPr/>
        <a:lstStyle/>
        <a:p>
          <a:pPr latinLnBrk="1"/>
          <a:endParaRPr lang="ko-KR" altLang="en-US"/>
        </a:p>
      </dgm:t>
    </dgm:pt>
    <dgm:pt modelId="{DD62CDDC-8362-47B1-BEE0-476A91706A6E}" type="sibTrans" cxnId="{3D8560D9-F19F-47B7-B913-FFAD19689893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 custScaleY="1312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54B8E6BC-E56D-435D-A1FB-42C9F2AA50E3}" type="presOf" srcId="{4F0E554D-AD23-4045-9E43-0AB7F18A1F79}" destId="{0F56F445-C54A-4365-8CD9-92C0BFD0E33E}" srcOrd="0" destOrd="0" presId="urn:microsoft.com/office/officeart/2005/8/layout/vList5"/>
    <dgm:cxn modelId="{19933D05-7D3E-402A-BD8A-DF112438DFA2}" type="presOf" srcId="{65CD5237-9142-4ACF-A8DC-B2064969E011}" destId="{56E64ECA-EE4E-4EC1-9AB5-93F20E0ECD61}" srcOrd="0" destOrd="0" presId="urn:microsoft.com/office/officeart/2005/8/layout/vList5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23632815-3C56-46C6-B526-5B52C598B99A}" type="presOf" srcId="{2C61F326-9EB1-4C7B-89DB-4C008893D89F}" destId="{12D7387A-9199-4762-ABE7-978F961468EF}" srcOrd="0" destOrd="0" presId="urn:microsoft.com/office/officeart/2005/8/layout/vList5"/>
    <dgm:cxn modelId="{92076A67-DE70-472B-A96F-9FA79FF20D83}" type="presOf" srcId="{943264BA-5B3B-43E7-B28B-04C6449D30BD}" destId="{66D054EF-1BA3-4901-A7C9-F844665E0879}" srcOrd="0" destOrd="0" presId="urn:microsoft.com/office/officeart/2005/8/layout/vList5"/>
    <dgm:cxn modelId="{CC5A8174-ABF6-4DE7-B41A-41278714FB32}" type="presOf" srcId="{B6F8622F-236B-404C-A209-2CA75036D455}" destId="{BF430384-A0B8-4814-BF70-B587258B9AB2}" srcOrd="0" destOrd="0" presId="urn:microsoft.com/office/officeart/2005/8/layout/vList5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00096C12-683C-4270-BB37-1DA480FB3E47}" type="presOf" srcId="{861EC449-03F7-40BF-9DBD-00D54091D1CF}" destId="{892687FB-65E6-4092-BB06-9175A153A176}" srcOrd="0" destOrd="0" presId="urn:microsoft.com/office/officeart/2005/8/layout/vList5"/>
    <dgm:cxn modelId="{0E409C30-E1B3-4661-8E45-A1C2B4438738}" type="presOf" srcId="{46BFEEF2-DD2E-4D55-A360-75761B1FFC3D}" destId="{56E64ECA-EE4E-4EC1-9AB5-93F20E0ECD61}" srcOrd="0" destOrd="1" presId="urn:microsoft.com/office/officeart/2005/8/layout/vList5"/>
    <dgm:cxn modelId="{A10275E4-D3E9-4833-BFCB-6B5B9B2424B9}" type="presOf" srcId="{EDE8F5E6-3D89-4104-9965-CEE87B085C16}" destId="{CE5C1884-57AB-4501-ABD4-D1AFBA90E1C1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3D8560D9-F19F-47B7-B913-FFAD19689893}" srcId="{EDE8F5E6-3D89-4104-9965-CEE87B085C16}" destId="{46BFEEF2-DD2E-4D55-A360-75761B1FFC3D}" srcOrd="1" destOrd="0" parTransId="{2594594D-193C-493F-8374-162A3701393E}" sibTransId="{DD62CDDC-8362-47B1-BEE0-476A91706A6E}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C08F55E7-4511-413C-A9DB-9E25449D5E4F}" type="presParOf" srcId="{BF430384-A0B8-4814-BF70-B587258B9AB2}" destId="{C748F2CE-27CB-4983-967A-9F9073703E8D}" srcOrd="0" destOrd="0" presId="urn:microsoft.com/office/officeart/2005/8/layout/vList5"/>
    <dgm:cxn modelId="{60E47BDE-9340-41D9-AED5-84467D7B6B48}" type="presParOf" srcId="{C748F2CE-27CB-4983-967A-9F9073703E8D}" destId="{CE5C1884-57AB-4501-ABD4-D1AFBA90E1C1}" srcOrd="0" destOrd="0" presId="urn:microsoft.com/office/officeart/2005/8/layout/vList5"/>
    <dgm:cxn modelId="{29FC6D38-FA5F-49EE-8132-07D6B16A8F97}" type="presParOf" srcId="{C748F2CE-27CB-4983-967A-9F9073703E8D}" destId="{56E64ECA-EE4E-4EC1-9AB5-93F20E0ECD61}" srcOrd="1" destOrd="0" presId="urn:microsoft.com/office/officeart/2005/8/layout/vList5"/>
    <dgm:cxn modelId="{04CC6BCA-6B5D-4571-AE01-90B6743E874C}" type="presParOf" srcId="{BF430384-A0B8-4814-BF70-B587258B9AB2}" destId="{C10CE79D-B043-4E9E-8BBE-383F5009C908}" srcOrd="1" destOrd="0" presId="urn:microsoft.com/office/officeart/2005/8/layout/vList5"/>
    <dgm:cxn modelId="{78B7E0D3-5CB1-4072-93C6-DD58E031BDF4}" type="presParOf" srcId="{BF430384-A0B8-4814-BF70-B587258B9AB2}" destId="{06693662-93CF-41FF-848E-CB63D8D54BB9}" srcOrd="2" destOrd="0" presId="urn:microsoft.com/office/officeart/2005/8/layout/vList5"/>
    <dgm:cxn modelId="{DA84EAF9-36CD-4A3F-8DC9-B0F15DD50859}" type="presParOf" srcId="{06693662-93CF-41FF-848E-CB63D8D54BB9}" destId="{12D7387A-9199-4762-ABE7-978F961468EF}" srcOrd="0" destOrd="0" presId="urn:microsoft.com/office/officeart/2005/8/layout/vList5"/>
    <dgm:cxn modelId="{0231D66A-AA80-4188-8027-7CDA71C655A2}" type="presParOf" srcId="{06693662-93CF-41FF-848E-CB63D8D54BB9}" destId="{66D054EF-1BA3-4901-A7C9-F844665E0879}" srcOrd="1" destOrd="0" presId="urn:microsoft.com/office/officeart/2005/8/layout/vList5"/>
    <dgm:cxn modelId="{5C8663BE-1760-4F16-ADA2-B568A2563C88}" type="presParOf" srcId="{BF430384-A0B8-4814-BF70-B587258B9AB2}" destId="{35F52918-44B7-409D-98D8-607A9C7D1B5E}" srcOrd="3" destOrd="0" presId="urn:microsoft.com/office/officeart/2005/8/layout/vList5"/>
    <dgm:cxn modelId="{5A0440EB-8CD9-4675-9E4B-8321FF5D104E}" type="presParOf" srcId="{BF430384-A0B8-4814-BF70-B587258B9AB2}" destId="{2097A11F-F7D6-4570-9B02-3801D09823B6}" srcOrd="4" destOrd="0" presId="urn:microsoft.com/office/officeart/2005/8/layout/vList5"/>
    <dgm:cxn modelId="{08B973D1-34DE-4802-A318-D0CD0502B435}" type="presParOf" srcId="{2097A11F-F7D6-4570-9B02-3801D09823B6}" destId="{892687FB-65E6-4092-BB06-9175A153A176}" srcOrd="0" destOrd="0" presId="urn:microsoft.com/office/officeart/2005/8/layout/vList5"/>
    <dgm:cxn modelId="{D068F3C3-E914-4DF9-9140-F123C001790E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1039.5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1002.10 </a:t>
          </a:r>
          <a:r>
            <a:rPr lang="ko-KR" altLang="en-US" sz="2400" b="1" dirty="0" smtClean="0"/>
            <a:t>재고자산</a:t>
          </a:r>
          <a:endParaRPr lang="ko-KR" altLang="en-US" sz="2400" b="1" dirty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err="1" smtClean="0"/>
            <a:t>비금융항목을</a:t>
          </a:r>
          <a:r>
            <a:rPr lang="ko-KR" altLang="en-US" sz="2000" dirty="0" smtClean="0"/>
            <a:t> 매입하거나 매도하는 계약이 현금 등 금융상품으로 </a:t>
          </a:r>
          <a:r>
            <a:rPr lang="ko-KR" altLang="en-US" sz="2000" u="sng" dirty="0" smtClean="0"/>
            <a:t>차액 결제될 수 있거나 금융상품의 교환으로 결제</a:t>
          </a:r>
          <a:r>
            <a:rPr lang="ko-KR" altLang="en-US" sz="2000" dirty="0" smtClean="0"/>
            <a:t>될 수 있는 경우에는 그 계약을 금융상품으로 보아 당해 </a:t>
          </a:r>
          <a:r>
            <a:rPr lang="ko-KR" altLang="en-US" sz="2000" dirty="0" err="1" smtClean="0"/>
            <a:t>기준서를</a:t>
          </a:r>
          <a:r>
            <a:rPr lang="ko-KR" altLang="en-US" sz="2000" dirty="0" smtClean="0"/>
            <a:t> 적용한다</a:t>
          </a:r>
          <a:r>
            <a:rPr lang="en-US" altLang="en-US" sz="2000" dirty="0" smtClean="0"/>
            <a:t>. </a:t>
          </a:r>
          <a:r>
            <a:rPr lang="ko-KR" altLang="en-US" sz="2000" dirty="0" smtClean="0"/>
            <a:t>다만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기업이 예상하는 </a:t>
          </a:r>
          <a:r>
            <a:rPr lang="ko-KR" altLang="en-US" sz="2000" u="sng" dirty="0" smtClean="0"/>
            <a:t>매입</a:t>
          </a:r>
          <a:r>
            <a:rPr lang="en-US" altLang="en-US" sz="2000" u="sng" dirty="0" smtClean="0"/>
            <a:t>, </a:t>
          </a:r>
          <a:r>
            <a:rPr lang="ko-KR" altLang="en-US" sz="2000" u="sng" dirty="0" smtClean="0"/>
            <a:t>매도 또는 사용 필요에 따라 </a:t>
          </a:r>
          <a:r>
            <a:rPr lang="ko-KR" altLang="en-US" sz="2000" u="sng" dirty="0" err="1" smtClean="0"/>
            <a:t>비금융항목을</a:t>
          </a:r>
          <a:r>
            <a:rPr lang="ko-KR" altLang="en-US" sz="2000" u="sng" dirty="0" smtClean="0"/>
            <a:t> 수취하거나 인도할 목적</a:t>
          </a:r>
          <a:r>
            <a:rPr lang="ko-KR" altLang="en-US" sz="2000" dirty="0" smtClean="0"/>
            <a:t>으로 체결되어 계속 유지되고 있는 계약에는 이 </a:t>
          </a:r>
          <a:r>
            <a:rPr lang="ko-KR" altLang="en-US" sz="2000" dirty="0" err="1" smtClean="0"/>
            <a:t>기준서를</a:t>
          </a:r>
          <a:r>
            <a:rPr lang="ko-KR" altLang="en-US" sz="2000" dirty="0" smtClean="0"/>
            <a:t> 적용하지 아니한다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62C81C6A-5461-4B36-88D0-673022D26D31}">
      <dgm:prSet phldrT="[텍스트]" custT="1"/>
      <dgm:spPr/>
      <dgm:t>
        <a:bodyPr/>
        <a:lstStyle/>
        <a:p>
          <a:pPr latinLnBrk="1"/>
          <a:r>
            <a:rPr lang="ko-KR" altLang="en-US" sz="2000" b="0" dirty="0" smtClean="0"/>
            <a:t>재고자산의 취득원가는 매입원가</a:t>
          </a:r>
          <a:r>
            <a:rPr lang="en-US" altLang="en-US" sz="2000" b="0" dirty="0" smtClean="0"/>
            <a:t>, </a:t>
          </a:r>
          <a:r>
            <a:rPr lang="ko-KR" altLang="en-US" sz="2000" b="0" dirty="0" smtClean="0"/>
            <a:t>전환원가 및 재고자산을 현재의 장소에 현재의 상태로 이르게 하는 데 발생한 기타 원가 모두를 포함한다</a:t>
          </a:r>
          <a:r>
            <a:rPr lang="en-US" altLang="en-US" sz="2000" b="0" dirty="0" smtClean="0"/>
            <a:t>. </a:t>
          </a:r>
          <a:endParaRPr lang="ko-KR" altLang="en-US" sz="2000" b="0" dirty="0"/>
        </a:p>
      </dgm:t>
    </dgm:pt>
    <dgm:pt modelId="{AAFB5A3A-6FF0-4863-AA24-211C36C7E626}" type="parTrans" cxnId="{6DF6743A-7218-4618-A451-28CA9B9C38D8}">
      <dgm:prSet/>
      <dgm:spPr/>
    </dgm:pt>
    <dgm:pt modelId="{D869DB11-BA19-4D3E-A38B-4561F9362033}" type="sibTrans" cxnId="{6DF6743A-7218-4618-A451-28CA9B9C38D8}">
      <dgm:prSet/>
      <dgm:spPr/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870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DEF96C0-A17B-4B59-A9F8-3FA7A5B28E37}" type="presOf" srcId="{AC0AAC0D-01E4-45CE-A7CA-3E312D410E72}" destId="{FD616033-B575-4AE6-9F46-A7D8AA49878D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828AC06A-F890-48C5-82F5-1F13FD587C35}" type="presOf" srcId="{9EE22156-9663-483C-945E-8E163348B610}" destId="{6429B184-8A54-4FB5-B702-2AF8F709AB10}" srcOrd="0" destOrd="0" presId="urn:microsoft.com/office/officeart/2005/8/layout/list1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C82E474E-5300-4C77-8E06-456BF4BEA625}" type="presOf" srcId="{1447DE4F-C308-467D-BA1A-581FFF219ECB}" destId="{AA996297-5725-4CAC-9C3F-DF808EC1CBBD}" srcOrd="0" destOrd="0" presId="urn:microsoft.com/office/officeart/2005/8/layout/list1"/>
    <dgm:cxn modelId="{DD05680C-7B52-4006-ACB0-3A5C179F6C41}" type="presOf" srcId="{171F6247-AE6A-4B06-8E19-6AF79E448119}" destId="{AD49E263-BEBE-4C8C-8162-B2FB86B3B22E}" srcOrd="1" destOrd="0" presId="urn:microsoft.com/office/officeart/2005/8/layout/list1"/>
    <dgm:cxn modelId="{CF60476C-F5AF-41FC-A67D-8E6EC75EFADC}" type="presOf" srcId="{171F6247-AE6A-4B06-8E19-6AF79E448119}" destId="{5A4F7628-EFC8-41FA-82C8-C87EDBACC8B8}" srcOrd="0" destOrd="0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6F8AE2B5-F0E7-48D9-98F2-93C5F473EA0D}" type="presOf" srcId="{62C81C6A-5461-4B36-88D0-673022D26D31}" destId="{4D3BF077-315D-4B64-BB02-7AB9222FE534}" srcOrd="0" destOrd="0" presId="urn:microsoft.com/office/officeart/2005/8/layout/list1"/>
    <dgm:cxn modelId="{FAC5C328-E31E-4A3F-AA66-E18E6A694571}" type="presOf" srcId="{1447DE4F-C308-467D-BA1A-581FFF219ECB}" destId="{E30353F7-9B76-4B70-9F0F-E58562C32443}" srcOrd="1" destOrd="0" presId="urn:microsoft.com/office/officeart/2005/8/layout/list1"/>
    <dgm:cxn modelId="{6DF6743A-7218-4618-A451-28CA9B9C38D8}" srcId="{1447DE4F-C308-467D-BA1A-581FFF219ECB}" destId="{62C81C6A-5461-4B36-88D0-673022D26D31}" srcOrd="0" destOrd="0" parTransId="{AAFB5A3A-6FF0-4863-AA24-211C36C7E626}" sibTransId="{D869DB11-BA19-4D3E-A38B-4561F9362033}"/>
    <dgm:cxn modelId="{BC0BFC54-DEE9-4747-854B-30A67C08CFF1}" type="presParOf" srcId="{6429B184-8A54-4FB5-B702-2AF8F709AB10}" destId="{11E1612B-F9D2-4322-BD3B-2E8C0F9F1797}" srcOrd="0" destOrd="0" presId="urn:microsoft.com/office/officeart/2005/8/layout/list1"/>
    <dgm:cxn modelId="{CBC12FBC-14D8-4EE8-BDDA-3B431EC1B1DB}" type="presParOf" srcId="{11E1612B-F9D2-4322-BD3B-2E8C0F9F1797}" destId="{5A4F7628-EFC8-41FA-82C8-C87EDBACC8B8}" srcOrd="0" destOrd="0" presId="urn:microsoft.com/office/officeart/2005/8/layout/list1"/>
    <dgm:cxn modelId="{B47B184A-205D-4FD7-BB33-FC5A7747B3C6}" type="presParOf" srcId="{11E1612B-F9D2-4322-BD3B-2E8C0F9F1797}" destId="{AD49E263-BEBE-4C8C-8162-B2FB86B3B22E}" srcOrd="1" destOrd="0" presId="urn:microsoft.com/office/officeart/2005/8/layout/list1"/>
    <dgm:cxn modelId="{3F70CC7E-6ED5-4410-BC72-87FB84165544}" type="presParOf" srcId="{6429B184-8A54-4FB5-B702-2AF8F709AB10}" destId="{CC37F7EA-28BC-4896-9042-DCEF27AEF4E1}" srcOrd="1" destOrd="0" presId="urn:microsoft.com/office/officeart/2005/8/layout/list1"/>
    <dgm:cxn modelId="{D52D389A-473C-48F2-BEC4-C37361621BEA}" type="presParOf" srcId="{6429B184-8A54-4FB5-B702-2AF8F709AB10}" destId="{FD616033-B575-4AE6-9F46-A7D8AA49878D}" srcOrd="2" destOrd="0" presId="urn:microsoft.com/office/officeart/2005/8/layout/list1"/>
    <dgm:cxn modelId="{CA713FDC-2BD0-484B-A68F-7E4A19F422A8}" type="presParOf" srcId="{6429B184-8A54-4FB5-B702-2AF8F709AB10}" destId="{A633C62C-4DB2-4DC4-96C0-B33E2D664FFC}" srcOrd="3" destOrd="0" presId="urn:microsoft.com/office/officeart/2005/8/layout/list1"/>
    <dgm:cxn modelId="{B1A14709-4494-4F2E-961B-E489B9205DCF}" type="presParOf" srcId="{6429B184-8A54-4FB5-B702-2AF8F709AB10}" destId="{2F49E485-28DF-4BA4-8059-713A1B08441B}" srcOrd="4" destOrd="0" presId="urn:microsoft.com/office/officeart/2005/8/layout/list1"/>
    <dgm:cxn modelId="{7AF11420-B5B8-4E87-B59C-864B3053F34E}" type="presParOf" srcId="{2F49E485-28DF-4BA4-8059-713A1B08441B}" destId="{AA996297-5725-4CAC-9C3F-DF808EC1CBBD}" srcOrd="0" destOrd="0" presId="urn:microsoft.com/office/officeart/2005/8/layout/list1"/>
    <dgm:cxn modelId="{F8CEEC95-A48E-4ACB-845D-67E70DB58C25}" type="presParOf" srcId="{2F49E485-28DF-4BA4-8059-713A1B08441B}" destId="{E30353F7-9B76-4B70-9F0F-E58562C32443}" srcOrd="1" destOrd="0" presId="urn:microsoft.com/office/officeart/2005/8/layout/list1"/>
    <dgm:cxn modelId="{6489C31B-4D9C-4620-902F-45EFCB838EC1}" type="presParOf" srcId="{6429B184-8A54-4FB5-B702-2AF8F709AB10}" destId="{FF830A82-5C87-4288-8E92-BFF4CB495584}" srcOrd="5" destOrd="0" presId="urn:microsoft.com/office/officeart/2005/8/layout/list1"/>
    <dgm:cxn modelId="{A72394C9-1E7F-40F1-96AA-B48897EE6698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1A8234-D50C-4E17-91E1-4605AB85DF64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개념체계</a:t>
          </a:r>
          <a:r>
            <a:rPr lang="en-US" altLang="ko-KR" sz="2400" b="1" dirty="0" smtClean="0"/>
            <a:t>(</a:t>
          </a:r>
          <a:r>
            <a:rPr lang="ko-KR" altLang="en-US" sz="2400" b="1" dirty="0" err="1" smtClean="0"/>
            <a:t>미이행계약</a:t>
          </a:r>
          <a:r>
            <a:rPr lang="en-US" altLang="ko-KR" sz="2400" b="1" dirty="0" smtClean="0"/>
            <a:t>)</a:t>
          </a:r>
          <a:endParaRPr lang="ko-KR" altLang="en-US" sz="2400" b="1" dirty="0"/>
        </a:p>
      </dgm:t>
    </dgm:pt>
    <dgm:pt modelId="{385F4CD6-C094-4FDC-92D1-C73AF83B5445}" type="par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BE0E4DCC-2B47-46D5-B67D-01415D8C76C6}" type="sibTrans" cxnId="{A74F9F45-4CE7-4CE1-9DFB-E8899B6DE55A}">
      <dgm:prSet/>
      <dgm:spPr/>
      <dgm:t>
        <a:bodyPr/>
        <a:lstStyle/>
        <a:p>
          <a:pPr latinLnBrk="1"/>
          <a:endParaRPr lang="ko-KR" altLang="en-US"/>
        </a:p>
      </dgm:t>
    </dgm:pt>
    <dgm:pt modelId="{DB870941-1D01-4C32-9277-DFDD0DE2A466}">
      <dgm:prSet phldrT="[텍스트]" custT="1"/>
      <dgm:spPr/>
      <dgm:t>
        <a:bodyPr/>
        <a:lstStyle/>
        <a:p>
          <a:pPr latinLnBrk="1"/>
          <a:r>
            <a:rPr lang="ko-KR" altLang="en-US" sz="2000" b="0" dirty="0" smtClean="0"/>
            <a:t>주문 후 아직 인도되지 않은 재고자산에 대한 부채와 같이 동일한 비율로 </a:t>
          </a:r>
          <a:r>
            <a:rPr lang="ko-KR" altLang="en-US" sz="2000" b="0" dirty="0" err="1" smtClean="0"/>
            <a:t>미이행된</a:t>
          </a:r>
          <a:r>
            <a:rPr lang="ko-KR" altLang="en-US" sz="2000" b="0" dirty="0" smtClean="0"/>
            <a:t> 계약상의 의무는 일반적으로 재무제표에 부채로 인식하지 아니한다</a:t>
          </a:r>
          <a:r>
            <a:rPr lang="en-US" altLang="en-US" sz="2000" b="0" dirty="0" smtClean="0"/>
            <a:t>.</a:t>
          </a:r>
          <a:endParaRPr lang="ko-KR" altLang="en-US" sz="2000" b="0" dirty="0"/>
        </a:p>
      </dgm:t>
    </dgm:pt>
    <dgm:pt modelId="{717572CD-9FE0-4263-ACDA-521DBEF5896F}" type="parTrans" cxnId="{E2626F77-6DA5-4182-B125-769515729AF3}">
      <dgm:prSet/>
      <dgm:spPr/>
      <dgm:t>
        <a:bodyPr/>
        <a:lstStyle/>
        <a:p>
          <a:pPr latinLnBrk="1"/>
          <a:endParaRPr lang="ko-KR" altLang="en-US"/>
        </a:p>
      </dgm:t>
    </dgm:pt>
    <dgm:pt modelId="{D46EEA1B-725E-44FD-8942-A38886D2E647}" type="sibTrans" cxnId="{E2626F77-6DA5-4182-B125-769515729AF3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FD8B1D-75E3-4071-A7C0-BC59876A77DC}" type="pres">
      <dgm:prSet presAssocID="{2F1A8234-D50C-4E17-91E1-4605AB85DF64}" presName="parentLin" presStyleCnt="0"/>
      <dgm:spPr/>
    </dgm:pt>
    <dgm:pt modelId="{E317E124-CDAC-4495-B1A6-0E098E50ECC7}" type="pres">
      <dgm:prSet presAssocID="{2F1A8234-D50C-4E17-91E1-4605AB85DF64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7447BAA-7383-4DF1-9039-E6D0EC5971C3}" type="pres">
      <dgm:prSet presAssocID="{2F1A8234-D50C-4E17-91E1-4605AB85DF64}" presName="parentText" presStyleLbl="node1" presStyleIdx="0" presStyleCnt="1" custScaleY="28905" custLinFactNeighborY="-1955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C0269A-C008-43D3-9E1E-79E27A781969}" type="pres">
      <dgm:prSet presAssocID="{2F1A8234-D50C-4E17-91E1-4605AB85DF64}" presName="negativeSpace" presStyleCnt="0"/>
      <dgm:spPr/>
    </dgm:pt>
    <dgm:pt modelId="{24463EC3-F0E4-4E7A-BE25-411D4E474EB7}" type="pres">
      <dgm:prSet presAssocID="{2F1A8234-D50C-4E17-91E1-4605AB85DF64}" presName="childText" presStyleLbl="conFgAcc1" presStyleIdx="0" presStyleCnt="1" custScaleY="1558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FC593D4-C471-452F-A430-94BD0D1A6302}" type="presOf" srcId="{2F1A8234-D50C-4E17-91E1-4605AB85DF64}" destId="{E317E124-CDAC-4495-B1A6-0E098E50ECC7}" srcOrd="0" destOrd="0" presId="urn:microsoft.com/office/officeart/2005/8/layout/list1"/>
    <dgm:cxn modelId="{E2626F77-6DA5-4182-B125-769515729AF3}" srcId="{2F1A8234-D50C-4E17-91E1-4605AB85DF64}" destId="{DB870941-1D01-4C32-9277-DFDD0DE2A466}" srcOrd="0" destOrd="0" parTransId="{717572CD-9FE0-4263-ACDA-521DBEF5896F}" sibTransId="{D46EEA1B-725E-44FD-8942-A38886D2E647}"/>
    <dgm:cxn modelId="{3DD6DAF7-1D0B-4F7D-877A-43927CFE775C}" type="presOf" srcId="{DB870941-1D01-4C32-9277-DFDD0DE2A466}" destId="{24463EC3-F0E4-4E7A-BE25-411D4E474EB7}" srcOrd="0" destOrd="0" presId="urn:microsoft.com/office/officeart/2005/8/layout/list1"/>
    <dgm:cxn modelId="{E8BABD6D-3C52-42B9-B162-92A7564940F9}" type="presOf" srcId="{2F1A8234-D50C-4E17-91E1-4605AB85DF64}" destId="{47447BAA-7383-4DF1-9039-E6D0EC5971C3}" srcOrd="1" destOrd="0" presId="urn:microsoft.com/office/officeart/2005/8/layout/list1"/>
    <dgm:cxn modelId="{ECD0CA9E-D910-441E-A2F5-3CA5C23CAA06}" type="presOf" srcId="{9EE22156-9663-483C-945E-8E163348B610}" destId="{6429B184-8A54-4FB5-B702-2AF8F709AB10}" srcOrd="0" destOrd="0" presId="urn:microsoft.com/office/officeart/2005/8/layout/list1"/>
    <dgm:cxn modelId="{A74F9F45-4CE7-4CE1-9DFB-E8899B6DE55A}" srcId="{9EE22156-9663-483C-945E-8E163348B610}" destId="{2F1A8234-D50C-4E17-91E1-4605AB85DF64}" srcOrd="0" destOrd="0" parTransId="{385F4CD6-C094-4FDC-92D1-C73AF83B5445}" sibTransId="{BE0E4DCC-2B47-46D5-B67D-01415D8C76C6}"/>
    <dgm:cxn modelId="{D8D7FEE6-E4CF-4A5E-9E2A-1F3F5F4309E6}" type="presParOf" srcId="{6429B184-8A54-4FB5-B702-2AF8F709AB10}" destId="{04FD8B1D-75E3-4071-A7C0-BC59876A77DC}" srcOrd="0" destOrd="0" presId="urn:microsoft.com/office/officeart/2005/8/layout/list1"/>
    <dgm:cxn modelId="{9081F798-39E2-44C3-AFDC-DB06FC08F844}" type="presParOf" srcId="{04FD8B1D-75E3-4071-A7C0-BC59876A77DC}" destId="{E317E124-CDAC-4495-B1A6-0E098E50ECC7}" srcOrd="0" destOrd="0" presId="urn:microsoft.com/office/officeart/2005/8/layout/list1"/>
    <dgm:cxn modelId="{A7CB1D0B-D67F-4C26-A575-BAD2AAD13F11}" type="presParOf" srcId="{04FD8B1D-75E3-4071-A7C0-BC59876A77DC}" destId="{47447BAA-7383-4DF1-9039-E6D0EC5971C3}" srcOrd="1" destOrd="0" presId="urn:microsoft.com/office/officeart/2005/8/layout/list1"/>
    <dgm:cxn modelId="{5522D0A1-2696-4248-BA67-272E382C1207}" type="presParOf" srcId="{6429B184-8A54-4FB5-B702-2AF8F709AB10}" destId="{C5C0269A-C008-43D3-9E1E-79E27A781969}" srcOrd="1" destOrd="0" presId="urn:microsoft.com/office/officeart/2005/8/layout/list1"/>
    <dgm:cxn modelId="{252C7314-EE7B-41E7-A173-C40D4C6F0B6A}" type="presParOf" srcId="{6429B184-8A54-4FB5-B702-2AF8F709AB10}" destId="{24463EC3-F0E4-4E7A-BE25-411D4E474EB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1039</a:t>
          </a:r>
          <a:endParaRPr lang="ko-KR" altLang="en-US" sz="2400" b="1" dirty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dirty="0" smtClean="0"/>
            <a:t>기업이 예상하는 매입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매도 또는 사용 필요에 따라 </a:t>
          </a:r>
          <a:r>
            <a:rPr lang="ko-KR" altLang="en-US" sz="2000" dirty="0" err="1" smtClean="0"/>
            <a:t>비금융항목을</a:t>
          </a:r>
          <a:r>
            <a:rPr lang="ko-KR" altLang="en-US" sz="2000" dirty="0" smtClean="0"/>
            <a:t> 수취하거나 인도할 목적으로 체결되어 계속 유지되고 있는 계약에는 이 </a:t>
          </a:r>
          <a:r>
            <a:rPr lang="ko-KR" altLang="en-US" sz="2000" dirty="0" err="1" smtClean="0"/>
            <a:t>기준서를</a:t>
          </a:r>
          <a:r>
            <a:rPr lang="ko-KR" altLang="en-US" sz="2000" dirty="0" smtClean="0"/>
            <a:t> 적용하지 아니한다</a:t>
          </a:r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spc="-300" dirty="0" smtClean="0"/>
            <a:t>선도계약을 체결</a:t>
          </a:r>
          <a:r>
            <a:rPr lang="en-US" altLang="ko-KR" sz="2000" spc="-300" dirty="0" smtClean="0"/>
            <a:t>:</a:t>
          </a:r>
        </a:p>
        <a:p>
          <a:r>
            <a:rPr lang="ko-KR" altLang="ko-KR" sz="2000" spc="-300" dirty="0" smtClean="0"/>
            <a:t>가스는 제조공정 중에 사용</a:t>
          </a:r>
          <a:r>
            <a:rPr lang="en-US" altLang="ko-KR" sz="2000" spc="-300" dirty="0" smtClean="0"/>
            <a:t> (</a:t>
          </a:r>
          <a:r>
            <a:rPr lang="ko-KR" altLang="ko-KR" sz="2000" spc="-300" dirty="0" smtClean="0"/>
            <a:t>현물 인도로 청산</a:t>
          </a:r>
          <a:r>
            <a:rPr lang="en-US" altLang="ko-KR" sz="2000" spc="-300" dirty="0" smtClean="0"/>
            <a:t>)  </a:t>
          </a:r>
          <a:r>
            <a:rPr lang="ko-KR" altLang="ko-KR" sz="2000" spc="-300" dirty="0" err="1" smtClean="0"/>
            <a:t>재판매할</a:t>
          </a:r>
          <a:r>
            <a:rPr lang="ko-KR" altLang="ko-KR" sz="2000" spc="-300" dirty="0" smtClean="0"/>
            <a:t> 수 없</a:t>
          </a:r>
          <a:r>
            <a:rPr lang="ko-KR" altLang="en-US" sz="2000" spc="-300" dirty="0" smtClean="0"/>
            <a:t>음</a:t>
          </a:r>
          <a:endParaRPr lang="ko-KR" altLang="en-US" sz="2000" spc="-300" dirty="0"/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39D11D0-4BC6-450E-9EC3-AE773DDCDE56}">
      <dgm:prSet phldrT="[텍스트]" custT="1"/>
      <dgm:spPr/>
      <dgm:t>
        <a:bodyPr/>
        <a:lstStyle/>
        <a:p>
          <a:r>
            <a:rPr lang="ko-KR" altLang="en-US" sz="2000" spc="-300" dirty="0" smtClean="0"/>
            <a:t>최근 유사한 계약에서 현물인도로 계약 청산</a:t>
          </a:r>
          <a:endParaRPr lang="ko-KR" altLang="en-US" sz="2000" dirty="0"/>
        </a:p>
      </dgm:t>
    </dgm:pt>
    <dgm:pt modelId="{9D89DF45-E8CD-4CF5-AE61-D69BA3A6E211}" type="par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BE2BAD72-9534-41A8-A5A5-D0C44A297BA9}" type="sibTrans" cxnId="{87A80F43-62E1-4B55-8782-C8354CCB49AC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243989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3" custScaleY="143958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33A839-943E-4F38-B42C-C8F2A412972B}" type="pres">
      <dgm:prSet presAssocID="{A39D11D0-4BC6-450E-9EC3-AE773DDCDE56}" presName="comp" presStyleCnt="0"/>
      <dgm:spPr/>
    </dgm:pt>
    <dgm:pt modelId="{51CDF598-4BCC-44DA-8DDF-EF416080E12B}" type="pres">
      <dgm:prSet presAssocID="{A39D11D0-4BC6-450E-9EC3-AE773DDCDE56}" presName="child" presStyleLbl="bgAccFollowNode1" presStyleIdx="2" presStyleCnt="3" custScaleY="51952" custLinFactNeighborX="-1310" custLinFactNeighborY="6044"/>
      <dgm:spPr/>
      <dgm:t>
        <a:bodyPr/>
        <a:lstStyle/>
        <a:p>
          <a:pPr latinLnBrk="1"/>
          <a:endParaRPr lang="ko-KR" altLang="en-US"/>
        </a:p>
      </dgm:t>
    </dgm:pt>
    <dgm:pt modelId="{9EC4B05C-0559-4615-A359-9E60E1DE8E04}" type="pres">
      <dgm:prSet presAssocID="{A39D11D0-4BC6-450E-9EC3-AE773DDCDE56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67C7DBA8-CCDC-4D9D-B408-C5C8C944E0FC}" type="presOf" srcId="{89CA03C1-CC13-4F05-AE75-667934265DE8}" destId="{99C67F16-3D66-4713-B112-55C28E52AF47}" srcOrd="0" destOrd="0" presId="urn:microsoft.com/office/officeart/2005/8/layout/hList9"/>
    <dgm:cxn modelId="{C16954AD-7012-4BF8-967B-493A113756B6}" type="presOf" srcId="{82EDD57C-03E2-40D0-8F5F-A100C0E92709}" destId="{1F91110E-5245-46E9-AF24-5BE7ABE0D076}" srcOrd="1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1CDB9033-EC8C-4432-AF8F-4AD50E222C5A}" type="presOf" srcId="{777F10F3-F4B0-43A4-9790-AABE7F7897AB}" destId="{18A8F23B-57C5-4FF1-8A04-5E0C0F02F175}" srcOrd="0" destOrd="0" presId="urn:microsoft.com/office/officeart/2005/8/layout/hList9"/>
    <dgm:cxn modelId="{3F62762C-EAA8-41E2-8B8B-2716F619E2F9}" type="presOf" srcId="{B479FB93-137F-4D76-B1BF-3EF105AF2BD2}" destId="{3124A750-9C5D-40CB-8302-5D680B1A1950}" srcOrd="0" destOrd="0" presId="urn:microsoft.com/office/officeart/2005/8/layout/hList9"/>
    <dgm:cxn modelId="{A97802DD-9DAA-4A96-9F1C-A0DF85CCBB92}" type="presOf" srcId="{A39D11D0-4BC6-450E-9EC3-AE773DDCDE56}" destId="{51CDF598-4BCC-44DA-8DDF-EF416080E12B}" srcOrd="0" destOrd="0" presId="urn:microsoft.com/office/officeart/2005/8/layout/hList9"/>
    <dgm:cxn modelId="{B62CC505-89D4-4D68-A182-EEE8BB14B6A5}" type="presOf" srcId="{B479FB93-137F-4D76-B1BF-3EF105AF2BD2}" destId="{17760547-132F-42B4-9E2F-799685DEF644}" srcOrd="1" destOrd="0" presId="urn:microsoft.com/office/officeart/2005/8/layout/hList9"/>
    <dgm:cxn modelId="{87A80F43-62E1-4B55-8782-C8354CCB49AC}" srcId="{89CA03C1-CC13-4F05-AE75-667934265DE8}" destId="{A39D11D0-4BC6-450E-9EC3-AE773DDCDE56}" srcOrd="1" destOrd="0" parTransId="{9D89DF45-E8CD-4CF5-AE61-D69BA3A6E211}" sibTransId="{BE2BAD72-9534-41A8-A5A5-D0C44A297BA9}"/>
    <dgm:cxn modelId="{85E8082B-305A-455D-9E08-5573FDA6E928}" type="presOf" srcId="{A39D11D0-4BC6-450E-9EC3-AE773DDCDE56}" destId="{9EC4B05C-0559-4615-A359-9E60E1DE8E04}" srcOrd="1" destOrd="0" presId="urn:microsoft.com/office/officeart/2005/8/layout/hList9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6975E47B-D369-4CB6-918C-7FBA8DC90727}" type="presOf" srcId="{82EDD57C-03E2-40D0-8F5F-A100C0E92709}" destId="{459393CA-4177-4BEB-B2B1-6AA0C356E386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C3639369-4EE4-4982-8CAB-C93619C80472}" type="presOf" srcId="{CE1776D0-2661-4C9B-942E-9C3FAAFB3A50}" destId="{28D98EC2-0ADE-48D9-A13F-D74CC40B8D9A}" srcOrd="0" destOrd="0" presId="urn:microsoft.com/office/officeart/2005/8/layout/hList9"/>
    <dgm:cxn modelId="{CD8BCD36-E84E-4822-B5AC-259171755E39}" type="presParOf" srcId="{18A8F23B-57C5-4FF1-8A04-5E0C0F02F175}" destId="{910911A2-7E66-4573-9213-EF1D1F22E1E8}" srcOrd="0" destOrd="0" presId="urn:microsoft.com/office/officeart/2005/8/layout/hList9"/>
    <dgm:cxn modelId="{9A519A28-685B-4A7F-B885-EBA4898CCECC}" type="presParOf" srcId="{18A8F23B-57C5-4FF1-8A04-5E0C0F02F175}" destId="{B5C915FD-0934-43AC-813C-93A106E4DB18}" srcOrd="1" destOrd="0" presId="urn:microsoft.com/office/officeart/2005/8/layout/hList9"/>
    <dgm:cxn modelId="{804A12B5-625F-4F8B-9B02-BD8B62D7098E}" type="presParOf" srcId="{B5C915FD-0934-43AC-813C-93A106E4DB18}" destId="{13A20F9E-C850-4879-9B68-866425DD3B49}" srcOrd="0" destOrd="0" presId="urn:microsoft.com/office/officeart/2005/8/layout/hList9"/>
    <dgm:cxn modelId="{E3D7A823-CD47-491B-A940-C9E9317BFB95}" type="presParOf" srcId="{B5C915FD-0934-43AC-813C-93A106E4DB18}" destId="{A18D9433-E7AD-44E8-AAC2-61C7D2F3E5D1}" srcOrd="1" destOrd="0" presId="urn:microsoft.com/office/officeart/2005/8/layout/hList9"/>
    <dgm:cxn modelId="{9E3CA0AF-B904-4714-92DA-FC6E631F095C}" type="presParOf" srcId="{A18D9433-E7AD-44E8-AAC2-61C7D2F3E5D1}" destId="{3124A750-9C5D-40CB-8302-5D680B1A1950}" srcOrd="0" destOrd="0" presId="urn:microsoft.com/office/officeart/2005/8/layout/hList9"/>
    <dgm:cxn modelId="{28FC0E74-BEF3-47FC-B8BD-03B1BBC1E200}" type="presParOf" srcId="{A18D9433-E7AD-44E8-AAC2-61C7D2F3E5D1}" destId="{17760547-132F-42B4-9E2F-799685DEF644}" srcOrd="1" destOrd="0" presId="urn:microsoft.com/office/officeart/2005/8/layout/hList9"/>
    <dgm:cxn modelId="{2C042FAB-C8C0-4755-9695-2C747585129E}" type="presParOf" srcId="{18A8F23B-57C5-4FF1-8A04-5E0C0F02F175}" destId="{5EE1176C-0379-46C8-BFD8-CDD4EAAE78EA}" srcOrd="2" destOrd="0" presId="urn:microsoft.com/office/officeart/2005/8/layout/hList9"/>
    <dgm:cxn modelId="{A2BF92E5-8615-4835-91DF-525C355F5762}" type="presParOf" srcId="{18A8F23B-57C5-4FF1-8A04-5E0C0F02F175}" destId="{28D98EC2-0ADE-48D9-A13F-D74CC40B8D9A}" srcOrd="3" destOrd="0" presId="urn:microsoft.com/office/officeart/2005/8/layout/hList9"/>
    <dgm:cxn modelId="{F30D0E9F-D023-4BC2-A61A-85431EACBE84}" type="presParOf" srcId="{18A8F23B-57C5-4FF1-8A04-5E0C0F02F175}" destId="{23194CBB-ED41-41A8-AB06-5FE9F1B4A444}" srcOrd="4" destOrd="0" presId="urn:microsoft.com/office/officeart/2005/8/layout/hList9"/>
    <dgm:cxn modelId="{53071C2D-EBDE-41E4-9D1E-1D9845DD295B}" type="presParOf" srcId="{18A8F23B-57C5-4FF1-8A04-5E0C0F02F175}" destId="{DAB841F1-D6F9-43C2-B631-F162DCB40417}" srcOrd="5" destOrd="0" presId="urn:microsoft.com/office/officeart/2005/8/layout/hList9"/>
    <dgm:cxn modelId="{274D7048-F1B5-466C-AB09-6AA591CC2560}" type="presParOf" srcId="{18A8F23B-57C5-4FF1-8A04-5E0C0F02F175}" destId="{EA3BC286-315B-4B9A-89A9-E0216A08113C}" srcOrd="6" destOrd="0" presId="urn:microsoft.com/office/officeart/2005/8/layout/hList9"/>
    <dgm:cxn modelId="{65D589F8-1242-406B-B122-B4FA5767E4D0}" type="presParOf" srcId="{EA3BC286-315B-4B9A-89A9-E0216A08113C}" destId="{8A61E956-6AA8-4490-B41B-283F9FA08D17}" srcOrd="0" destOrd="0" presId="urn:microsoft.com/office/officeart/2005/8/layout/hList9"/>
    <dgm:cxn modelId="{CC175A23-0438-4298-8510-4066EC9C47F9}" type="presParOf" srcId="{EA3BC286-315B-4B9A-89A9-E0216A08113C}" destId="{0F612D53-0289-49B0-B5EA-E0E76457C844}" srcOrd="1" destOrd="0" presId="urn:microsoft.com/office/officeart/2005/8/layout/hList9"/>
    <dgm:cxn modelId="{04592204-35C0-4396-918A-E32D2AC0A035}" type="presParOf" srcId="{0F612D53-0289-49B0-B5EA-E0E76457C844}" destId="{459393CA-4177-4BEB-B2B1-6AA0C356E386}" srcOrd="0" destOrd="0" presId="urn:microsoft.com/office/officeart/2005/8/layout/hList9"/>
    <dgm:cxn modelId="{2F638E36-8ADA-4FA2-8658-943A4BE9B6CB}" type="presParOf" srcId="{0F612D53-0289-49B0-B5EA-E0E76457C844}" destId="{1F91110E-5245-46E9-AF24-5BE7ABE0D076}" srcOrd="1" destOrd="0" presId="urn:microsoft.com/office/officeart/2005/8/layout/hList9"/>
    <dgm:cxn modelId="{E2C6EB4B-4200-40E6-84D7-36B3C6276C18}" type="presParOf" srcId="{EA3BC286-315B-4B9A-89A9-E0216A08113C}" destId="{D133A839-943E-4F38-B42C-C8F2A412972B}" srcOrd="2" destOrd="0" presId="urn:microsoft.com/office/officeart/2005/8/layout/hList9"/>
    <dgm:cxn modelId="{8BE8CFAE-82B8-42C5-859E-E0E89DE18878}" type="presParOf" srcId="{D133A839-943E-4F38-B42C-C8F2A412972B}" destId="{51CDF598-4BCC-44DA-8DDF-EF416080E12B}" srcOrd="0" destOrd="0" presId="urn:microsoft.com/office/officeart/2005/8/layout/hList9"/>
    <dgm:cxn modelId="{8609F6D2-4097-4485-9D7B-E2D3513B3524}" type="presParOf" srcId="{D133A839-943E-4F38-B42C-C8F2A412972B}" destId="{9EC4B05C-0559-4615-A359-9E60E1DE8E04}" srcOrd="1" destOrd="0" presId="urn:microsoft.com/office/officeart/2005/8/layout/hList9"/>
    <dgm:cxn modelId="{330DB950-7D60-4F88-9777-90F5CDCA75E5}" type="presParOf" srcId="{18A8F23B-57C5-4FF1-8A04-5E0C0F02F175}" destId="{879DCA5E-3CA1-40D9-B11A-C9BE5EC147E7}" srcOrd="7" destOrd="0" presId="urn:microsoft.com/office/officeart/2005/8/layout/hList9"/>
    <dgm:cxn modelId="{6077F5FA-3B05-4CC7-86BB-8DFAD1AC2B53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기초자산</a:t>
          </a:r>
          <a:r>
            <a:rPr lang="en-US" altLang="en-US" sz="2000" dirty="0" smtClean="0"/>
            <a:t>(</a:t>
          </a:r>
          <a:r>
            <a:rPr lang="ko-KR" altLang="en-US" sz="2000" dirty="0" err="1" smtClean="0"/>
            <a:t>비금융항목</a:t>
          </a:r>
          <a:r>
            <a:rPr lang="en-US" altLang="en-US" sz="2000" dirty="0" smtClean="0"/>
            <a:t>)</a:t>
          </a:r>
          <a:r>
            <a:rPr lang="ko-KR" altLang="en-US" sz="2000" dirty="0" smtClean="0"/>
            <a:t>이 물리적으로 수령되고 회사의 생산과정에 사용되는 경우 </a:t>
          </a:r>
          <a:r>
            <a:rPr lang="en-US" altLang="en-US" sz="2000" dirty="0" smtClean="0"/>
            <a:t>1039</a:t>
          </a:r>
          <a:r>
            <a:rPr lang="ko-KR" altLang="en-US" sz="2000" dirty="0" smtClean="0"/>
            <a:t>호</a:t>
          </a:r>
          <a:r>
            <a:rPr lang="en-US" altLang="en-US" sz="2000" dirty="0" smtClean="0"/>
            <a:t>(</a:t>
          </a:r>
          <a:r>
            <a:rPr lang="ko-KR" altLang="en-US" sz="2000" dirty="0" smtClean="0"/>
            <a:t>금융상품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를 적용하지 않음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6562FEFC-E72C-45EB-805A-36B4DD908934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38E1A21-F733-4266-A682-D536640F90B5}" type="par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CE1D0013-350E-40DE-8808-1BD0B0262FD4}" type="sibTrans" cxnId="{ED780663-799C-4D95-8437-985DE68DEE5E}">
      <dgm:prSet/>
      <dgm:spPr/>
      <dgm:t>
        <a:bodyPr/>
        <a:lstStyle/>
        <a:p>
          <a:pPr latinLnBrk="1"/>
          <a:endParaRPr lang="ko-KR" altLang="en-US"/>
        </a:p>
      </dgm:t>
    </dgm:pt>
    <dgm:pt modelId="{07F5D625-28B0-429B-8BAD-14E1BE133A4A}">
      <dgm:prSet phldrT="[텍스트]" custT="1"/>
      <dgm:spPr/>
      <dgm:t>
        <a:bodyPr/>
        <a:lstStyle/>
        <a:p>
          <a:pPr latinLnBrk="1"/>
          <a:r>
            <a:rPr lang="en-US" altLang="en-US" sz="2000" dirty="0" smtClean="0"/>
            <a:t>1002</a:t>
          </a:r>
          <a:r>
            <a:rPr lang="ko-KR" altLang="en-US" sz="2000" dirty="0" smtClean="0"/>
            <a:t>를 적용하여 중개인에 대한 수수료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보증비용 선도매입거래와 관련된 기타의 지급액을 가스의 원가에 포함</a:t>
          </a:r>
          <a:endParaRPr lang="ko-KR" altLang="en-US" sz="2000" dirty="0"/>
        </a:p>
      </dgm:t>
    </dgm:pt>
    <dgm:pt modelId="{3A2CFC7E-AD4F-4662-925D-8E9ED2184427}" type="par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090B9787-D481-42D8-9CB4-6A4AC4E7CE7C}" type="sibTrans" cxnId="{D7CBDAD0-34B1-45AE-A6CA-456BE4E23121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동 계약을 계약 일자에 재고자산으로 기록하여 계약일과 만기일</a:t>
          </a:r>
          <a:r>
            <a:rPr lang="en-US" altLang="en-US" sz="2000" dirty="0" smtClean="0"/>
            <a:t>/</a:t>
          </a:r>
          <a:r>
            <a:rPr lang="ko-KR" altLang="en-US" sz="2000" dirty="0" smtClean="0"/>
            <a:t>정산일</a:t>
          </a:r>
          <a:r>
            <a:rPr lang="en-US" altLang="en-US" sz="2000" dirty="0" smtClean="0"/>
            <a:t>(</a:t>
          </a:r>
          <a:r>
            <a:rPr lang="ko-KR" altLang="en-US" sz="2000" dirty="0" smtClean="0"/>
            <a:t>재고자산을 실물 수령한 때</a:t>
          </a:r>
          <a:r>
            <a:rPr lang="en-US" altLang="en-US" sz="2000" dirty="0" smtClean="0"/>
            <a:t>)</a:t>
          </a:r>
          <a:r>
            <a:rPr lang="ko-KR" altLang="en-US" sz="2000" dirty="0" smtClean="0"/>
            <a:t>간의 가격 차이를 회계 처리할 필요는 없음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6D6BBF75-1C02-4C3A-B0A9-06A39182A9C3}" type="pres">
      <dgm:prSet presAssocID="{6562FEFC-E72C-45EB-805A-36B4DD908934}" presName="composite" presStyleCnt="0"/>
      <dgm:spPr/>
    </dgm:pt>
    <dgm:pt modelId="{22785638-4B23-421B-A921-56E8880395DF}" type="pres">
      <dgm:prSet presAssocID="{6562FEFC-E72C-45EB-805A-36B4DD90893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7CD4B9-90A5-4256-B5A5-B9306DBC88FA}" type="pres">
      <dgm:prSet presAssocID="{6562FEFC-E72C-45EB-805A-36B4DD90893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B12DCD-DDB6-437D-968C-72ADC14E3C59}" type="pres">
      <dgm:prSet presAssocID="{CE1D0013-350E-40DE-8808-1BD0B0262FD4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56E94EB-4DB9-41C1-946C-3D81BEF7E998}" srcId="{B46EF590-30DF-48E9-8AFC-484397590A60}" destId="{53D91D37-6157-4755-BEA6-4C5D5D2BB54F}" srcOrd="2" destOrd="0" parTransId="{EE928485-CA22-486A-85FD-89C05297B180}" sibTransId="{319A4F12-211A-4966-B5FD-42A59349D8C3}"/>
    <dgm:cxn modelId="{F6D132FE-16F3-482B-9368-76F137B8E019}" type="presOf" srcId="{B46EF590-30DF-48E9-8AFC-484397590A60}" destId="{8AC98957-585D-4B45-9ACA-77D121740919}" srcOrd="0" destOrd="0" presId="urn:microsoft.com/office/officeart/2005/8/layout/chevron2"/>
    <dgm:cxn modelId="{81AEC293-BF50-4488-B7D4-81E5DBF4F022}" type="presOf" srcId="{6562FEFC-E72C-45EB-805A-36B4DD908934}" destId="{22785638-4B23-421B-A921-56E8880395DF}" srcOrd="0" destOrd="0" presId="urn:microsoft.com/office/officeart/2005/8/layout/chevron2"/>
    <dgm:cxn modelId="{3D526A27-442D-4582-97C1-509BFAC7B3F9}" type="presOf" srcId="{91E765CB-E171-46BF-91F5-541FA27AB9AC}" destId="{4A4BC614-5294-4588-A22C-24EC08AB7521}" srcOrd="0" destOrd="0" presId="urn:microsoft.com/office/officeart/2005/8/layout/chevron2"/>
    <dgm:cxn modelId="{2E43C450-68DF-4034-AF4C-FFBB71CE1F34}" type="presOf" srcId="{91160A1F-5437-44D2-86AD-DAE6CF04CA60}" destId="{631B21E1-C8E1-48A5-9EB7-499979410A87}" srcOrd="0" destOrd="0" presId="urn:microsoft.com/office/officeart/2005/8/layout/chevron2"/>
    <dgm:cxn modelId="{ED780663-799C-4D95-8437-985DE68DEE5E}" srcId="{B46EF590-30DF-48E9-8AFC-484397590A60}" destId="{6562FEFC-E72C-45EB-805A-36B4DD908934}" srcOrd="1" destOrd="0" parTransId="{438E1A21-F733-4266-A682-D536640F90B5}" sibTransId="{CE1D0013-350E-40DE-8808-1BD0B0262FD4}"/>
    <dgm:cxn modelId="{D7CBDAD0-34B1-45AE-A6CA-456BE4E23121}" srcId="{6562FEFC-E72C-45EB-805A-36B4DD908934}" destId="{07F5D625-28B0-429B-8BAD-14E1BE133A4A}" srcOrd="0" destOrd="0" parTransId="{3A2CFC7E-AD4F-4662-925D-8E9ED2184427}" sibTransId="{090B9787-D481-42D8-9CB4-6A4AC4E7CE7C}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B9AD00F1-27D1-4B4C-B3E3-A3C8AD712D58}" type="presOf" srcId="{07F5D625-28B0-429B-8BAD-14E1BE133A4A}" destId="{CE7CD4B9-90A5-4256-B5A5-B9306DBC88FA}" srcOrd="0" destOrd="0" presId="urn:microsoft.com/office/officeart/2005/8/layout/chevron2"/>
    <dgm:cxn modelId="{DEAABACE-E8E6-49D0-AE14-214C3A021719}" type="presOf" srcId="{53D91D37-6157-4755-BEA6-4C5D5D2BB54F}" destId="{28F38923-13FA-49C4-8FBE-E08318C9552C}" srcOrd="0" destOrd="0" presId="urn:microsoft.com/office/officeart/2005/8/layout/chevron2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0E18C881-FFCE-49EE-9063-0E1A0A9EF177}" type="presOf" srcId="{38B9D88E-7CC0-418E-B0A0-639505188676}" destId="{D39DE4FE-C62D-4058-A43E-76D9F35E1BA8}" srcOrd="0" destOrd="0" presId="urn:microsoft.com/office/officeart/2005/8/layout/chevron2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4D6D0997-9635-4E44-B542-469894066B75}" type="presParOf" srcId="{8AC98957-585D-4B45-9ACA-77D121740919}" destId="{FC50AA6E-8B9F-42B9-A803-3AD5D89EF496}" srcOrd="0" destOrd="0" presId="urn:microsoft.com/office/officeart/2005/8/layout/chevron2"/>
    <dgm:cxn modelId="{74A2E582-0870-4D4E-956F-83D3A001D730}" type="presParOf" srcId="{FC50AA6E-8B9F-42B9-A803-3AD5D89EF496}" destId="{D39DE4FE-C62D-4058-A43E-76D9F35E1BA8}" srcOrd="0" destOrd="0" presId="urn:microsoft.com/office/officeart/2005/8/layout/chevron2"/>
    <dgm:cxn modelId="{2965F597-E20B-49DE-AAE2-D23F5481B9C0}" type="presParOf" srcId="{FC50AA6E-8B9F-42B9-A803-3AD5D89EF496}" destId="{4A4BC614-5294-4588-A22C-24EC08AB7521}" srcOrd="1" destOrd="0" presId="urn:microsoft.com/office/officeart/2005/8/layout/chevron2"/>
    <dgm:cxn modelId="{74FAE66D-2692-4685-AE85-714603B59723}" type="presParOf" srcId="{8AC98957-585D-4B45-9ACA-77D121740919}" destId="{34449485-86FE-4E80-BAB8-DCDCB079E910}" srcOrd="1" destOrd="0" presId="urn:microsoft.com/office/officeart/2005/8/layout/chevron2"/>
    <dgm:cxn modelId="{4CE41A89-31CC-46BA-91F4-D40AD6E4CD28}" type="presParOf" srcId="{8AC98957-585D-4B45-9ACA-77D121740919}" destId="{6D6BBF75-1C02-4C3A-B0A9-06A39182A9C3}" srcOrd="2" destOrd="0" presId="urn:microsoft.com/office/officeart/2005/8/layout/chevron2"/>
    <dgm:cxn modelId="{1881383E-95E0-4CDF-AE2C-EF6B80EF04A0}" type="presParOf" srcId="{6D6BBF75-1C02-4C3A-B0A9-06A39182A9C3}" destId="{22785638-4B23-421B-A921-56E8880395DF}" srcOrd="0" destOrd="0" presId="urn:microsoft.com/office/officeart/2005/8/layout/chevron2"/>
    <dgm:cxn modelId="{73C5C2C1-191C-4F59-A238-FA5AFDE612D3}" type="presParOf" srcId="{6D6BBF75-1C02-4C3A-B0A9-06A39182A9C3}" destId="{CE7CD4B9-90A5-4256-B5A5-B9306DBC88FA}" srcOrd="1" destOrd="0" presId="urn:microsoft.com/office/officeart/2005/8/layout/chevron2"/>
    <dgm:cxn modelId="{C07E14D0-10A9-4EC9-A988-A19827F3D405}" type="presParOf" srcId="{8AC98957-585D-4B45-9ACA-77D121740919}" destId="{60B12DCD-DDB6-437D-968C-72ADC14E3C59}" srcOrd="3" destOrd="0" presId="urn:microsoft.com/office/officeart/2005/8/layout/chevron2"/>
    <dgm:cxn modelId="{B859F669-3B8D-450B-979F-3DFF7D3319D1}" type="presParOf" srcId="{8AC98957-585D-4B45-9ACA-77D121740919}" destId="{328ACC17-6307-49D2-AFE6-127080E9C80E}" srcOrd="4" destOrd="0" presId="urn:microsoft.com/office/officeart/2005/8/layout/chevron2"/>
    <dgm:cxn modelId="{410E96B1-166B-446A-A370-240F3FC07BAF}" type="presParOf" srcId="{328ACC17-6307-49D2-AFE6-127080E9C80E}" destId="{28F38923-13FA-49C4-8FBE-E08318C9552C}" srcOrd="0" destOrd="0" presId="urn:microsoft.com/office/officeart/2005/8/layout/chevron2"/>
    <dgm:cxn modelId="{94F45937-3688-4171-8CE6-C8AD1994EAD5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smtClean="0"/>
            <a:t>재고자산 표시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와인과 위스키</a:t>
          </a:r>
          <a:r>
            <a:rPr lang="en-US" altLang="en-US" sz="2400" b="1" dirty="0" smtClean="0"/>
            <a:t>, </a:t>
          </a:r>
          <a:r>
            <a:rPr lang="ko-KR" altLang="en-US" sz="2400" b="1" dirty="0" smtClean="0"/>
            <a:t>코냑</a:t>
          </a:r>
          <a:r>
            <a:rPr lang="en-US" altLang="en-US" sz="2400" b="1" dirty="0" smtClean="0"/>
            <a:t>, </a:t>
          </a:r>
          <a:r>
            <a:rPr lang="ko-KR" altLang="en-US" sz="2400" b="1" dirty="0" smtClean="0"/>
            <a:t>브랜디 등 다양한 주류를 생산</a:t>
          </a:r>
        </a:p>
        <a:p>
          <a:r>
            <a:rPr lang="ko-KR" altLang="en-US" sz="2400" b="1" dirty="0" smtClean="0"/>
            <a:t>하는 </a:t>
          </a:r>
          <a:r>
            <a:rPr lang="en-US" altLang="ko-KR" sz="2400" b="1" dirty="0" smtClean="0"/>
            <a:t>A</a:t>
          </a:r>
          <a:r>
            <a:rPr lang="ko-KR" altLang="en-US" sz="2400" b="1" dirty="0" smtClean="0"/>
            <a:t>사는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err="1" smtClean="0"/>
            <a:t>재무상태표</a:t>
          </a:r>
          <a:r>
            <a:rPr lang="ko-KR" altLang="en-US" sz="2400" b="1" dirty="0" smtClean="0"/>
            <a:t> 본문에  재고자산을 유동자산으로 분류</a:t>
          </a:r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정상영업주기에 해당하는가</a:t>
          </a:r>
          <a:r>
            <a:rPr lang="en-US" altLang="ko-KR" sz="2400" b="1" dirty="0" smtClean="0"/>
            <a:t>?</a:t>
          </a:r>
          <a:r>
            <a:rPr lang="ko-KR" altLang="en-US" sz="2400" b="1" dirty="0" smtClean="0"/>
            <a:t> </a:t>
          </a:r>
        </a:p>
        <a:p>
          <a:pPr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dirty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03C9E826-67F9-450F-A2E2-2888C484B213}">
      <dgm:prSet custT="1"/>
      <dgm:spPr/>
      <dgm:t>
        <a:bodyPr/>
        <a:lstStyle/>
        <a:p>
          <a:pPr marL="0" marR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dirty="0" smtClean="0"/>
            <a:t>숙성기간이 </a:t>
          </a:r>
          <a:r>
            <a:rPr lang="en-US" altLang="ko-KR" sz="2400" b="1" dirty="0" smtClean="0"/>
            <a:t>20</a:t>
          </a:r>
          <a:r>
            <a:rPr lang="ko-KR" altLang="en-US" sz="2400" b="1" dirty="0" smtClean="0"/>
            <a:t>년인 경우에도 유동자산인가</a:t>
          </a:r>
          <a:r>
            <a:rPr lang="en-US" altLang="ko-KR" sz="2400" b="1" dirty="0" smtClean="0"/>
            <a:t>?</a:t>
          </a:r>
          <a:endParaRPr lang="ko-KR" altLang="en-US" sz="2400" b="1" dirty="0" smtClean="0"/>
        </a:p>
        <a:p>
          <a:pPr latinLnBrk="1"/>
          <a:endParaRPr lang="ko-KR" altLang="en-US" sz="2000" dirty="0"/>
        </a:p>
      </dgm:t>
    </dgm:pt>
    <dgm:pt modelId="{FA7B4C2D-F279-4D77-849B-A809AF0857A6}" type="par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4A93A90B-46E7-4617-B669-7BD0AEDA6AA7}" type="sib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14668C0-3155-42E3-935D-B3354505C2C3}" type="presOf" srcId="{55F14E13-7CAA-4D6C-BE1A-0D2E5B0C175C}" destId="{31AD953E-EE08-439A-8F37-C9FC8B1688D3}" srcOrd="0" destOrd="0" presId="urn:microsoft.com/office/officeart/2005/8/layout/matrix1"/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E7D7B9F6-2BAF-4F76-88EC-39D110837C3E}" type="presOf" srcId="{55F14E13-7CAA-4D6C-BE1A-0D2E5B0C175C}" destId="{A3F52DA3-AA84-43CF-BBA4-552E3EACA58D}" srcOrd="1" destOrd="0" presId="urn:microsoft.com/office/officeart/2005/8/layout/matrix1"/>
    <dgm:cxn modelId="{C7D52DC0-E7EF-4949-A6A1-023D01FA73A3}" type="presOf" srcId="{03C9E826-67F9-450F-A2E2-2888C484B213}" destId="{D33A2EF9-E3AB-4FA0-A861-8BA0F39BB7A0}" srcOrd="1" destOrd="0" presId="urn:microsoft.com/office/officeart/2005/8/layout/matrix1"/>
    <dgm:cxn modelId="{E6D7DD33-7368-46FF-AF25-485AA3BD833D}" srcId="{C8FD755F-7904-4ADB-BA33-5B376887CD6B}" destId="{03C9E826-67F9-450F-A2E2-2888C484B213}" srcOrd="3" destOrd="0" parTransId="{FA7B4C2D-F279-4D77-849B-A809AF0857A6}" sibTransId="{4A93A90B-46E7-4617-B669-7BD0AEDA6AA7}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A149F835-15AD-4292-B19D-D4BBDBB22DA0}" type="presOf" srcId="{03C9E826-67F9-450F-A2E2-2888C484B213}" destId="{F37905EF-748A-4DF0-9CF6-E03E23DD441D}" srcOrd="0" destOrd="0" presId="urn:microsoft.com/office/officeart/2005/8/layout/matrix1"/>
    <dgm:cxn modelId="{9FE84DE0-5F24-49A5-8669-B61063403358}" type="presOf" srcId="{4CEA0F54-CEBB-46DB-B983-1C98AC3E7FE6}" destId="{E89010DC-E9AA-4E15-834A-E154B3264E3E}" srcOrd="0" destOrd="0" presId="urn:microsoft.com/office/officeart/2005/8/layout/matrix1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8B9D7707-B459-40FB-BC37-DD612DC97030}" type="presOf" srcId="{C5E46451-94DF-4265-8E26-7F896A68F53E}" destId="{B6576409-DDC9-46B2-BF13-3E568E33EE53}" srcOrd="0" destOrd="0" presId="urn:microsoft.com/office/officeart/2005/8/layout/matrix1"/>
    <dgm:cxn modelId="{768EAD2A-D2B4-42E6-A567-0596C7D5289A}" type="presOf" srcId="{786F7EE9-1670-43BD-9847-97444B1DBB54}" destId="{5414C969-F239-4134-B471-81D1F9DD7CEC}" srcOrd="0" destOrd="0" presId="urn:microsoft.com/office/officeart/2005/8/layout/matrix1"/>
    <dgm:cxn modelId="{AB7F043B-5164-4053-827F-8A036982782A}" type="presOf" srcId="{4CEA0F54-CEBB-46DB-B983-1C98AC3E7FE6}" destId="{C4E0708A-CAD5-4614-9E9A-7A8220D330E3}" srcOrd="1" destOrd="0" presId="urn:microsoft.com/office/officeart/2005/8/layout/matrix1"/>
    <dgm:cxn modelId="{49D4D7E3-E99D-450D-ACA8-D15562F550C9}" type="presOf" srcId="{C8FD755F-7904-4ADB-BA33-5B376887CD6B}" destId="{99A7FB8A-227F-4FE7-B6F1-C8218E9457F5}" srcOrd="0" destOrd="0" presId="urn:microsoft.com/office/officeart/2005/8/layout/matrix1"/>
    <dgm:cxn modelId="{17C25793-E444-4AFD-904D-87360605D851}" type="presOf" srcId="{786F7EE9-1670-43BD-9847-97444B1DBB54}" destId="{988D56D4-3EC3-4F99-A9E2-02B74E050245}" srcOrd="1" destOrd="0" presId="urn:microsoft.com/office/officeart/2005/8/layout/matrix1"/>
    <dgm:cxn modelId="{05579FDB-3A0E-4BD9-A3FB-F4E8385B9FD0}" type="presParOf" srcId="{B6576409-DDC9-46B2-BF13-3E568E33EE53}" destId="{718EA18F-93C0-4F9F-B868-9BEA1FCD2EBA}" srcOrd="0" destOrd="0" presId="urn:microsoft.com/office/officeart/2005/8/layout/matrix1"/>
    <dgm:cxn modelId="{2CA50292-2BBE-471E-93F6-2B56FE1AB054}" type="presParOf" srcId="{718EA18F-93C0-4F9F-B868-9BEA1FCD2EBA}" destId="{31AD953E-EE08-439A-8F37-C9FC8B1688D3}" srcOrd="0" destOrd="0" presId="urn:microsoft.com/office/officeart/2005/8/layout/matrix1"/>
    <dgm:cxn modelId="{60BEA9F8-C360-45C1-90F3-F491D43CB9CF}" type="presParOf" srcId="{718EA18F-93C0-4F9F-B868-9BEA1FCD2EBA}" destId="{A3F52DA3-AA84-43CF-BBA4-552E3EACA58D}" srcOrd="1" destOrd="0" presId="urn:microsoft.com/office/officeart/2005/8/layout/matrix1"/>
    <dgm:cxn modelId="{42104958-D88F-46DF-BC3D-59638439D6AC}" type="presParOf" srcId="{718EA18F-93C0-4F9F-B868-9BEA1FCD2EBA}" destId="{E89010DC-E9AA-4E15-834A-E154B3264E3E}" srcOrd="2" destOrd="0" presId="urn:microsoft.com/office/officeart/2005/8/layout/matrix1"/>
    <dgm:cxn modelId="{CA316093-5E5D-414D-9A61-A22ABA1CE37C}" type="presParOf" srcId="{718EA18F-93C0-4F9F-B868-9BEA1FCD2EBA}" destId="{C4E0708A-CAD5-4614-9E9A-7A8220D330E3}" srcOrd="3" destOrd="0" presId="urn:microsoft.com/office/officeart/2005/8/layout/matrix1"/>
    <dgm:cxn modelId="{AC50568B-5759-4116-81BF-34E19D2DEC63}" type="presParOf" srcId="{718EA18F-93C0-4F9F-B868-9BEA1FCD2EBA}" destId="{5414C969-F239-4134-B471-81D1F9DD7CEC}" srcOrd="4" destOrd="0" presId="urn:microsoft.com/office/officeart/2005/8/layout/matrix1"/>
    <dgm:cxn modelId="{CC3050A8-5C19-4D70-B27C-B49E5FEC6F7D}" type="presParOf" srcId="{718EA18F-93C0-4F9F-B868-9BEA1FCD2EBA}" destId="{988D56D4-3EC3-4F99-A9E2-02B74E050245}" srcOrd="5" destOrd="0" presId="urn:microsoft.com/office/officeart/2005/8/layout/matrix1"/>
    <dgm:cxn modelId="{65485FBD-69EE-46D4-A337-C441A628B9A3}" type="presParOf" srcId="{718EA18F-93C0-4F9F-B868-9BEA1FCD2EBA}" destId="{F37905EF-748A-4DF0-9CF6-E03E23DD441D}" srcOrd="6" destOrd="0" presId="urn:microsoft.com/office/officeart/2005/8/layout/matrix1"/>
    <dgm:cxn modelId="{CB63A21B-8EF0-4331-834E-C0E2836DE718}" type="presParOf" srcId="{718EA18F-93C0-4F9F-B868-9BEA1FCD2EBA}" destId="{D33A2EF9-E3AB-4FA0-A861-8BA0F39BB7A0}" srcOrd="7" destOrd="0" presId="urn:microsoft.com/office/officeart/2005/8/layout/matrix1"/>
    <dgm:cxn modelId="{70A6AB72-99A8-40F2-8FEA-3F7FA782A947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B6F8622F-236B-404C-A209-2CA75036D4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DE8F5E6-3D89-4104-9965-CEE87B085C16}">
      <dgm:prSet phldrT="[텍스트]" custT="1"/>
      <dgm:spPr/>
      <dgm:t>
        <a:bodyPr/>
        <a:lstStyle/>
        <a:p>
          <a:pPr latinLnBrk="1"/>
          <a:r>
            <a:rPr lang="en-US" altLang="ko-KR" sz="2800" b="1" dirty="0" smtClean="0"/>
            <a:t>1002</a:t>
          </a:r>
          <a:endParaRPr lang="ko-KR" altLang="en-US" sz="2800" b="1" dirty="0"/>
        </a:p>
      </dgm:t>
    </dgm:pt>
    <dgm:pt modelId="{8AE84EFA-1FC4-4DFF-BAF3-DBBBEE29F987}" type="par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859AD14-7C2E-4354-8FCD-E7874C9CA73F}" type="sibTrans" cxnId="{0A86BDF8-B311-4A83-BE24-350057D0071C}">
      <dgm:prSet/>
      <dgm:spPr/>
      <dgm:t>
        <a:bodyPr/>
        <a:lstStyle/>
        <a:p>
          <a:pPr latinLnBrk="1"/>
          <a:endParaRPr lang="ko-KR" altLang="en-US"/>
        </a:p>
      </dgm:t>
    </dgm:pt>
    <dgm:pt modelId="{65CD5237-9142-4ACF-A8DC-B2064969E011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재고를 숙성함에 필요한 약 </a:t>
          </a:r>
          <a:r>
            <a:rPr lang="en-US" altLang="en-US" sz="2000" dirty="0" smtClean="0"/>
            <a:t>20</a:t>
          </a:r>
          <a:r>
            <a:rPr lang="ko-KR" altLang="en-US" sz="2000" dirty="0" smtClean="0"/>
            <a:t>년은 정상영업주기에 해당하는가</a:t>
          </a:r>
          <a:r>
            <a:rPr lang="en-US" altLang="ko-KR" sz="2000" dirty="0" smtClean="0"/>
            <a:t>?</a:t>
          </a:r>
          <a:endParaRPr lang="ko-KR" altLang="en-US" sz="2000" dirty="0"/>
        </a:p>
      </dgm:t>
    </dgm:pt>
    <dgm:pt modelId="{344BA903-F268-4009-8F98-20809C14E703}" type="par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59EE3781-D041-43B3-906A-9E4DF84E602C}" type="sibTrans" cxnId="{FB3B7B1F-B203-4935-A77E-71AB9ECC3FCB}">
      <dgm:prSet/>
      <dgm:spPr/>
      <dgm:t>
        <a:bodyPr/>
        <a:lstStyle/>
        <a:p>
          <a:pPr latinLnBrk="1"/>
          <a:endParaRPr lang="ko-KR" altLang="en-US"/>
        </a:p>
      </dgm:t>
    </dgm:pt>
    <dgm:pt modelId="{2C61F326-9EB1-4C7B-89DB-4C008893D89F}">
      <dgm:prSet phldrT="[텍스트]" custT="1"/>
      <dgm:spPr/>
      <dgm:t>
        <a:bodyPr/>
        <a:lstStyle/>
        <a:p>
          <a:pPr latinLnBrk="1"/>
          <a:endParaRPr lang="ko-KR" altLang="en-US" sz="2800" b="1" dirty="0"/>
        </a:p>
      </dgm:t>
    </dgm:pt>
    <dgm:pt modelId="{704DA5DF-B711-4590-8EC2-97ED0BA7D3B6}" type="par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BFD21825-6C5E-4420-96A4-50D910567A18}" type="sibTrans" cxnId="{566DBC45-1C46-42C3-87FB-EE7C8BE7DD9D}">
      <dgm:prSet/>
      <dgm:spPr/>
      <dgm:t>
        <a:bodyPr/>
        <a:lstStyle/>
        <a:p>
          <a:pPr latinLnBrk="1"/>
          <a:endParaRPr lang="ko-KR" altLang="en-US"/>
        </a:p>
      </dgm:t>
    </dgm:pt>
    <dgm:pt modelId="{943264BA-5B3B-43E7-B28B-04C6449D30BD}">
      <dgm:prSet phldrT="[텍스트]" custT="1"/>
      <dgm:spPr/>
      <dgm:t>
        <a:bodyPr/>
        <a:lstStyle/>
        <a:p>
          <a:pPr latinLnBrk="1"/>
          <a:endParaRPr lang="ko-KR" altLang="en-US" sz="2000" spc="-150" dirty="0"/>
        </a:p>
      </dgm:t>
    </dgm:pt>
    <dgm:pt modelId="{F30E1651-678D-43CD-B14A-A32D99109869}" type="par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25ACF797-9F3E-4C33-8F37-16AF8DBF3217}" type="sibTrans" cxnId="{8C425FDD-E6D3-47D7-B74A-9C1CA6D13A6F}">
      <dgm:prSet/>
      <dgm:spPr/>
      <dgm:t>
        <a:bodyPr/>
        <a:lstStyle/>
        <a:p>
          <a:pPr latinLnBrk="1"/>
          <a:endParaRPr lang="ko-KR" altLang="en-US"/>
        </a:p>
      </dgm:t>
    </dgm:pt>
    <dgm:pt modelId="{861EC449-03F7-40BF-9DBD-00D54091D1CF}">
      <dgm:prSet phldrT="[텍스트]" custT="1"/>
      <dgm:spPr/>
      <dgm:t>
        <a:bodyPr/>
        <a:lstStyle/>
        <a:p>
          <a:pPr latinLnBrk="1"/>
          <a:endParaRPr lang="ko-KR" altLang="en-US" sz="2800" b="1" dirty="0"/>
        </a:p>
      </dgm:t>
    </dgm:pt>
    <dgm:pt modelId="{497AAD6B-3855-440C-99C1-4AE7C9E93CDD}" type="par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EA9BA040-C709-478A-B21A-0C1276D05EF4}" type="sibTrans" cxnId="{0C5BD148-917F-41F1-A635-80FB78E3E9F7}">
      <dgm:prSet/>
      <dgm:spPr/>
      <dgm:t>
        <a:bodyPr/>
        <a:lstStyle/>
        <a:p>
          <a:pPr latinLnBrk="1"/>
          <a:endParaRPr lang="ko-KR" altLang="en-US"/>
        </a:p>
      </dgm:t>
    </dgm:pt>
    <dgm:pt modelId="{4F0E554D-AD23-4045-9E43-0AB7F18A1F79}">
      <dgm:prSet phldrT="[텍스트]" custT="1"/>
      <dgm:spPr/>
      <dgm:t>
        <a:bodyPr/>
        <a:lstStyle/>
        <a:p>
          <a:pPr latinLnBrk="1"/>
          <a:endParaRPr lang="ko-KR" altLang="en-US" sz="2000" dirty="0"/>
        </a:p>
      </dgm:t>
    </dgm:pt>
    <dgm:pt modelId="{A2984BF0-55C9-4AEC-9145-66BE4B984867}" type="par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6EA4E3CB-74F8-4C53-84BE-F247A3981C93}" type="sibTrans" cxnId="{6D9A59F6-505B-4D8C-BF41-21D72F1AF85B}">
      <dgm:prSet/>
      <dgm:spPr/>
      <dgm:t>
        <a:bodyPr/>
        <a:lstStyle/>
        <a:p>
          <a:pPr latinLnBrk="1"/>
          <a:endParaRPr lang="ko-KR" altLang="en-US"/>
        </a:p>
      </dgm:t>
    </dgm:pt>
    <dgm:pt modelId="{BF430384-A0B8-4814-BF70-B587258B9AB2}" type="pres">
      <dgm:prSet presAssocID="{B6F8622F-236B-404C-A209-2CA75036D4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8F2CE-27CB-4983-967A-9F9073703E8D}" type="pres">
      <dgm:prSet presAssocID="{EDE8F5E6-3D89-4104-9965-CEE87B085C16}" presName="linNode" presStyleCnt="0"/>
      <dgm:spPr/>
    </dgm:pt>
    <dgm:pt modelId="{CE5C1884-57AB-4501-ABD4-D1AFBA90E1C1}" type="pres">
      <dgm:prSet presAssocID="{EDE8F5E6-3D89-4104-9965-CEE87B085C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E64ECA-EE4E-4EC1-9AB5-93F20E0ECD61}" type="pres">
      <dgm:prSet presAssocID="{EDE8F5E6-3D89-4104-9965-CEE87B085C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0CE79D-B043-4E9E-8BBE-383F5009C908}" type="pres">
      <dgm:prSet presAssocID="{6859AD14-7C2E-4354-8FCD-E7874C9CA73F}" presName="sp" presStyleCnt="0"/>
      <dgm:spPr/>
    </dgm:pt>
    <dgm:pt modelId="{06693662-93CF-41FF-848E-CB63D8D54BB9}" type="pres">
      <dgm:prSet presAssocID="{2C61F326-9EB1-4C7B-89DB-4C008893D89F}" presName="linNode" presStyleCnt="0"/>
      <dgm:spPr/>
    </dgm:pt>
    <dgm:pt modelId="{12D7387A-9199-4762-ABE7-978F961468EF}" type="pres">
      <dgm:prSet presAssocID="{2C61F326-9EB1-4C7B-89DB-4C008893D89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D054EF-1BA3-4901-A7C9-F844665E0879}" type="pres">
      <dgm:prSet presAssocID="{2C61F326-9EB1-4C7B-89DB-4C008893D89F}" presName="descendantText" presStyleLbl="alignAccFollowNode1" presStyleIdx="1" presStyleCnt="3" custScaleY="1312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F52918-44B7-409D-98D8-607A9C7D1B5E}" type="pres">
      <dgm:prSet presAssocID="{BFD21825-6C5E-4420-96A4-50D910567A18}" presName="sp" presStyleCnt="0"/>
      <dgm:spPr/>
    </dgm:pt>
    <dgm:pt modelId="{2097A11F-F7D6-4570-9B02-3801D09823B6}" type="pres">
      <dgm:prSet presAssocID="{861EC449-03F7-40BF-9DBD-00D54091D1CF}" presName="linNode" presStyleCnt="0"/>
      <dgm:spPr/>
    </dgm:pt>
    <dgm:pt modelId="{892687FB-65E6-4092-BB06-9175A153A176}" type="pres">
      <dgm:prSet presAssocID="{861EC449-03F7-40BF-9DBD-00D54091D1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56F445-C54A-4365-8CD9-92C0BFD0E33E}" type="pres">
      <dgm:prSet presAssocID="{861EC449-03F7-40BF-9DBD-00D54091D1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27C18BE-3257-4C64-85BA-92CC12D757C9}" type="presOf" srcId="{943264BA-5B3B-43E7-B28B-04C6449D30BD}" destId="{66D054EF-1BA3-4901-A7C9-F844665E0879}" srcOrd="0" destOrd="0" presId="urn:microsoft.com/office/officeart/2005/8/layout/vList5"/>
    <dgm:cxn modelId="{0C5BD148-917F-41F1-A635-80FB78E3E9F7}" srcId="{B6F8622F-236B-404C-A209-2CA75036D455}" destId="{861EC449-03F7-40BF-9DBD-00D54091D1CF}" srcOrd="2" destOrd="0" parTransId="{497AAD6B-3855-440C-99C1-4AE7C9E93CDD}" sibTransId="{EA9BA040-C709-478A-B21A-0C1276D05EF4}"/>
    <dgm:cxn modelId="{FB3B7B1F-B203-4935-A77E-71AB9ECC3FCB}" srcId="{EDE8F5E6-3D89-4104-9965-CEE87B085C16}" destId="{65CD5237-9142-4ACF-A8DC-B2064969E011}" srcOrd="0" destOrd="0" parTransId="{344BA903-F268-4009-8F98-20809C14E703}" sibTransId="{59EE3781-D041-43B3-906A-9E4DF84E602C}"/>
    <dgm:cxn modelId="{566DBC45-1C46-42C3-87FB-EE7C8BE7DD9D}" srcId="{B6F8622F-236B-404C-A209-2CA75036D455}" destId="{2C61F326-9EB1-4C7B-89DB-4C008893D89F}" srcOrd="1" destOrd="0" parTransId="{704DA5DF-B711-4590-8EC2-97ED0BA7D3B6}" sibTransId="{BFD21825-6C5E-4420-96A4-50D910567A18}"/>
    <dgm:cxn modelId="{2A5365BD-9897-44CA-8116-FE4C7B67B64F}" type="presOf" srcId="{2C61F326-9EB1-4C7B-89DB-4C008893D89F}" destId="{12D7387A-9199-4762-ABE7-978F961468EF}" srcOrd="0" destOrd="0" presId="urn:microsoft.com/office/officeart/2005/8/layout/vList5"/>
    <dgm:cxn modelId="{8C425FDD-E6D3-47D7-B74A-9C1CA6D13A6F}" srcId="{2C61F326-9EB1-4C7B-89DB-4C008893D89F}" destId="{943264BA-5B3B-43E7-B28B-04C6449D30BD}" srcOrd="0" destOrd="0" parTransId="{F30E1651-678D-43CD-B14A-A32D99109869}" sibTransId="{25ACF797-9F3E-4C33-8F37-16AF8DBF3217}"/>
    <dgm:cxn modelId="{35D72771-B110-40DD-8FA8-EFBC55574AE1}" type="presOf" srcId="{B6F8622F-236B-404C-A209-2CA75036D455}" destId="{BF430384-A0B8-4814-BF70-B587258B9AB2}" srcOrd="0" destOrd="0" presId="urn:microsoft.com/office/officeart/2005/8/layout/vList5"/>
    <dgm:cxn modelId="{6D9A59F6-505B-4D8C-BF41-21D72F1AF85B}" srcId="{861EC449-03F7-40BF-9DBD-00D54091D1CF}" destId="{4F0E554D-AD23-4045-9E43-0AB7F18A1F79}" srcOrd="0" destOrd="0" parTransId="{A2984BF0-55C9-4AEC-9145-66BE4B984867}" sibTransId="{6EA4E3CB-74F8-4C53-84BE-F247A3981C93}"/>
    <dgm:cxn modelId="{0A86BDF8-B311-4A83-BE24-350057D0071C}" srcId="{B6F8622F-236B-404C-A209-2CA75036D455}" destId="{EDE8F5E6-3D89-4104-9965-CEE87B085C16}" srcOrd="0" destOrd="0" parTransId="{8AE84EFA-1FC4-4DFF-BAF3-DBBBEE29F987}" sibTransId="{6859AD14-7C2E-4354-8FCD-E7874C9CA73F}"/>
    <dgm:cxn modelId="{621DA6DE-10B6-490F-9441-244AB1AFC6DD}" type="presOf" srcId="{EDE8F5E6-3D89-4104-9965-CEE87B085C16}" destId="{CE5C1884-57AB-4501-ABD4-D1AFBA90E1C1}" srcOrd="0" destOrd="0" presId="urn:microsoft.com/office/officeart/2005/8/layout/vList5"/>
    <dgm:cxn modelId="{F297B3A7-D74B-42E3-B7C1-1EEF38C86606}" type="presOf" srcId="{65CD5237-9142-4ACF-A8DC-B2064969E011}" destId="{56E64ECA-EE4E-4EC1-9AB5-93F20E0ECD61}" srcOrd="0" destOrd="0" presId="urn:microsoft.com/office/officeart/2005/8/layout/vList5"/>
    <dgm:cxn modelId="{4C37D351-7ED4-4C44-956F-7FB267F03B82}" type="presOf" srcId="{4F0E554D-AD23-4045-9E43-0AB7F18A1F79}" destId="{0F56F445-C54A-4365-8CD9-92C0BFD0E33E}" srcOrd="0" destOrd="0" presId="urn:microsoft.com/office/officeart/2005/8/layout/vList5"/>
    <dgm:cxn modelId="{E969236D-977E-41B5-B918-C32BD20DF171}" type="presOf" srcId="{861EC449-03F7-40BF-9DBD-00D54091D1CF}" destId="{892687FB-65E6-4092-BB06-9175A153A176}" srcOrd="0" destOrd="0" presId="urn:microsoft.com/office/officeart/2005/8/layout/vList5"/>
    <dgm:cxn modelId="{80F558E0-9D2F-4B9A-859E-188964BF5DAB}" type="presParOf" srcId="{BF430384-A0B8-4814-BF70-B587258B9AB2}" destId="{C748F2CE-27CB-4983-967A-9F9073703E8D}" srcOrd="0" destOrd="0" presId="urn:microsoft.com/office/officeart/2005/8/layout/vList5"/>
    <dgm:cxn modelId="{B39E2173-06AD-4804-8C54-3C7A96FE401E}" type="presParOf" srcId="{C748F2CE-27CB-4983-967A-9F9073703E8D}" destId="{CE5C1884-57AB-4501-ABD4-D1AFBA90E1C1}" srcOrd="0" destOrd="0" presId="urn:microsoft.com/office/officeart/2005/8/layout/vList5"/>
    <dgm:cxn modelId="{99B7DC09-77F8-43A8-AFD1-3B0F7E5C3AA3}" type="presParOf" srcId="{C748F2CE-27CB-4983-967A-9F9073703E8D}" destId="{56E64ECA-EE4E-4EC1-9AB5-93F20E0ECD61}" srcOrd="1" destOrd="0" presId="urn:microsoft.com/office/officeart/2005/8/layout/vList5"/>
    <dgm:cxn modelId="{D1A49D97-40E1-454A-81CD-42A323082D43}" type="presParOf" srcId="{BF430384-A0B8-4814-BF70-B587258B9AB2}" destId="{C10CE79D-B043-4E9E-8BBE-383F5009C908}" srcOrd="1" destOrd="0" presId="urn:microsoft.com/office/officeart/2005/8/layout/vList5"/>
    <dgm:cxn modelId="{B37A409C-BA6C-4255-A7CA-9E34D505E80B}" type="presParOf" srcId="{BF430384-A0B8-4814-BF70-B587258B9AB2}" destId="{06693662-93CF-41FF-848E-CB63D8D54BB9}" srcOrd="2" destOrd="0" presId="urn:microsoft.com/office/officeart/2005/8/layout/vList5"/>
    <dgm:cxn modelId="{FF285C06-5FF7-4A73-8FF6-5B26157A21C4}" type="presParOf" srcId="{06693662-93CF-41FF-848E-CB63D8D54BB9}" destId="{12D7387A-9199-4762-ABE7-978F961468EF}" srcOrd="0" destOrd="0" presId="urn:microsoft.com/office/officeart/2005/8/layout/vList5"/>
    <dgm:cxn modelId="{7B032A6D-590D-494F-BB6B-815B2D9F15C1}" type="presParOf" srcId="{06693662-93CF-41FF-848E-CB63D8D54BB9}" destId="{66D054EF-1BA3-4901-A7C9-F844665E0879}" srcOrd="1" destOrd="0" presId="urn:microsoft.com/office/officeart/2005/8/layout/vList5"/>
    <dgm:cxn modelId="{13B85180-6E5B-4A7D-9E66-DFE440EEA3A9}" type="presParOf" srcId="{BF430384-A0B8-4814-BF70-B587258B9AB2}" destId="{35F52918-44B7-409D-98D8-607A9C7D1B5E}" srcOrd="3" destOrd="0" presId="urn:microsoft.com/office/officeart/2005/8/layout/vList5"/>
    <dgm:cxn modelId="{B7005D03-03EF-4FAE-AA4F-48311D63304C}" type="presParOf" srcId="{BF430384-A0B8-4814-BF70-B587258B9AB2}" destId="{2097A11F-F7D6-4570-9B02-3801D09823B6}" srcOrd="4" destOrd="0" presId="urn:microsoft.com/office/officeart/2005/8/layout/vList5"/>
    <dgm:cxn modelId="{01C120EA-A31E-4066-8946-9B8962814D1C}" type="presParOf" srcId="{2097A11F-F7D6-4570-9B02-3801D09823B6}" destId="{892687FB-65E6-4092-BB06-9175A153A176}" srcOrd="0" destOrd="0" presId="urn:microsoft.com/office/officeart/2005/8/layout/vList5"/>
    <dgm:cxn modelId="{F29C0300-FE5D-471C-89CA-E4503230F682}" type="presParOf" srcId="{2097A11F-F7D6-4570-9B02-3801D09823B6}" destId="{0F56F445-C54A-4365-8CD9-92C0BFD0E3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1001.66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smtClean="0"/>
            <a:t>자산은 다음의 경우에 유동자산으로 분류한다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2D8411C5-2487-433D-8298-D3E5102FB248}">
      <dgm:prSet custT="1"/>
      <dgm:spPr/>
      <dgm:t>
        <a:bodyPr/>
        <a:lstStyle/>
        <a:p>
          <a:pPr latinLnBrk="1"/>
          <a:r>
            <a:rPr lang="ko-KR" altLang="en-US" sz="2000" spc="-150" dirty="0" smtClean="0"/>
            <a:t>⑴	기업의 정상영업주기 내에 실현될 것으로 예상하거나</a:t>
          </a:r>
          <a:r>
            <a:rPr lang="en-US" altLang="en-US" sz="2000" spc="-150" dirty="0" smtClean="0"/>
            <a:t>, </a:t>
          </a:r>
          <a:r>
            <a:rPr lang="ko-KR" altLang="en-US" sz="2000" spc="-150" dirty="0" smtClean="0"/>
            <a:t>정상영업주기 내에 판매하거나 소비할 의도가 있다</a:t>
          </a:r>
        </a:p>
      </dgm:t>
    </dgm:pt>
    <dgm:pt modelId="{BF03A767-5452-402D-851A-13449154B9A6}" type="parTrans" cxnId="{8C6D6DA0-5F4E-44DD-ABC2-62BBC586EDD0}">
      <dgm:prSet/>
      <dgm:spPr/>
      <dgm:t>
        <a:bodyPr/>
        <a:lstStyle/>
        <a:p>
          <a:pPr latinLnBrk="1"/>
          <a:endParaRPr lang="ko-KR" altLang="en-US"/>
        </a:p>
      </dgm:t>
    </dgm:pt>
    <dgm:pt modelId="{994F90B4-6483-43D2-A8FC-F014F8CBA9B8}" type="sibTrans" cxnId="{8C6D6DA0-5F4E-44DD-ABC2-62BBC586EDD0}">
      <dgm:prSet/>
      <dgm:spPr/>
      <dgm:t>
        <a:bodyPr/>
        <a:lstStyle/>
        <a:p>
          <a:pPr latinLnBrk="1"/>
          <a:endParaRPr lang="ko-KR" altLang="en-US"/>
        </a:p>
      </dgm:t>
    </dgm:pt>
    <dgm:pt modelId="{CEF2AC7A-5C57-4ED7-9D83-D90CA84E79F2}">
      <dgm:prSet custT="1"/>
      <dgm:spPr/>
      <dgm:t>
        <a:bodyPr/>
        <a:lstStyle/>
        <a:p>
          <a:pPr latinLnBrk="1"/>
          <a:r>
            <a:rPr lang="ko-KR" altLang="en-US" sz="2000" dirty="0" smtClean="0"/>
            <a:t>⑵	주로 단기매매 목적으로 보유하고 있다</a:t>
          </a:r>
        </a:p>
      </dgm:t>
    </dgm:pt>
    <dgm:pt modelId="{3AA7B600-F61A-474F-AF8B-30E6FADABF0D}" type="parTrans" cxnId="{CA52775E-2774-4773-8C27-9C2D51E55954}">
      <dgm:prSet/>
      <dgm:spPr/>
      <dgm:t>
        <a:bodyPr/>
        <a:lstStyle/>
        <a:p>
          <a:pPr latinLnBrk="1"/>
          <a:endParaRPr lang="ko-KR" altLang="en-US"/>
        </a:p>
      </dgm:t>
    </dgm:pt>
    <dgm:pt modelId="{22026F46-8326-4243-B25B-9A116A88B857}" type="sibTrans" cxnId="{CA52775E-2774-4773-8C27-9C2D51E55954}">
      <dgm:prSet/>
      <dgm:spPr/>
      <dgm:t>
        <a:bodyPr/>
        <a:lstStyle/>
        <a:p>
          <a:pPr latinLnBrk="1"/>
          <a:endParaRPr lang="ko-KR" altLang="en-US"/>
        </a:p>
      </dgm:t>
    </dgm:pt>
    <dgm:pt modelId="{513EEECF-D63A-46D9-9063-304B32E30A15}">
      <dgm:prSet custT="1"/>
      <dgm:spPr/>
      <dgm:t>
        <a:bodyPr/>
        <a:lstStyle/>
        <a:p>
          <a:pPr latinLnBrk="1"/>
          <a:r>
            <a:rPr lang="ko-KR" altLang="en-US" sz="2000" dirty="0" smtClean="0"/>
            <a:t>⑶	보고기간 후 </a:t>
          </a:r>
          <a:r>
            <a:rPr lang="en-US" altLang="en-US" sz="2000" dirty="0" smtClean="0"/>
            <a:t>12</a:t>
          </a:r>
          <a:r>
            <a:rPr lang="ko-KR" altLang="en-US" sz="2000" dirty="0" smtClean="0"/>
            <a:t>개월 이내에 실현될 것으로 예상한다</a:t>
          </a:r>
        </a:p>
      </dgm:t>
    </dgm:pt>
    <dgm:pt modelId="{013ECC95-37AB-44D4-B004-8260BB16E2E0}" type="parTrans" cxnId="{B51FCF86-0EAA-4400-8DCD-B61B096EE402}">
      <dgm:prSet/>
      <dgm:spPr/>
      <dgm:t>
        <a:bodyPr/>
        <a:lstStyle/>
        <a:p>
          <a:pPr latinLnBrk="1"/>
          <a:endParaRPr lang="ko-KR" altLang="en-US"/>
        </a:p>
      </dgm:t>
    </dgm:pt>
    <dgm:pt modelId="{4997F2F2-2183-4B8C-B502-3B798244AAED}" type="sibTrans" cxnId="{B51FCF86-0EAA-4400-8DCD-B61B096EE402}">
      <dgm:prSet/>
      <dgm:spPr/>
      <dgm:t>
        <a:bodyPr/>
        <a:lstStyle/>
        <a:p>
          <a:pPr latinLnBrk="1"/>
          <a:endParaRPr lang="ko-KR" altLang="en-US"/>
        </a:p>
      </dgm:t>
    </dgm:pt>
    <dgm:pt modelId="{38CEC153-ABC9-4AC3-8083-25AB7E4ACB54}">
      <dgm:prSet custT="1"/>
      <dgm:spPr/>
      <dgm:t>
        <a:bodyPr/>
        <a:lstStyle/>
        <a:p>
          <a:pPr latinLnBrk="1"/>
          <a:r>
            <a:rPr lang="ko-KR" altLang="en-US" sz="2000" dirty="0" smtClean="0"/>
            <a:t>⑷	</a:t>
          </a:r>
          <a:r>
            <a:rPr lang="ko-KR" altLang="en-US" sz="2000" spc="-150" dirty="0" smtClean="0"/>
            <a:t>현금이나 </a:t>
          </a:r>
          <a:r>
            <a:rPr lang="ko-KR" altLang="en-US" sz="2000" spc="-150" dirty="0" err="1" smtClean="0"/>
            <a:t>현금성자산으로서</a:t>
          </a:r>
          <a:r>
            <a:rPr lang="en-US" altLang="en-US" sz="2000" spc="-150" dirty="0" smtClean="0"/>
            <a:t>, </a:t>
          </a:r>
          <a:r>
            <a:rPr lang="ko-KR" altLang="en-US" sz="2000" spc="-150" dirty="0" smtClean="0"/>
            <a:t>교환이나 부채 상환 목적으로의 사용에 대한 제한 기간이 보고기간 후 </a:t>
          </a:r>
          <a:r>
            <a:rPr lang="en-US" altLang="en-US" sz="2000" spc="-150" dirty="0" smtClean="0"/>
            <a:t>12</a:t>
          </a:r>
          <a:r>
            <a:rPr lang="ko-KR" altLang="en-US" sz="2000" spc="-150" dirty="0" smtClean="0"/>
            <a:t>개월 이상이 아니다</a:t>
          </a:r>
        </a:p>
      </dgm:t>
    </dgm:pt>
    <dgm:pt modelId="{8BFF665C-840F-4DB2-B2D6-79421EFC1FDC}" type="parTrans" cxnId="{62504C37-B15D-4CE8-A225-973D9DB485AC}">
      <dgm:prSet/>
      <dgm:spPr/>
      <dgm:t>
        <a:bodyPr/>
        <a:lstStyle/>
        <a:p>
          <a:pPr latinLnBrk="1"/>
          <a:endParaRPr lang="ko-KR" altLang="en-US"/>
        </a:p>
      </dgm:t>
    </dgm:pt>
    <dgm:pt modelId="{D78CF55A-92F3-4493-9B10-5F59C896AC4E}" type="sibTrans" cxnId="{62504C37-B15D-4CE8-A225-973D9DB485AC}">
      <dgm:prSet/>
      <dgm:spPr/>
      <dgm:t>
        <a:bodyPr/>
        <a:lstStyle/>
        <a:p>
          <a:pPr latinLnBrk="1"/>
          <a:endParaRPr lang="ko-KR" altLang="en-US"/>
        </a:p>
      </dgm:t>
    </dgm:pt>
    <dgm:pt modelId="{91773FCA-5B20-44F7-B1AB-8C692F7DDB25}">
      <dgm:prSet custT="1"/>
      <dgm:spPr/>
      <dgm:t>
        <a:bodyPr/>
        <a:lstStyle/>
        <a:p>
          <a:pPr latinLnBrk="1"/>
          <a:r>
            <a:rPr lang="ko-KR" altLang="en-US" sz="2000" dirty="0" smtClean="0"/>
            <a:t>그 밖의 모든 자산은 </a:t>
          </a:r>
          <a:r>
            <a:rPr lang="ko-KR" altLang="en-US" sz="2000" dirty="0" err="1" smtClean="0"/>
            <a:t>비유동자산으로</a:t>
          </a:r>
          <a:r>
            <a:rPr lang="ko-KR" altLang="en-US" sz="2000" dirty="0" smtClean="0"/>
            <a:t> 분류한다</a:t>
          </a:r>
        </a:p>
      </dgm:t>
    </dgm:pt>
    <dgm:pt modelId="{5DB40535-977A-4517-872B-F3F17E09C117}" type="parTrans" cxnId="{131D84F8-0BEA-40C7-A999-BA5D2FFBD9BF}">
      <dgm:prSet/>
      <dgm:spPr/>
      <dgm:t>
        <a:bodyPr/>
        <a:lstStyle/>
        <a:p>
          <a:pPr latinLnBrk="1"/>
          <a:endParaRPr lang="ko-KR" altLang="en-US"/>
        </a:p>
      </dgm:t>
    </dgm:pt>
    <dgm:pt modelId="{194B569A-53B4-44DA-A9A5-6BC67D648A99}" type="sibTrans" cxnId="{131D84F8-0BEA-40C7-A999-BA5D2FFBD9BF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Y="392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 custScaleY="10351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4E49F29-BAD3-454B-9576-F7A9BEDDC786}" type="presOf" srcId="{91773FCA-5B20-44F7-B1AB-8C692F7DDB25}" destId="{FD616033-B575-4AE6-9F46-A7D8AA49878D}" srcOrd="0" destOrd="5" presId="urn:microsoft.com/office/officeart/2005/8/layout/list1"/>
    <dgm:cxn modelId="{75984256-17C7-44C9-A6A9-A815C1516AFC}" type="presOf" srcId="{171F6247-AE6A-4B06-8E19-6AF79E448119}" destId="{AD49E263-BEBE-4C8C-8162-B2FB86B3B22E}" srcOrd="1" destOrd="0" presId="urn:microsoft.com/office/officeart/2005/8/layout/list1"/>
    <dgm:cxn modelId="{8C6D6DA0-5F4E-44DD-ABC2-62BBC586EDD0}" srcId="{171F6247-AE6A-4B06-8E19-6AF79E448119}" destId="{2D8411C5-2487-433D-8298-D3E5102FB248}" srcOrd="1" destOrd="0" parTransId="{BF03A767-5452-402D-851A-13449154B9A6}" sibTransId="{994F90B4-6483-43D2-A8FC-F014F8CBA9B8}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9372CBC6-3002-4A5D-9636-68E3DA80901C}" type="presOf" srcId="{CEF2AC7A-5C57-4ED7-9D83-D90CA84E79F2}" destId="{FD616033-B575-4AE6-9F46-A7D8AA49878D}" srcOrd="0" destOrd="2" presId="urn:microsoft.com/office/officeart/2005/8/layout/list1"/>
    <dgm:cxn modelId="{19DE34BE-BDC9-45D7-836F-6EC481F70965}" type="presOf" srcId="{38CEC153-ABC9-4AC3-8083-25AB7E4ACB54}" destId="{FD616033-B575-4AE6-9F46-A7D8AA49878D}" srcOrd="0" destOrd="4" presId="urn:microsoft.com/office/officeart/2005/8/layout/list1"/>
    <dgm:cxn modelId="{9FAB3C2D-6FC9-4D3D-B032-29C45DEFB8EC}" type="presOf" srcId="{AC0AAC0D-01E4-45CE-A7CA-3E312D410E72}" destId="{FD616033-B575-4AE6-9F46-A7D8AA49878D}" srcOrd="0" destOrd="0" presId="urn:microsoft.com/office/officeart/2005/8/layout/list1"/>
    <dgm:cxn modelId="{B51FCF86-0EAA-4400-8DCD-B61B096EE402}" srcId="{171F6247-AE6A-4B06-8E19-6AF79E448119}" destId="{513EEECF-D63A-46D9-9063-304B32E30A15}" srcOrd="3" destOrd="0" parTransId="{013ECC95-37AB-44D4-B004-8260BB16E2E0}" sibTransId="{4997F2F2-2183-4B8C-B502-3B798244AAED}"/>
    <dgm:cxn modelId="{56D50AFB-8E8A-4CB3-BBA1-FC04A5B65BFA}" type="presOf" srcId="{2D8411C5-2487-433D-8298-D3E5102FB248}" destId="{FD616033-B575-4AE6-9F46-A7D8AA49878D}" srcOrd="0" destOrd="1" presId="urn:microsoft.com/office/officeart/2005/8/layout/list1"/>
    <dgm:cxn modelId="{2D445D46-6C1C-4933-8D18-51FD063E55F5}" type="presOf" srcId="{513EEECF-D63A-46D9-9063-304B32E30A15}" destId="{FD616033-B575-4AE6-9F46-A7D8AA49878D}" srcOrd="0" destOrd="3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62504C37-B15D-4CE8-A225-973D9DB485AC}" srcId="{171F6247-AE6A-4B06-8E19-6AF79E448119}" destId="{38CEC153-ABC9-4AC3-8083-25AB7E4ACB54}" srcOrd="4" destOrd="0" parTransId="{8BFF665C-840F-4DB2-B2D6-79421EFC1FDC}" sibTransId="{D78CF55A-92F3-4493-9B10-5F59C896AC4E}"/>
    <dgm:cxn modelId="{131D84F8-0BEA-40C7-A999-BA5D2FFBD9BF}" srcId="{171F6247-AE6A-4B06-8E19-6AF79E448119}" destId="{91773FCA-5B20-44F7-B1AB-8C692F7DDB25}" srcOrd="5" destOrd="0" parTransId="{5DB40535-977A-4517-872B-F3F17E09C117}" sibTransId="{194B569A-53B4-44DA-A9A5-6BC67D648A99}"/>
    <dgm:cxn modelId="{CA52775E-2774-4773-8C27-9C2D51E55954}" srcId="{171F6247-AE6A-4B06-8E19-6AF79E448119}" destId="{CEF2AC7A-5C57-4ED7-9D83-D90CA84E79F2}" srcOrd="2" destOrd="0" parTransId="{3AA7B600-F61A-474F-AF8B-30E6FADABF0D}" sibTransId="{22026F46-8326-4243-B25B-9A116A88B857}"/>
    <dgm:cxn modelId="{6C0BE4FE-1B3E-45CF-9239-FA890E0B7F63}" type="presOf" srcId="{171F6247-AE6A-4B06-8E19-6AF79E448119}" destId="{5A4F7628-EFC8-41FA-82C8-C87EDBACC8B8}" srcOrd="0" destOrd="0" presId="urn:microsoft.com/office/officeart/2005/8/layout/list1"/>
    <dgm:cxn modelId="{CD275291-B3C7-40B4-928B-8139D6BC5975}" type="presOf" srcId="{9EE22156-9663-483C-945E-8E163348B610}" destId="{6429B184-8A54-4FB5-B702-2AF8F709AB10}" srcOrd="0" destOrd="0" presId="urn:microsoft.com/office/officeart/2005/8/layout/list1"/>
    <dgm:cxn modelId="{823B41DE-2B2A-4CE9-8493-B9C2FCBEEFB0}" type="presParOf" srcId="{6429B184-8A54-4FB5-B702-2AF8F709AB10}" destId="{11E1612B-F9D2-4322-BD3B-2E8C0F9F1797}" srcOrd="0" destOrd="0" presId="urn:microsoft.com/office/officeart/2005/8/layout/list1"/>
    <dgm:cxn modelId="{71BBA268-9299-4E3E-8AF2-B7DA30281634}" type="presParOf" srcId="{11E1612B-F9D2-4322-BD3B-2E8C0F9F1797}" destId="{5A4F7628-EFC8-41FA-82C8-C87EDBACC8B8}" srcOrd="0" destOrd="0" presId="urn:microsoft.com/office/officeart/2005/8/layout/list1"/>
    <dgm:cxn modelId="{DB6006FF-C39E-4687-A0EC-B44F152F6DCE}" type="presParOf" srcId="{11E1612B-F9D2-4322-BD3B-2E8C0F9F1797}" destId="{AD49E263-BEBE-4C8C-8162-B2FB86B3B22E}" srcOrd="1" destOrd="0" presId="urn:microsoft.com/office/officeart/2005/8/layout/list1"/>
    <dgm:cxn modelId="{110E877C-E569-4E3E-ADE1-B9D5BC7474C6}" type="presParOf" srcId="{6429B184-8A54-4FB5-B702-2AF8F709AB10}" destId="{CC37F7EA-28BC-4896-9042-DCEF27AEF4E1}" srcOrd="1" destOrd="0" presId="urn:microsoft.com/office/officeart/2005/8/layout/list1"/>
    <dgm:cxn modelId="{31421E3F-8D96-4FAA-B19F-F343BB6F0636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777F10F3-F4B0-43A4-9790-AABE7F7897A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E1776D0-2661-4C9B-942E-9C3FAAFB3A50}">
      <dgm:prSet phldrT="[텍스트]" custT="1"/>
      <dgm:spPr/>
      <dgm:t>
        <a:bodyPr/>
        <a:lstStyle/>
        <a:p>
          <a:r>
            <a:rPr lang="en-US" altLang="en-US" sz="2400" b="1" dirty="0" smtClean="0"/>
            <a:t>1001.66</a:t>
          </a:r>
          <a:endParaRPr lang="ko-KR" altLang="en-US" sz="2400" b="1" dirty="0" smtClean="0"/>
        </a:p>
      </dgm:t>
    </dgm:pt>
    <dgm:pt modelId="{32910256-AE2C-4BCF-98D1-6DA7EE3AC7DF}" type="par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3446DE63-8681-4F10-B6DB-EE22854ED5F3}" type="sibTrans" cxnId="{3BFC7921-DC13-4FC7-A28F-B1D6D0BBA7C5}">
      <dgm:prSet/>
      <dgm:spPr/>
      <dgm:t>
        <a:bodyPr/>
        <a:lstStyle/>
        <a:p>
          <a:pPr latinLnBrk="1"/>
          <a:endParaRPr lang="ko-KR" altLang="en-US"/>
        </a:p>
      </dgm:t>
    </dgm:pt>
    <dgm:pt modelId="{B479FB93-137F-4D76-B1BF-3EF105AF2BD2}">
      <dgm:prSet phldrT="[텍스트]" custT="1"/>
      <dgm:spPr/>
      <dgm:t>
        <a:bodyPr/>
        <a:lstStyle/>
        <a:p>
          <a:r>
            <a:rPr lang="ko-KR" altLang="en-US" sz="2000" spc="-150" dirty="0" smtClean="0"/>
            <a:t>정상영업주기 내에 실현될 것으로 예상하거나</a:t>
          </a:r>
          <a:r>
            <a:rPr lang="en-US" altLang="en-US" sz="2000" spc="-150" dirty="0" smtClean="0"/>
            <a:t>, </a:t>
          </a:r>
          <a:r>
            <a:rPr lang="ko-KR" altLang="en-US" sz="2000" spc="-150" dirty="0" smtClean="0"/>
            <a:t>정상영업주기 내에 판매하거나 소비할 의도가 있으면 유동자산으로 분류</a:t>
          </a:r>
          <a:endParaRPr lang="ko-KR" altLang="en-US" sz="2000" dirty="0"/>
        </a:p>
      </dgm:t>
    </dgm:pt>
    <dgm:pt modelId="{8FC0BF4A-91D6-460E-8C2F-738E80914ACE}" type="par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7255D3D0-9E2C-4CE6-AEDB-EA34B4AA8BFD}" type="sibTrans" cxnId="{4491EE25-3C9A-4225-B45A-856A1CB29852}">
      <dgm:prSet/>
      <dgm:spPr/>
      <dgm:t>
        <a:bodyPr/>
        <a:lstStyle/>
        <a:p>
          <a:pPr latinLnBrk="1"/>
          <a:endParaRPr lang="ko-KR" altLang="en-US"/>
        </a:p>
      </dgm:t>
    </dgm:pt>
    <dgm:pt modelId="{89CA03C1-CC13-4F05-AE75-667934265DE8}">
      <dgm:prSet phldrT="[텍스트]" custT="1"/>
      <dgm:spPr/>
      <dgm:t>
        <a:bodyPr/>
        <a:lstStyle/>
        <a:p>
          <a:pPr latinLnBrk="1"/>
          <a:r>
            <a:rPr lang="ko-KR" altLang="en-US" sz="2400" b="1" dirty="0" smtClean="0"/>
            <a:t>사실</a:t>
          </a:r>
          <a:endParaRPr lang="ko-KR" altLang="en-US" sz="2400" b="1" dirty="0"/>
        </a:p>
      </dgm:t>
    </dgm:pt>
    <dgm:pt modelId="{BFBC80F0-4DDA-4B1F-8DD5-FA39714AE52B}" type="par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D79501D5-6AD4-4B50-9AD3-D54393B1B620}" type="sibTrans" cxnId="{406D3770-95AF-4520-8357-744EBBB24B8D}">
      <dgm:prSet/>
      <dgm:spPr/>
      <dgm:t>
        <a:bodyPr/>
        <a:lstStyle/>
        <a:p>
          <a:pPr latinLnBrk="1"/>
          <a:endParaRPr lang="ko-KR" altLang="en-US"/>
        </a:p>
      </dgm:t>
    </dgm:pt>
    <dgm:pt modelId="{82EDD57C-03E2-40D0-8F5F-A100C0E92709}">
      <dgm:prSet phldrT="[텍스트]" custT="1"/>
      <dgm:spPr/>
      <dgm:t>
        <a:bodyPr/>
        <a:lstStyle/>
        <a:p>
          <a:r>
            <a:rPr lang="ko-KR" altLang="en-US" sz="2000" spc="-300" dirty="0" smtClean="0"/>
            <a:t>일부 금액이 외부로부터 획득되더라도 매출액 중 유의한 부분을 위해 내부적으로 숙성과정을 실시</a:t>
          </a:r>
        </a:p>
      </dgm:t>
    </dgm:pt>
    <dgm:pt modelId="{8C5885B4-D634-4CA3-AB1B-20D35DB10749}" type="par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AA8FAF4B-93F3-470B-82FD-CA4FB39FA4EA}" type="sibTrans" cxnId="{E8B7F6CA-463E-4658-A3E6-476CF0B6767A}">
      <dgm:prSet/>
      <dgm:spPr/>
      <dgm:t>
        <a:bodyPr/>
        <a:lstStyle/>
        <a:p>
          <a:pPr latinLnBrk="1"/>
          <a:endParaRPr lang="ko-KR" altLang="en-US"/>
        </a:p>
      </dgm:t>
    </dgm:pt>
    <dgm:pt modelId="{CC880AB2-8FD3-430A-B0E4-C7B11FDE263E}">
      <dgm:prSet phldrT="[텍스트]" custT="1"/>
      <dgm:spPr/>
      <dgm:t>
        <a:bodyPr/>
        <a:lstStyle/>
        <a:p>
          <a:r>
            <a:rPr lang="ko-KR" altLang="en-US" sz="2000" spc="-300" dirty="0" smtClean="0"/>
            <a:t>최종 생산물은 각각 다른 숙성기간을 거친 여러 가지 주산물의 혼합체</a:t>
          </a:r>
        </a:p>
      </dgm:t>
    </dgm:pt>
    <dgm:pt modelId="{25780B5F-AC46-4AB8-8C5E-88AD0EED2955}" type="parTrans" cxnId="{EA635FEF-8892-4E7C-910C-409A7974BD72}">
      <dgm:prSet/>
      <dgm:spPr/>
      <dgm:t>
        <a:bodyPr/>
        <a:lstStyle/>
        <a:p>
          <a:pPr latinLnBrk="1"/>
          <a:endParaRPr lang="ko-KR" altLang="en-US"/>
        </a:p>
      </dgm:t>
    </dgm:pt>
    <dgm:pt modelId="{91C5E4D9-1E31-4370-AD48-CBAC16D2E4F9}" type="sibTrans" cxnId="{EA635FEF-8892-4E7C-910C-409A7974BD72}">
      <dgm:prSet/>
      <dgm:spPr/>
      <dgm:t>
        <a:bodyPr/>
        <a:lstStyle/>
        <a:p>
          <a:pPr latinLnBrk="1"/>
          <a:endParaRPr lang="ko-KR" altLang="en-US"/>
        </a:p>
      </dgm:t>
    </dgm:pt>
    <dgm:pt modelId="{18A8F23B-57C5-4FF1-8A04-5E0C0F02F175}" type="pres">
      <dgm:prSet presAssocID="{777F10F3-F4B0-43A4-9790-AABE7F7897A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0911A2-7E66-4573-9213-EF1D1F22E1E8}" type="pres">
      <dgm:prSet presAssocID="{CE1776D0-2661-4C9B-942E-9C3FAAFB3A50}" presName="posSpace" presStyleCnt="0"/>
      <dgm:spPr/>
    </dgm:pt>
    <dgm:pt modelId="{B5C915FD-0934-43AC-813C-93A106E4DB18}" type="pres">
      <dgm:prSet presAssocID="{CE1776D0-2661-4C9B-942E-9C3FAAFB3A50}" presName="vertFlow" presStyleCnt="0"/>
      <dgm:spPr/>
    </dgm:pt>
    <dgm:pt modelId="{13A20F9E-C850-4879-9B68-866425DD3B49}" type="pres">
      <dgm:prSet presAssocID="{CE1776D0-2661-4C9B-942E-9C3FAAFB3A50}" presName="topSpace" presStyleCnt="0"/>
      <dgm:spPr/>
    </dgm:pt>
    <dgm:pt modelId="{A18D9433-E7AD-44E8-AAC2-61C7D2F3E5D1}" type="pres">
      <dgm:prSet presAssocID="{CE1776D0-2661-4C9B-942E-9C3FAAFB3A50}" presName="firstComp" presStyleCnt="0"/>
      <dgm:spPr/>
    </dgm:pt>
    <dgm:pt modelId="{3124A750-9C5D-40CB-8302-5D680B1A1950}" type="pres">
      <dgm:prSet presAssocID="{CE1776D0-2661-4C9B-942E-9C3FAAFB3A50}" presName="firstChild" presStyleLbl="bgAccFollowNode1" presStyleIdx="0" presStyleCnt="3" custScaleY="199478"/>
      <dgm:spPr/>
      <dgm:t>
        <a:bodyPr/>
        <a:lstStyle/>
        <a:p>
          <a:pPr latinLnBrk="1"/>
          <a:endParaRPr lang="ko-KR" altLang="en-US"/>
        </a:p>
      </dgm:t>
    </dgm:pt>
    <dgm:pt modelId="{17760547-132F-42B4-9E2F-799685DEF644}" type="pres">
      <dgm:prSet presAssocID="{CE1776D0-2661-4C9B-942E-9C3FAAFB3A50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E1176C-0379-46C8-BFD8-CDD4EAAE78EA}" type="pres">
      <dgm:prSet presAssocID="{CE1776D0-2661-4C9B-942E-9C3FAAFB3A50}" presName="negSpace" presStyleCnt="0"/>
      <dgm:spPr/>
    </dgm:pt>
    <dgm:pt modelId="{28D98EC2-0ADE-48D9-A13F-D74CC40B8D9A}" type="pres">
      <dgm:prSet presAssocID="{CE1776D0-2661-4C9B-942E-9C3FAAFB3A50}" presName="circl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3194CBB-ED41-41A8-AB06-5FE9F1B4A444}" type="pres">
      <dgm:prSet presAssocID="{3446DE63-8681-4F10-B6DB-EE22854ED5F3}" presName="transSpace" presStyleCnt="0"/>
      <dgm:spPr/>
    </dgm:pt>
    <dgm:pt modelId="{DAB841F1-D6F9-43C2-B631-F162DCB40417}" type="pres">
      <dgm:prSet presAssocID="{89CA03C1-CC13-4F05-AE75-667934265DE8}" presName="posSpace" presStyleCnt="0"/>
      <dgm:spPr/>
    </dgm:pt>
    <dgm:pt modelId="{EA3BC286-315B-4B9A-89A9-E0216A08113C}" type="pres">
      <dgm:prSet presAssocID="{89CA03C1-CC13-4F05-AE75-667934265DE8}" presName="vertFlow" presStyleCnt="0"/>
      <dgm:spPr/>
    </dgm:pt>
    <dgm:pt modelId="{8A61E956-6AA8-4490-B41B-283F9FA08D17}" type="pres">
      <dgm:prSet presAssocID="{89CA03C1-CC13-4F05-AE75-667934265DE8}" presName="topSpace" presStyleCnt="0"/>
      <dgm:spPr/>
    </dgm:pt>
    <dgm:pt modelId="{0F612D53-0289-49B0-B5EA-E0E76457C844}" type="pres">
      <dgm:prSet presAssocID="{89CA03C1-CC13-4F05-AE75-667934265DE8}" presName="firstComp" presStyleCnt="0"/>
      <dgm:spPr/>
    </dgm:pt>
    <dgm:pt modelId="{459393CA-4177-4BEB-B2B1-6AA0C356E386}" type="pres">
      <dgm:prSet presAssocID="{89CA03C1-CC13-4F05-AE75-667934265DE8}" presName="firstChild" presStyleLbl="bgAccFollowNode1" presStyleIdx="1" presStyleCnt="3" custScaleX="103694" custScaleY="150910"/>
      <dgm:spPr/>
      <dgm:t>
        <a:bodyPr/>
        <a:lstStyle/>
        <a:p>
          <a:pPr latinLnBrk="1"/>
          <a:endParaRPr lang="ko-KR" altLang="en-US"/>
        </a:p>
      </dgm:t>
    </dgm:pt>
    <dgm:pt modelId="{1F91110E-5245-46E9-AF24-5BE7ABE0D076}" type="pres">
      <dgm:prSet presAssocID="{89CA03C1-CC13-4F05-AE75-667934265DE8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884DB3-8846-4866-ADD8-74E283C60EE1}" type="pres">
      <dgm:prSet presAssocID="{CC880AB2-8FD3-430A-B0E4-C7B11FDE263E}" presName="comp" presStyleCnt="0"/>
      <dgm:spPr/>
    </dgm:pt>
    <dgm:pt modelId="{6813ACDB-CC5E-434B-B25F-1BEA8DEE3249}" type="pres">
      <dgm:prSet presAssocID="{CC880AB2-8FD3-430A-B0E4-C7B11FDE263E}" presName="child" presStyleLbl="bgAccFollowNode1" presStyleIdx="2" presStyleCnt="3" custLinFactNeighborY="5537"/>
      <dgm:spPr/>
      <dgm:t>
        <a:bodyPr/>
        <a:lstStyle/>
        <a:p>
          <a:pPr latinLnBrk="1"/>
          <a:endParaRPr lang="ko-KR" altLang="en-US"/>
        </a:p>
      </dgm:t>
    </dgm:pt>
    <dgm:pt modelId="{278A78D5-4FA4-4756-BBB9-33F3341CF202}" type="pres">
      <dgm:prSet presAssocID="{CC880AB2-8FD3-430A-B0E4-C7B11FDE263E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DCA5E-3CA1-40D9-B11A-C9BE5EC147E7}" type="pres">
      <dgm:prSet presAssocID="{89CA03C1-CC13-4F05-AE75-667934265DE8}" presName="negSpace" presStyleCnt="0"/>
      <dgm:spPr/>
    </dgm:pt>
    <dgm:pt modelId="{99C67F16-3D66-4713-B112-55C28E52AF47}" type="pres">
      <dgm:prSet presAssocID="{89CA03C1-CC13-4F05-AE75-667934265DE8}" presName="circl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</dgm:ptLst>
  <dgm:cxnLst>
    <dgm:cxn modelId="{2C9AE495-5D4A-4BC7-B6D5-8CC9BD13139D}" type="presOf" srcId="{82EDD57C-03E2-40D0-8F5F-A100C0E92709}" destId="{459393CA-4177-4BEB-B2B1-6AA0C356E386}" srcOrd="0" destOrd="0" presId="urn:microsoft.com/office/officeart/2005/8/layout/hList9"/>
    <dgm:cxn modelId="{EE943A02-27A7-48A1-BD94-BDF81CF4E18E}" type="presOf" srcId="{777F10F3-F4B0-43A4-9790-AABE7F7897AB}" destId="{18A8F23B-57C5-4FF1-8A04-5E0C0F02F175}" srcOrd="0" destOrd="0" presId="urn:microsoft.com/office/officeart/2005/8/layout/hList9"/>
    <dgm:cxn modelId="{2E352A42-7E46-4A7D-821B-329A2033DFDB}" type="presOf" srcId="{89CA03C1-CC13-4F05-AE75-667934265DE8}" destId="{99C67F16-3D66-4713-B112-55C28E52AF47}" srcOrd="0" destOrd="0" presId="urn:microsoft.com/office/officeart/2005/8/layout/hList9"/>
    <dgm:cxn modelId="{4491EE25-3C9A-4225-B45A-856A1CB29852}" srcId="{CE1776D0-2661-4C9B-942E-9C3FAAFB3A50}" destId="{B479FB93-137F-4D76-B1BF-3EF105AF2BD2}" srcOrd="0" destOrd="0" parTransId="{8FC0BF4A-91D6-460E-8C2F-738E80914ACE}" sibTransId="{7255D3D0-9E2C-4CE6-AEDB-EA34B4AA8BFD}"/>
    <dgm:cxn modelId="{83C40C5C-3889-4950-B9CD-A5644D0541CD}" type="presOf" srcId="{B479FB93-137F-4D76-B1BF-3EF105AF2BD2}" destId="{17760547-132F-42B4-9E2F-799685DEF644}" srcOrd="1" destOrd="0" presId="urn:microsoft.com/office/officeart/2005/8/layout/hList9"/>
    <dgm:cxn modelId="{75D668E0-3FAE-4724-974E-CFF8D9664C47}" type="presOf" srcId="{82EDD57C-03E2-40D0-8F5F-A100C0E92709}" destId="{1F91110E-5245-46E9-AF24-5BE7ABE0D076}" srcOrd="1" destOrd="0" presId="urn:microsoft.com/office/officeart/2005/8/layout/hList9"/>
    <dgm:cxn modelId="{76E84E93-B4A0-4702-9F84-EE6A06410445}" type="presOf" srcId="{CC880AB2-8FD3-430A-B0E4-C7B11FDE263E}" destId="{6813ACDB-CC5E-434B-B25F-1BEA8DEE3249}" srcOrd="0" destOrd="0" presId="urn:microsoft.com/office/officeart/2005/8/layout/hList9"/>
    <dgm:cxn modelId="{22B35AC9-06DC-49E7-A7FC-D10A10437EA7}" type="presOf" srcId="{CE1776D0-2661-4C9B-942E-9C3FAAFB3A50}" destId="{28D98EC2-0ADE-48D9-A13F-D74CC40B8D9A}" srcOrd="0" destOrd="0" presId="urn:microsoft.com/office/officeart/2005/8/layout/hList9"/>
    <dgm:cxn modelId="{EA635FEF-8892-4E7C-910C-409A7974BD72}" srcId="{89CA03C1-CC13-4F05-AE75-667934265DE8}" destId="{CC880AB2-8FD3-430A-B0E4-C7B11FDE263E}" srcOrd="1" destOrd="0" parTransId="{25780B5F-AC46-4AB8-8C5E-88AD0EED2955}" sibTransId="{91C5E4D9-1E31-4370-AD48-CBAC16D2E4F9}"/>
    <dgm:cxn modelId="{E8B7F6CA-463E-4658-A3E6-476CF0B6767A}" srcId="{89CA03C1-CC13-4F05-AE75-667934265DE8}" destId="{82EDD57C-03E2-40D0-8F5F-A100C0E92709}" srcOrd="0" destOrd="0" parTransId="{8C5885B4-D634-4CA3-AB1B-20D35DB10749}" sibTransId="{AA8FAF4B-93F3-470B-82FD-CA4FB39FA4EA}"/>
    <dgm:cxn modelId="{0C53CCF8-69DE-4A8D-91DB-1D814ED438A7}" type="presOf" srcId="{B479FB93-137F-4D76-B1BF-3EF105AF2BD2}" destId="{3124A750-9C5D-40CB-8302-5D680B1A1950}" srcOrd="0" destOrd="0" presId="urn:microsoft.com/office/officeart/2005/8/layout/hList9"/>
    <dgm:cxn modelId="{3BFC7921-DC13-4FC7-A28F-B1D6D0BBA7C5}" srcId="{777F10F3-F4B0-43A4-9790-AABE7F7897AB}" destId="{CE1776D0-2661-4C9B-942E-9C3FAAFB3A50}" srcOrd="0" destOrd="0" parTransId="{32910256-AE2C-4BCF-98D1-6DA7EE3AC7DF}" sibTransId="{3446DE63-8681-4F10-B6DB-EE22854ED5F3}"/>
    <dgm:cxn modelId="{406D3770-95AF-4520-8357-744EBBB24B8D}" srcId="{777F10F3-F4B0-43A4-9790-AABE7F7897AB}" destId="{89CA03C1-CC13-4F05-AE75-667934265DE8}" srcOrd="1" destOrd="0" parTransId="{BFBC80F0-4DDA-4B1F-8DD5-FA39714AE52B}" sibTransId="{D79501D5-6AD4-4B50-9AD3-D54393B1B620}"/>
    <dgm:cxn modelId="{CCD157DD-56B8-4124-A753-8976341AE7B0}" type="presOf" srcId="{CC880AB2-8FD3-430A-B0E4-C7B11FDE263E}" destId="{278A78D5-4FA4-4756-BBB9-33F3341CF202}" srcOrd="1" destOrd="0" presId="urn:microsoft.com/office/officeart/2005/8/layout/hList9"/>
    <dgm:cxn modelId="{AC432094-4433-4011-8927-77275AB570E3}" type="presParOf" srcId="{18A8F23B-57C5-4FF1-8A04-5E0C0F02F175}" destId="{910911A2-7E66-4573-9213-EF1D1F22E1E8}" srcOrd="0" destOrd="0" presId="urn:microsoft.com/office/officeart/2005/8/layout/hList9"/>
    <dgm:cxn modelId="{BEC46D20-CA3E-4434-BA35-3FB7683DE3FF}" type="presParOf" srcId="{18A8F23B-57C5-4FF1-8A04-5E0C0F02F175}" destId="{B5C915FD-0934-43AC-813C-93A106E4DB18}" srcOrd="1" destOrd="0" presId="urn:microsoft.com/office/officeart/2005/8/layout/hList9"/>
    <dgm:cxn modelId="{45793188-68E1-4D0C-BE92-AF0C14AEDBE7}" type="presParOf" srcId="{B5C915FD-0934-43AC-813C-93A106E4DB18}" destId="{13A20F9E-C850-4879-9B68-866425DD3B49}" srcOrd="0" destOrd="0" presId="urn:microsoft.com/office/officeart/2005/8/layout/hList9"/>
    <dgm:cxn modelId="{9C9881C7-2290-433E-8927-ED9010D64EA7}" type="presParOf" srcId="{B5C915FD-0934-43AC-813C-93A106E4DB18}" destId="{A18D9433-E7AD-44E8-AAC2-61C7D2F3E5D1}" srcOrd="1" destOrd="0" presId="urn:microsoft.com/office/officeart/2005/8/layout/hList9"/>
    <dgm:cxn modelId="{AA715214-A100-45DC-8122-3AF3A3B0B413}" type="presParOf" srcId="{A18D9433-E7AD-44E8-AAC2-61C7D2F3E5D1}" destId="{3124A750-9C5D-40CB-8302-5D680B1A1950}" srcOrd="0" destOrd="0" presId="urn:microsoft.com/office/officeart/2005/8/layout/hList9"/>
    <dgm:cxn modelId="{1EA68736-45E7-485A-9173-03BD962F79EA}" type="presParOf" srcId="{A18D9433-E7AD-44E8-AAC2-61C7D2F3E5D1}" destId="{17760547-132F-42B4-9E2F-799685DEF644}" srcOrd="1" destOrd="0" presId="urn:microsoft.com/office/officeart/2005/8/layout/hList9"/>
    <dgm:cxn modelId="{9B3C50B4-A321-4648-8F0C-98932ED4CD2E}" type="presParOf" srcId="{18A8F23B-57C5-4FF1-8A04-5E0C0F02F175}" destId="{5EE1176C-0379-46C8-BFD8-CDD4EAAE78EA}" srcOrd="2" destOrd="0" presId="urn:microsoft.com/office/officeart/2005/8/layout/hList9"/>
    <dgm:cxn modelId="{F071AF0F-6DE9-4B50-B56F-BC5ED0F1EF1C}" type="presParOf" srcId="{18A8F23B-57C5-4FF1-8A04-5E0C0F02F175}" destId="{28D98EC2-0ADE-48D9-A13F-D74CC40B8D9A}" srcOrd="3" destOrd="0" presId="urn:microsoft.com/office/officeart/2005/8/layout/hList9"/>
    <dgm:cxn modelId="{A37D09E8-DF4B-408E-9C27-93C887902237}" type="presParOf" srcId="{18A8F23B-57C5-4FF1-8A04-5E0C0F02F175}" destId="{23194CBB-ED41-41A8-AB06-5FE9F1B4A444}" srcOrd="4" destOrd="0" presId="urn:microsoft.com/office/officeart/2005/8/layout/hList9"/>
    <dgm:cxn modelId="{0DC44FBA-367E-4E8F-97D5-65C5006BA1AC}" type="presParOf" srcId="{18A8F23B-57C5-4FF1-8A04-5E0C0F02F175}" destId="{DAB841F1-D6F9-43C2-B631-F162DCB40417}" srcOrd="5" destOrd="0" presId="urn:microsoft.com/office/officeart/2005/8/layout/hList9"/>
    <dgm:cxn modelId="{FCFE5C92-3F96-4A83-A2E0-92612CDA153A}" type="presParOf" srcId="{18A8F23B-57C5-4FF1-8A04-5E0C0F02F175}" destId="{EA3BC286-315B-4B9A-89A9-E0216A08113C}" srcOrd="6" destOrd="0" presId="urn:microsoft.com/office/officeart/2005/8/layout/hList9"/>
    <dgm:cxn modelId="{00BFD2D7-436F-405F-825E-2C2FA7A1CF76}" type="presParOf" srcId="{EA3BC286-315B-4B9A-89A9-E0216A08113C}" destId="{8A61E956-6AA8-4490-B41B-283F9FA08D17}" srcOrd="0" destOrd="0" presId="urn:microsoft.com/office/officeart/2005/8/layout/hList9"/>
    <dgm:cxn modelId="{C4770343-1FE4-498C-899C-F782AE8BAB78}" type="presParOf" srcId="{EA3BC286-315B-4B9A-89A9-E0216A08113C}" destId="{0F612D53-0289-49B0-B5EA-E0E76457C844}" srcOrd="1" destOrd="0" presId="urn:microsoft.com/office/officeart/2005/8/layout/hList9"/>
    <dgm:cxn modelId="{F486AFA1-BE50-4BFE-9E4C-66AF244316AC}" type="presParOf" srcId="{0F612D53-0289-49B0-B5EA-E0E76457C844}" destId="{459393CA-4177-4BEB-B2B1-6AA0C356E386}" srcOrd="0" destOrd="0" presId="urn:microsoft.com/office/officeart/2005/8/layout/hList9"/>
    <dgm:cxn modelId="{F3DA5E8B-FD79-4065-A2D8-63C5110AFD95}" type="presParOf" srcId="{0F612D53-0289-49B0-B5EA-E0E76457C844}" destId="{1F91110E-5245-46E9-AF24-5BE7ABE0D076}" srcOrd="1" destOrd="0" presId="urn:microsoft.com/office/officeart/2005/8/layout/hList9"/>
    <dgm:cxn modelId="{5DE13417-C637-4418-9BAF-A30D0C17DD30}" type="presParOf" srcId="{EA3BC286-315B-4B9A-89A9-E0216A08113C}" destId="{A8884DB3-8846-4866-ADD8-74E283C60EE1}" srcOrd="2" destOrd="0" presId="urn:microsoft.com/office/officeart/2005/8/layout/hList9"/>
    <dgm:cxn modelId="{E663EC3D-47F4-48D9-9256-4A782BD04C9B}" type="presParOf" srcId="{A8884DB3-8846-4866-ADD8-74E283C60EE1}" destId="{6813ACDB-CC5E-434B-B25F-1BEA8DEE3249}" srcOrd="0" destOrd="0" presId="urn:microsoft.com/office/officeart/2005/8/layout/hList9"/>
    <dgm:cxn modelId="{97AFCE7C-F060-443E-9BFF-661381BDF1C2}" type="presParOf" srcId="{A8884DB3-8846-4866-ADD8-74E283C60EE1}" destId="{278A78D5-4FA4-4756-BBB9-33F3341CF202}" srcOrd="1" destOrd="0" presId="urn:microsoft.com/office/officeart/2005/8/layout/hList9"/>
    <dgm:cxn modelId="{7DDACBE6-B121-45C1-8F50-4AFACB992DDA}" type="presParOf" srcId="{18A8F23B-57C5-4FF1-8A04-5E0C0F02F175}" destId="{879DCA5E-3CA1-40D9-B11A-C9BE5EC147E7}" srcOrd="7" destOrd="0" presId="urn:microsoft.com/office/officeart/2005/8/layout/hList9"/>
    <dgm:cxn modelId="{43FD039F-FF96-4A89-9419-2B0AE01E9419}" type="presParOf" srcId="{18A8F23B-57C5-4FF1-8A04-5E0C0F02F175}" destId="{99C67F16-3D66-4713-B112-55C28E52A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B46EF590-30DF-48E9-8AFC-484397590A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9D88E-7CC0-418E-B0A0-63950518867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CCA3238B-8020-4D27-8252-53679296D44C}" type="par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0F064CEF-F6FE-463A-A50C-4EF9A054AEA5}" type="sibTrans" cxnId="{E92077B6-1B10-4DF4-98CF-4F7B9BF548B4}">
      <dgm:prSet/>
      <dgm:spPr/>
      <dgm:t>
        <a:bodyPr/>
        <a:lstStyle/>
        <a:p>
          <a:pPr latinLnBrk="1"/>
          <a:endParaRPr lang="ko-KR" altLang="en-US"/>
        </a:p>
      </dgm:t>
    </dgm:pt>
    <dgm:pt modelId="{91E765CB-E171-46BF-91F5-541FA27AB9AC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정상영업주기 내에 실현될 것으로 예상하거나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정상영업주기 내에 판매하거나 소비할 의도라면 유동자산</a:t>
          </a:r>
          <a:endParaRPr lang="ko-KR" altLang="en-US" sz="2000" dirty="0"/>
        </a:p>
      </dgm:t>
    </dgm:pt>
    <dgm:pt modelId="{8E21DA65-017C-4309-BAAD-012FD4D8415F}" type="par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B919F5FC-A987-4266-A6C1-DD72CD902E72}" type="sibTrans" cxnId="{2CC62970-E212-46B7-B090-081D376DD050}">
      <dgm:prSet/>
      <dgm:spPr/>
      <dgm:t>
        <a:bodyPr/>
        <a:lstStyle/>
        <a:p>
          <a:pPr latinLnBrk="1"/>
          <a:endParaRPr lang="ko-KR" altLang="en-US"/>
        </a:p>
      </dgm:t>
    </dgm:pt>
    <dgm:pt modelId="{53D91D37-6157-4755-BEA6-4C5D5D2BB54F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EE928485-CA22-486A-85FD-89C05297B180}" type="par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319A4F12-211A-4966-B5FD-42A59349D8C3}" type="sibTrans" cxnId="{656E94EB-4DB9-41C1-946C-3D81BEF7E998}">
      <dgm:prSet/>
      <dgm:spPr/>
      <dgm:t>
        <a:bodyPr/>
        <a:lstStyle/>
        <a:p>
          <a:pPr latinLnBrk="1"/>
          <a:endParaRPr lang="ko-KR" altLang="en-US"/>
        </a:p>
      </dgm:t>
    </dgm:pt>
    <dgm:pt modelId="{91160A1F-5437-44D2-86AD-DAE6CF04CA60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숙성과정은 </a:t>
          </a:r>
          <a:r>
            <a:rPr lang="en-US" altLang="en-US" sz="2000" dirty="0" smtClean="0"/>
            <a:t>A</a:t>
          </a:r>
          <a:r>
            <a:rPr lang="ko-KR" altLang="en-US" sz="2000" dirty="0" smtClean="0"/>
            <a:t>사의 정상영업주기의 일부로 판단</a:t>
          </a:r>
          <a:endParaRPr lang="ko-KR" altLang="en-US" sz="2000" dirty="0"/>
        </a:p>
      </dgm:t>
    </dgm:pt>
    <dgm:pt modelId="{0D827237-8B1D-4A66-9296-852EBDCEF0E4}" type="par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1206DFD7-7F63-4E0D-AD2B-688D53DE2D8A}" type="sibTrans" cxnId="{19180774-77B1-40C2-9652-B2B7C9BED505}">
      <dgm:prSet/>
      <dgm:spPr/>
      <dgm:t>
        <a:bodyPr/>
        <a:lstStyle/>
        <a:p>
          <a:pPr latinLnBrk="1"/>
          <a:endParaRPr lang="ko-KR" altLang="en-US"/>
        </a:p>
      </dgm:t>
    </dgm:pt>
    <dgm:pt modelId="{8AC98957-585D-4B45-9ACA-77D121740919}" type="pres">
      <dgm:prSet presAssocID="{B46EF590-30DF-48E9-8AFC-484397590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50AA6E-8B9F-42B9-A803-3AD5D89EF496}" type="pres">
      <dgm:prSet presAssocID="{38B9D88E-7CC0-418E-B0A0-639505188676}" presName="composite" presStyleCnt="0"/>
      <dgm:spPr/>
    </dgm:pt>
    <dgm:pt modelId="{D39DE4FE-C62D-4058-A43E-76D9F35E1BA8}" type="pres">
      <dgm:prSet presAssocID="{38B9D88E-7CC0-418E-B0A0-63950518867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4BC614-5294-4588-A22C-24EC08AB7521}" type="pres">
      <dgm:prSet presAssocID="{38B9D88E-7CC0-418E-B0A0-639505188676}" presName="descendantText" presStyleLbl="alignAcc1" presStyleIdx="0" presStyleCnt="2" custScaleY="9992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49485-86FE-4E80-BAB8-DCDCB079E910}" type="pres">
      <dgm:prSet presAssocID="{0F064CEF-F6FE-463A-A50C-4EF9A054AEA5}" presName="sp" presStyleCnt="0"/>
      <dgm:spPr/>
    </dgm:pt>
    <dgm:pt modelId="{328ACC17-6307-49D2-AFE6-127080E9C80E}" type="pres">
      <dgm:prSet presAssocID="{53D91D37-6157-4755-BEA6-4C5D5D2BB54F}" presName="composite" presStyleCnt="0"/>
      <dgm:spPr/>
    </dgm:pt>
    <dgm:pt modelId="{28F38923-13FA-49C4-8FBE-E08318C9552C}" type="pres">
      <dgm:prSet presAssocID="{53D91D37-6157-4755-BEA6-4C5D5D2BB54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21E1-C8E1-48A5-9EB7-499979410A87}" type="pres">
      <dgm:prSet presAssocID="{53D91D37-6157-4755-BEA6-4C5D5D2BB54F}" presName="descendantText" presStyleLbl="alignAcc1" presStyleIdx="1" presStyleCnt="2" custScaleY="818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20FB025-FD47-4703-88B7-AF83BCA65E92}" type="presOf" srcId="{38B9D88E-7CC0-418E-B0A0-639505188676}" destId="{D39DE4FE-C62D-4058-A43E-76D9F35E1BA8}" srcOrd="0" destOrd="0" presId="urn:microsoft.com/office/officeart/2005/8/layout/chevron2"/>
    <dgm:cxn modelId="{656E94EB-4DB9-41C1-946C-3D81BEF7E998}" srcId="{B46EF590-30DF-48E9-8AFC-484397590A60}" destId="{53D91D37-6157-4755-BEA6-4C5D5D2BB54F}" srcOrd="1" destOrd="0" parTransId="{EE928485-CA22-486A-85FD-89C05297B180}" sibTransId="{319A4F12-211A-4966-B5FD-42A59349D8C3}"/>
    <dgm:cxn modelId="{8FC3B4AE-823E-40EE-8358-1218D40DA6A7}" type="presOf" srcId="{91160A1F-5437-44D2-86AD-DAE6CF04CA60}" destId="{631B21E1-C8E1-48A5-9EB7-499979410A87}" srcOrd="0" destOrd="0" presId="urn:microsoft.com/office/officeart/2005/8/layout/chevron2"/>
    <dgm:cxn modelId="{2CC62970-E212-46B7-B090-081D376DD050}" srcId="{38B9D88E-7CC0-418E-B0A0-639505188676}" destId="{91E765CB-E171-46BF-91F5-541FA27AB9AC}" srcOrd="0" destOrd="0" parTransId="{8E21DA65-017C-4309-BAAD-012FD4D8415F}" sibTransId="{B919F5FC-A987-4266-A6C1-DD72CD902E72}"/>
    <dgm:cxn modelId="{008FAD43-1E08-4791-9AB7-A74607DC620F}" type="presOf" srcId="{B46EF590-30DF-48E9-8AFC-484397590A60}" destId="{8AC98957-585D-4B45-9ACA-77D121740919}" srcOrd="0" destOrd="0" presId="urn:microsoft.com/office/officeart/2005/8/layout/chevron2"/>
    <dgm:cxn modelId="{2399EB13-4F97-46C8-8FAD-0AEE23F03CB6}" type="presOf" srcId="{91E765CB-E171-46BF-91F5-541FA27AB9AC}" destId="{4A4BC614-5294-4588-A22C-24EC08AB7521}" srcOrd="0" destOrd="0" presId="urn:microsoft.com/office/officeart/2005/8/layout/chevron2"/>
    <dgm:cxn modelId="{E92077B6-1B10-4DF4-98CF-4F7B9BF548B4}" srcId="{B46EF590-30DF-48E9-8AFC-484397590A60}" destId="{38B9D88E-7CC0-418E-B0A0-639505188676}" srcOrd="0" destOrd="0" parTransId="{CCA3238B-8020-4D27-8252-53679296D44C}" sibTransId="{0F064CEF-F6FE-463A-A50C-4EF9A054AEA5}"/>
    <dgm:cxn modelId="{19180774-77B1-40C2-9652-B2B7C9BED505}" srcId="{53D91D37-6157-4755-BEA6-4C5D5D2BB54F}" destId="{91160A1F-5437-44D2-86AD-DAE6CF04CA60}" srcOrd="0" destOrd="0" parTransId="{0D827237-8B1D-4A66-9296-852EBDCEF0E4}" sibTransId="{1206DFD7-7F63-4E0D-AD2B-688D53DE2D8A}"/>
    <dgm:cxn modelId="{D2FE9354-157C-4B9A-90D3-F7F62BED546D}" type="presOf" srcId="{53D91D37-6157-4755-BEA6-4C5D5D2BB54F}" destId="{28F38923-13FA-49C4-8FBE-E08318C9552C}" srcOrd="0" destOrd="0" presId="urn:microsoft.com/office/officeart/2005/8/layout/chevron2"/>
    <dgm:cxn modelId="{ECC56089-CF42-44AB-B0BB-2A3F0030DD21}" type="presParOf" srcId="{8AC98957-585D-4B45-9ACA-77D121740919}" destId="{FC50AA6E-8B9F-42B9-A803-3AD5D89EF496}" srcOrd="0" destOrd="0" presId="urn:microsoft.com/office/officeart/2005/8/layout/chevron2"/>
    <dgm:cxn modelId="{CB9BC887-C026-461F-AF73-AD67F065A85F}" type="presParOf" srcId="{FC50AA6E-8B9F-42B9-A803-3AD5D89EF496}" destId="{D39DE4FE-C62D-4058-A43E-76D9F35E1BA8}" srcOrd="0" destOrd="0" presId="urn:microsoft.com/office/officeart/2005/8/layout/chevron2"/>
    <dgm:cxn modelId="{4DD5D14C-485D-42E3-9B89-FD399ECDE066}" type="presParOf" srcId="{FC50AA6E-8B9F-42B9-A803-3AD5D89EF496}" destId="{4A4BC614-5294-4588-A22C-24EC08AB7521}" srcOrd="1" destOrd="0" presId="urn:microsoft.com/office/officeart/2005/8/layout/chevron2"/>
    <dgm:cxn modelId="{12D0D808-706A-4643-8EF9-FEC081481DD0}" type="presParOf" srcId="{8AC98957-585D-4B45-9ACA-77D121740919}" destId="{34449485-86FE-4E80-BAB8-DCDCB079E910}" srcOrd="1" destOrd="0" presId="urn:microsoft.com/office/officeart/2005/8/layout/chevron2"/>
    <dgm:cxn modelId="{F4E4F9EB-8AE3-40FA-9DBA-B80D091A087E}" type="presParOf" srcId="{8AC98957-585D-4B45-9ACA-77D121740919}" destId="{328ACC17-6307-49D2-AFE6-127080E9C80E}" srcOrd="2" destOrd="0" presId="urn:microsoft.com/office/officeart/2005/8/layout/chevron2"/>
    <dgm:cxn modelId="{F79B7FE1-FCF3-4874-A2C7-2170108BC1C2}" type="presParOf" srcId="{328ACC17-6307-49D2-AFE6-127080E9C80E}" destId="{28F38923-13FA-49C4-8FBE-E08318C9552C}" srcOrd="0" destOrd="0" presId="urn:microsoft.com/office/officeart/2005/8/layout/chevron2"/>
    <dgm:cxn modelId="{B0270684-12F1-4DB5-A7B6-5B4BF2AA2E82}" type="presParOf" srcId="{328ACC17-6307-49D2-AFE6-127080E9C80E}" destId="{631B21E1-C8E1-48A5-9EB7-499979410A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74C13A7E-CFCA-49EE-B65A-8F0FF519169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FAE0B93-E4F6-4969-A052-B20138467DCB}">
      <dgm:prSet phldrT="[텍스트]" custT="1"/>
      <dgm:spPr/>
      <dgm:t>
        <a:bodyPr/>
        <a:lstStyle/>
        <a:p>
          <a:r>
            <a:rPr lang="ko-KR" altLang="en-US" sz="2800" b="1" dirty="0" err="1" smtClean="0"/>
            <a:t>관목수를</a:t>
          </a:r>
          <a:r>
            <a:rPr lang="ko-KR" altLang="en-US" sz="2800" b="1" dirty="0" smtClean="0"/>
            <a:t> 재배하여 판매하는 기업</a:t>
          </a:r>
        </a:p>
      </dgm:t>
    </dgm:pt>
    <dgm:pt modelId="{B8D2770E-7529-4D12-BDC8-B941DEE251C2}" type="parTrans" cxnId="{D3DEE267-E96B-40D3-B936-65E43933B596}">
      <dgm:prSet/>
      <dgm:spPr/>
      <dgm:t>
        <a:bodyPr/>
        <a:lstStyle/>
        <a:p>
          <a:pPr latinLnBrk="1"/>
          <a:endParaRPr lang="ko-KR" altLang="en-US"/>
        </a:p>
      </dgm:t>
    </dgm:pt>
    <dgm:pt modelId="{960670C4-8AFF-4293-ACA5-F1C77A6772E2}" type="sibTrans" cxnId="{D3DEE267-E96B-40D3-B936-65E43933B596}">
      <dgm:prSet/>
      <dgm:spPr/>
      <dgm:t>
        <a:bodyPr/>
        <a:lstStyle/>
        <a:p>
          <a:pPr latinLnBrk="1"/>
          <a:endParaRPr lang="ko-KR" altLang="en-US"/>
        </a:p>
      </dgm:t>
    </dgm:pt>
    <dgm:pt modelId="{C44448D9-645F-42BE-AD88-B188B1FF2D7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판매가능한</a:t>
          </a:r>
          <a:r>
            <a:rPr lang="ko-KR" altLang="en-US" dirty="0" smtClean="0"/>
            <a:t> 상태로 육성하는 데 </a:t>
          </a:r>
          <a:r>
            <a:rPr lang="en-US" altLang="en-US" dirty="0" smtClean="0"/>
            <a:t>5</a:t>
          </a:r>
          <a:r>
            <a:rPr lang="ko-KR" altLang="en-US" dirty="0" smtClean="0"/>
            <a:t>년의 기간이 소요</a:t>
          </a:r>
          <a:r>
            <a:rPr lang="ko-KR" altLang="en-US" u="none" dirty="0" smtClean="0">
              <a:uFillTx/>
            </a:rPr>
            <a:t>된다면</a:t>
          </a:r>
          <a:r>
            <a:rPr lang="en-US" altLang="ko-KR" u="none" dirty="0" smtClean="0">
              <a:uFillTx/>
            </a:rPr>
            <a:t>?</a:t>
          </a:r>
          <a:endParaRPr lang="ko-KR" altLang="en-US" dirty="0"/>
        </a:p>
      </dgm:t>
    </dgm:pt>
    <dgm:pt modelId="{5C22DCF5-C433-4784-BFC6-BA2D1D227A78}" type="parTrans" cxnId="{2F306805-7930-4661-B4C0-5A8FC3B35FE2}">
      <dgm:prSet/>
      <dgm:spPr/>
      <dgm:t>
        <a:bodyPr/>
        <a:lstStyle/>
        <a:p>
          <a:pPr latinLnBrk="1"/>
          <a:endParaRPr lang="ko-KR" altLang="en-US"/>
        </a:p>
      </dgm:t>
    </dgm:pt>
    <dgm:pt modelId="{CDCFE1C4-27D7-451F-8B64-078923500B0C}" type="sibTrans" cxnId="{2F306805-7930-4661-B4C0-5A8FC3B35FE2}">
      <dgm:prSet/>
      <dgm:spPr/>
      <dgm:t>
        <a:bodyPr/>
        <a:lstStyle/>
        <a:p>
          <a:pPr latinLnBrk="1"/>
          <a:endParaRPr lang="ko-KR" altLang="en-US"/>
        </a:p>
      </dgm:t>
    </dgm:pt>
    <dgm:pt modelId="{34BC0F70-8AD1-4CF7-A34C-FEA33F2C0089}">
      <dgm:prSet phldrT="[텍스트]"/>
      <dgm:spPr/>
      <dgm:t>
        <a:bodyPr/>
        <a:lstStyle/>
        <a:p>
          <a:pPr latinLnBrk="1"/>
          <a:r>
            <a:rPr lang="en-US" altLang="ko-KR" dirty="0" smtClean="0"/>
            <a:t>?</a:t>
          </a:r>
          <a:endParaRPr lang="ko-KR" altLang="en-US" dirty="0"/>
        </a:p>
      </dgm:t>
    </dgm:pt>
    <dgm:pt modelId="{6FB662EE-9F0A-499A-B443-FC441D5A99EA}" type="parTrans" cxnId="{BC2758E7-0558-424F-A79E-57CADA9A7353}">
      <dgm:prSet/>
      <dgm:spPr/>
      <dgm:t>
        <a:bodyPr/>
        <a:lstStyle/>
        <a:p>
          <a:pPr latinLnBrk="1"/>
          <a:endParaRPr lang="ko-KR" altLang="en-US"/>
        </a:p>
      </dgm:t>
    </dgm:pt>
    <dgm:pt modelId="{3C57CB50-12B0-4FA4-AEA5-756F2B69BA7B}" type="sibTrans" cxnId="{BC2758E7-0558-424F-A79E-57CADA9A7353}">
      <dgm:prSet/>
      <dgm:spPr/>
      <dgm:t>
        <a:bodyPr/>
        <a:lstStyle/>
        <a:p>
          <a:pPr latinLnBrk="1"/>
          <a:endParaRPr lang="ko-KR" altLang="en-US"/>
        </a:p>
      </dgm:t>
    </dgm:pt>
    <dgm:pt modelId="{529E3C76-5FDA-44E0-A30E-9F11E3460CE6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95BBB368-AEA2-4C4C-B7CB-C6E39C63109D}" type="parTrans" cxnId="{135A15E7-DEB8-4F95-BF57-58FA034F4AD8}">
      <dgm:prSet/>
      <dgm:spPr/>
      <dgm:t>
        <a:bodyPr/>
        <a:lstStyle/>
        <a:p>
          <a:pPr latinLnBrk="1"/>
          <a:endParaRPr lang="ko-KR" altLang="en-US"/>
        </a:p>
      </dgm:t>
    </dgm:pt>
    <dgm:pt modelId="{F38E5092-FDBB-49C5-8C15-4CD0BF36703D}" type="sibTrans" cxnId="{135A15E7-DEB8-4F95-BF57-58FA034F4AD8}">
      <dgm:prSet/>
      <dgm:spPr/>
      <dgm:t>
        <a:bodyPr/>
        <a:lstStyle/>
        <a:p>
          <a:pPr latinLnBrk="1"/>
          <a:endParaRPr lang="ko-KR" altLang="en-US"/>
        </a:p>
      </dgm:t>
    </dgm:pt>
    <dgm:pt modelId="{C189D5F1-E689-437B-BF40-417E2899B8E3}">
      <dgm:prSet phldrT="[텍스트]"/>
      <dgm:spPr/>
      <dgm:t>
        <a:bodyPr/>
        <a:lstStyle/>
        <a:p>
          <a:pPr latinLnBrk="1"/>
          <a:r>
            <a:rPr lang="en-US" altLang="ko-KR" dirty="0" smtClean="0"/>
            <a:t>?</a:t>
          </a:r>
          <a:endParaRPr lang="ko-KR" altLang="en-US" dirty="0"/>
        </a:p>
      </dgm:t>
    </dgm:pt>
    <dgm:pt modelId="{8F8AD165-F243-465B-BBBF-3D3B6DEC1206}" type="parTrans" cxnId="{77049272-06C5-4660-A352-F421BFDBBFA6}">
      <dgm:prSet/>
      <dgm:spPr/>
      <dgm:t>
        <a:bodyPr/>
        <a:lstStyle/>
        <a:p>
          <a:pPr latinLnBrk="1"/>
          <a:endParaRPr lang="ko-KR" altLang="en-US"/>
        </a:p>
      </dgm:t>
    </dgm:pt>
    <dgm:pt modelId="{1FC162EA-5480-4098-B7F2-09F6E76F2AEB}" type="sibTrans" cxnId="{77049272-06C5-4660-A352-F421BFDBBFA6}">
      <dgm:prSet/>
      <dgm:spPr/>
      <dgm:t>
        <a:bodyPr/>
        <a:lstStyle/>
        <a:p>
          <a:pPr latinLnBrk="1"/>
          <a:endParaRPr lang="ko-KR" altLang="en-US"/>
        </a:p>
      </dgm:t>
    </dgm:pt>
    <dgm:pt modelId="{7877B5D5-6064-4A81-A7CB-4ED4F3EE6936}" type="pres">
      <dgm:prSet presAssocID="{74C13A7E-CFCA-49EE-B65A-8F0FF519169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4417FF-622E-4922-A8A3-77D847423995}" type="pres">
      <dgm:prSet presAssocID="{4FAE0B93-E4F6-4969-A052-B20138467DCB}" presName="linNode" presStyleCnt="0"/>
      <dgm:spPr/>
    </dgm:pt>
    <dgm:pt modelId="{2FFF3643-9DD7-4870-B545-BB2B4050381C}" type="pres">
      <dgm:prSet presAssocID="{4FAE0B93-E4F6-4969-A052-B20138467DCB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D896870-535E-4908-AAAB-E842A30F5545}" type="pres">
      <dgm:prSet presAssocID="{4FAE0B93-E4F6-4969-A052-B20138467DCB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C5FF46-9896-45E9-A9EF-854349E3D5D6}" type="pres">
      <dgm:prSet presAssocID="{960670C4-8AFF-4293-ACA5-F1C77A6772E2}" presName="spacing" presStyleCnt="0"/>
      <dgm:spPr/>
    </dgm:pt>
    <dgm:pt modelId="{16FC6481-8031-4687-8FD8-5777B1445D24}" type="pres">
      <dgm:prSet presAssocID="{34BC0F70-8AD1-4CF7-A34C-FEA33F2C0089}" presName="linNode" presStyleCnt="0"/>
      <dgm:spPr/>
    </dgm:pt>
    <dgm:pt modelId="{5927D42F-1935-4F97-97B3-1F54CFE87EE9}" type="pres">
      <dgm:prSet presAssocID="{34BC0F70-8AD1-4CF7-A34C-FEA33F2C008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89805E-D058-4132-B707-39A6B494EED1}" type="pres">
      <dgm:prSet presAssocID="{34BC0F70-8AD1-4CF7-A34C-FEA33F2C0089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FAA74F-2035-4E2B-9C0A-A34FFC1D20FB}" type="pres">
      <dgm:prSet presAssocID="{3C57CB50-12B0-4FA4-AEA5-756F2B69BA7B}" presName="spacing" presStyleCnt="0"/>
      <dgm:spPr/>
    </dgm:pt>
    <dgm:pt modelId="{83EA82AD-79A3-4F79-BA3E-1D3C4C50CD81}" type="pres">
      <dgm:prSet presAssocID="{C189D5F1-E689-437B-BF40-417E2899B8E3}" presName="linNode" presStyleCnt="0"/>
      <dgm:spPr/>
    </dgm:pt>
    <dgm:pt modelId="{782677CB-C18B-45E5-BB08-8EC031E8036D}" type="pres">
      <dgm:prSet presAssocID="{C189D5F1-E689-437B-BF40-417E2899B8E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435A0F-045F-4A67-97AE-99E7ADF52490}" type="pres">
      <dgm:prSet presAssocID="{C189D5F1-E689-437B-BF40-417E2899B8E3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5E12F1BF-4162-4A6E-AF92-1DE20C1CC695}" type="presOf" srcId="{74C13A7E-CFCA-49EE-B65A-8F0FF519169A}" destId="{7877B5D5-6064-4A81-A7CB-4ED4F3EE6936}" srcOrd="0" destOrd="0" presId="urn:microsoft.com/office/officeart/2005/8/layout/vList6"/>
    <dgm:cxn modelId="{31E3327D-3D53-40BB-AF05-42D1F261F8D7}" type="presOf" srcId="{C44448D9-645F-42BE-AD88-B188B1FF2D7F}" destId="{3D896870-535E-4908-AAAB-E842A30F5545}" srcOrd="0" destOrd="0" presId="urn:microsoft.com/office/officeart/2005/8/layout/vList6"/>
    <dgm:cxn modelId="{88A48E68-4BCA-4FAA-9599-37D89FF2212E}" type="presOf" srcId="{C189D5F1-E689-437B-BF40-417E2899B8E3}" destId="{782677CB-C18B-45E5-BB08-8EC031E8036D}" srcOrd="0" destOrd="0" presId="urn:microsoft.com/office/officeart/2005/8/layout/vList6"/>
    <dgm:cxn modelId="{3FDB2074-61AC-4B8B-B95D-8BDE30EAB6BE}" type="presOf" srcId="{529E3C76-5FDA-44E0-A30E-9F11E3460CE6}" destId="{D489805E-D058-4132-B707-39A6B494EED1}" srcOrd="0" destOrd="0" presId="urn:microsoft.com/office/officeart/2005/8/layout/vList6"/>
    <dgm:cxn modelId="{C225A865-9BF8-4047-8762-3A2D44AB8EFB}" type="presOf" srcId="{4FAE0B93-E4F6-4969-A052-B20138467DCB}" destId="{2FFF3643-9DD7-4870-B545-BB2B4050381C}" srcOrd="0" destOrd="0" presId="urn:microsoft.com/office/officeart/2005/8/layout/vList6"/>
    <dgm:cxn modelId="{D3DEE267-E96B-40D3-B936-65E43933B596}" srcId="{74C13A7E-CFCA-49EE-B65A-8F0FF519169A}" destId="{4FAE0B93-E4F6-4969-A052-B20138467DCB}" srcOrd="0" destOrd="0" parTransId="{B8D2770E-7529-4D12-BDC8-B941DEE251C2}" sibTransId="{960670C4-8AFF-4293-ACA5-F1C77A6772E2}"/>
    <dgm:cxn modelId="{77049272-06C5-4660-A352-F421BFDBBFA6}" srcId="{74C13A7E-CFCA-49EE-B65A-8F0FF519169A}" destId="{C189D5F1-E689-437B-BF40-417E2899B8E3}" srcOrd="2" destOrd="0" parTransId="{8F8AD165-F243-465B-BBBF-3D3B6DEC1206}" sibTransId="{1FC162EA-5480-4098-B7F2-09F6E76F2AEB}"/>
    <dgm:cxn modelId="{BC2758E7-0558-424F-A79E-57CADA9A7353}" srcId="{74C13A7E-CFCA-49EE-B65A-8F0FF519169A}" destId="{34BC0F70-8AD1-4CF7-A34C-FEA33F2C0089}" srcOrd="1" destOrd="0" parTransId="{6FB662EE-9F0A-499A-B443-FC441D5A99EA}" sibTransId="{3C57CB50-12B0-4FA4-AEA5-756F2B69BA7B}"/>
    <dgm:cxn modelId="{135A15E7-DEB8-4F95-BF57-58FA034F4AD8}" srcId="{34BC0F70-8AD1-4CF7-A34C-FEA33F2C0089}" destId="{529E3C76-5FDA-44E0-A30E-9F11E3460CE6}" srcOrd="0" destOrd="0" parTransId="{95BBB368-AEA2-4C4C-B7CB-C6E39C63109D}" sibTransId="{F38E5092-FDBB-49C5-8C15-4CD0BF36703D}"/>
    <dgm:cxn modelId="{2F306805-7930-4661-B4C0-5A8FC3B35FE2}" srcId="{4FAE0B93-E4F6-4969-A052-B20138467DCB}" destId="{C44448D9-645F-42BE-AD88-B188B1FF2D7F}" srcOrd="0" destOrd="0" parTransId="{5C22DCF5-C433-4784-BFC6-BA2D1D227A78}" sibTransId="{CDCFE1C4-27D7-451F-8B64-078923500B0C}"/>
    <dgm:cxn modelId="{2F3152A9-6934-4DA1-9516-A3EE6553A0E8}" type="presOf" srcId="{34BC0F70-8AD1-4CF7-A34C-FEA33F2C0089}" destId="{5927D42F-1935-4F97-97B3-1F54CFE87EE9}" srcOrd="0" destOrd="0" presId="urn:microsoft.com/office/officeart/2005/8/layout/vList6"/>
    <dgm:cxn modelId="{48A85296-E6E0-4BC5-89C8-CC872991D02D}" type="presParOf" srcId="{7877B5D5-6064-4A81-A7CB-4ED4F3EE6936}" destId="{EC4417FF-622E-4922-A8A3-77D847423995}" srcOrd="0" destOrd="0" presId="urn:microsoft.com/office/officeart/2005/8/layout/vList6"/>
    <dgm:cxn modelId="{3375D385-253A-434F-A311-CBA064CC3475}" type="presParOf" srcId="{EC4417FF-622E-4922-A8A3-77D847423995}" destId="{2FFF3643-9DD7-4870-B545-BB2B4050381C}" srcOrd="0" destOrd="0" presId="urn:microsoft.com/office/officeart/2005/8/layout/vList6"/>
    <dgm:cxn modelId="{71A4A8EB-3C2B-40AD-8F36-F82669D17382}" type="presParOf" srcId="{EC4417FF-622E-4922-A8A3-77D847423995}" destId="{3D896870-535E-4908-AAAB-E842A30F5545}" srcOrd="1" destOrd="0" presId="urn:microsoft.com/office/officeart/2005/8/layout/vList6"/>
    <dgm:cxn modelId="{6127C5F4-EBD6-4065-A7BD-9E235D92AC18}" type="presParOf" srcId="{7877B5D5-6064-4A81-A7CB-4ED4F3EE6936}" destId="{14C5FF46-9896-45E9-A9EF-854349E3D5D6}" srcOrd="1" destOrd="0" presId="urn:microsoft.com/office/officeart/2005/8/layout/vList6"/>
    <dgm:cxn modelId="{C6395D34-D14B-4802-A6B7-2E752582C132}" type="presParOf" srcId="{7877B5D5-6064-4A81-A7CB-4ED4F3EE6936}" destId="{16FC6481-8031-4687-8FD8-5777B1445D24}" srcOrd="2" destOrd="0" presId="urn:microsoft.com/office/officeart/2005/8/layout/vList6"/>
    <dgm:cxn modelId="{D98795ED-A078-48CF-9E1F-758139B7678F}" type="presParOf" srcId="{16FC6481-8031-4687-8FD8-5777B1445D24}" destId="{5927D42F-1935-4F97-97B3-1F54CFE87EE9}" srcOrd="0" destOrd="0" presId="urn:microsoft.com/office/officeart/2005/8/layout/vList6"/>
    <dgm:cxn modelId="{89814668-3917-4649-A7E3-0F57422550C6}" type="presParOf" srcId="{16FC6481-8031-4687-8FD8-5777B1445D24}" destId="{D489805E-D058-4132-B707-39A6B494EED1}" srcOrd="1" destOrd="0" presId="urn:microsoft.com/office/officeart/2005/8/layout/vList6"/>
    <dgm:cxn modelId="{2A8E237A-E305-400A-BDDE-463847CD1075}" type="presParOf" srcId="{7877B5D5-6064-4A81-A7CB-4ED4F3EE6936}" destId="{87FAA74F-2035-4E2B-9C0A-A34FFC1D20FB}" srcOrd="3" destOrd="0" presId="urn:microsoft.com/office/officeart/2005/8/layout/vList6"/>
    <dgm:cxn modelId="{C5E0CDEB-96CC-45C4-B31A-2A68FC24825F}" type="presParOf" srcId="{7877B5D5-6064-4A81-A7CB-4ED4F3EE6936}" destId="{83EA82AD-79A3-4F79-BA3E-1D3C4C50CD81}" srcOrd="4" destOrd="0" presId="urn:microsoft.com/office/officeart/2005/8/layout/vList6"/>
    <dgm:cxn modelId="{D7D6FB15-AB4C-4897-AB4D-A94FA85DFBFA}" type="presParOf" srcId="{83EA82AD-79A3-4F79-BA3E-1D3C4C50CD81}" destId="{782677CB-C18B-45E5-BB08-8EC031E8036D}" srcOrd="0" destOrd="0" presId="urn:microsoft.com/office/officeart/2005/8/layout/vList6"/>
    <dgm:cxn modelId="{40C1DCB9-9B4E-41CD-A1AD-46EC44622D73}" type="presParOf" srcId="{83EA82AD-79A3-4F79-BA3E-1D3C4C50CD81}" destId="{17435A0F-045F-4A67-97AE-99E7ADF5249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C5E46451-94DF-4265-8E26-7F896A68F53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8FD755F-7904-4ADB-BA33-5B376887CD6B}">
      <dgm:prSet phldrT="[텍스트]" custT="1"/>
      <dgm:spPr/>
      <dgm:t>
        <a:bodyPr/>
        <a:lstStyle/>
        <a:p>
          <a:r>
            <a:rPr lang="ko-KR" altLang="en-US" sz="2400" b="1" dirty="0" err="1" smtClean="0"/>
            <a:t>비한정</a:t>
          </a:r>
          <a:r>
            <a:rPr lang="ko-KR" altLang="en-US" sz="2400" b="1" dirty="0" smtClean="0"/>
            <a:t> 내용연수 </a:t>
          </a:r>
        </a:p>
      </dgm:t>
    </dgm:pt>
    <dgm:pt modelId="{05B3E558-E7BF-408C-8FAA-018C832EEB6C}" type="par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D626F366-A5BC-4F5E-BB64-EC407CEC02BD}" type="sibTrans" cxnId="{65FF06BB-77B1-4467-9F17-1B801AF683DF}">
      <dgm:prSet/>
      <dgm:spPr/>
      <dgm:t>
        <a:bodyPr/>
        <a:lstStyle/>
        <a:p>
          <a:pPr latinLnBrk="1"/>
          <a:endParaRPr lang="ko-KR" altLang="en-US"/>
        </a:p>
      </dgm:t>
    </dgm:pt>
    <dgm:pt modelId="{55F14E13-7CAA-4D6C-BE1A-0D2E5B0C175C}">
      <dgm:prSet phldrT="[텍스트]" custT="1"/>
      <dgm:spPr/>
      <dgm:t>
        <a:bodyPr/>
        <a:lstStyle/>
        <a:p>
          <a:r>
            <a:rPr lang="ko-KR" altLang="en-US" sz="2400" b="1" dirty="0" smtClean="0"/>
            <a:t>통신사업을 영위하는 회사가 고객수가 </a:t>
          </a:r>
          <a:r>
            <a:rPr lang="en-US" altLang="en-US" sz="2400" b="1" dirty="0" smtClean="0"/>
            <a:t>000</a:t>
          </a:r>
          <a:r>
            <a:rPr lang="ko-KR" altLang="en-US" sz="2400" b="1" dirty="0" smtClean="0"/>
            <a:t>명인 유관사업을 영위하는 기업을 인수합병</a:t>
          </a:r>
        </a:p>
      </dgm:t>
    </dgm:pt>
    <dgm:pt modelId="{7F5E4A81-45A7-4558-A3E2-F467F4AF2EFD}" type="par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3DFC0C7A-B3AB-4805-BA05-F6BF6BE0A397}" type="sibTrans" cxnId="{C8392141-B2B8-4CD4-8D09-09F2D5B22B58}">
      <dgm:prSet/>
      <dgm:spPr/>
      <dgm:t>
        <a:bodyPr/>
        <a:lstStyle/>
        <a:p>
          <a:pPr latinLnBrk="1"/>
          <a:endParaRPr lang="ko-KR" altLang="en-US"/>
        </a:p>
      </dgm:t>
    </dgm:pt>
    <dgm:pt modelId="{4CEA0F54-CEBB-46DB-B983-1C98AC3E7FE6}">
      <dgm:prSet phldrT="[텍스트]" custT="1"/>
      <dgm:spPr/>
      <dgm:t>
        <a:bodyPr/>
        <a:lstStyle/>
        <a:p>
          <a:r>
            <a:rPr lang="ko-KR" altLang="en-US" sz="2400" b="1" dirty="0" smtClean="0"/>
            <a:t>당해 고객의 요청에 따라 계약 갱신이 가능한 상황임</a:t>
          </a:r>
        </a:p>
      </dgm:t>
    </dgm:pt>
    <dgm:pt modelId="{CE092F2E-5939-44F3-8BDB-F5F4562E5DC6}" type="par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799918C-C461-4E5E-ABB9-D66C8C3E45BA}" type="sibTrans" cxnId="{6257FF28-C40E-4761-B84B-97080DDD3E49}">
      <dgm:prSet/>
      <dgm:spPr/>
      <dgm:t>
        <a:bodyPr/>
        <a:lstStyle/>
        <a:p>
          <a:pPr latinLnBrk="1"/>
          <a:endParaRPr lang="ko-KR" altLang="en-US"/>
        </a:p>
      </dgm:t>
    </dgm:pt>
    <dgm:pt modelId="{786F7EE9-1670-43BD-9847-97444B1DBB54}">
      <dgm:prSet custT="1"/>
      <dgm:spPr/>
      <dgm:t>
        <a:bodyPr/>
        <a:lstStyle/>
        <a:p>
          <a:r>
            <a:rPr lang="en-US" altLang="ko-KR" sz="2400" b="1" dirty="0" smtClean="0"/>
            <a:t>?</a:t>
          </a:r>
          <a:endParaRPr lang="ko-KR" altLang="en-US" sz="2400" b="1" dirty="0" smtClean="0"/>
        </a:p>
      </dgm:t>
    </dgm:pt>
    <dgm:pt modelId="{78DB6487-EBF2-4664-B634-130B33280EB8}" type="par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632CB9D0-F0E4-4EFC-AA5A-BB7984FDF9C7}" type="sibTrans" cxnId="{3C00812F-7B68-4ED7-B17C-CC560F33671A}">
      <dgm:prSet/>
      <dgm:spPr/>
      <dgm:t>
        <a:bodyPr/>
        <a:lstStyle/>
        <a:p>
          <a:pPr latinLnBrk="1"/>
          <a:endParaRPr lang="ko-KR" altLang="en-US"/>
        </a:p>
      </dgm:t>
    </dgm:pt>
    <dgm:pt modelId="{03C9E826-67F9-450F-A2E2-2888C484B213}">
      <dgm:prSet custT="1"/>
      <dgm:spPr/>
      <dgm:t>
        <a:bodyPr/>
        <a:lstStyle/>
        <a:p>
          <a:r>
            <a:rPr lang="ko-KR" altLang="en-US" sz="2400" b="1" dirty="0" smtClean="0"/>
            <a:t> </a:t>
          </a:r>
          <a:endParaRPr lang="ko-KR" altLang="en-US" sz="2400" b="1" dirty="0" smtClean="0"/>
        </a:p>
        <a:p>
          <a:pPr latinLnBrk="1"/>
          <a:r>
            <a:rPr lang="ko-KR" altLang="en-US" sz="2400" b="1" dirty="0" smtClean="0"/>
            <a:t>관련 고객관계는 </a:t>
          </a:r>
          <a:r>
            <a:rPr lang="ko-KR" altLang="en-US" sz="2400" b="1" dirty="0" err="1" smtClean="0"/>
            <a:t>비한정내용연수를</a:t>
          </a:r>
          <a:r>
            <a:rPr lang="ko-KR" altLang="en-US" sz="2400" b="1" dirty="0" smtClean="0"/>
            <a:t> 갖는지</a:t>
          </a:r>
          <a:endParaRPr lang="ko-KR" altLang="en-US" sz="2400" b="1" dirty="0"/>
        </a:p>
      </dgm:t>
    </dgm:pt>
    <dgm:pt modelId="{FA7B4C2D-F279-4D77-849B-A809AF0857A6}" type="par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4A93A90B-46E7-4617-B669-7BD0AEDA6AA7}" type="sibTrans" cxnId="{E6D7DD33-7368-46FF-AF25-485AA3BD833D}">
      <dgm:prSet/>
      <dgm:spPr/>
      <dgm:t>
        <a:bodyPr/>
        <a:lstStyle/>
        <a:p>
          <a:pPr latinLnBrk="1"/>
          <a:endParaRPr lang="ko-KR" altLang="en-US"/>
        </a:p>
      </dgm:t>
    </dgm:pt>
    <dgm:pt modelId="{B6576409-DDC9-46B2-BF13-3E568E33EE53}" type="pres">
      <dgm:prSet presAssocID="{C5E46451-94DF-4265-8E26-7F896A68F53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EA18F-93C0-4F9F-B868-9BEA1FCD2EBA}" type="pres">
      <dgm:prSet presAssocID="{C5E46451-94DF-4265-8E26-7F896A68F53E}" presName="matrix" presStyleCnt="0"/>
      <dgm:spPr/>
    </dgm:pt>
    <dgm:pt modelId="{31AD953E-EE08-439A-8F37-C9FC8B1688D3}" type="pres">
      <dgm:prSet presAssocID="{C5E46451-94DF-4265-8E26-7F896A68F53E}" presName="ti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3F52DA3-AA84-43CF-BBA4-552E3EACA58D}" type="pres">
      <dgm:prSet presAssocID="{C5E46451-94DF-4265-8E26-7F896A68F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9010DC-E9AA-4E15-834A-E154B3264E3E}" type="pres">
      <dgm:prSet presAssocID="{C5E46451-94DF-4265-8E26-7F896A68F53E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4E0708A-CAD5-4614-9E9A-7A8220D330E3}" type="pres">
      <dgm:prSet presAssocID="{C5E46451-94DF-4265-8E26-7F896A68F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4C969-F239-4134-B471-81D1F9DD7CEC}" type="pres">
      <dgm:prSet presAssocID="{C5E46451-94DF-4265-8E26-7F896A68F53E}" presName="ti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88D56D4-3EC3-4F99-A9E2-02B74E050245}" type="pres">
      <dgm:prSet presAssocID="{C5E46451-94DF-4265-8E26-7F896A68F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7905EF-748A-4DF0-9CF6-E03E23DD441D}" type="pres">
      <dgm:prSet presAssocID="{C5E46451-94DF-4265-8E26-7F896A68F53E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33A2EF9-E3AB-4FA0-A861-8BA0F39BB7A0}" type="pres">
      <dgm:prSet presAssocID="{C5E46451-94DF-4265-8E26-7F896A68F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7FB8A-227F-4FE7-B6F1-C8218E9457F5}" type="pres">
      <dgm:prSet presAssocID="{C5E46451-94DF-4265-8E26-7F896A68F53E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8D8AC32-158F-4EC9-9A5C-C6AA78DB809A}" type="presOf" srcId="{786F7EE9-1670-43BD-9847-97444B1DBB54}" destId="{988D56D4-3EC3-4F99-A9E2-02B74E050245}" srcOrd="1" destOrd="0" presId="urn:microsoft.com/office/officeart/2005/8/layout/matrix1"/>
    <dgm:cxn modelId="{8BF8E52D-7FD1-46BB-BBF0-7431FB78B020}" type="presOf" srcId="{786F7EE9-1670-43BD-9847-97444B1DBB54}" destId="{5414C969-F239-4134-B471-81D1F9DD7CEC}" srcOrd="0" destOrd="0" presId="urn:microsoft.com/office/officeart/2005/8/layout/matrix1"/>
    <dgm:cxn modelId="{6257FF28-C40E-4761-B84B-97080DDD3E49}" srcId="{C8FD755F-7904-4ADB-BA33-5B376887CD6B}" destId="{4CEA0F54-CEBB-46DB-B983-1C98AC3E7FE6}" srcOrd="1" destOrd="0" parTransId="{CE092F2E-5939-44F3-8BDB-F5F4562E5DC6}" sibTransId="{7799918C-C461-4E5E-ABB9-D66C8C3E45BA}"/>
    <dgm:cxn modelId="{E6D7DD33-7368-46FF-AF25-485AA3BD833D}" srcId="{C8FD755F-7904-4ADB-BA33-5B376887CD6B}" destId="{03C9E826-67F9-450F-A2E2-2888C484B213}" srcOrd="3" destOrd="0" parTransId="{FA7B4C2D-F279-4D77-849B-A809AF0857A6}" sibTransId="{4A93A90B-46E7-4617-B669-7BD0AEDA6AA7}"/>
    <dgm:cxn modelId="{C8392141-B2B8-4CD4-8D09-09F2D5B22B58}" srcId="{C8FD755F-7904-4ADB-BA33-5B376887CD6B}" destId="{55F14E13-7CAA-4D6C-BE1A-0D2E5B0C175C}" srcOrd="0" destOrd="0" parTransId="{7F5E4A81-45A7-4558-A3E2-F467F4AF2EFD}" sibTransId="{3DFC0C7A-B3AB-4805-BA05-F6BF6BE0A397}"/>
    <dgm:cxn modelId="{65FF06BB-77B1-4467-9F17-1B801AF683DF}" srcId="{C5E46451-94DF-4265-8E26-7F896A68F53E}" destId="{C8FD755F-7904-4ADB-BA33-5B376887CD6B}" srcOrd="0" destOrd="0" parTransId="{05B3E558-E7BF-408C-8FAA-018C832EEB6C}" sibTransId="{D626F366-A5BC-4F5E-BB64-EC407CEC02BD}"/>
    <dgm:cxn modelId="{3C00812F-7B68-4ED7-B17C-CC560F33671A}" srcId="{C8FD755F-7904-4ADB-BA33-5B376887CD6B}" destId="{786F7EE9-1670-43BD-9847-97444B1DBB54}" srcOrd="2" destOrd="0" parTransId="{78DB6487-EBF2-4664-B634-130B33280EB8}" sibTransId="{632CB9D0-F0E4-4EFC-AA5A-BB7984FDF9C7}"/>
    <dgm:cxn modelId="{576C93B4-C62E-44E7-ABDE-D1008561920E}" type="presOf" srcId="{C5E46451-94DF-4265-8E26-7F896A68F53E}" destId="{B6576409-DDC9-46B2-BF13-3E568E33EE53}" srcOrd="0" destOrd="0" presId="urn:microsoft.com/office/officeart/2005/8/layout/matrix1"/>
    <dgm:cxn modelId="{D822550B-0E21-4DD9-B752-81BFAE36A742}" type="presOf" srcId="{55F14E13-7CAA-4D6C-BE1A-0D2E5B0C175C}" destId="{31AD953E-EE08-439A-8F37-C9FC8B1688D3}" srcOrd="0" destOrd="0" presId="urn:microsoft.com/office/officeart/2005/8/layout/matrix1"/>
    <dgm:cxn modelId="{DD8D0016-2CB0-4170-A902-8DF223BE2055}" type="presOf" srcId="{03C9E826-67F9-450F-A2E2-2888C484B213}" destId="{F37905EF-748A-4DF0-9CF6-E03E23DD441D}" srcOrd="0" destOrd="0" presId="urn:microsoft.com/office/officeart/2005/8/layout/matrix1"/>
    <dgm:cxn modelId="{17EC610F-4EE0-4706-94FD-75D50916E588}" type="presOf" srcId="{4CEA0F54-CEBB-46DB-B983-1C98AC3E7FE6}" destId="{E89010DC-E9AA-4E15-834A-E154B3264E3E}" srcOrd="0" destOrd="0" presId="urn:microsoft.com/office/officeart/2005/8/layout/matrix1"/>
    <dgm:cxn modelId="{351C34F7-6B8D-4CE5-AFCD-85007DF5A784}" type="presOf" srcId="{55F14E13-7CAA-4D6C-BE1A-0D2E5B0C175C}" destId="{A3F52DA3-AA84-43CF-BBA4-552E3EACA58D}" srcOrd="1" destOrd="0" presId="urn:microsoft.com/office/officeart/2005/8/layout/matrix1"/>
    <dgm:cxn modelId="{40368A95-C175-44AA-B059-0082EB67FB46}" type="presOf" srcId="{4CEA0F54-CEBB-46DB-B983-1C98AC3E7FE6}" destId="{C4E0708A-CAD5-4614-9E9A-7A8220D330E3}" srcOrd="1" destOrd="0" presId="urn:microsoft.com/office/officeart/2005/8/layout/matrix1"/>
    <dgm:cxn modelId="{DE74CEE4-C6BE-4876-B06A-DF072DC89AC0}" type="presOf" srcId="{03C9E826-67F9-450F-A2E2-2888C484B213}" destId="{D33A2EF9-E3AB-4FA0-A861-8BA0F39BB7A0}" srcOrd="1" destOrd="0" presId="urn:microsoft.com/office/officeart/2005/8/layout/matrix1"/>
    <dgm:cxn modelId="{95CC5AAA-FC19-4377-8678-F0F919FE2E2F}" type="presOf" srcId="{C8FD755F-7904-4ADB-BA33-5B376887CD6B}" destId="{99A7FB8A-227F-4FE7-B6F1-C8218E9457F5}" srcOrd="0" destOrd="0" presId="urn:microsoft.com/office/officeart/2005/8/layout/matrix1"/>
    <dgm:cxn modelId="{762223FD-685F-4405-8573-A877BFA89C0B}" type="presParOf" srcId="{B6576409-DDC9-46B2-BF13-3E568E33EE53}" destId="{718EA18F-93C0-4F9F-B868-9BEA1FCD2EBA}" srcOrd="0" destOrd="0" presId="urn:microsoft.com/office/officeart/2005/8/layout/matrix1"/>
    <dgm:cxn modelId="{1B28728A-994D-4AD7-9BE9-E8B07E842EEC}" type="presParOf" srcId="{718EA18F-93C0-4F9F-B868-9BEA1FCD2EBA}" destId="{31AD953E-EE08-439A-8F37-C9FC8B1688D3}" srcOrd="0" destOrd="0" presId="urn:microsoft.com/office/officeart/2005/8/layout/matrix1"/>
    <dgm:cxn modelId="{68714DDB-DC7C-4E3E-A83B-09673593CB31}" type="presParOf" srcId="{718EA18F-93C0-4F9F-B868-9BEA1FCD2EBA}" destId="{A3F52DA3-AA84-43CF-BBA4-552E3EACA58D}" srcOrd="1" destOrd="0" presId="urn:microsoft.com/office/officeart/2005/8/layout/matrix1"/>
    <dgm:cxn modelId="{66B799C1-72C0-4390-B267-8F611CBD5E76}" type="presParOf" srcId="{718EA18F-93C0-4F9F-B868-9BEA1FCD2EBA}" destId="{E89010DC-E9AA-4E15-834A-E154B3264E3E}" srcOrd="2" destOrd="0" presId="urn:microsoft.com/office/officeart/2005/8/layout/matrix1"/>
    <dgm:cxn modelId="{E172F51A-A262-4483-95B4-74CAD0889592}" type="presParOf" srcId="{718EA18F-93C0-4F9F-B868-9BEA1FCD2EBA}" destId="{C4E0708A-CAD5-4614-9E9A-7A8220D330E3}" srcOrd="3" destOrd="0" presId="urn:microsoft.com/office/officeart/2005/8/layout/matrix1"/>
    <dgm:cxn modelId="{B318CE8B-59FE-4D07-8F7B-A71EA99A19EF}" type="presParOf" srcId="{718EA18F-93C0-4F9F-B868-9BEA1FCD2EBA}" destId="{5414C969-F239-4134-B471-81D1F9DD7CEC}" srcOrd="4" destOrd="0" presId="urn:microsoft.com/office/officeart/2005/8/layout/matrix1"/>
    <dgm:cxn modelId="{C4064476-E840-4121-A78F-BF20B2F177E4}" type="presParOf" srcId="{718EA18F-93C0-4F9F-B868-9BEA1FCD2EBA}" destId="{988D56D4-3EC3-4F99-A9E2-02B74E050245}" srcOrd="5" destOrd="0" presId="urn:microsoft.com/office/officeart/2005/8/layout/matrix1"/>
    <dgm:cxn modelId="{0CE8C436-4EBB-4344-A153-119FEE6FA1A0}" type="presParOf" srcId="{718EA18F-93C0-4F9F-B868-9BEA1FCD2EBA}" destId="{F37905EF-748A-4DF0-9CF6-E03E23DD441D}" srcOrd="6" destOrd="0" presId="urn:microsoft.com/office/officeart/2005/8/layout/matrix1"/>
    <dgm:cxn modelId="{009634FD-0A88-4AF6-84AB-52CAFD83B74A}" type="presParOf" srcId="{718EA18F-93C0-4F9F-B868-9BEA1FCD2EBA}" destId="{D33A2EF9-E3AB-4FA0-A861-8BA0F39BB7A0}" srcOrd="7" destOrd="0" presId="urn:microsoft.com/office/officeart/2005/8/layout/matrix1"/>
    <dgm:cxn modelId="{98A413DB-2FF6-4238-975F-F8D8DCC302F1}" type="presParOf" srcId="{B6576409-DDC9-46B2-BF13-3E568E33EE53}" destId="{99A7FB8A-227F-4FE7-B6F1-C8218E9457F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1038.12(2)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r>
            <a:rPr lang="en-US" altLang="ko-KR" sz="2400" b="1" dirty="0" smtClean="0"/>
            <a:t>1038.BC71(2)</a:t>
          </a:r>
          <a:endParaRPr lang="ko-KR" altLang="ko-KR" sz="2400" b="1" dirty="0" smtClean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smtClean="0"/>
            <a:t>자산은 다음 중 하나에 해당하는 경우에 </a:t>
          </a:r>
          <a:r>
            <a:rPr lang="ko-KR" altLang="en-US" sz="2000" dirty="0" err="1" smtClean="0"/>
            <a:t>식별가능하다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CAB93959-ABF9-4023-8CC9-D142E9F7DF09}">
      <dgm:prSet custT="1"/>
      <dgm:spPr/>
      <dgm:t>
        <a:bodyPr/>
        <a:lstStyle/>
        <a:p>
          <a:pPr latinLnBrk="1"/>
          <a:r>
            <a:rPr lang="ko-KR" altLang="en-US" sz="2000" spc="-150" dirty="0" smtClean="0"/>
            <a:t>⑵	자산이 계약상 권리 또는 기타 법적 권리로부터 발생한다</a:t>
          </a:r>
          <a:r>
            <a:rPr lang="en-US" altLang="en-US" sz="2000" spc="-150" dirty="0" smtClean="0"/>
            <a:t>. </a:t>
          </a:r>
          <a:r>
            <a:rPr lang="ko-KR" altLang="en-US" sz="2000" spc="-150" dirty="0" smtClean="0"/>
            <a:t>이 경우 그러한 권리가 이전가능한지 여부 또는 기업이나 기타 권리와 의무에서 분리가능한지 여부는 고려하지 아니한다</a:t>
          </a:r>
          <a:endParaRPr lang="ko-KR" altLang="en-US" sz="2000" spc="-150" dirty="0"/>
        </a:p>
      </dgm:t>
    </dgm:pt>
    <dgm:pt modelId="{8D3BDD11-DF88-42E1-A6AD-37884CE472DC}" type="parTrans" cxnId="{4C8CEE4A-78B8-4A45-B75D-B152C26C057D}">
      <dgm:prSet/>
      <dgm:spPr/>
      <dgm:t>
        <a:bodyPr/>
        <a:lstStyle/>
        <a:p>
          <a:pPr latinLnBrk="1"/>
          <a:endParaRPr lang="ko-KR" altLang="en-US"/>
        </a:p>
      </dgm:t>
    </dgm:pt>
    <dgm:pt modelId="{03D194E6-4BC6-4CE7-BE90-20FF17F953FE}" type="sibTrans" cxnId="{4C8CEE4A-78B8-4A45-B75D-B152C26C057D}">
      <dgm:prSet/>
      <dgm:spPr/>
      <dgm:t>
        <a:bodyPr/>
        <a:lstStyle/>
        <a:p>
          <a:pPr latinLnBrk="1"/>
          <a:endParaRPr lang="ko-KR" altLang="en-US"/>
        </a:p>
      </dgm:t>
    </dgm:pt>
    <dgm:pt modelId="{318D71B7-B170-4943-99DD-8DE33284EB92}">
      <dgm:prSet custT="1"/>
      <dgm:spPr/>
      <dgm:t>
        <a:bodyPr/>
        <a:lstStyle/>
        <a:p>
          <a:pPr latinLnBrk="1"/>
          <a:r>
            <a:rPr lang="ko-KR" altLang="en-US" sz="2000" u="sng" dirty="0" smtClean="0"/>
            <a:t>고객에 의한 갱신의 기대는 고객과의 계약의 공정가치보다는 고객관계 무형자산의 공정가치에 영향을 미친다</a:t>
          </a:r>
          <a:r>
            <a:rPr lang="en-US" altLang="en-US" sz="2000" dirty="0" smtClean="0"/>
            <a:t>. </a:t>
          </a:r>
          <a:r>
            <a:rPr lang="ko-KR" altLang="en-US" sz="2000" dirty="0" smtClean="0"/>
            <a:t>따라서 이 기준서 하에서 </a:t>
          </a:r>
          <a:r>
            <a:rPr lang="ko-KR" altLang="en-US" sz="2000" u="sng" dirty="0" smtClean="0"/>
            <a:t>고객계약의 내용연수는 계약기간을 초과하지 않고</a:t>
          </a:r>
          <a:r>
            <a:rPr lang="ko-KR" altLang="en-US" sz="2000" dirty="0" smtClean="0"/>
            <a:t> 고객계약의 공정가치는 고객에 의한 갱신의 기대를 반영하지 않을 것이다</a:t>
          </a:r>
          <a:r>
            <a:rPr lang="en-US" altLang="en-US" sz="2000" dirty="0" smtClean="0"/>
            <a:t>. </a:t>
          </a:r>
          <a:r>
            <a:rPr lang="ko-KR" altLang="en-US" sz="2000" dirty="0" smtClean="0"/>
            <a:t>즉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고객계약의 내용연수는 그 공정가치를 결정하는 데 사용되는 기준과 일관성이 없는 것은 아닐 것이다</a:t>
          </a:r>
          <a:endParaRPr lang="ko-KR" altLang="en-US" sz="2000" dirty="0"/>
        </a:p>
      </dgm:t>
    </dgm:pt>
    <dgm:pt modelId="{B053A58E-94AF-4B94-BE6C-0A26CE117DC7}" type="parTrans" cxnId="{80C6558B-A76D-4E6C-AEB7-7B3D4260D41D}">
      <dgm:prSet/>
      <dgm:spPr/>
      <dgm:t>
        <a:bodyPr/>
        <a:lstStyle/>
        <a:p>
          <a:pPr latinLnBrk="1"/>
          <a:endParaRPr lang="ko-KR" altLang="en-US"/>
        </a:p>
      </dgm:t>
    </dgm:pt>
    <dgm:pt modelId="{C060ECA9-8BD3-4989-9CA0-3DBEB650C761}" type="sibTrans" cxnId="{80C6558B-A76D-4E6C-AEB7-7B3D4260D41D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392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Y="32811" custLinFactNeighborY="-866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417BF47-2CB6-4C29-A60B-D8F01BE7783D}" type="presOf" srcId="{318D71B7-B170-4943-99DD-8DE33284EB92}" destId="{4D3BF077-315D-4B64-BB02-7AB9222FE534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4C8CEE4A-78B8-4A45-B75D-B152C26C057D}" srcId="{171F6247-AE6A-4B06-8E19-6AF79E448119}" destId="{CAB93959-ABF9-4023-8CC9-D142E9F7DF09}" srcOrd="1" destOrd="0" parTransId="{8D3BDD11-DF88-42E1-A6AD-37884CE472DC}" sibTransId="{03D194E6-4BC6-4CE7-BE90-20FF17F953FE}"/>
    <dgm:cxn modelId="{4CC7DEBE-31A7-4D29-9BE9-8D1310DD0D46}" type="presOf" srcId="{1447DE4F-C308-467D-BA1A-581FFF219ECB}" destId="{E30353F7-9B76-4B70-9F0F-E58562C32443}" srcOrd="1" destOrd="0" presId="urn:microsoft.com/office/officeart/2005/8/layout/list1"/>
    <dgm:cxn modelId="{7CBD109A-6B4F-4FEE-AC24-36003A1D633A}" type="presOf" srcId="{171F6247-AE6A-4B06-8E19-6AF79E448119}" destId="{AD49E263-BEBE-4C8C-8162-B2FB86B3B22E}" srcOrd="1" destOrd="0" presId="urn:microsoft.com/office/officeart/2005/8/layout/list1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E52172CB-4939-4277-9910-D16E0A2CE23D}" type="presOf" srcId="{9EE22156-9663-483C-945E-8E163348B610}" destId="{6429B184-8A54-4FB5-B702-2AF8F709AB10}" srcOrd="0" destOrd="0" presId="urn:microsoft.com/office/officeart/2005/8/layout/list1"/>
    <dgm:cxn modelId="{CBEF7DAA-2569-42BF-938F-FEFFCF27B347}" type="presOf" srcId="{1447DE4F-C308-467D-BA1A-581FFF219ECB}" destId="{AA996297-5725-4CAC-9C3F-DF808EC1CBBD}" srcOrd="0" destOrd="0" presId="urn:microsoft.com/office/officeart/2005/8/layout/list1"/>
    <dgm:cxn modelId="{37C7603C-5A4B-4C41-B391-AF9CBB900C5B}" type="presOf" srcId="{AC0AAC0D-01E4-45CE-A7CA-3E312D410E72}" destId="{FD616033-B575-4AE6-9F46-A7D8AA49878D}" srcOrd="0" destOrd="0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B661F16B-4F53-43DD-BA86-1FDFA1119A2C}" type="presOf" srcId="{171F6247-AE6A-4B06-8E19-6AF79E448119}" destId="{5A4F7628-EFC8-41FA-82C8-C87EDBACC8B8}" srcOrd="0" destOrd="0" presId="urn:microsoft.com/office/officeart/2005/8/layout/list1"/>
    <dgm:cxn modelId="{8C2A79D5-CB99-4C43-BAB8-80425B052E36}" type="presOf" srcId="{CAB93959-ABF9-4023-8CC9-D142E9F7DF09}" destId="{FD616033-B575-4AE6-9F46-A7D8AA49878D}" srcOrd="0" destOrd="1" presId="urn:microsoft.com/office/officeart/2005/8/layout/list1"/>
    <dgm:cxn modelId="{80C6558B-A76D-4E6C-AEB7-7B3D4260D41D}" srcId="{1447DE4F-C308-467D-BA1A-581FFF219ECB}" destId="{318D71B7-B170-4943-99DD-8DE33284EB92}" srcOrd="0" destOrd="0" parTransId="{B053A58E-94AF-4B94-BE6C-0A26CE117DC7}" sibTransId="{C060ECA9-8BD3-4989-9CA0-3DBEB650C761}"/>
    <dgm:cxn modelId="{58905AEC-207A-4BBA-9207-C9DE36F80FEE}" type="presParOf" srcId="{6429B184-8A54-4FB5-B702-2AF8F709AB10}" destId="{11E1612B-F9D2-4322-BD3B-2E8C0F9F1797}" srcOrd="0" destOrd="0" presId="urn:microsoft.com/office/officeart/2005/8/layout/list1"/>
    <dgm:cxn modelId="{8BB66191-4F4C-46FD-9E2F-8FFB5462C118}" type="presParOf" srcId="{11E1612B-F9D2-4322-BD3B-2E8C0F9F1797}" destId="{5A4F7628-EFC8-41FA-82C8-C87EDBACC8B8}" srcOrd="0" destOrd="0" presId="urn:microsoft.com/office/officeart/2005/8/layout/list1"/>
    <dgm:cxn modelId="{91F22F05-57B3-4170-AE1C-E00F0609CD73}" type="presParOf" srcId="{11E1612B-F9D2-4322-BD3B-2E8C0F9F1797}" destId="{AD49E263-BEBE-4C8C-8162-B2FB86B3B22E}" srcOrd="1" destOrd="0" presId="urn:microsoft.com/office/officeart/2005/8/layout/list1"/>
    <dgm:cxn modelId="{09FB3060-D1FB-468C-B682-03B5500CF150}" type="presParOf" srcId="{6429B184-8A54-4FB5-B702-2AF8F709AB10}" destId="{CC37F7EA-28BC-4896-9042-DCEF27AEF4E1}" srcOrd="1" destOrd="0" presId="urn:microsoft.com/office/officeart/2005/8/layout/list1"/>
    <dgm:cxn modelId="{90124E3E-2037-40D1-B353-EB9C175B1D35}" type="presParOf" srcId="{6429B184-8A54-4FB5-B702-2AF8F709AB10}" destId="{FD616033-B575-4AE6-9F46-A7D8AA49878D}" srcOrd="2" destOrd="0" presId="urn:microsoft.com/office/officeart/2005/8/layout/list1"/>
    <dgm:cxn modelId="{BF3EF9DB-9B08-4D72-9031-0E273D2F2902}" type="presParOf" srcId="{6429B184-8A54-4FB5-B702-2AF8F709AB10}" destId="{A633C62C-4DB2-4DC4-96C0-B33E2D664FFC}" srcOrd="3" destOrd="0" presId="urn:microsoft.com/office/officeart/2005/8/layout/list1"/>
    <dgm:cxn modelId="{F186A08B-33F2-4B36-8879-30782831216D}" type="presParOf" srcId="{6429B184-8A54-4FB5-B702-2AF8F709AB10}" destId="{2F49E485-28DF-4BA4-8059-713A1B08441B}" srcOrd="4" destOrd="0" presId="urn:microsoft.com/office/officeart/2005/8/layout/list1"/>
    <dgm:cxn modelId="{22B453AF-685F-4FBE-BEAA-882EA5AB6CE4}" type="presParOf" srcId="{2F49E485-28DF-4BA4-8059-713A1B08441B}" destId="{AA996297-5725-4CAC-9C3F-DF808EC1CBBD}" srcOrd="0" destOrd="0" presId="urn:microsoft.com/office/officeart/2005/8/layout/list1"/>
    <dgm:cxn modelId="{9ED7458B-45F8-4254-A861-568B9165BF39}" type="presParOf" srcId="{2F49E485-28DF-4BA4-8059-713A1B08441B}" destId="{E30353F7-9B76-4B70-9F0F-E58562C32443}" srcOrd="1" destOrd="0" presId="urn:microsoft.com/office/officeart/2005/8/layout/list1"/>
    <dgm:cxn modelId="{4BD12954-E474-4DEB-87C9-39DB92AD2634}" type="presParOf" srcId="{6429B184-8A54-4FB5-B702-2AF8F709AB10}" destId="{FF830A82-5C87-4288-8E92-BFF4CB495584}" srcOrd="5" destOrd="0" presId="urn:microsoft.com/office/officeart/2005/8/layout/list1"/>
    <dgm:cxn modelId="{BF6FC86B-9C29-49B9-88F3-F31CD22A81D6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1038.94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AC0AAC0D-01E4-45CE-A7CA-3E312D410E72}">
      <dgm:prSet custT="1"/>
      <dgm:spPr/>
      <dgm:t>
        <a:bodyPr/>
        <a:lstStyle/>
        <a:p>
          <a:pPr latinLnBrk="1"/>
          <a:r>
            <a:rPr lang="ko-KR" altLang="en-US" sz="2000" dirty="0" smtClean="0"/>
            <a:t>계약상 권리 또는 기타 법적 권리로부터 발생하는 무형자산의 내용연수는 그러한 </a:t>
          </a:r>
          <a:r>
            <a:rPr lang="ko-KR" altLang="en-US" sz="2000" u="sng" dirty="0" smtClean="0"/>
            <a:t>계약상 권리 또는 기타 법적 권리의 기간을 초과할 수는 없지만</a:t>
          </a:r>
          <a:r>
            <a:rPr lang="en-US" altLang="en-US" sz="2000" dirty="0" smtClean="0"/>
            <a:t>, </a:t>
          </a:r>
          <a:r>
            <a:rPr lang="ko-KR" altLang="en-US" sz="2000" dirty="0" smtClean="0"/>
            <a:t>자산의 예상사용기간에 따라 더 짧을 수는 있다</a:t>
          </a:r>
          <a:r>
            <a:rPr lang="en-US" altLang="en-US" sz="2000" dirty="0" smtClean="0"/>
            <a:t>. </a:t>
          </a:r>
          <a:r>
            <a:rPr lang="ko-KR" altLang="en-US" sz="2000" dirty="0" smtClean="0"/>
            <a:t>만약 계약상 또는 기타 법적 권리가 </a:t>
          </a:r>
          <a:r>
            <a:rPr lang="ko-KR" altLang="en-US" sz="2000" dirty="0" err="1" smtClean="0"/>
            <a:t>갱신가능한</a:t>
          </a:r>
          <a:r>
            <a:rPr lang="ko-KR" altLang="en-US" sz="2000" dirty="0" smtClean="0"/>
            <a:t> 한정된 기간 동안 부여된다면</a:t>
          </a:r>
          <a:r>
            <a:rPr lang="en-US" altLang="en-US" sz="2000" dirty="0" smtClean="0"/>
            <a:t>, </a:t>
          </a:r>
          <a:r>
            <a:rPr lang="ko-KR" altLang="en-US" sz="2000" u="sng" dirty="0" smtClean="0"/>
            <a:t>유의적인 원가 없이 기업에 의해 갱신될 것이 명백한 경우에만 </a:t>
          </a:r>
          <a:r>
            <a:rPr lang="ko-KR" altLang="en-US" sz="2000" dirty="0" smtClean="0"/>
            <a:t>그 갱신기간을 무형자산의 내용연수에 포함한다</a:t>
          </a:r>
          <a:r>
            <a:rPr lang="en-US" altLang="en-US" sz="2000" dirty="0" smtClean="0"/>
            <a:t>.</a:t>
          </a:r>
          <a:endParaRPr lang="ko-KR" altLang="en-US" sz="2000" dirty="0"/>
        </a:p>
      </dgm:t>
    </dgm:pt>
    <dgm:pt modelId="{8B88F303-6192-40B3-885C-824DCD57DC7B}" type="par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B6B7C9C6-69D0-41F7-AADD-B607FBBEF584}" type="sibTrans" cxnId="{809564A2-129F-4C24-9264-1B376A4E0529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1" custScaleY="392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D5BBC3D-81AA-4A6B-A845-CC49B6522448}" type="presOf" srcId="{171F6247-AE6A-4B06-8E19-6AF79E448119}" destId="{AD49E263-BEBE-4C8C-8162-B2FB86B3B22E}" srcOrd="1" destOrd="0" presId="urn:microsoft.com/office/officeart/2005/8/layout/list1"/>
    <dgm:cxn modelId="{57706F99-977D-4EB3-BC48-DDE0BC033AAF}" type="presOf" srcId="{AC0AAC0D-01E4-45CE-A7CA-3E312D410E72}" destId="{FD616033-B575-4AE6-9F46-A7D8AA49878D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8DF25771-5210-49CE-9AF6-FDF567061EB5}" type="presOf" srcId="{9EE22156-9663-483C-945E-8E163348B610}" destId="{6429B184-8A54-4FB5-B702-2AF8F709AB10}" srcOrd="0" destOrd="0" presId="urn:microsoft.com/office/officeart/2005/8/layout/list1"/>
    <dgm:cxn modelId="{809564A2-129F-4C24-9264-1B376A4E0529}" srcId="{171F6247-AE6A-4B06-8E19-6AF79E448119}" destId="{AC0AAC0D-01E4-45CE-A7CA-3E312D410E72}" srcOrd="0" destOrd="0" parTransId="{8B88F303-6192-40B3-885C-824DCD57DC7B}" sibTransId="{B6B7C9C6-69D0-41F7-AADD-B607FBBEF584}"/>
    <dgm:cxn modelId="{C846B053-6101-4586-8256-07AA1CEB380A}" type="presOf" srcId="{171F6247-AE6A-4B06-8E19-6AF79E448119}" destId="{5A4F7628-EFC8-41FA-82C8-C87EDBACC8B8}" srcOrd="0" destOrd="0" presId="urn:microsoft.com/office/officeart/2005/8/layout/list1"/>
    <dgm:cxn modelId="{1E2D018D-DB06-4C69-B086-6C2BDDE1995F}" type="presParOf" srcId="{6429B184-8A54-4FB5-B702-2AF8F709AB10}" destId="{11E1612B-F9D2-4322-BD3B-2E8C0F9F1797}" srcOrd="0" destOrd="0" presId="urn:microsoft.com/office/officeart/2005/8/layout/list1"/>
    <dgm:cxn modelId="{FF88253B-49DD-4B9A-8B45-55C2A1F7053F}" type="presParOf" srcId="{11E1612B-F9D2-4322-BD3B-2E8C0F9F1797}" destId="{5A4F7628-EFC8-41FA-82C8-C87EDBACC8B8}" srcOrd="0" destOrd="0" presId="urn:microsoft.com/office/officeart/2005/8/layout/list1"/>
    <dgm:cxn modelId="{C712807B-F26F-4925-84CF-3E9D410AA789}" type="presParOf" srcId="{11E1612B-F9D2-4322-BD3B-2E8C0F9F1797}" destId="{AD49E263-BEBE-4C8C-8162-B2FB86B3B22E}" srcOrd="1" destOrd="0" presId="urn:microsoft.com/office/officeart/2005/8/layout/list1"/>
    <dgm:cxn modelId="{B5990C4D-4438-4B82-BC48-E74F722A39D9}" type="presParOf" srcId="{6429B184-8A54-4FB5-B702-2AF8F709AB10}" destId="{CC37F7EA-28BC-4896-9042-DCEF27AEF4E1}" srcOrd="1" destOrd="0" presId="urn:microsoft.com/office/officeart/2005/8/layout/list1"/>
    <dgm:cxn modelId="{DE449BCA-F692-4EDE-907A-42F3267A204E}" type="presParOf" srcId="{6429B184-8A54-4FB5-B702-2AF8F709AB10}" destId="{FD616033-B575-4AE6-9F46-A7D8AA49878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9EE22156-9663-483C-945E-8E163348B6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71F6247-AE6A-4B06-8E19-6AF79E448119}">
      <dgm:prSet phldrT="[텍스트]" custT="1"/>
      <dgm:spPr/>
      <dgm:t>
        <a:bodyPr/>
        <a:lstStyle/>
        <a:p>
          <a:pPr latinLnBrk="1"/>
          <a:r>
            <a:rPr lang="en-US" altLang="ko-KR" sz="2400" b="1" dirty="0" smtClean="0"/>
            <a:t>1038.88</a:t>
          </a:r>
          <a:endParaRPr lang="ko-KR" altLang="en-US" sz="2400" b="1" dirty="0"/>
        </a:p>
      </dgm:t>
    </dgm:pt>
    <dgm:pt modelId="{1457D61E-2649-44C7-8208-C5CAAE645C47}" type="par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D8472660-B7E4-4761-82FF-30855AA1973E}" type="sibTrans" cxnId="{98DAA825-B762-4495-B254-3C5EEAE08994}">
      <dgm:prSet/>
      <dgm:spPr/>
      <dgm:t>
        <a:bodyPr/>
        <a:lstStyle/>
        <a:p>
          <a:pPr latinLnBrk="1"/>
          <a:endParaRPr lang="ko-KR" altLang="en-US"/>
        </a:p>
      </dgm:t>
    </dgm:pt>
    <dgm:pt modelId="{1447DE4F-C308-467D-BA1A-581FFF219ECB}">
      <dgm:prSet phldrT="[텍스트]" custT="1"/>
      <dgm:spPr/>
      <dgm:t>
        <a:bodyPr/>
        <a:lstStyle/>
        <a:p>
          <a:r>
            <a:rPr lang="en-US" altLang="ko-KR" sz="2400" b="1" dirty="0" smtClean="0"/>
            <a:t>1038.BC65(1)</a:t>
          </a:r>
          <a:endParaRPr lang="ko-KR" altLang="ko-KR" sz="2400" b="1" dirty="0" smtClean="0"/>
        </a:p>
      </dgm:t>
    </dgm:pt>
    <dgm:pt modelId="{8713F130-795D-4771-A6D1-EC87B2BF2858}" type="par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7531872F-99CE-42D1-BE0A-A4723B8B0203}" type="sibTrans" cxnId="{4DF54E9F-E9B3-4063-88CA-534CD9602CB0}">
      <dgm:prSet/>
      <dgm:spPr/>
      <dgm:t>
        <a:bodyPr/>
        <a:lstStyle/>
        <a:p>
          <a:pPr latinLnBrk="1"/>
          <a:endParaRPr lang="ko-KR" altLang="en-US"/>
        </a:p>
      </dgm:t>
    </dgm:pt>
    <dgm:pt modelId="{CAB93959-ABF9-4023-8CC9-D142E9F7DF09}">
      <dgm:prSet custT="1"/>
      <dgm:spPr/>
      <dgm:t>
        <a:bodyPr/>
        <a:lstStyle/>
        <a:p>
          <a:pPr latinLnBrk="1"/>
          <a:r>
            <a:rPr lang="ko-KR" altLang="en-US" sz="2000" spc="-150" dirty="0" smtClean="0"/>
            <a:t>관련된 모든 요소의 분석에 근거하여</a:t>
          </a:r>
          <a:r>
            <a:rPr lang="en-US" altLang="en-US" sz="2000" spc="-150" dirty="0" smtClean="0"/>
            <a:t>, </a:t>
          </a:r>
          <a:r>
            <a:rPr lang="ko-KR" altLang="en-US" sz="2000" spc="-150" dirty="0" smtClean="0"/>
            <a:t>그 자산이 </a:t>
          </a:r>
          <a:r>
            <a:rPr lang="ko-KR" altLang="en-US" sz="2000" u="sng" spc="-150" dirty="0" err="1" smtClean="0"/>
            <a:t>순현금유입을</a:t>
          </a:r>
          <a:r>
            <a:rPr lang="ko-KR" altLang="en-US" sz="2000" u="sng" spc="-150" dirty="0" smtClean="0"/>
            <a:t> 창출할 것으로 기대되는 기간에 대하여 </a:t>
          </a:r>
          <a:r>
            <a:rPr lang="ko-KR" altLang="en-US" sz="2000" u="sng" spc="-150" dirty="0" err="1" smtClean="0"/>
            <a:t>예측가능한</a:t>
          </a:r>
          <a:r>
            <a:rPr lang="ko-KR" altLang="en-US" sz="2000" u="sng" spc="-150" dirty="0" smtClean="0"/>
            <a:t> 제한이 없을 경우</a:t>
          </a:r>
          <a:r>
            <a:rPr lang="en-US" altLang="en-US" sz="2000" spc="-150" dirty="0" smtClean="0"/>
            <a:t>, </a:t>
          </a:r>
          <a:r>
            <a:rPr lang="ko-KR" altLang="en-US" sz="2000" spc="-150" dirty="0" smtClean="0"/>
            <a:t>무형자산의 내용연수가 </a:t>
          </a:r>
          <a:r>
            <a:rPr lang="ko-KR" altLang="en-US" sz="2000" spc="-150" dirty="0" err="1" smtClean="0"/>
            <a:t>비한정인</a:t>
          </a:r>
          <a:r>
            <a:rPr lang="ko-KR" altLang="en-US" sz="2000" spc="-150" dirty="0" smtClean="0"/>
            <a:t> 것으로 본다</a:t>
          </a:r>
          <a:endParaRPr lang="ko-KR" altLang="en-US" sz="2000" spc="-150" dirty="0"/>
        </a:p>
      </dgm:t>
    </dgm:pt>
    <dgm:pt modelId="{8D3BDD11-DF88-42E1-A6AD-37884CE472DC}" type="parTrans" cxnId="{4C8CEE4A-78B8-4A45-B75D-B152C26C057D}">
      <dgm:prSet/>
      <dgm:spPr/>
      <dgm:t>
        <a:bodyPr/>
        <a:lstStyle/>
        <a:p>
          <a:pPr latinLnBrk="1"/>
          <a:endParaRPr lang="ko-KR" altLang="en-US"/>
        </a:p>
      </dgm:t>
    </dgm:pt>
    <dgm:pt modelId="{03D194E6-4BC6-4CE7-BE90-20FF17F953FE}" type="sibTrans" cxnId="{4C8CEE4A-78B8-4A45-B75D-B152C26C057D}">
      <dgm:prSet/>
      <dgm:spPr/>
      <dgm:t>
        <a:bodyPr/>
        <a:lstStyle/>
        <a:p>
          <a:pPr latinLnBrk="1"/>
          <a:endParaRPr lang="ko-KR" altLang="en-US"/>
        </a:p>
      </dgm:t>
    </dgm:pt>
    <dgm:pt modelId="{318D71B7-B170-4943-99DD-8DE33284EB92}">
      <dgm:prSet custT="1"/>
      <dgm:spPr/>
      <dgm:t>
        <a:bodyPr/>
        <a:lstStyle/>
        <a:p>
          <a:pPr latinLnBrk="1"/>
          <a:r>
            <a:rPr lang="ko-KR" altLang="en-US" sz="2000" dirty="0" smtClean="0"/>
            <a:t>모든 관련 요소의 분석에 기초할 때 그 자산이 </a:t>
          </a:r>
          <a:r>
            <a:rPr lang="ko-KR" altLang="en-US" sz="2000" dirty="0" err="1" smtClean="0"/>
            <a:t>순현금유입을</a:t>
          </a:r>
          <a:r>
            <a:rPr lang="ko-KR" altLang="en-US" sz="2000" dirty="0" smtClean="0"/>
            <a:t> 창출할 것으로 기대되는 기간에 대하여 </a:t>
          </a:r>
          <a:r>
            <a:rPr lang="ko-KR" altLang="en-US" sz="2000" dirty="0" err="1" smtClean="0"/>
            <a:t>예측가능한</a:t>
          </a:r>
          <a:r>
            <a:rPr lang="ko-KR" altLang="en-US" sz="2000" dirty="0" smtClean="0"/>
            <a:t> 제한이 없을 경우에만 </a:t>
          </a:r>
          <a:r>
            <a:rPr lang="en-US" altLang="en-US" sz="2000" dirty="0" smtClean="0"/>
            <a:t>IAS 38</a:t>
          </a:r>
          <a:r>
            <a:rPr lang="ko-KR" altLang="en-US" sz="2000" dirty="0" smtClean="0"/>
            <a:t>에 따라 무형자산의 내용연수는 비한정이라고 간주될 것이다</a:t>
          </a:r>
          <a:r>
            <a:rPr lang="en-US" altLang="en-US" sz="2000" dirty="0" smtClean="0"/>
            <a:t>. </a:t>
          </a:r>
          <a:r>
            <a:rPr lang="ko-KR" altLang="en-US" sz="2000" dirty="0" smtClean="0"/>
            <a:t>무형자산의 </a:t>
          </a:r>
          <a:r>
            <a:rPr lang="ko-KR" altLang="en-US" sz="2000" u="sng" dirty="0" smtClean="0"/>
            <a:t>내용연수를 정확히 결정하기가 어렵다는 것이 내용연수를 </a:t>
          </a:r>
          <a:r>
            <a:rPr lang="ko-KR" altLang="en-US" sz="2000" u="sng" dirty="0" err="1" smtClean="0"/>
            <a:t>비한정이라고</a:t>
          </a:r>
          <a:r>
            <a:rPr lang="ko-KR" altLang="en-US" sz="2000" u="sng" dirty="0" smtClean="0"/>
            <a:t> 간주하는 근거를 제공하지는 않는다</a:t>
          </a:r>
          <a:endParaRPr lang="ko-KR" altLang="en-US" sz="2000" u="sng" dirty="0"/>
        </a:p>
      </dgm:t>
    </dgm:pt>
    <dgm:pt modelId="{B053A58E-94AF-4B94-BE6C-0A26CE117DC7}" type="parTrans" cxnId="{80C6558B-A76D-4E6C-AEB7-7B3D4260D41D}">
      <dgm:prSet/>
      <dgm:spPr/>
      <dgm:t>
        <a:bodyPr/>
        <a:lstStyle/>
        <a:p>
          <a:pPr latinLnBrk="1"/>
          <a:endParaRPr lang="ko-KR" altLang="en-US"/>
        </a:p>
      </dgm:t>
    </dgm:pt>
    <dgm:pt modelId="{C060ECA9-8BD3-4989-9CA0-3DBEB650C761}" type="sibTrans" cxnId="{80C6558B-A76D-4E6C-AEB7-7B3D4260D41D}">
      <dgm:prSet/>
      <dgm:spPr/>
      <dgm:t>
        <a:bodyPr/>
        <a:lstStyle/>
        <a:p>
          <a:pPr latinLnBrk="1"/>
          <a:endParaRPr lang="ko-KR" altLang="en-US"/>
        </a:p>
      </dgm:t>
    </dgm:pt>
    <dgm:pt modelId="{6429B184-8A54-4FB5-B702-2AF8F709AB10}" type="pres">
      <dgm:prSet presAssocID="{9EE22156-9663-483C-945E-8E163348B6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1612B-F9D2-4322-BD3B-2E8C0F9F1797}" type="pres">
      <dgm:prSet presAssocID="{171F6247-AE6A-4B06-8E19-6AF79E448119}" presName="parentLin" presStyleCnt="0"/>
      <dgm:spPr/>
    </dgm:pt>
    <dgm:pt modelId="{5A4F7628-EFC8-41FA-82C8-C87EDBACC8B8}" type="pres">
      <dgm:prSet presAssocID="{171F6247-AE6A-4B06-8E19-6AF79E4481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D49E263-BEBE-4C8C-8162-B2FB86B3B22E}" type="pres">
      <dgm:prSet presAssocID="{171F6247-AE6A-4B06-8E19-6AF79E448119}" presName="parentText" presStyleLbl="node1" presStyleIdx="0" presStyleCnt="2" custScaleY="3925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37F7EA-28BC-4896-9042-DCEF27AEF4E1}" type="pres">
      <dgm:prSet presAssocID="{171F6247-AE6A-4B06-8E19-6AF79E448119}" presName="negativeSpace" presStyleCnt="0"/>
      <dgm:spPr/>
    </dgm:pt>
    <dgm:pt modelId="{FD616033-B575-4AE6-9F46-A7D8AA49878D}" type="pres">
      <dgm:prSet presAssocID="{171F6247-AE6A-4B06-8E19-6AF79E448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633C62C-4DB2-4DC4-96C0-B33E2D664FFC}" type="pres">
      <dgm:prSet presAssocID="{D8472660-B7E4-4761-82FF-30855AA1973E}" presName="spaceBetweenRectangles" presStyleCnt="0"/>
      <dgm:spPr/>
    </dgm:pt>
    <dgm:pt modelId="{2F49E485-28DF-4BA4-8059-713A1B08441B}" type="pres">
      <dgm:prSet presAssocID="{1447DE4F-C308-467D-BA1A-581FFF219ECB}" presName="parentLin" presStyleCnt="0"/>
      <dgm:spPr/>
    </dgm:pt>
    <dgm:pt modelId="{AA996297-5725-4CAC-9C3F-DF808EC1CBBD}" type="pres">
      <dgm:prSet presAssocID="{1447DE4F-C308-467D-BA1A-581FFF219ECB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0353F7-9B76-4B70-9F0F-E58562C32443}" type="pres">
      <dgm:prSet presAssocID="{1447DE4F-C308-467D-BA1A-581FFF219ECB}" presName="parentText" presStyleLbl="node1" presStyleIdx="1" presStyleCnt="2" custScaleY="32811" custLinFactNeighborY="-866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30A82-5C87-4288-8E92-BFF4CB495584}" type="pres">
      <dgm:prSet presAssocID="{1447DE4F-C308-467D-BA1A-581FFF219ECB}" presName="negativeSpace" presStyleCnt="0"/>
      <dgm:spPr/>
    </dgm:pt>
    <dgm:pt modelId="{4D3BF077-315D-4B64-BB02-7AB9222FE534}" type="pres">
      <dgm:prSet presAssocID="{1447DE4F-C308-467D-BA1A-581FFF219EC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F6E4EFF-30EF-4760-A1E6-C051A0F1E97A}" type="presOf" srcId="{CAB93959-ABF9-4023-8CC9-D142E9F7DF09}" destId="{FD616033-B575-4AE6-9F46-A7D8AA49878D}" srcOrd="0" destOrd="0" presId="urn:microsoft.com/office/officeart/2005/8/layout/list1"/>
    <dgm:cxn modelId="{98DAA825-B762-4495-B254-3C5EEAE08994}" srcId="{9EE22156-9663-483C-945E-8E163348B610}" destId="{171F6247-AE6A-4B06-8E19-6AF79E448119}" srcOrd="0" destOrd="0" parTransId="{1457D61E-2649-44C7-8208-C5CAAE645C47}" sibTransId="{D8472660-B7E4-4761-82FF-30855AA1973E}"/>
    <dgm:cxn modelId="{4C8CEE4A-78B8-4A45-B75D-B152C26C057D}" srcId="{171F6247-AE6A-4B06-8E19-6AF79E448119}" destId="{CAB93959-ABF9-4023-8CC9-D142E9F7DF09}" srcOrd="0" destOrd="0" parTransId="{8D3BDD11-DF88-42E1-A6AD-37884CE472DC}" sibTransId="{03D194E6-4BC6-4CE7-BE90-20FF17F953FE}"/>
    <dgm:cxn modelId="{02499D2D-F5AE-42BD-A7E1-477AD5C0C2E1}" type="presOf" srcId="{171F6247-AE6A-4B06-8E19-6AF79E448119}" destId="{5A4F7628-EFC8-41FA-82C8-C87EDBACC8B8}" srcOrd="0" destOrd="0" presId="urn:microsoft.com/office/officeart/2005/8/layout/list1"/>
    <dgm:cxn modelId="{4DF54E9F-E9B3-4063-88CA-534CD9602CB0}" srcId="{9EE22156-9663-483C-945E-8E163348B610}" destId="{1447DE4F-C308-467D-BA1A-581FFF219ECB}" srcOrd="1" destOrd="0" parTransId="{8713F130-795D-4771-A6D1-EC87B2BF2858}" sibTransId="{7531872F-99CE-42D1-BE0A-A4723B8B0203}"/>
    <dgm:cxn modelId="{AE77A93E-ED07-4922-8CB7-890D7FD8622E}" type="presOf" srcId="{1447DE4F-C308-467D-BA1A-581FFF219ECB}" destId="{E30353F7-9B76-4B70-9F0F-E58562C32443}" srcOrd="1" destOrd="0" presId="urn:microsoft.com/office/officeart/2005/8/layout/list1"/>
    <dgm:cxn modelId="{4F704A94-8059-447D-BB5B-24961B5133C4}" type="presOf" srcId="{9EE22156-9663-483C-945E-8E163348B610}" destId="{6429B184-8A54-4FB5-B702-2AF8F709AB10}" srcOrd="0" destOrd="0" presId="urn:microsoft.com/office/officeart/2005/8/layout/list1"/>
    <dgm:cxn modelId="{8BACCD67-C578-47C5-A7D6-DC714E096A22}" type="presOf" srcId="{171F6247-AE6A-4B06-8E19-6AF79E448119}" destId="{AD49E263-BEBE-4C8C-8162-B2FB86B3B22E}" srcOrd="1" destOrd="0" presId="urn:microsoft.com/office/officeart/2005/8/layout/list1"/>
    <dgm:cxn modelId="{80C6558B-A76D-4E6C-AEB7-7B3D4260D41D}" srcId="{1447DE4F-C308-467D-BA1A-581FFF219ECB}" destId="{318D71B7-B170-4943-99DD-8DE33284EB92}" srcOrd="0" destOrd="0" parTransId="{B053A58E-94AF-4B94-BE6C-0A26CE117DC7}" sibTransId="{C060ECA9-8BD3-4989-9CA0-3DBEB650C761}"/>
    <dgm:cxn modelId="{EA705ED2-606D-4EF4-AEDE-76AC7C1F89C8}" type="presOf" srcId="{318D71B7-B170-4943-99DD-8DE33284EB92}" destId="{4D3BF077-315D-4B64-BB02-7AB9222FE534}" srcOrd="0" destOrd="0" presId="urn:microsoft.com/office/officeart/2005/8/layout/list1"/>
    <dgm:cxn modelId="{3C26E191-62A0-47FC-A781-7D3EAE8D9B0B}" type="presOf" srcId="{1447DE4F-C308-467D-BA1A-581FFF219ECB}" destId="{AA996297-5725-4CAC-9C3F-DF808EC1CBBD}" srcOrd="0" destOrd="0" presId="urn:microsoft.com/office/officeart/2005/8/layout/list1"/>
    <dgm:cxn modelId="{5719E1A4-206D-4355-BFCB-CC02A66323B7}" type="presParOf" srcId="{6429B184-8A54-4FB5-B702-2AF8F709AB10}" destId="{11E1612B-F9D2-4322-BD3B-2E8C0F9F1797}" srcOrd="0" destOrd="0" presId="urn:microsoft.com/office/officeart/2005/8/layout/list1"/>
    <dgm:cxn modelId="{0F72384D-EE97-43C5-9517-D43D5E941A57}" type="presParOf" srcId="{11E1612B-F9D2-4322-BD3B-2E8C0F9F1797}" destId="{5A4F7628-EFC8-41FA-82C8-C87EDBACC8B8}" srcOrd="0" destOrd="0" presId="urn:microsoft.com/office/officeart/2005/8/layout/list1"/>
    <dgm:cxn modelId="{82524420-107A-4753-8BCC-7661744D38C5}" type="presParOf" srcId="{11E1612B-F9D2-4322-BD3B-2E8C0F9F1797}" destId="{AD49E263-BEBE-4C8C-8162-B2FB86B3B22E}" srcOrd="1" destOrd="0" presId="urn:microsoft.com/office/officeart/2005/8/layout/list1"/>
    <dgm:cxn modelId="{5E98747E-16F3-4937-8E9E-59623D4F58FC}" type="presParOf" srcId="{6429B184-8A54-4FB5-B702-2AF8F709AB10}" destId="{CC37F7EA-28BC-4896-9042-DCEF27AEF4E1}" srcOrd="1" destOrd="0" presId="urn:microsoft.com/office/officeart/2005/8/layout/list1"/>
    <dgm:cxn modelId="{DD961A5F-4E16-4E61-A21A-6F785471FA3B}" type="presParOf" srcId="{6429B184-8A54-4FB5-B702-2AF8F709AB10}" destId="{FD616033-B575-4AE6-9F46-A7D8AA49878D}" srcOrd="2" destOrd="0" presId="urn:microsoft.com/office/officeart/2005/8/layout/list1"/>
    <dgm:cxn modelId="{2DFBF280-D91C-4CDB-BF57-16F980404877}" type="presParOf" srcId="{6429B184-8A54-4FB5-B702-2AF8F709AB10}" destId="{A633C62C-4DB2-4DC4-96C0-B33E2D664FFC}" srcOrd="3" destOrd="0" presId="urn:microsoft.com/office/officeart/2005/8/layout/list1"/>
    <dgm:cxn modelId="{303201CC-54BE-43FE-88F0-5A29F2BE6E52}" type="presParOf" srcId="{6429B184-8A54-4FB5-B702-2AF8F709AB10}" destId="{2F49E485-28DF-4BA4-8059-713A1B08441B}" srcOrd="4" destOrd="0" presId="urn:microsoft.com/office/officeart/2005/8/layout/list1"/>
    <dgm:cxn modelId="{4A203891-8656-41B6-A037-448B5D16045F}" type="presParOf" srcId="{2F49E485-28DF-4BA4-8059-713A1B08441B}" destId="{AA996297-5725-4CAC-9C3F-DF808EC1CBBD}" srcOrd="0" destOrd="0" presId="urn:microsoft.com/office/officeart/2005/8/layout/list1"/>
    <dgm:cxn modelId="{7DB9D3D5-276D-4EFF-BB2A-BC851AA797A1}" type="presParOf" srcId="{2F49E485-28DF-4BA4-8059-713A1B08441B}" destId="{E30353F7-9B76-4B70-9F0F-E58562C32443}" srcOrd="1" destOrd="0" presId="urn:microsoft.com/office/officeart/2005/8/layout/list1"/>
    <dgm:cxn modelId="{33AE5BB5-F624-4F32-8529-DEE306553B44}" type="presParOf" srcId="{6429B184-8A54-4FB5-B702-2AF8F709AB10}" destId="{FF830A82-5C87-4288-8E92-BFF4CB495584}" srcOrd="5" destOrd="0" presId="urn:microsoft.com/office/officeart/2005/8/layout/list1"/>
    <dgm:cxn modelId="{0F380AE7-DE5C-47F0-9BA8-A31F3FE60E4B}" type="presParOf" srcId="{6429B184-8A54-4FB5-B702-2AF8F709AB10}" destId="{4D3BF077-315D-4B64-BB02-7AB9222FE5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한국의 공동주택</a:t>
          </a:r>
          <a:r>
            <a:rPr lang="en-US" altLang="en-US" sz="2700" kern="1200" dirty="0" smtClean="0"/>
            <a:t>(</a:t>
          </a:r>
          <a:r>
            <a:rPr lang="ko-KR" altLang="en-US" sz="2700" kern="1200" dirty="0" smtClean="0"/>
            <a:t>아파트</a:t>
          </a:r>
          <a:r>
            <a:rPr lang="en-US" altLang="en-US" sz="2700" kern="1200" dirty="0" smtClean="0"/>
            <a:t>) </a:t>
          </a:r>
          <a:r>
            <a:rPr lang="ko-KR" altLang="en-US" sz="2700" kern="1200" dirty="0" smtClean="0"/>
            <a:t>시장 환경 하에서</a:t>
          </a:r>
          <a:endParaRPr lang="ko-KR" altLang="en-US" sz="2700" kern="1200" dirty="0"/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700" kern="1200" baseline="0" dirty="0" smtClean="0"/>
            <a:t>건설사의 자체 분양공사</a:t>
          </a:r>
          <a:endParaRPr lang="en-US" altLang="ko-KR" sz="2700" kern="1200" baseline="0" dirty="0" smtClean="0"/>
        </a:p>
        <a:p>
          <a:pPr lvl="0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b="1" kern="1200" dirty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b="0" kern="1200" dirty="0" smtClean="0"/>
            <a:t>진행기준</a:t>
          </a:r>
          <a:r>
            <a:rPr lang="en-US" altLang="ko-KR" sz="2700" b="0" kern="1200" dirty="0" smtClean="0"/>
            <a:t>, </a:t>
          </a:r>
          <a:r>
            <a:rPr lang="ko-KR" altLang="en-US" sz="2700" b="0" kern="1200" dirty="0" smtClean="0"/>
            <a:t>완성기준 </a:t>
          </a:r>
          <a:endParaRPr lang="en-US" altLang="ko-KR" sz="2700" b="0" kern="1200" dirty="0" smtClean="0"/>
        </a:p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b="0" kern="1200" dirty="0" smtClean="0"/>
            <a:t>수익인식</a:t>
          </a:r>
          <a:r>
            <a:rPr lang="en-US" altLang="ko-KR" sz="2700" b="0" kern="1200" dirty="0" smtClean="0"/>
            <a:t>?</a:t>
          </a:r>
          <a:r>
            <a:rPr lang="ko-KR" altLang="en-US" sz="2700" b="0" kern="1200" baseline="0" dirty="0" smtClean="0"/>
            <a:t> </a:t>
          </a:r>
          <a:endParaRPr lang="ko-KR" altLang="en-US" sz="2700" b="0" kern="1200" baseline="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시행사의 분양사업</a:t>
          </a:r>
          <a:endParaRPr lang="en-US" altLang="ko-KR" sz="2700" kern="1200" dirty="0" smtClean="0"/>
        </a:p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700" kern="1200" dirty="0" smtClean="0"/>
            <a:t>수익인식</a:t>
          </a:r>
          <a:endParaRPr lang="ko-KR" altLang="en-US" sz="2700" kern="1200" dirty="0"/>
        </a:p>
      </dsp:txBody>
      <dsp:txXfrm>
        <a:off x="2999133" y="2025225"/>
        <a:ext cx="2570685" cy="13501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5130716" y="-1869213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800" b="1" kern="1200" dirty="0" smtClean="0"/>
            <a:t>건설계약의 정의를 충족하는지</a:t>
          </a:r>
          <a:endParaRPr lang="ko-KR" altLang="en-US" sz="2800" b="1" kern="1200" dirty="0"/>
        </a:p>
      </dsp:txBody>
      <dsp:txXfrm rot="5400000">
        <a:off x="5130716" y="-1869213"/>
        <a:ext cx="1392342" cy="5484129"/>
      </dsp:txXfrm>
    </dsp:sp>
    <dsp:sp modelId="{CE5C1884-57AB-4501-ABD4-D1AFBA90E1C1}">
      <dsp:nvSpPr>
        <dsp:cNvPr id="0" name=""/>
        <dsp:cNvSpPr/>
      </dsp:nvSpPr>
      <dsp:spPr>
        <a:xfrm>
          <a:off x="0" y="2637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6000" kern="1200" dirty="0" smtClean="0"/>
            <a:t>1011</a:t>
          </a:r>
          <a:r>
            <a:rPr lang="ko-KR" altLang="en-US" sz="6000" kern="1200" dirty="0" smtClean="0"/>
            <a:t>호</a:t>
          </a:r>
          <a:endParaRPr lang="ko-KR" altLang="en-US" sz="6000" kern="1200" dirty="0"/>
        </a:p>
      </dsp:txBody>
      <dsp:txXfrm>
        <a:off x="0" y="2637"/>
        <a:ext cx="3084822" cy="1740427"/>
      </dsp:txXfrm>
    </dsp:sp>
    <dsp:sp modelId="{66D054EF-1BA3-4901-A7C9-F844665E0879}">
      <dsp:nvSpPr>
        <dsp:cNvPr id="0" name=""/>
        <dsp:cNvSpPr/>
      </dsp:nvSpPr>
      <dsp:spPr>
        <a:xfrm rot="5400000">
          <a:off x="5130716" y="-4176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800" b="1" kern="1200" dirty="0" smtClean="0"/>
            <a:t>재화의 판매약정에 의한 진행기준을 적용할 수 있는지</a:t>
          </a:r>
          <a:endParaRPr lang="ko-KR" altLang="en-US" sz="2800" kern="1200" dirty="0"/>
        </a:p>
      </dsp:txBody>
      <dsp:txXfrm rot="5400000">
        <a:off x="5130716" y="-41764"/>
        <a:ext cx="1392342" cy="5484129"/>
      </dsp:txXfrm>
    </dsp:sp>
    <dsp:sp modelId="{12D7387A-9199-4762-ABE7-978F961468EF}">
      <dsp:nvSpPr>
        <dsp:cNvPr id="0" name=""/>
        <dsp:cNvSpPr/>
      </dsp:nvSpPr>
      <dsp:spPr>
        <a:xfrm>
          <a:off x="0" y="1830086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000" kern="1200" dirty="0" smtClean="0"/>
            <a:t>1018</a:t>
          </a:r>
          <a:r>
            <a:rPr lang="ko-KR" altLang="en-US" sz="6000" kern="1200" dirty="0" smtClean="0"/>
            <a:t>호</a:t>
          </a:r>
          <a:endParaRPr lang="ko-KR" altLang="en-US" sz="6000" kern="1200" dirty="0"/>
        </a:p>
      </dsp:txBody>
      <dsp:txXfrm>
        <a:off x="0" y="1830086"/>
        <a:ext cx="3084822" cy="1740427"/>
      </dsp:txXfrm>
    </dsp:sp>
    <dsp:sp modelId="{0F56F445-C54A-4365-8CD9-92C0BFD0E33E}">
      <dsp:nvSpPr>
        <dsp:cNvPr id="0" name=""/>
        <dsp:cNvSpPr/>
      </dsp:nvSpPr>
      <dsp:spPr>
        <a:xfrm rot="5400000">
          <a:off x="5130716" y="178568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800" b="1" kern="1200" dirty="0" smtClean="0"/>
            <a:t>건설계약</a:t>
          </a:r>
          <a:r>
            <a:rPr lang="en-US" altLang="ko-KR" sz="2800" b="1" kern="1200" dirty="0" smtClean="0"/>
            <a:t>? </a:t>
          </a:r>
          <a:r>
            <a:rPr lang="ko-KR" altLang="en-US" sz="2800" b="1" kern="1200" dirty="0" smtClean="0"/>
            <a:t>용역제공</a:t>
          </a:r>
          <a:r>
            <a:rPr lang="en-US" altLang="ko-KR" sz="2800" b="1" kern="1200" dirty="0" smtClean="0"/>
            <a:t>? </a:t>
          </a:r>
          <a:r>
            <a:rPr lang="ko-KR" altLang="en-US" sz="2800" b="1" kern="1200" dirty="0" smtClean="0"/>
            <a:t>재화판매</a:t>
          </a:r>
          <a:r>
            <a:rPr lang="en-US" altLang="ko-KR" sz="2800" b="1" kern="1200" dirty="0" smtClean="0"/>
            <a:t>? </a:t>
          </a:r>
          <a:endParaRPr lang="ko-KR" altLang="en-US" sz="2800" b="1" kern="1200" dirty="0"/>
        </a:p>
      </dsp:txBody>
      <dsp:txXfrm rot="5400000">
        <a:off x="5130716" y="1785684"/>
        <a:ext cx="1392342" cy="5484129"/>
      </dsp:txXfrm>
    </dsp:sp>
    <dsp:sp modelId="{892687FB-65E6-4092-BB06-9175A153A176}">
      <dsp:nvSpPr>
        <dsp:cNvPr id="0" name=""/>
        <dsp:cNvSpPr/>
      </dsp:nvSpPr>
      <dsp:spPr>
        <a:xfrm>
          <a:off x="0" y="3657535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000" kern="1200" dirty="0" smtClean="0"/>
            <a:t>2115</a:t>
          </a:r>
          <a:r>
            <a:rPr lang="ko-KR" altLang="en-US" sz="6000" kern="1200" dirty="0" smtClean="0"/>
            <a:t>호</a:t>
          </a:r>
          <a:endParaRPr lang="ko-KR" altLang="en-US" sz="6000" kern="1200" dirty="0"/>
        </a:p>
      </dsp:txBody>
      <dsp:txXfrm>
        <a:off x="0" y="3657535"/>
        <a:ext cx="3084822" cy="17404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357809"/>
          <a:ext cx="8640960" cy="14845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87452" rIns="670635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/>
            <a:t>(</a:t>
          </a:r>
          <a:r>
            <a:rPr lang="ko-KR" altLang="en-US" sz="1800" kern="1200" dirty="0" smtClean="0"/>
            <a:t>건설계약의 정의</a:t>
          </a:r>
          <a:r>
            <a:rPr lang="en-US" altLang="ko-KR" sz="1800" kern="1200" dirty="0" smtClean="0"/>
            <a:t>) </a:t>
          </a:r>
          <a:r>
            <a:rPr lang="ko-KR" altLang="en-US" sz="1800" kern="1200" dirty="0" smtClean="0"/>
            <a:t>단일 자산의 건설이나 설계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기술 및 기능 또는 그 최종 목적이나 용도에 있어서 밀접하게 </a:t>
          </a:r>
          <a:r>
            <a:rPr lang="ko-KR" altLang="en-US" sz="1800" kern="1200" dirty="0" err="1" smtClean="0"/>
            <a:t>상호연관되거나</a:t>
          </a:r>
          <a:r>
            <a:rPr lang="ko-KR" altLang="en-US" sz="1800" kern="1200" dirty="0" smtClean="0"/>
            <a:t> 상호의존적인 복수 자산의 건설을 위해 구체적으로 협의된 계약</a:t>
          </a:r>
          <a:endParaRPr lang="ko-KR" altLang="en-US" sz="1800" b="0" u="none" kern="1200" dirty="0"/>
        </a:p>
      </dsp:txBody>
      <dsp:txXfrm>
        <a:off x="0" y="357809"/>
        <a:ext cx="8640960" cy="1484501"/>
      </dsp:txXfrm>
    </dsp:sp>
    <dsp:sp modelId="{AD49E263-BEBE-4C8C-8162-B2FB86B3B22E}">
      <dsp:nvSpPr>
        <dsp:cNvPr id="0" name=""/>
        <dsp:cNvSpPr/>
      </dsp:nvSpPr>
      <dsp:spPr>
        <a:xfrm>
          <a:off x="432048" y="46894"/>
          <a:ext cx="6048672" cy="4437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/>
            <a:t>1011</a:t>
          </a:r>
          <a:r>
            <a:rPr lang="ko-KR" altLang="en-US" sz="1800" b="1" kern="1200" dirty="0" smtClean="0"/>
            <a:t>호 건설계약 문단</a:t>
          </a:r>
          <a:r>
            <a:rPr lang="en-US" altLang="ko-KR" sz="1800" b="1" kern="1200" dirty="0" smtClean="0"/>
            <a:t>3</a:t>
          </a:r>
          <a:endParaRPr lang="ko-KR" altLang="en-US" sz="1800" b="1" kern="1200" dirty="0"/>
        </a:p>
      </dsp:txBody>
      <dsp:txXfrm>
        <a:off x="432048" y="46894"/>
        <a:ext cx="6048672" cy="443754"/>
      </dsp:txXfrm>
    </dsp:sp>
    <dsp:sp modelId="{4D3BF077-315D-4B64-BB02-7AB9222FE534}">
      <dsp:nvSpPr>
        <dsp:cNvPr id="0" name=""/>
        <dsp:cNvSpPr/>
      </dsp:nvSpPr>
      <dsp:spPr>
        <a:xfrm>
          <a:off x="0" y="2157063"/>
          <a:ext cx="8640960" cy="34846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87452" rIns="670635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재화의 판매로 인한 수익은 다음 조건이 모두 충족될 때 인식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⑴ 재화의 소유에 따른 유의적인 위험과 보상이 구매자에게 이전</a:t>
          </a:r>
          <a:endParaRPr lang="en-US" altLang="ko-KR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⑵ </a:t>
          </a:r>
          <a:r>
            <a:rPr lang="ko-KR" altLang="en-US" sz="1800" kern="1200" dirty="0" err="1" smtClean="0"/>
            <a:t>판매자는</a:t>
          </a:r>
          <a:r>
            <a:rPr lang="ko-KR" altLang="en-US" sz="1800" kern="1200" dirty="0" smtClean="0"/>
            <a:t> 판매된 재화의 소유권과 결부된 통상적 수준의 지속적인 관리상 관여를 하지 않을 뿐만 아니라 효과적인 통제를 하지도 않음</a:t>
          </a:r>
          <a:r>
            <a:rPr lang="en-US" altLang="ko-KR" sz="1800" kern="1200" dirty="0" smtClean="0"/>
            <a:t> </a:t>
          </a:r>
          <a:endParaRPr lang="en-US" altLang="ko-KR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⑶ 수익금액을 신뢰성 있게 측정할 수 있다</a:t>
          </a:r>
          <a:r>
            <a:rPr lang="en-US" altLang="ko-KR" sz="1800" kern="1200" dirty="0" smtClean="0"/>
            <a:t>.</a:t>
          </a:r>
          <a:endParaRPr lang="en-US" altLang="ko-KR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⑷ 거래와 관련된 </a:t>
          </a:r>
          <a:r>
            <a:rPr lang="ko-KR" altLang="en-US" sz="1800" kern="1200" dirty="0" err="1" smtClean="0"/>
            <a:t>경제적효익의</a:t>
          </a:r>
          <a:r>
            <a:rPr lang="ko-KR" altLang="en-US" sz="1800" kern="1200" dirty="0" smtClean="0"/>
            <a:t> 유입가능성이 높다</a:t>
          </a:r>
          <a:r>
            <a:rPr lang="en-US" altLang="ko-KR" sz="1800" kern="1200" dirty="0" smtClean="0"/>
            <a:t>.</a:t>
          </a:r>
          <a:endParaRPr lang="en-US" altLang="ko-KR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⑸ 거래와 관련하여 발생했거나 발생할 원가를 신뢰성 있게 측정가능</a:t>
          </a:r>
          <a:endParaRPr lang="en-US" altLang="ko-KR" sz="1800" kern="1200" dirty="0"/>
        </a:p>
      </dsp:txBody>
      <dsp:txXfrm>
        <a:off x="0" y="2157063"/>
        <a:ext cx="8640960" cy="3484674"/>
      </dsp:txXfrm>
    </dsp:sp>
    <dsp:sp modelId="{E30353F7-9B76-4B70-9F0F-E58562C32443}">
      <dsp:nvSpPr>
        <dsp:cNvPr id="0" name=""/>
        <dsp:cNvSpPr/>
      </dsp:nvSpPr>
      <dsp:spPr>
        <a:xfrm>
          <a:off x="432048" y="1872209"/>
          <a:ext cx="6048672" cy="3989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/>
            <a:t>1018</a:t>
          </a:r>
          <a:r>
            <a:rPr lang="ko-KR" altLang="en-US" sz="1800" b="1" kern="1200" dirty="0" smtClean="0"/>
            <a:t>호 수익인식 문단 </a:t>
          </a:r>
          <a:r>
            <a:rPr lang="en-US" altLang="ko-KR" sz="1800" b="1" kern="1200" dirty="0" smtClean="0"/>
            <a:t>14</a:t>
          </a:r>
          <a:endParaRPr lang="ko-KR" altLang="en-US" sz="1800" b="1" kern="1200" dirty="0"/>
        </a:p>
      </dsp:txBody>
      <dsp:txXfrm>
        <a:off x="432048" y="1872209"/>
        <a:ext cx="6048672" cy="39899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593250"/>
          <a:ext cx="8640960" cy="16188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74904" rIns="670635" bIns="128016" numCol="1" spcCol="1270" anchor="t" anchorCtr="0">
          <a:noAutofit/>
        </a:bodyPr>
        <a:lstStyle/>
        <a:p>
          <a:pPr marL="0" marR="0" lvl="1" indent="0" algn="l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ko-KR" altLang="en-US" sz="1800" b="0" u="none" kern="1200" dirty="0" smtClean="0"/>
            <a:t> ➀ 또는 ➁ </a:t>
          </a:r>
          <a:r>
            <a:rPr lang="en-US" altLang="ko-KR" sz="1800" b="0" u="none" kern="1200" dirty="0" smtClean="0">
              <a:uFillTx/>
            </a:rPr>
            <a:t>-&gt; </a:t>
          </a:r>
          <a:r>
            <a:rPr lang="ko-KR" altLang="en-US" sz="1800" b="0" u="none" kern="1200" dirty="0" smtClean="0">
              <a:uFillTx/>
            </a:rPr>
            <a:t>건설계약임</a:t>
          </a:r>
          <a:endParaRPr lang="ko-KR" altLang="en-US" sz="1800" b="0" u="none" kern="1200" dirty="0" smtClean="0"/>
        </a:p>
        <a:p>
          <a:pPr marL="171450" lvl="1" indent="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u="none" kern="1200" dirty="0" smtClean="0"/>
            <a:t>➀ </a:t>
          </a:r>
          <a:r>
            <a:rPr lang="ko-KR" altLang="en-US" sz="1800" b="0" u="none" kern="1200" dirty="0" smtClean="0">
              <a:uFillTx/>
            </a:rPr>
            <a:t>매수자가 건설 시작 전</a:t>
          </a:r>
          <a:r>
            <a:rPr lang="en-US" altLang="ko-KR" sz="1800" b="0" u="none" kern="1200" dirty="0" smtClean="0">
              <a:uFillTx/>
            </a:rPr>
            <a:t>,</a:t>
          </a:r>
          <a:r>
            <a:rPr lang="ko-KR" altLang="en-US" sz="1800" b="0" u="none" kern="1200" dirty="0" smtClean="0">
              <a:uFillTx/>
            </a:rPr>
            <a:t> 부동산의 주요 설계구조요소를 지정가능</a:t>
          </a:r>
          <a:r>
            <a:rPr lang="ko-KR" altLang="en-US" sz="1800" b="0" u="none" kern="1200" dirty="0" smtClean="0"/>
            <a:t> ➁ </a:t>
          </a:r>
          <a:r>
            <a:rPr lang="ko-KR" altLang="en-US" sz="1800" b="0" u="none" kern="1200" dirty="0" smtClean="0">
              <a:uFillTx/>
            </a:rPr>
            <a:t>건설진행 중에 주요 구조변경을 지정가능</a:t>
          </a:r>
          <a:endParaRPr lang="ko-KR" altLang="en-US" sz="1800" b="0" u="none" kern="1200" dirty="0"/>
        </a:p>
      </dsp:txBody>
      <dsp:txXfrm>
        <a:off x="0" y="593250"/>
        <a:ext cx="8640960" cy="1618889"/>
      </dsp:txXfrm>
    </dsp:sp>
    <dsp:sp modelId="{AD49E263-BEBE-4C8C-8162-B2FB86B3B22E}">
      <dsp:nvSpPr>
        <dsp:cNvPr id="0" name=""/>
        <dsp:cNvSpPr/>
      </dsp:nvSpPr>
      <dsp:spPr>
        <a:xfrm>
          <a:off x="676206" y="424267"/>
          <a:ext cx="6048672" cy="421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2115</a:t>
          </a:r>
          <a:r>
            <a:rPr lang="ko-KR" altLang="en-US" sz="2000" b="1" kern="1200" dirty="0" smtClean="0"/>
            <a:t>호 부동산건설약정 문단</a:t>
          </a:r>
          <a:r>
            <a:rPr lang="en-US" altLang="ko-KR" sz="2000" b="1" kern="1200" dirty="0" smtClean="0"/>
            <a:t>11</a:t>
          </a:r>
          <a:endParaRPr lang="ko-KR" altLang="en-US" sz="2000" b="1" kern="1200" dirty="0"/>
        </a:p>
      </dsp:txBody>
      <dsp:txXfrm>
        <a:off x="676206" y="424267"/>
        <a:ext cx="6048672" cy="421252"/>
      </dsp:txXfrm>
    </dsp:sp>
    <dsp:sp modelId="{4D3BF077-315D-4B64-BB02-7AB9222FE534}">
      <dsp:nvSpPr>
        <dsp:cNvPr id="0" name=""/>
        <dsp:cNvSpPr/>
      </dsp:nvSpPr>
      <dsp:spPr>
        <a:xfrm>
          <a:off x="0" y="2448269"/>
          <a:ext cx="8640960" cy="1223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74904" rIns="670635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u="none" kern="1200" dirty="0" smtClean="0">
              <a:uFillTx/>
            </a:rPr>
            <a:t>건설재료와 더불어 용역을 제공해야 한다면 재화판매약정</a:t>
          </a:r>
          <a:endParaRPr lang="ko-KR" altLang="en-US" sz="1800" b="0" u="none" kern="1200" dirty="0"/>
        </a:p>
      </dsp:txBody>
      <dsp:txXfrm>
        <a:off x="0" y="2448269"/>
        <a:ext cx="8640960" cy="1223383"/>
      </dsp:txXfrm>
    </dsp:sp>
    <dsp:sp modelId="{E30353F7-9B76-4B70-9F0F-E58562C32443}">
      <dsp:nvSpPr>
        <dsp:cNvPr id="0" name=""/>
        <dsp:cNvSpPr/>
      </dsp:nvSpPr>
      <dsp:spPr>
        <a:xfrm>
          <a:off x="720081" y="3731562"/>
          <a:ext cx="6048672" cy="4709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2115</a:t>
          </a:r>
          <a:r>
            <a:rPr lang="ko-KR" altLang="en-US" sz="2000" b="1" kern="1200" dirty="0" smtClean="0"/>
            <a:t>호 부동산건설약정 문단</a:t>
          </a:r>
          <a:r>
            <a:rPr lang="en-US" altLang="ko-KR" sz="2000" b="1" kern="1200" dirty="0" smtClean="0"/>
            <a:t>17</a:t>
          </a:r>
          <a:endParaRPr lang="ko-KR" altLang="en-US" sz="2000" b="1" kern="1200" dirty="0"/>
        </a:p>
      </dsp:txBody>
      <dsp:txXfrm>
        <a:off x="720081" y="3731562"/>
        <a:ext cx="6048672" cy="47099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0"/>
          <a:ext cx="8892480" cy="50639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155" tIns="645668" rIns="690155" bIns="142240" numCol="1" spcCol="1270" anchor="t" anchorCtr="0">
          <a:noAutofit/>
        </a:bodyPr>
        <a:lstStyle/>
        <a:p>
          <a:pPr marL="0" marR="0" lvl="1" indent="0" algn="l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altLang="en-US" sz="2000" b="0" u="none" kern="1200" dirty="0" smtClean="0"/>
            <a:t>IE7	</a:t>
          </a:r>
          <a:r>
            <a:rPr lang="ko-KR" altLang="en-US" sz="2000" b="0" u="none" kern="1200" dirty="0" smtClean="0"/>
            <a:t>이 사례에서 약정조건 및 관련된 모든 사실과 상황은 당해 약정이 </a:t>
          </a:r>
          <a:r>
            <a:rPr lang="ko-KR" altLang="en-US" sz="2000" b="0" u="sng" kern="1200" dirty="0" smtClean="0"/>
            <a:t>건설계약이 아님을 시사하고 있다</a:t>
          </a:r>
          <a:r>
            <a:rPr lang="en-US" altLang="en-US" sz="2000" b="0" u="none" kern="1200" dirty="0" smtClean="0"/>
            <a:t>. </a:t>
          </a:r>
          <a:r>
            <a:rPr lang="ko-KR" altLang="en-US" sz="2000" b="0" u="none" kern="1200" dirty="0" smtClean="0"/>
            <a:t>그 약정은  매수자에게 계약조건에 따라 추후에 완성된 부동산을 취득</a:t>
          </a:r>
          <a:r>
            <a:rPr lang="en-US" altLang="en-US" sz="2000" b="0" u="none" kern="1200" dirty="0" smtClean="0"/>
            <a:t>, </a:t>
          </a:r>
          <a:r>
            <a:rPr lang="ko-KR" altLang="en-US" sz="2000" b="0" u="none" kern="1200" dirty="0" smtClean="0"/>
            <a:t>사용</a:t>
          </a:r>
          <a:r>
            <a:rPr lang="en-US" altLang="en-US" sz="2000" b="0" u="none" kern="1200" dirty="0" smtClean="0"/>
            <a:t>, </a:t>
          </a:r>
          <a:r>
            <a:rPr lang="ko-KR" altLang="en-US" sz="2000" b="0" u="none" kern="1200" dirty="0" smtClean="0"/>
            <a:t>판매할 권리라는 형식의 자산과 매수가격을 지급할 의무를  부여하는 </a:t>
          </a:r>
          <a:r>
            <a:rPr lang="ko-KR" altLang="en-US" sz="2000" b="0" u="sng" kern="1200" dirty="0" smtClean="0"/>
            <a:t>선도계약</a:t>
          </a:r>
          <a:r>
            <a:rPr lang="ko-KR" altLang="en-US" sz="2000" b="0" u="none" kern="1200" dirty="0" smtClean="0"/>
            <a:t>에 해당한다</a:t>
          </a:r>
          <a:r>
            <a:rPr lang="en-US" altLang="en-US" sz="2000" b="0" u="none" kern="1200" dirty="0" smtClean="0"/>
            <a:t>. </a:t>
          </a:r>
          <a:r>
            <a:rPr lang="ko-KR" altLang="en-US" sz="2000" b="0" u="none" kern="1200" dirty="0" smtClean="0"/>
            <a:t>비록 매수자가 다른 당사자에게 선도계약상 권리를 이전할 수 있을지라도 기업은 </a:t>
          </a:r>
          <a:r>
            <a:rPr lang="ko-KR" altLang="en-US" sz="2000" b="0" u="sng" kern="1200" dirty="0" smtClean="0"/>
            <a:t>미성공사에 대한 통제와 소유권에 따른 중요한 위험과 보상을 완성부동산이 이전될 때까지 보유한다</a:t>
          </a:r>
          <a:r>
            <a:rPr lang="en-US" altLang="en-US" sz="2000" b="0" u="none" kern="1200" dirty="0" smtClean="0"/>
            <a:t>. </a:t>
          </a:r>
          <a:r>
            <a:rPr lang="ko-KR" altLang="en-US" sz="2000" b="0" u="none" kern="1200" dirty="0" smtClean="0"/>
            <a:t>따라서 수익은 기업회계기준서 제</a:t>
          </a:r>
          <a:r>
            <a:rPr lang="en-US" altLang="en-US" sz="2000" b="0" u="none" kern="1200" dirty="0" smtClean="0"/>
            <a:t>1018</a:t>
          </a:r>
          <a:r>
            <a:rPr lang="ko-KR" altLang="en-US" sz="2000" b="0" u="none" kern="1200" dirty="0" smtClean="0"/>
            <a:t>호  문단 </a:t>
          </a:r>
          <a:r>
            <a:rPr lang="en-US" altLang="en-US" sz="2000" b="0" u="none" kern="1200" dirty="0" smtClean="0"/>
            <a:t>14</a:t>
          </a:r>
          <a:r>
            <a:rPr lang="ko-KR" altLang="en-US" sz="2000" b="0" u="none" kern="1200" dirty="0" smtClean="0"/>
            <a:t>의 모든 기준이 충족될 때</a:t>
          </a:r>
          <a:r>
            <a:rPr lang="en-US" altLang="en-US" sz="2000" b="0" u="none" kern="1200" dirty="0" smtClean="0"/>
            <a:t>(</a:t>
          </a:r>
          <a:r>
            <a:rPr lang="ko-KR" altLang="en-US" sz="2000" b="0" u="none" kern="1200" dirty="0" smtClean="0"/>
            <a:t>이 사례에서는 완성시점</a:t>
          </a:r>
          <a:r>
            <a:rPr lang="en-US" altLang="en-US" sz="2000" b="0" u="none" kern="1200" dirty="0" smtClean="0"/>
            <a:t>)</a:t>
          </a:r>
          <a:r>
            <a:rPr lang="ko-KR" altLang="en-US" sz="2000" b="0" u="none" kern="1200" dirty="0" smtClean="0"/>
            <a:t>에만 인식하여야 한다</a:t>
          </a:r>
        </a:p>
      </dsp:txBody>
      <dsp:txXfrm>
        <a:off x="0" y="0"/>
        <a:ext cx="8892480" cy="5063902"/>
      </dsp:txXfrm>
    </dsp:sp>
    <dsp:sp modelId="{AD49E263-BEBE-4C8C-8162-B2FB86B3B22E}">
      <dsp:nvSpPr>
        <dsp:cNvPr id="0" name=""/>
        <dsp:cNvSpPr/>
      </dsp:nvSpPr>
      <dsp:spPr>
        <a:xfrm>
          <a:off x="695889" y="0"/>
          <a:ext cx="5200891" cy="679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280" tIns="0" rIns="235280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2115</a:t>
          </a:r>
          <a:r>
            <a:rPr lang="ko-KR" altLang="en-US" sz="2000" b="1" kern="1200" dirty="0" smtClean="0"/>
            <a:t>호 부동산건설약정 사례</a:t>
          </a:r>
          <a:r>
            <a:rPr lang="en-US" altLang="ko-KR" sz="2000" b="1" kern="1200" dirty="0" smtClean="0"/>
            <a:t>2</a:t>
          </a:r>
          <a:endParaRPr lang="ko-KR" altLang="en-US" sz="2000" b="1" kern="1200" dirty="0"/>
        </a:p>
      </dsp:txBody>
      <dsp:txXfrm>
        <a:off x="695889" y="0"/>
        <a:ext cx="5200891" cy="67923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0"/>
          <a:ext cx="8640960" cy="40087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353820" rIns="670635" bIns="142240" numCol="1" spcCol="1270" anchor="t" anchorCtr="0">
          <a:noAutofit/>
        </a:bodyPr>
        <a:lstStyle/>
        <a:p>
          <a:pPr marL="0" marR="0" lvl="1" indent="0" algn="l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ko-KR" altLang="en-US" sz="2000" b="0" u="none" kern="1200" dirty="0" smtClean="0"/>
            <a:t>  </a:t>
          </a:r>
          <a:endParaRPr lang="ko-KR" altLang="en-US" sz="2000" b="0" u="none" kern="1200" dirty="0" smtClean="0"/>
        </a:p>
        <a:p>
          <a:pPr marL="0" marR="0" lvl="1" indent="0" algn="l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ko-KR" altLang="en-US" sz="2000" b="0" u="none" kern="1200" dirty="0" smtClean="0"/>
            <a:t> 이 </a:t>
          </a:r>
          <a:r>
            <a:rPr lang="ko-KR" altLang="en-US" sz="2000" b="0" u="none" kern="1200" dirty="0" err="1" smtClean="0"/>
            <a:t>기준서에서</a:t>
          </a:r>
          <a:r>
            <a:rPr lang="ko-KR" altLang="en-US" sz="2000" b="0" u="none" kern="1200" dirty="0" smtClean="0"/>
            <a:t> 제시하는 가상 사례의 일부 측면들이 실제 사례에서도 존재하더라도</a:t>
          </a:r>
          <a:r>
            <a:rPr lang="en-US" altLang="ko-KR" sz="2000" b="0" u="none" kern="1200" dirty="0" smtClean="0"/>
            <a:t>,  (</a:t>
          </a:r>
          <a:r>
            <a:rPr lang="ko-KR" altLang="en-US" sz="2000" b="0" u="none" kern="1200" dirty="0" smtClean="0"/>
            <a:t>제시된 사례를 그대로 적용하지 말고</a:t>
          </a:r>
          <a:r>
            <a:rPr lang="en-US" altLang="ko-KR" sz="2000" b="0" u="none" kern="1200" dirty="0" smtClean="0"/>
            <a:t>)    </a:t>
          </a:r>
          <a:r>
            <a:rPr lang="ko-KR" altLang="en-US" sz="2000" b="0" u="none" kern="1200" dirty="0" smtClean="0"/>
            <a:t>특정 실제 사례의 모든 사실과 상황을 평가하여 </a:t>
          </a:r>
          <a:r>
            <a:rPr lang="ko-KR" altLang="en-US" sz="2000" b="0" u="none" kern="1200" dirty="0" err="1" smtClean="0"/>
            <a:t>기준서를</a:t>
          </a:r>
          <a:r>
            <a:rPr lang="ko-KR" altLang="en-US" sz="2000" b="0" u="none" kern="1200" dirty="0" smtClean="0"/>
            <a:t>  적용하여야 한다</a:t>
          </a:r>
          <a:r>
            <a:rPr lang="en-US" altLang="ko-KR" sz="2000" b="0" u="none" kern="1200" dirty="0" smtClean="0"/>
            <a:t>.</a:t>
          </a:r>
          <a:endParaRPr lang="ko-KR" altLang="en-US" sz="2000" b="0" u="none" kern="1200" dirty="0" smtClean="0"/>
        </a:p>
      </dsp:txBody>
      <dsp:txXfrm>
        <a:off x="0" y="0"/>
        <a:ext cx="8640960" cy="4008783"/>
      </dsp:txXfrm>
    </dsp:sp>
    <dsp:sp modelId="{AD49E263-BEBE-4C8C-8162-B2FB86B3B22E}">
      <dsp:nvSpPr>
        <dsp:cNvPr id="0" name=""/>
        <dsp:cNvSpPr/>
      </dsp:nvSpPr>
      <dsp:spPr>
        <a:xfrm>
          <a:off x="349855" y="288040"/>
          <a:ext cx="5053786" cy="1424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1110</a:t>
          </a:r>
          <a:r>
            <a:rPr lang="ko-KR" altLang="en-US" sz="2400" b="1" kern="1200" dirty="0" smtClean="0"/>
            <a:t>호 명시 </a:t>
          </a:r>
          <a:r>
            <a:rPr lang="en-US" altLang="ko-KR" sz="2400" b="1" kern="1200" dirty="0" smtClean="0"/>
            <a:t>(</a:t>
          </a:r>
          <a:r>
            <a:rPr lang="ko-KR" altLang="en-US" sz="2400" b="1" kern="1200" dirty="0" smtClean="0"/>
            <a:t>사례의 위험성</a:t>
          </a:r>
          <a:r>
            <a:rPr lang="en-US" altLang="ko-KR" sz="2400" b="1" kern="1200" dirty="0" smtClean="0"/>
            <a:t>?)</a:t>
          </a:r>
          <a:endParaRPr lang="ko-KR" altLang="en-US" sz="2400" b="1" kern="1200" dirty="0"/>
        </a:p>
      </dsp:txBody>
      <dsp:txXfrm>
        <a:off x="349855" y="288040"/>
        <a:ext cx="5053786" cy="142421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1062732"/>
          <a:ext cx="2699245" cy="19065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0" u="none" kern="1200" dirty="0" smtClean="0">
              <a:uFillTx/>
            </a:rPr>
            <a:t>매수자가 건설 시작 전에 부동산의 주요 설계구조요소를 </a:t>
          </a:r>
          <a:r>
            <a:rPr lang="ko-KR" altLang="en-US" sz="2000" b="0" u="none" kern="1200" dirty="0" err="1" smtClean="0">
              <a:uFillTx/>
            </a:rPr>
            <a:t>지정가능한가</a:t>
          </a:r>
          <a:r>
            <a:rPr lang="en-US" altLang="ko-KR" sz="2000" b="0" u="none" kern="1200" dirty="0" smtClean="0">
              <a:uFillTx/>
            </a:rPr>
            <a:t>?</a:t>
          </a:r>
          <a:endParaRPr lang="ko-KR" altLang="en-US" sz="2000" kern="1200" dirty="0"/>
        </a:p>
      </dsp:txBody>
      <dsp:txXfrm>
        <a:off x="1873164" y="1062732"/>
        <a:ext cx="2267365" cy="1906511"/>
      </dsp:txXfrm>
    </dsp:sp>
    <dsp:sp modelId="{BC4C1CBD-35DF-4F7A-A7BF-5C12490356AA}">
      <dsp:nvSpPr>
        <dsp:cNvPr id="0" name=""/>
        <dsp:cNvSpPr/>
      </dsp:nvSpPr>
      <dsp:spPr>
        <a:xfrm>
          <a:off x="1441285" y="3053611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0" u="none" kern="1200" dirty="0" smtClean="0">
              <a:uFillTx/>
            </a:rPr>
            <a:t>건설진행 중에 주요 구조변경을 </a:t>
          </a:r>
          <a:r>
            <a:rPr lang="ko-KR" altLang="en-US" sz="2000" b="0" u="none" kern="1200" dirty="0" err="1" smtClean="0">
              <a:uFillTx/>
            </a:rPr>
            <a:t>지정가능한가</a:t>
          </a:r>
          <a:r>
            <a:rPr lang="en-US" altLang="ko-KR" sz="2000" b="0" u="none" kern="1200" dirty="0" smtClean="0">
              <a:uFillTx/>
            </a:rPr>
            <a:t>?</a:t>
          </a:r>
          <a:endParaRPr lang="ko-KR" altLang="en-US" sz="2000" kern="1200" dirty="0"/>
        </a:p>
      </dsp:txBody>
      <dsp:txXfrm>
        <a:off x="1873164" y="3053611"/>
        <a:ext cx="2267365" cy="1800396"/>
      </dsp:txXfrm>
    </dsp:sp>
    <dsp:sp modelId="{28D98EC2-0ADE-48D9-A13F-D74CC40B8D9A}">
      <dsp:nvSpPr>
        <dsp:cNvPr id="0" name=""/>
        <dsp:cNvSpPr/>
      </dsp:nvSpPr>
      <dsp:spPr>
        <a:xfrm>
          <a:off x="1687" y="34293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600" b="1" kern="1200" dirty="0" smtClean="0"/>
            <a:t>2115.11</a:t>
          </a:r>
          <a:endParaRPr lang="ko-KR" altLang="en-US" sz="2600" b="1" kern="1200" dirty="0"/>
        </a:p>
      </dsp:txBody>
      <dsp:txXfrm>
        <a:off x="1687" y="34293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062732"/>
          <a:ext cx="2699245" cy="21776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구매자가 건설 </a:t>
          </a:r>
          <a:r>
            <a:rPr lang="ko-KR" altLang="en-US" sz="2000" kern="1200" dirty="0" err="1" smtClean="0"/>
            <a:t>시작전</a:t>
          </a:r>
          <a:r>
            <a:rPr lang="ko-KR" altLang="en-US" sz="2000" kern="1200" dirty="0" smtClean="0"/>
            <a:t> 또는 </a:t>
          </a:r>
          <a:r>
            <a:rPr lang="ko-KR" altLang="en-US" sz="2000" kern="1200" dirty="0" err="1" smtClean="0"/>
            <a:t>진행중</a:t>
          </a:r>
          <a:r>
            <a:rPr lang="ko-KR" altLang="en-US" sz="2000" kern="1200" dirty="0" smtClean="0"/>
            <a:t> 주요 설계구조 요소를 지정하거나 변경할 수 없음</a:t>
          </a:r>
          <a:endParaRPr lang="ko-KR" altLang="en-US" sz="2000" kern="1200" dirty="0"/>
        </a:p>
      </dsp:txBody>
      <dsp:txXfrm>
        <a:off x="6371906" y="1062732"/>
        <a:ext cx="2267365" cy="2177633"/>
      </dsp:txXfrm>
    </dsp:sp>
    <dsp:sp modelId="{51CDF598-4BCC-44DA-8DDF-EF416080E12B}">
      <dsp:nvSpPr>
        <dsp:cNvPr id="0" name=""/>
        <dsp:cNvSpPr/>
      </dsp:nvSpPr>
      <dsp:spPr>
        <a:xfrm>
          <a:off x="5940027" y="3324732"/>
          <a:ext cx="2699245" cy="19613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단</a:t>
          </a:r>
          <a:r>
            <a:rPr lang="en-US" altLang="ko-KR" sz="2000" kern="1200" dirty="0" smtClean="0"/>
            <a:t>, </a:t>
          </a:r>
          <a:r>
            <a:rPr lang="ko-KR" altLang="en-US" sz="2000" kern="1200" dirty="0" smtClean="0"/>
            <a:t>입주예정자의 집단적 동의에 의해 가능하나 이는 수동적</a:t>
          </a:r>
          <a:endParaRPr lang="ko-KR" altLang="en-US" sz="2000" kern="1200" dirty="0"/>
        </a:p>
      </dsp:txBody>
      <dsp:txXfrm>
        <a:off x="6371906" y="3324732"/>
        <a:ext cx="2267365" cy="1961315"/>
      </dsp:txXfrm>
    </dsp:sp>
    <dsp:sp modelId="{99C67F16-3D66-4713-B112-55C28E52AF47}">
      <dsp:nvSpPr>
        <dsp:cNvPr id="0" name=""/>
        <dsp:cNvSpPr/>
      </dsp:nvSpPr>
      <dsp:spPr>
        <a:xfrm>
          <a:off x="4500429" y="34293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b="1" kern="1200" dirty="0" smtClean="0"/>
            <a:t>사실</a:t>
          </a:r>
          <a:endParaRPr lang="ko-KR" altLang="en-US" sz="2600" b="1" kern="1200" dirty="0"/>
        </a:p>
      </dsp:txBody>
      <dsp:txXfrm>
        <a:off x="4500429" y="342933"/>
        <a:ext cx="1799496" cy="17994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1295856"/>
          <a:ext cx="2699245" cy="36727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재화의 소유에 따른 유의적인 위험과 보상이 구매자에게 이전되는지</a:t>
          </a:r>
          <a:r>
            <a:rPr lang="en-US" altLang="ko-KR" sz="2000" kern="1200" dirty="0" smtClean="0"/>
            <a:t>?</a:t>
          </a:r>
        </a:p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- </a:t>
          </a:r>
          <a:r>
            <a:rPr lang="ko-KR" altLang="en-US" sz="2000" kern="1200" dirty="0" err="1" smtClean="0"/>
            <a:t>건설진행중에</a:t>
          </a:r>
          <a:r>
            <a:rPr lang="ko-KR" altLang="en-US" sz="2000" kern="1200" dirty="0" smtClean="0"/>
            <a:t> 계속적으로 충족된다면 진행기준 사용</a:t>
          </a:r>
          <a:endParaRPr lang="ko-KR" altLang="en-US" sz="2000" kern="1200" dirty="0"/>
        </a:p>
      </dsp:txBody>
      <dsp:txXfrm>
        <a:off x="1873164" y="1295856"/>
        <a:ext cx="2267365" cy="3672700"/>
      </dsp:txXfrm>
    </dsp:sp>
    <dsp:sp modelId="{28D98EC2-0ADE-48D9-A13F-D74CC40B8D9A}">
      <dsp:nvSpPr>
        <dsp:cNvPr id="0" name=""/>
        <dsp:cNvSpPr/>
      </dsp:nvSpPr>
      <dsp:spPr>
        <a:xfrm>
          <a:off x="1687" y="576058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100" b="1" kern="1200" dirty="0" smtClean="0"/>
            <a:t>1018.14.1</a:t>
          </a:r>
        </a:p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100" b="1" kern="1200" dirty="0" smtClean="0"/>
            <a:t>2115.17</a:t>
          </a:r>
          <a:endParaRPr lang="ko-KR" altLang="en-US" sz="2100" b="1" kern="1200" dirty="0"/>
        </a:p>
      </dsp:txBody>
      <dsp:txXfrm>
        <a:off x="1687" y="576058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04667" y="1332206"/>
          <a:ext cx="2699245" cy="8513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분양계약을 해지할 수 없음</a:t>
          </a:r>
          <a:endParaRPr lang="ko-KR" altLang="en-US" sz="2000" kern="1200" dirty="0"/>
        </a:p>
      </dsp:txBody>
      <dsp:txXfrm>
        <a:off x="6336546" y="1332206"/>
        <a:ext cx="2267365" cy="851371"/>
      </dsp:txXfrm>
    </dsp:sp>
    <dsp:sp modelId="{51CDF598-4BCC-44DA-8DDF-EF416080E12B}">
      <dsp:nvSpPr>
        <dsp:cNvPr id="0" name=""/>
        <dsp:cNvSpPr/>
      </dsp:nvSpPr>
      <dsp:spPr>
        <a:xfrm>
          <a:off x="5940027" y="2273778"/>
          <a:ext cx="2699245" cy="12116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자산 가격변동위험</a:t>
          </a:r>
          <a:r>
            <a:rPr lang="en-US" altLang="ko-KR" sz="2000" kern="1200" dirty="0" smtClean="0"/>
            <a:t>,</a:t>
          </a:r>
          <a:r>
            <a:rPr lang="ko-KR" altLang="en-US" sz="2000" kern="1200" dirty="0" smtClean="0"/>
            <a:t>보상은 구매자에게 귀속</a:t>
          </a:r>
          <a:endParaRPr lang="ko-KR" altLang="en-US" sz="2000" kern="1200" dirty="0"/>
        </a:p>
      </dsp:txBody>
      <dsp:txXfrm>
        <a:off x="6371906" y="2273778"/>
        <a:ext cx="2267365" cy="1211612"/>
      </dsp:txXfrm>
    </dsp:sp>
    <dsp:sp modelId="{6B9259BC-425F-44FF-A63C-5C7A3AB5864D}">
      <dsp:nvSpPr>
        <dsp:cNvPr id="0" name=""/>
        <dsp:cNvSpPr/>
      </dsp:nvSpPr>
      <dsp:spPr>
        <a:xfrm>
          <a:off x="5940027" y="3569757"/>
          <a:ext cx="2699245" cy="14402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대가의 수령이 전반적인 </a:t>
          </a:r>
          <a:r>
            <a:rPr lang="ko-KR" altLang="en-US" sz="2000" kern="1200" dirty="0" err="1" smtClean="0"/>
            <a:t>공사진행정도를</a:t>
          </a:r>
          <a:r>
            <a:rPr lang="ko-KR" altLang="en-US" sz="2000" kern="1200" dirty="0" smtClean="0"/>
            <a:t> 반영 결정</a:t>
          </a:r>
          <a:endParaRPr lang="ko-KR" altLang="en-US" sz="2000" kern="1200" dirty="0"/>
        </a:p>
      </dsp:txBody>
      <dsp:txXfrm>
        <a:off x="6371906" y="3569757"/>
        <a:ext cx="2267365" cy="1440245"/>
      </dsp:txXfrm>
    </dsp:sp>
    <dsp:sp modelId="{99C67F16-3D66-4713-B112-55C28E52AF47}">
      <dsp:nvSpPr>
        <dsp:cNvPr id="0" name=""/>
        <dsp:cNvSpPr/>
      </dsp:nvSpPr>
      <dsp:spPr>
        <a:xfrm>
          <a:off x="4500429" y="576058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b="1" kern="1200" dirty="0" smtClean="0"/>
            <a:t>사실</a:t>
          </a:r>
          <a:endParaRPr lang="ko-KR" altLang="en-US" sz="2100" b="1" kern="1200" dirty="0"/>
        </a:p>
      </dsp:txBody>
      <dsp:txXfrm>
        <a:off x="4500429" y="576058"/>
        <a:ext cx="1799496" cy="179949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883296"/>
          <a:ext cx="2699245" cy="26974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판매자는</a:t>
          </a:r>
          <a:r>
            <a:rPr lang="ko-KR" altLang="en-US" sz="2000" kern="1200" dirty="0" smtClean="0"/>
            <a:t> 소유권과 결부된 통상적 수준의 지속적인 관리상 관여를 하지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883296"/>
        <a:ext cx="2267365" cy="2697426"/>
      </dsp:txXfrm>
    </dsp:sp>
    <dsp:sp modelId="{BC4C1CBD-35DF-4F7A-A7BF-5C12490356AA}">
      <dsp:nvSpPr>
        <dsp:cNvPr id="0" name=""/>
        <dsp:cNvSpPr/>
      </dsp:nvSpPr>
      <dsp:spPr>
        <a:xfrm>
          <a:off x="1441285" y="3673910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뿐만 아니라 효과적인 통제를 하지도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3673910"/>
        <a:ext cx="2267365" cy="1800396"/>
      </dsp:txXfrm>
    </dsp:sp>
    <dsp:sp modelId="{28D98EC2-0ADE-48D9-A13F-D74CC40B8D9A}">
      <dsp:nvSpPr>
        <dsp:cNvPr id="0" name=""/>
        <dsp:cNvSpPr/>
      </dsp:nvSpPr>
      <dsp:spPr>
        <a:xfrm>
          <a:off x="1687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100" b="1" kern="1200" dirty="0" smtClean="0"/>
            <a:t>1018.14.2</a:t>
          </a:r>
          <a:endParaRPr lang="ko-KR" altLang="en-US" sz="2100" b="1" kern="1200" dirty="0"/>
        </a:p>
      </dsp:txBody>
      <dsp:txXfrm>
        <a:off x="1687" y="163497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04667" y="811640"/>
          <a:ext cx="2699245" cy="14453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구매자의 </a:t>
          </a:r>
          <a:r>
            <a:rPr lang="ko-KR" altLang="en-US" sz="2000" kern="1200" dirty="0" err="1" smtClean="0"/>
            <a:t>동의없이</a:t>
          </a:r>
          <a:r>
            <a:rPr lang="ko-KR" altLang="en-US" sz="2000" kern="1200" dirty="0" smtClean="0"/>
            <a:t> 미완성아파트 설계 변경 불가</a:t>
          </a:r>
          <a:endParaRPr lang="ko-KR" altLang="en-US" sz="2000" kern="1200" dirty="0"/>
        </a:p>
      </dsp:txBody>
      <dsp:txXfrm>
        <a:off x="6336546" y="811640"/>
        <a:ext cx="2267365" cy="1445358"/>
      </dsp:txXfrm>
    </dsp:sp>
    <dsp:sp modelId="{51CDF598-4BCC-44DA-8DDF-EF416080E12B}">
      <dsp:nvSpPr>
        <dsp:cNvPr id="0" name=""/>
        <dsp:cNvSpPr/>
      </dsp:nvSpPr>
      <dsp:spPr>
        <a:xfrm>
          <a:off x="5940027" y="2359891"/>
          <a:ext cx="2699245" cy="12996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담보</a:t>
          </a:r>
          <a:r>
            <a:rPr lang="en-US" altLang="ko-KR" sz="2000" kern="1200" dirty="0" smtClean="0"/>
            <a:t>․</a:t>
          </a:r>
          <a:r>
            <a:rPr lang="ko-KR" altLang="en-US" sz="2000" kern="1200" dirty="0" smtClean="0"/>
            <a:t>임차권 설정</a:t>
          </a:r>
          <a:r>
            <a:rPr lang="en-US" altLang="ko-KR" sz="2000" kern="1200" dirty="0" smtClean="0"/>
            <a:t>․ </a:t>
          </a:r>
          <a:r>
            <a:rPr lang="ko-KR" altLang="en-US" sz="2000" kern="1200" dirty="0" smtClean="0"/>
            <a:t>매매 및 증여 등의 행위 불가</a:t>
          </a:r>
          <a:endParaRPr lang="ko-KR" altLang="en-US" sz="2000" kern="1200" dirty="0"/>
        </a:p>
      </dsp:txBody>
      <dsp:txXfrm>
        <a:off x="6371906" y="2359891"/>
        <a:ext cx="2267365" cy="1299670"/>
      </dsp:txXfrm>
    </dsp:sp>
    <dsp:sp modelId="{6B9259BC-425F-44FF-A63C-5C7A3AB5864D}">
      <dsp:nvSpPr>
        <dsp:cNvPr id="0" name=""/>
        <dsp:cNvSpPr/>
      </dsp:nvSpPr>
      <dsp:spPr>
        <a:xfrm>
          <a:off x="5940027" y="3744360"/>
          <a:ext cx="2699245" cy="12883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압류ㆍ가압류ㆍ가처분</a:t>
          </a:r>
          <a:r>
            <a:rPr lang="ko-KR" altLang="en-US" sz="2000" kern="1200" dirty="0" smtClean="0"/>
            <a:t> 등의 목적물이 되지 못함</a:t>
          </a:r>
          <a:endParaRPr lang="ko-KR" altLang="en-US" sz="2000" kern="1200" dirty="0"/>
        </a:p>
      </dsp:txBody>
      <dsp:txXfrm>
        <a:off x="6371906" y="3744360"/>
        <a:ext cx="2267365" cy="1288309"/>
      </dsp:txXfrm>
    </dsp:sp>
    <dsp:sp modelId="{99C67F16-3D66-4713-B112-55C28E52AF47}">
      <dsp:nvSpPr>
        <dsp:cNvPr id="0" name=""/>
        <dsp:cNvSpPr/>
      </dsp:nvSpPr>
      <dsp:spPr>
        <a:xfrm>
          <a:off x="4500429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b="1" kern="1200" dirty="0" smtClean="0"/>
            <a:t>사실</a:t>
          </a:r>
          <a:endParaRPr lang="ko-KR" altLang="en-US" sz="2100" b="1" kern="1200" dirty="0"/>
        </a:p>
      </dsp:txBody>
      <dsp:txXfrm>
        <a:off x="4500429" y="163497"/>
        <a:ext cx="1799496" cy="1799496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883296"/>
          <a:ext cx="2699245" cy="26974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판매자는</a:t>
          </a:r>
          <a:r>
            <a:rPr lang="ko-KR" altLang="en-US" sz="2000" kern="1200" dirty="0" smtClean="0"/>
            <a:t> 소유권과 결부된 통상적 수준의 지속적인 관리상 관여를 하지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883296"/>
        <a:ext cx="2267365" cy="2697426"/>
      </dsp:txXfrm>
    </dsp:sp>
    <dsp:sp modelId="{BC4C1CBD-35DF-4F7A-A7BF-5C12490356AA}">
      <dsp:nvSpPr>
        <dsp:cNvPr id="0" name=""/>
        <dsp:cNvSpPr/>
      </dsp:nvSpPr>
      <dsp:spPr>
        <a:xfrm>
          <a:off x="1441285" y="3673910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뿐만 아니라 효과적인 통제를 하지도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3673910"/>
        <a:ext cx="2267365" cy="1800396"/>
      </dsp:txXfrm>
    </dsp:sp>
    <dsp:sp modelId="{28D98EC2-0ADE-48D9-A13F-D74CC40B8D9A}">
      <dsp:nvSpPr>
        <dsp:cNvPr id="0" name=""/>
        <dsp:cNvSpPr/>
      </dsp:nvSpPr>
      <dsp:spPr>
        <a:xfrm>
          <a:off x="1687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100" b="1" kern="1200" dirty="0" smtClean="0"/>
            <a:t>1018.14.2</a:t>
          </a:r>
          <a:endParaRPr lang="ko-KR" altLang="en-US" sz="2100" b="1" kern="1200" dirty="0"/>
        </a:p>
      </dsp:txBody>
      <dsp:txXfrm>
        <a:off x="1687" y="163497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04667" y="811640"/>
          <a:ext cx="2699245" cy="14453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구매자는 분양권을 전매할 수 있는 권한을 소유</a:t>
          </a:r>
          <a:endParaRPr lang="ko-KR" altLang="en-US" sz="2000" kern="1200" dirty="0"/>
        </a:p>
      </dsp:txBody>
      <dsp:txXfrm>
        <a:off x="6336546" y="811640"/>
        <a:ext cx="2267365" cy="1445358"/>
      </dsp:txXfrm>
    </dsp:sp>
    <dsp:sp modelId="{51CDF598-4BCC-44DA-8DDF-EF416080E12B}">
      <dsp:nvSpPr>
        <dsp:cNvPr id="0" name=""/>
        <dsp:cNvSpPr/>
      </dsp:nvSpPr>
      <dsp:spPr>
        <a:xfrm>
          <a:off x="5940027" y="2359891"/>
          <a:ext cx="2699245" cy="12996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구매자는 분양권을 중도금 대출에 활용</a:t>
          </a:r>
          <a:endParaRPr lang="ko-KR" altLang="en-US" sz="2000" kern="1200" dirty="0"/>
        </a:p>
      </dsp:txBody>
      <dsp:txXfrm>
        <a:off x="6371906" y="2359891"/>
        <a:ext cx="2267365" cy="1299670"/>
      </dsp:txXfrm>
    </dsp:sp>
    <dsp:sp modelId="{1A6DC6A5-36A7-4D51-AE56-CAA4458B4D78}">
      <dsp:nvSpPr>
        <dsp:cNvPr id="0" name=""/>
        <dsp:cNvSpPr/>
      </dsp:nvSpPr>
      <dsp:spPr>
        <a:xfrm>
          <a:off x="5940027" y="3768935"/>
          <a:ext cx="2699245" cy="14647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토지를 대한주택보증 또는 신탁회사에 신탁하는 경우</a:t>
          </a:r>
          <a:endParaRPr lang="ko-KR" altLang="en-US" sz="2000" kern="1200" dirty="0"/>
        </a:p>
      </dsp:txBody>
      <dsp:txXfrm>
        <a:off x="6371906" y="3768935"/>
        <a:ext cx="2267365" cy="1464766"/>
      </dsp:txXfrm>
    </dsp:sp>
    <dsp:sp modelId="{99C67F16-3D66-4713-B112-55C28E52AF47}">
      <dsp:nvSpPr>
        <dsp:cNvPr id="0" name=""/>
        <dsp:cNvSpPr/>
      </dsp:nvSpPr>
      <dsp:spPr>
        <a:xfrm>
          <a:off x="4500429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b="1" kern="1200" dirty="0" smtClean="0"/>
            <a:t>사실</a:t>
          </a:r>
          <a:endParaRPr lang="ko-KR" altLang="en-US" sz="2100" b="1" kern="1200" dirty="0"/>
        </a:p>
      </dsp:txBody>
      <dsp:txXfrm>
        <a:off x="4500429" y="163497"/>
        <a:ext cx="1799496" cy="179949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883296"/>
          <a:ext cx="2699245" cy="26974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판매자는</a:t>
          </a:r>
          <a:r>
            <a:rPr lang="ko-KR" altLang="en-US" sz="2000" kern="1200" dirty="0" smtClean="0"/>
            <a:t> 소유권과 결부된 통상적 수준의 지속적인 관리상 관여를 하지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883296"/>
        <a:ext cx="2267365" cy="2697426"/>
      </dsp:txXfrm>
    </dsp:sp>
    <dsp:sp modelId="{BC4C1CBD-35DF-4F7A-A7BF-5C12490356AA}">
      <dsp:nvSpPr>
        <dsp:cNvPr id="0" name=""/>
        <dsp:cNvSpPr/>
      </dsp:nvSpPr>
      <dsp:spPr>
        <a:xfrm>
          <a:off x="1441285" y="3673910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뿐만 아니라 효과적인 통제를 하지도 않는가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>
        <a:off x="1873164" y="3673910"/>
        <a:ext cx="2267365" cy="1800396"/>
      </dsp:txXfrm>
    </dsp:sp>
    <dsp:sp modelId="{28D98EC2-0ADE-48D9-A13F-D74CC40B8D9A}">
      <dsp:nvSpPr>
        <dsp:cNvPr id="0" name=""/>
        <dsp:cNvSpPr/>
      </dsp:nvSpPr>
      <dsp:spPr>
        <a:xfrm>
          <a:off x="1687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100" b="1" kern="1200" dirty="0" smtClean="0"/>
            <a:t>1018.14.2</a:t>
          </a:r>
          <a:endParaRPr lang="ko-KR" altLang="en-US" sz="2100" b="1" kern="1200" dirty="0"/>
        </a:p>
      </dsp:txBody>
      <dsp:txXfrm>
        <a:off x="1687" y="163497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04667" y="811640"/>
          <a:ext cx="2699245" cy="41321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건설사</a:t>
          </a:r>
          <a:r>
            <a:rPr lang="ko-KR" altLang="en-US" sz="2000" kern="1200" dirty="0" smtClean="0"/>
            <a:t> </a:t>
          </a:r>
          <a:r>
            <a:rPr lang="ko-KR" altLang="en-US" sz="2000" kern="1200" dirty="0" err="1" smtClean="0"/>
            <a:t>부도시</a:t>
          </a:r>
          <a:r>
            <a:rPr lang="ko-KR" altLang="en-US" sz="2000" kern="1200" dirty="0" smtClean="0"/>
            <a:t> 매수자는 납부금액의 환불 또는 대한주택보증 통해 다른 </a:t>
          </a:r>
          <a:r>
            <a:rPr lang="ko-KR" altLang="en-US" sz="2000" kern="1200" dirty="0" err="1" smtClean="0"/>
            <a:t>건설사로</a:t>
          </a:r>
          <a:r>
            <a:rPr lang="ko-KR" altLang="en-US" sz="2000" kern="1200" dirty="0" smtClean="0"/>
            <a:t> 하여금 공사를 완성하게 할 수 있는 선택권한 있음</a:t>
          </a:r>
          <a:endParaRPr lang="ko-KR" altLang="en-US" sz="2000" kern="1200" dirty="0"/>
        </a:p>
      </dsp:txBody>
      <dsp:txXfrm>
        <a:off x="6336546" y="811640"/>
        <a:ext cx="2267365" cy="4132162"/>
      </dsp:txXfrm>
    </dsp:sp>
    <dsp:sp modelId="{99C67F16-3D66-4713-B112-55C28E52AF47}">
      <dsp:nvSpPr>
        <dsp:cNvPr id="0" name=""/>
        <dsp:cNvSpPr/>
      </dsp:nvSpPr>
      <dsp:spPr>
        <a:xfrm>
          <a:off x="4500429" y="16349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b="1" kern="1200" dirty="0" smtClean="0"/>
            <a:t>사실</a:t>
          </a:r>
          <a:endParaRPr lang="ko-KR" altLang="en-US" sz="2100" b="1" kern="1200" dirty="0"/>
        </a:p>
      </dsp:txBody>
      <dsp:txXfrm>
        <a:off x="4500429" y="163497"/>
        <a:ext cx="1799496" cy="179949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81822" y="283351"/>
          <a:ext cx="1878818" cy="1315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822" y="283351"/>
        <a:ext cx="1878818" cy="1315172"/>
      </dsp:txXfrm>
    </dsp:sp>
    <dsp:sp modelId="{4A4BC614-5294-4588-A22C-24EC08AB7521}">
      <dsp:nvSpPr>
        <dsp:cNvPr id="0" name=""/>
        <dsp:cNvSpPr/>
      </dsp:nvSpPr>
      <dsp:spPr>
        <a:xfrm rot="5400000">
          <a:off x="4259438" y="-2942737"/>
          <a:ext cx="1221231" cy="71097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1" kern="1200" dirty="0" smtClean="0"/>
            <a:t>부동산설계에 영향을 미칠 수 있는 제한적인 능력만을 가지는 경우는 건설계약으로 보기 어려움</a:t>
          </a:r>
          <a:endParaRPr lang="ko-KR" altLang="en-US" sz="2000" b="1" kern="1200" dirty="0"/>
        </a:p>
      </dsp:txBody>
      <dsp:txXfrm rot="5400000">
        <a:off x="4259438" y="-2942737"/>
        <a:ext cx="1221231" cy="7109763"/>
      </dsp:txXfrm>
    </dsp:sp>
    <dsp:sp modelId="{22785638-4B23-421B-A921-56E8880395DF}">
      <dsp:nvSpPr>
        <dsp:cNvPr id="0" name=""/>
        <dsp:cNvSpPr/>
      </dsp:nvSpPr>
      <dsp:spPr>
        <a:xfrm rot="5400000">
          <a:off x="-281822" y="1970705"/>
          <a:ext cx="1878818" cy="1315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/>
        </a:p>
      </dsp:txBody>
      <dsp:txXfrm rot="5400000">
        <a:off x="-281822" y="1970705"/>
        <a:ext cx="1878818" cy="1315172"/>
      </dsp:txXfrm>
    </dsp:sp>
    <dsp:sp modelId="{CE7CD4B9-90A5-4256-B5A5-B9306DBC88FA}">
      <dsp:nvSpPr>
        <dsp:cNvPr id="0" name=""/>
        <dsp:cNvSpPr/>
      </dsp:nvSpPr>
      <dsp:spPr>
        <a:xfrm rot="5400000">
          <a:off x="4259438" y="-1255382"/>
          <a:ext cx="1221231" cy="71097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1" kern="1200" dirty="0" smtClean="0"/>
            <a:t>재화판매 인식요건이 </a:t>
          </a:r>
          <a:r>
            <a:rPr lang="ko-KR" altLang="en-US" sz="2000" b="1" kern="1200" dirty="0" err="1" smtClean="0"/>
            <a:t>건설진행중에</a:t>
          </a:r>
          <a:r>
            <a:rPr lang="ko-KR" altLang="en-US" sz="2000" b="1" kern="1200" dirty="0" smtClean="0"/>
            <a:t> 계속적으로 충족한다면 진행기준을 사용</a:t>
          </a:r>
          <a:endParaRPr lang="ko-KR" altLang="en-US" sz="2000" kern="1200" dirty="0"/>
        </a:p>
      </dsp:txBody>
      <dsp:txXfrm rot="5400000">
        <a:off x="4259438" y="-1255382"/>
        <a:ext cx="1221231" cy="7109763"/>
      </dsp:txXfrm>
    </dsp:sp>
    <dsp:sp modelId="{28F38923-13FA-49C4-8FBE-E08318C9552C}">
      <dsp:nvSpPr>
        <dsp:cNvPr id="0" name=""/>
        <dsp:cNvSpPr/>
      </dsp:nvSpPr>
      <dsp:spPr>
        <a:xfrm rot="5400000">
          <a:off x="-281822" y="3658060"/>
          <a:ext cx="1878818" cy="1315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/>
        </a:p>
      </dsp:txBody>
      <dsp:txXfrm rot="5400000">
        <a:off x="-281822" y="3658060"/>
        <a:ext cx="1878818" cy="1315172"/>
      </dsp:txXfrm>
    </dsp:sp>
    <dsp:sp modelId="{631B21E1-C8E1-48A5-9EB7-499979410A87}">
      <dsp:nvSpPr>
        <dsp:cNvPr id="0" name=""/>
        <dsp:cNvSpPr/>
      </dsp:nvSpPr>
      <dsp:spPr>
        <a:xfrm rot="5400000">
          <a:off x="4259438" y="431971"/>
          <a:ext cx="1221231" cy="71097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2385" rIns="32385" bIns="32385" numCol="1" spcCol="1270" anchor="ctr" anchorCtr="0">
          <a:noAutofit/>
        </a:bodyPr>
        <a:lstStyle/>
        <a:p>
          <a:pPr marL="285750" lvl="1" indent="-285750" algn="l" defTabSz="2266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5100" kern="1200" dirty="0" smtClean="0"/>
            <a:t>?</a:t>
          </a:r>
          <a:endParaRPr lang="ko-KR" altLang="en-US" sz="5100" kern="1200" dirty="0"/>
        </a:p>
      </dsp:txBody>
      <dsp:txXfrm rot="5400000">
        <a:off x="4259438" y="431971"/>
        <a:ext cx="1221231" cy="7109763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896870-535E-4908-AAAB-E842A30F5545}">
      <dsp:nvSpPr>
        <dsp:cNvPr id="0" name=""/>
        <dsp:cNvSpPr/>
      </dsp:nvSpPr>
      <dsp:spPr>
        <a:xfrm>
          <a:off x="3427580" y="0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건설계약에 해당하지 않고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재화 판매에 해당하지만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u="none" kern="1200" dirty="0" smtClean="0">
              <a:uFillTx/>
            </a:rPr>
            <a:t>제작 진행 중에 계속적으로 충족된다면</a:t>
          </a:r>
          <a:r>
            <a:rPr lang="en-US" altLang="ko-KR" sz="1800" u="none" kern="1200" dirty="0" smtClean="0">
              <a:uFillTx/>
            </a:rPr>
            <a:t>?</a:t>
          </a:r>
          <a:endParaRPr lang="ko-KR" altLang="en-US" sz="1800" u="none" kern="1200" dirty="0"/>
        </a:p>
      </dsp:txBody>
      <dsp:txXfrm>
        <a:off x="3427580" y="0"/>
        <a:ext cx="5141371" cy="1710189"/>
      </dsp:txXfrm>
    </dsp:sp>
    <dsp:sp modelId="{2FFF3643-9DD7-4870-B545-BB2B4050381C}">
      <dsp:nvSpPr>
        <dsp:cNvPr id="0" name=""/>
        <dsp:cNvSpPr/>
      </dsp:nvSpPr>
      <dsp:spPr>
        <a:xfrm>
          <a:off x="0" y="0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1" kern="1200" dirty="0" smtClean="0"/>
            <a:t>예약매출</a:t>
          </a:r>
          <a:r>
            <a:rPr lang="en-US" altLang="ko-KR" sz="2800" b="1" kern="1200" dirty="0" smtClean="0"/>
            <a:t>?</a:t>
          </a:r>
          <a:endParaRPr lang="ko-KR" altLang="en-US" sz="2800" b="1" kern="1200" dirty="0"/>
        </a:p>
      </dsp:txBody>
      <dsp:txXfrm>
        <a:off x="0" y="0"/>
        <a:ext cx="3427580" cy="1710189"/>
      </dsp:txXfrm>
    </dsp:sp>
    <dsp:sp modelId="{D489805E-D058-4132-B707-39A6B494EED1}">
      <dsp:nvSpPr>
        <dsp:cNvPr id="0" name=""/>
        <dsp:cNvSpPr/>
      </dsp:nvSpPr>
      <dsp:spPr>
        <a:xfrm>
          <a:off x="3427580" y="1881209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800" kern="1200" dirty="0"/>
        </a:p>
      </dsp:txBody>
      <dsp:txXfrm>
        <a:off x="3427580" y="1881209"/>
        <a:ext cx="5141371" cy="1710189"/>
      </dsp:txXfrm>
    </dsp:sp>
    <dsp:sp modelId="{5927D42F-1935-4F97-97B3-1F54CFE87EE9}">
      <dsp:nvSpPr>
        <dsp:cNvPr id="0" name=""/>
        <dsp:cNvSpPr/>
      </dsp:nvSpPr>
      <dsp:spPr>
        <a:xfrm>
          <a:off x="0" y="1881209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500" kern="1200" dirty="0" smtClean="0"/>
            <a:t>?</a:t>
          </a:r>
          <a:endParaRPr lang="ko-KR" altLang="en-US" sz="6500" kern="1200" dirty="0"/>
        </a:p>
      </dsp:txBody>
      <dsp:txXfrm>
        <a:off x="0" y="1881209"/>
        <a:ext cx="3427580" cy="1710189"/>
      </dsp:txXfrm>
    </dsp:sp>
    <dsp:sp modelId="{17435A0F-045F-4A67-97AE-99E7ADF52490}">
      <dsp:nvSpPr>
        <dsp:cNvPr id="0" name=""/>
        <dsp:cNvSpPr/>
      </dsp:nvSpPr>
      <dsp:spPr>
        <a:xfrm>
          <a:off x="3427580" y="3762418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677CB-C18B-45E5-BB08-8EC031E8036D}">
      <dsp:nvSpPr>
        <dsp:cNvPr id="0" name=""/>
        <dsp:cNvSpPr/>
      </dsp:nvSpPr>
      <dsp:spPr>
        <a:xfrm>
          <a:off x="0" y="3762418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500" kern="1200" dirty="0" smtClean="0"/>
            <a:t>?</a:t>
          </a:r>
          <a:endParaRPr lang="ko-KR" altLang="en-US" sz="6500" kern="1200" dirty="0"/>
        </a:p>
      </dsp:txBody>
      <dsp:txXfrm>
        <a:off x="0" y="3762418"/>
        <a:ext cx="3427580" cy="1710189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600" b="1" kern="1200" dirty="0" smtClean="0"/>
            <a:t>000</a:t>
          </a:r>
          <a:r>
            <a:rPr lang="ko-KR" altLang="en-US" sz="2600" b="1" kern="1200" dirty="0" smtClean="0"/>
            <a:t>특별회계 차입금의 고객 대여 거래는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marR="0" lvl="0" indent="0" algn="ctr" defTabSz="14224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o-KR" altLang="en-US" sz="2600" b="1" kern="1200" dirty="0" smtClean="0"/>
            <a:t>회사 자산의 대여거래인지</a:t>
          </a:r>
        </a:p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600" b="1" kern="1200" dirty="0" smtClean="0"/>
            <a:t>?</a:t>
          </a:r>
          <a:endParaRPr lang="ko-KR" altLang="en-US" sz="2600" b="1" kern="1200" dirty="0" smtClean="0"/>
        </a:p>
        <a:p>
          <a:pPr lvl="0" algn="ctr">
            <a:spcBef>
              <a:spcPct val="0"/>
            </a:spcBef>
          </a:pPr>
          <a:endParaRPr lang="ko-KR" altLang="en-US" sz="2600" b="1" kern="1200" dirty="0" smtClean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b="1" kern="1200" dirty="0" smtClean="0"/>
            <a:t>정부에게 대리인 용역을 제공하는 거래인지</a:t>
          </a:r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1" kern="1200" dirty="0" smtClean="0"/>
            <a:t>손익의 총액 </a:t>
          </a:r>
          <a:r>
            <a:rPr lang="ko-KR" altLang="en-US" sz="2800" b="1" kern="1200" dirty="0" err="1" smtClean="0"/>
            <a:t>순액인식</a:t>
          </a:r>
          <a:endParaRPr lang="ko-KR" altLang="en-US" sz="2800" b="1" kern="1200" dirty="0"/>
        </a:p>
      </dsp:txBody>
      <dsp:txXfrm>
        <a:off x="2999133" y="2025225"/>
        <a:ext cx="2570685" cy="135015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5130716" y="-1869213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회사가 ‘</a:t>
          </a:r>
          <a:r>
            <a:rPr lang="ko-KR" altLang="en-US" sz="2600" kern="1200" dirty="0" err="1" smtClean="0"/>
            <a:t>민간사와</a:t>
          </a:r>
          <a:r>
            <a:rPr lang="ko-KR" altLang="en-US" sz="2600" kern="1200" dirty="0" smtClean="0"/>
            <a:t> 정부와의 거래’의 대리인 역할을 수행하는지</a:t>
          </a:r>
          <a:endParaRPr lang="ko-KR" altLang="en-US" sz="2600" kern="1200" dirty="0"/>
        </a:p>
      </dsp:txBody>
      <dsp:txXfrm rot="5400000">
        <a:off x="5130716" y="-1869213"/>
        <a:ext cx="1392342" cy="5484129"/>
      </dsp:txXfrm>
    </dsp:sp>
    <dsp:sp modelId="{CE5C1884-57AB-4501-ABD4-D1AFBA90E1C1}">
      <dsp:nvSpPr>
        <dsp:cNvPr id="0" name=""/>
        <dsp:cNvSpPr/>
      </dsp:nvSpPr>
      <dsp:spPr>
        <a:xfrm>
          <a:off x="0" y="2637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5700" kern="1200" dirty="0" smtClean="0"/>
            <a:t>1018</a:t>
          </a:r>
          <a:r>
            <a:rPr lang="ko-KR" altLang="ko-KR" sz="5700" kern="1200" dirty="0" smtClean="0"/>
            <a:t>호</a:t>
          </a:r>
        </a:p>
      </dsp:txBody>
      <dsp:txXfrm>
        <a:off x="0" y="2637"/>
        <a:ext cx="3084822" cy="1740427"/>
      </dsp:txXfrm>
    </dsp:sp>
    <dsp:sp modelId="{66D054EF-1BA3-4901-A7C9-F844665E0879}">
      <dsp:nvSpPr>
        <dsp:cNvPr id="0" name=""/>
        <dsp:cNvSpPr/>
      </dsp:nvSpPr>
      <dsp:spPr>
        <a:xfrm rot="5400000">
          <a:off x="5130716" y="-4176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smtClean="0"/>
            <a:t>금융상품의 계약당사자가 되는지</a:t>
          </a:r>
          <a:endParaRPr lang="ko-KR" altLang="en-US" sz="2600" kern="1200" dirty="0"/>
        </a:p>
      </dsp:txBody>
      <dsp:txXfrm rot="5400000">
        <a:off x="5130716" y="-41764"/>
        <a:ext cx="1392342" cy="5484129"/>
      </dsp:txXfrm>
    </dsp:sp>
    <dsp:sp modelId="{12D7387A-9199-4762-ABE7-978F961468EF}">
      <dsp:nvSpPr>
        <dsp:cNvPr id="0" name=""/>
        <dsp:cNvSpPr/>
      </dsp:nvSpPr>
      <dsp:spPr>
        <a:xfrm>
          <a:off x="0" y="1830086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5700" kern="1200" dirty="0" smtClean="0"/>
            <a:t>1039</a:t>
          </a:r>
          <a:r>
            <a:rPr lang="ko-KR" altLang="ko-KR" sz="5700" kern="1200" dirty="0" smtClean="0"/>
            <a:t>호</a:t>
          </a:r>
        </a:p>
      </dsp:txBody>
      <dsp:txXfrm>
        <a:off x="0" y="1830086"/>
        <a:ext cx="3084822" cy="1740427"/>
      </dsp:txXfrm>
    </dsp:sp>
    <dsp:sp modelId="{0F56F445-C54A-4365-8CD9-92C0BFD0E33E}">
      <dsp:nvSpPr>
        <dsp:cNvPr id="0" name=""/>
        <dsp:cNvSpPr/>
      </dsp:nvSpPr>
      <dsp:spPr>
        <a:xfrm rot="5400000">
          <a:off x="5130716" y="178568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600" kern="1200" dirty="0"/>
        </a:p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600" kern="1200" dirty="0"/>
        </a:p>
      </dsp:txBody>
      <dsp:txXfrm rot="5400000">
        <a:off x="5130716" y="1785684"/>
        <a:ext cx="1392342" cy="5484129"/>
      </dsp:txXfrm>
    </dsp:sp>
    <dsp:sp modelId="{892687FB-65E6-4092-BB06-9175A153A176}">
      <dsp:nvSpPr>
        <dsp:cNvPr id="0" name=""/>
        <dsp:cNvSpPr/>
      </dsp:nvSpPr>
      <dsp:spPr>
        <a:xfrm>
          <a:off x="0" y="3657535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06680" rIns="213360" bIns="106680" numCol="1" spcCol="1270" anchor="ctr" anchorCtr="0">
          <a:noAutofit/>
        </a:bodyPr>
        <a:lstStyle/>
        <a:p>
          <a:pPr lvl="0" algn="ctr" defTabSz="2489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600" kern="1200" dirty="0"/>
        </a:p>
      </dsp:txBody>
      <dsp:txXfrm>
        <a:off x="0" y="3657535"/>
        <a:ext cx="3084822" cy="1740427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546298"/>
          <a:ext cx="8640960" cy="214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708152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제</a:t>
          </a:r>
          <a:r>
            <a:rPr lang="en-US" altLang="en-US" sz="2000" kern="1200" dirty="0" smtClean="0"/>
            <a:t>3</a:t>
          </a:r>
          <a:r>
            <a:rPr lang="ko-KR" altLang="en-US" sz="2000" kern="1200" dirty="0" smtClean="0"/>
            <a:t>자를 대신하여 받는 금액은 기업에 유입되어 자본의 증가를 수반하는 </a:t>
          </a:r>
          <a:r>
            <a:rPr lang="ko-KR" altLang="en-US" sz="2000" kern="1200" dirty="0" err="1" smtClean="0"/>
            <a:t>경제적효익이</a:t>
          </a:r>
          <a:r>
            <a:rPr lang="ko-KR" altLang="en-US" sz="2000" kern="1200" dirty="0" smtClean="0"/>
            <a:t> 아니므로 수익에서 제외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>
        <a:off x="0" y="546298"/>
        <a:ext cx="8640960" cy="2142000"/>
      </dsp:txXfrm>
    </dsp:sp>
    <dsp:sp modelId="{AD49E263-BEBE-4C8C-8162-B2FB86B3B22E}">
      <dsp:nvSpPr>
        <dsp:cNvPr id="0" name=""/>
        <dsp:cNvSpPr/>
      </dsp:nvSpPr>
      <dsp:spPr>
        <a:xfrm>
          <a:off x="432048" y="0"/>
          <a:ext cx="6048672" cy="935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1018</a:t>
          </a:r>
          <a:r>
            <a:rPr lang="ko-KR" altLang="ko-KR" sz="2800" b="1" kern="1200" dirty="0" smtClean="0"/>
            <a:t>호 문단 </a:t>
          </a:r>
          <a:r>
            <a:rPr lang="en-US" altLang="ko-KR" sz="2800" b="1" kern="1200" dirty="0" smtClean="0"/>
            <a:t>8</a:t>
          </a:r>
          <a:endParaRPr lang="ko-KR" altLang="ko-KR" sz="2800" b="1" kern="1200" dirty="0" smtClean="0"/>
        </a:p>
      </dsp:txBody>
      <dsp:txXfrm>
        <a:off x="432048" y="0"/>
        <a:ext cx="6048672" cy="935339"/>
      </dsp:txXfrm>
    </dsp:sp>
    <dsp:sp modelId="{4D3BF077-315D-4B64-BB02-7AB9222FE534}">
      <dsp:nvSpPr>
        <dsp:cNvPr id="0" name=""/>
        <dsp:cNvSpPr/>
      </dsp:nvSpPr>
      <dsp:spPr>
        <a:xfrm>
          <a:off x="0" y="3182650"/>
          <a:ext cx="8640960" cy="219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708152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금융자산이나 금융부채는 금융상품의 계약당사자가 되는 때에만 </a:t>
          </a:r>
          <a:r>
            <a:rPr lang="ko-KR" altLang="en-US" sz="2000" kern="1200" dirty="0" err="1" smtClean="0"/>
            <a:t>재무상태표에</a:t>
          </a:r>
          <a:r>
            <a:rPr lang="ko-KR" altLang="en-US" sz="2000" kern="1200" dirty="0" smtClean="0"/>
            <a:t> 인식</a:t>
          </a:r>
          <a:endParaRPr lang="ko-KR" altLang="en-US" sz="20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400" kern="1200" dirty="0"/>
        </a:p>
      </dsp:txBody>
      <dsp:txXfrm>
        <a:off x="0" y="3182650"/>
        <a:ext cx="8640960" cy="2195550"/>
      </dsp:txXfrm>
    </dsp:sp>
    <dsp:sp modelId="{E30353F7-9B76-4B70-9F0F-E58562C32443}">
      <dsp:nvSpPr>
        <dsp:cNvPr id="0" name=""/>
        <dsp:cNvSpPr/>
      </dsp:nvSpPr>
      <dsp:spPr>
        <a:xfrm>
          <a:off x="432048" y="2479863"/>
          <a:ext cx="6048672" cy="902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1039</a:t>
          </a:r>
          <a:r>
            <a:rPr lang="ko-KR" altLang="ko-KR" sz="2800" b="1" kern="1200" dirty="0" smtClean="0"/>
            <a:t>호 문단 </a:t>
          </a:r>
          <a:r>
            <a:rPr lang="en-US" altLang="ko-KR" sz="2800" b="1" kern="1200" dirty="0" smtClean="0"/>
            <a:t>14</a:t>
          </a:r>
          <a:endParaRPr lang="ko-KR" altLang="ko-KR" sz="2800" b="1" kern="1200" dirty="0" smtClean="0"/>
        </a:p>
      </dsp:txBody>
      <dsp:txXfrm>
        <a:off x="432048" y="2479863"/>
        <a:ext cx="6048672" cy="90299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360040"/>
          <a:ext cx="8640960" cy="57382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58959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재화나 용역의 제공과 관련된 유의적인 위험과 보상에 노출된다면 기업은 </a:t>
          </a:r>
          <a:r>
            <a:rPr lang="ko-KR" altLang="en-US" sz="2000" b="1" u="sng" kern="1200" dirty="0" smtClean="0"/>
            <a:t>본인으로서</a:t>
          </a:r>
          <a:r>
            <a:rPr lang="ko-KR" altLang="en-US" sz="2000" kern="1200" dirty="0" smtClean="0"/>
            <a:t> 활동하는 것</a:t>
          </a:r>
          <a:endParaRPr lang="ko-KR" altLang="en-US" sz="2000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고객에 대한 재화나 용역 제공이나 주문의 이행에 대하여 주된 책임을 부담</a:t>
          </a:r>
          <a:endParaRPr lang="ko-KR" altLang="en-US" sz="2000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고객이 주문하기 전후나 인도 중에 또는 반환 시점에 기업이 재고위험을 부담</a:t>
          </a:r>
          <a:endParaRPr lang="ko-KR" altLang="en-US" sz="2000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가격결정 권한을 갖는다</a:t>
          </a:r>
          <a:endParaRPr lang="ko-KR" altLang="en-US" sz="2000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고객으로부터 수취할 금액에 대하여 고객의 신용위험을 부담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재화판매나 용역의 제공에 관련된 유의적인 위험과 보상에 노출되지 않으면 기업은 </a:t>
          </a:r>
          <a:r>
            <a:rPr lang="ko-KR" altLang="en-US" sz="2000" b="1" u="sng" kern="1200" dirty="0" smtClean="0"/>
            <a:t>대리인으로서</a:t>
          </a:r>
          <a:r>
            <a:rPr lang="ko-KR" altLang="en-US" sz="2000" kern="1200" dirty="0" smtClean="0"/>
            <a:t> 활동하는 것</a:t>
          </a:r>
          <a:endParaRPr lang="ko-KR" altLang="en-US" sz="2000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거래 당 고정된 수수료 또는 고객에게 청구된 금액의 특정 비율로 기업이 </a:t>
          </a:r>
          <a:r>
            <a:rPr lang="ko-KR" altLang="en-US" sz="2000" kern="1200" dirty="0" err="1" smtClean="0"/>
            <a:t>가득하는</a:t>
          </a:r>
          <a:r>
            <a:rPr lang="ko-KR" altLang="en-US" sz="2000" kern="1200" dirty="0" smtClean="0"/>
            <a:t> 금액이 미리 결정된다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>
        <a:off x="0" y="360040"/>
        <a:ext cx="8640960" cy="5738238"/>
      </dsp:txXfrm>
    </dsp:sp>
    <dsp:sp modelId="{AD49E263-BEBE-4C8C-8162-B2FB86B3B22E}">
      <dsp:nvSpPr>
        <dsp:cNvPr id="0" name=""/>
        <dsp:cNvSpPr/>
      </dsp:nvSpPr>
      <dsp:spPr>
        <a:xfrm>
          <a:off x="432049" y="70970"/>
          <a:ext cx="6042765" cy="488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1018</a:t>
          </a:r>
          <a:r>
            <a:rPr lang="ko-KR" altLang="ko-KR" sz="2800" b="1" kern="1200" dirty="0" smtClean="0"/>
            <a:t>호 부록</a:t>
          </a:r>
          <a:r>
            <a:rPr lang="en-US" altLang="ko-KR" sz="2800" b="1" kern="1200" dirty="0" smtClean="0"/>
            <a:t>21</a:t>
          </a:r>
          <a:endParaRPr lang="ko-KR" altLang="ko-KR" sz="2800" b="1" kern="1200" dirty="0" smtClean="0"/>
        </a:p>
      </dsp:txBody>
      <dsp:txXfrm>
        <a:off x="432049" y="70970"/>
        <a:ext cx="6042765" cy="488206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1311250"/>
          <a:ext cx="2699245" cy="23764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고객에 대한 재화나 용역 제공이나 주문의 이행에 대하여 주된 책임을 부담</a:t>
          </a:r>
        </a:p>
      </dsp:txBody>
      <dsp:txXfrm>
        <a:off x="1872030" y="1311250"/>
        <a:ext cx="2267365" cy="2376469"/>
      </dsp:txXfrm>
    </dsp:sp>
    <dsp:sp modelId="{28D98EC2-0ADE-48D9-A13F-D74CC40B8D9A}">
      <dsp:nvSpPr>
        <dsp:cNvPr id="0" name=""/>
        <dsp:cNvSpPr/>
      </dsp:nvSpPr>
      <dsp:spPr>
        <a:xfrm>
          <a:off x="1687" y="612012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1018</a:t>
          </a:r>
          <a:r>
            <a:rPr lang="ko-KR" altLang="ko-KR" sz="2200" b="1" kern="1200" dirty="0" smtClean="0"/>
            <a:t>호 부록</a:t>
          </a:r>
          <a:r>
            <a:rPr lang="en-US" altLang="ko-KR" sz="2200" b="1" kern="1200" dirty="0" smtClean="0"/>
            <a:t>21 (1)</a:t>
          </a:r>
          <a:endParaRPr lang="ko-KR" altLang="ko-KR" sz="2200" b="1" kern="1200" dirty="0" smtClean="0"/>
        </a:p>
      </dsp:txBody>
      <dsp:txXfrm>
        <a:off x="1687" y="612012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331810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대출여부에 대한 심사는 별도의 정부 위탁기관이 수행</a:t>
          </a:r>
        </a:p>
      </dsp:txBody>
      <dsp:txXfrm>
        <a:off x="6371906" y="1331810"/>
        <a:ext cx="2267365" cy="1800396"/>
      </dsp:txXfrm>
    </dsp:sp>
    <dsp:sp modelId="{51CDF598-4BCC-44DA-8DDF-EF416080E12B}">
      <dsp:nvSpPr>
        <dsp:cNvPr id="0" name=""/>
        <dsp:cNvSpPr/>
      </dsp:nvSpPr>
      <dsp:spPr>
        <a:xfrm>
          <a:off x="5941714" y="3240357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고객에 대하여 필요한 조치를 취하기 위해서는 정부의 승인이 필요</a:t>
          </a:r>
        </a:p>
      </dsp:txBody>
      <dsp:txXfrm>
        <a:off x="6373594" y="3240357"/>
        <a:ext cx="2267365" cy="1800396"/>
      </dsp:txXfrm>
    </dsp:sp>
    <dsp:sp modelId="{99C67F16-3D66-4713-B112-55C28E52AF47}">
      <dsp:nvSpPr>
        <dsp:cNvPr id="0" name=""/>
        <dsp:cNvSpPr/>
      </dsp:nvSpPr>
      <dsp:spPr>
        <a:xfrm>
          <a:off x="4500429" y="612012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사실</a:t>
          </a:r>
          <a:endParaRPr lang="ko-KR" altLang="en-US" sz="2200" b="1" kern="1200" dirty="0"/>
        </a:p>
      </dsp:txBody>
      <dsp:txXfrm>
        <a:off x="4500429" y="612012"/>
        <a:ext cx="1799496" cy="1799496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1923412"/>
          <a:ext cx="2699245" cy="23764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고객에 대한 재화나 용역 제공이나 주문의 이행에 대하여 주된 책임을 부담</a:t>
          </a:r>
        </a:p>
      </dsp:txBody>
      <dsp:txXfrm>
        <a:off x="1872030" y="1923412"/>
        <a:ext cx="2267365" cy="2376469"/>
      </dsp:txXfrm>
    </dsp:sp>
    <dsp:sp modelId="{28D98EC2-0ADE-48D9-A13F-D74CC40B8D9A}">
      <dsp:nvSpPr>
        <dsp:cNvPr id="0" name=""/>
        <dsp:cNvSpPr/>
      </dsp:nvSpPr>
      <dsp:spPr>
        <a:xfrm>
          <a:off x="1687" y="122417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1018</a:t>
          </a:r>
          <a:r>
            <a:rPr lang="ko-KR" altLang="ko-KR" sz="2200" b="1" kern="1200" dirty="0" smtClean="0"/>
            <a:t>호 부록</a:t>
          </a:r>
          <a:r>
            <a:rPr lang="en-US" altLang="ko-KR" sz="2200" b="1" kern="1200" dirty="0" smtClean="0"/>
            <a:t>21 (1)</a:t>
          </a:r>
          <a:endParaRPr lang="ko-KR" altLang="ko-KR" sz="2200" b="1" kern="1200" dirty="0" smtClean="0"/>
        </a:p>
      </dsp:txBody>
      <dsp:txXfrm>
        <a:off x="1687" y="122417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943972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융자금을 융자받은 목적 이외의 용도로 대출하거나 사용할 수 없음</a:t>
          </a:r>
        </a:p>
      </dsp:txBody>
      <dsp:txXfrm>
        <a:off x="6371906" y="1943972"/>
        <a:ext cx="2267365" cy="1800396"/>
      </dsp:txXfrm>
    </dsp:sp>
    <dsp:sp modelId="{99C67F16-3D66-4713-B112-55C28E52AF47}">
      <dsp:nvSpPr>
        <dsp:cNvPr id="0" name=""/>
        <dsp:cNvSpPr/>
      </dsp:nvSpPr>
      <dsp:spPr>
        <a:xfrm>
          <a:off x="4500429" y="122417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사실</a:t>
          </a:r>
          <a:endParaRPr lang="ko-KR" altLang="en-US" sz="2200" b="1" kern="1200" dirty="0"/>
        </a:p>
      </dsp:txBody>
      <dsp:txXfrm>
        <a:off x="4500429" y="1224173"/>
        <a:ext cx="1799496" cy="1799496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1131282"/>
          <a:ext cx="2699245" cy="23764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고객이 주문하기 전후나 인도 중에 또는 반환 시점에 기업이 재고위험을 부담</a:t>
          </a:r>
        </a:p>
      </dsp:txBody>
      <dsp:txXfrm>
        <a:off x="1872030" y="1131282"/>
        <a:ext cx="2267365" cy="2376469"/>
      </dsp:txXfrm>
    </dsp:sp>
    <dsp:sp modelId="{28D98EC2-0ADE-48D9-A13F-D74CC40B8D9A}">
      <dsp:nvSpPr>
        <dsp:cNvPr id="0" name=""/>
        <dsp:cNvSpPr/>
      </dsp:nvSpPr>
      <dsp:spPr>
        <a:xfrm>
          <a:off x="1687" y="432044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1018</a:t>
          </a:r>
          <a:r>
            <a:rPr lang="ko-KR" altLang="ko-KR" sz="2200" b="1" kern="1200" dirty="0" smtClean="0"/>
            <a:t>호 부록</a:t>
          </a:r>
          <a:r>
            <a:rPr lang="en-US" altLang="ko-KR" sz="2200" b="1" kern="1200" dirty="0" smtClean="0"/>
            <a:t>21 (2)</a:t>
          </a:r>
          <a:endParaRPr lang="ko-KR" altLang="ko-KR" sz="2200" b="1" kern="1200" dirty="0" smtClean="0"/>
        </a:p>
      </dsp:txBody>
      <dsp:txXfrm>
        <a:off x="1687" y="432044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151843"/>
          <a:ext cx="2699245" cy="3960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정부차입과 고객 대출이 동시에 이루어지지 않은 경우 그 기간에 대한 이자비용을 부담</a:t>
          </a:r>
          <a:endParaRPr lang="en-US" altLang="ko-KR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-&gt; </a:t>
          </a:r>
          <a:r>
            <a:rPr lang="ko-KR" altLang="ko-KR" sz="1600" kern="1200" dirty="0" smtClean="0"/>
            <a:t>대부분 정부차입과 </a:t>
          </a:r>
          <a:r>
            <a:rPr lang="ko-KR" altLang="en-US" sz="1600" kern="1200" dirty="0" smtClean="0"/>
            <a:t>고객</a:t>
          </a:r>
          <a:r>
            <a:rPr lang="ko-KR" altLang="ko-KR" sz="1600" kern="1200" dirty="0" smtClean="0"/>
            <a:t> 대출은 거의 동시에 이루어지며 동시에 이루어지지 않는 경우는 거의 없음</a:t>
          </a:r>
          <a:endParaRPr lang="ko-KR" altLang="en-US" sz="1600" kern="1200" dirty="0" smtClean="0"/>
        </a:p>
      </dsp:txBody>
      <dsp:txXfrm>
        <a:off x="6371906" y="1151843"/>
        <a:ext cx="2267365" cy="3960728"/>
      </dsp:txXfrm>
    </dsp:sp>
    <dsp:sp modelId="{99C67F16-3D66-4713-B112-55C28E52AF47}">
      <dsp:nvSpPr>
        <dsp:cNvPr id="0" name=""/>
        <dsp:cNvSpPr/>
      </dsp:nvSpPr>
      <dsp:spPr>
        <a:xfrm>
          <a:off x="4500429" y="432044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사실</a:t>
          </a:r>
          <a:endParaRPr lang="ko-KR" altLang="en-US" sz="2200" b="1" kern="1200" dirty="0"/>
        </a:p>
      </dsp:txBody>
      <dsp:txXfrm>
        <a:off x="4500429" y="432044"/>
        <a:ext cx="1799496" cy="1799496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1131282"/>
          <a:ext cx="2699245" cy="23764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가격결정 권한을 갖는다</a:t>
          </a:r>
        </a:p>
      </dsp:txBody>
      <dsp:txXfrm>
        <a:off x="1872030" y="1131282"/>
        <a:ext cx="2267365" cy="2376469"/>
      </dsp:txXfrm>
    </dsp:sp>
    <dsp:sp modelId="{28D98EC2-0ADE-48D9-A13F-D74CC40B8D9A}">
      <dsp:nvSpPr>
        <dsp:cNvPr id="0" name=""/>
        <dsp:cNvSpPr/>
      </dsp:nvSpPr>
      <dsp:spPr>
        <a:xfrm>
          <a:off x="1687" y="432044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1018</a:t>
          </a:r>
          <a:r>
            <a:rPr lang="ko-KR" altLang="ko-KR" sz="2200" b="1" kern="1200" dirty="0" smtClean="0"/>
            <a:t>호 부록</a:t>
          </a:r>
          <a:r>
            <a:rPr lang="en-US" altLang="ko-KR" sz="2200" b="1" kern="1200" dirty="0" smtClean="0"/>
            <a:t>21 (3)</a:t>
          </a:r>
          <a:endParaRPr lang="ko-KR" altLang="ko-KR" sz="2200" b="1" kern="1200" dirty="0" smtClean="0"/>
        </a:p>
      </dsp:txBody>
      <dsp:txXfrm>
        <a:off x="1687" y="432044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151843"/>
          <a:ext cx="2699245" cy="3960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융자조건의 일반사항에 의하면 차입이자율</a:t>
          </a:r>
          <a:r>
            <a:rPr lang="en-US" altLang="en-US" sz="2200" kern="1200" dirty="0" smtClean="0"/>
            <a:t>, </a:t>
          </a:r>
          <a:r>
            <a:rPr lang="ko-KR" altLang="en-US" sz="2200" kern="1200" dirty="0" smtClean="0"/>
            <a:t>대여이자율 및 융자 취급수수료는 법령으로 정해짐</a:t>
          </a:r>
        </a:p>
      </dsp:txBody>
      <dsp:txXfrm>
        <a:off x="6371906" y="1151843"/>
        <a:ext cx="2267365" cy="3960728"/>
      </dsp:txXfrm>
    </dsp:sp>
    <dsp:sp modelId="{99C67F16-3D66-4713-B112-55C28E52AF47}">
      <dsp:nvSpPr>
        <dsp:cNvPr id="0" name=""/>
        <dsp:cNvSpPr/>
      </dsp:nvSpPr>
      <dsp:spPr>
        <a:xfrm>
          <a:off x="4500429" y="432044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사실</a:t>
          </a:r>
          <a:endParaRPr lang="ko-KR" altLang="en-US" sz="2200" b="1" kern="1200" dirty="0"/>
        </a:p>
      </dsp:txBody>
      <dsp:txXfrm>
        <a:off x="4500429" y="432044"/>
        <a:ext cx="1799496" cy="1799496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735375"/>
          <a:ext cx="2699245" cy="23764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고객으로부터 수취할 금액에 대하여 고객의 신용위험을 부담</a:t>
          </a:r>
        </a:p>
      </dsp:txBody>
      <dsp:txXfrm>
        <a:off x="1872030" y="735375"/>
        <a:ext cx="2267365" cy="2376469"/>
      </dsp:txXfrm>
    </dsp:sp>
    <dsp:sp modelId="{28D98EC2-0ADE-48D9-A13F-D74CC40B8D9A}">
      <dsp:nvSpPr>
        <dsp:cNvPr id="0" name=""/>
        <dsp:cNvSpPr/>
      </dsp:nvSpPr>
      <dsp:spPr>
        <a:xfrm>
          <a:off x="1687" y="3613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1018</a:t>
          </a:r>
          <a:r>
            <a:rPr lang="ko-KR" altLang="ko-KR" sz="2200" b="1" kern="1200" dirty="0" smtClean="0"/>
            <a:t>호 부록</a:t>
          </a:r>
          <a:r>
            <a:rPr lang="en-US" altLang="ko-KR" sz="2200" b="1" kern="1200" dirty="0" smtClean="0"/>
            <a:t>21 (4)</a:t>
          </a:r>
          <a:endParaRPr lang="ko-KR" altLang="ko-KR" sz="2200" b="1" kern="1200" dirty="0" smtClean="0"/>
        </a:p>
      </dsp:txBody>
      <dsp:txXfrm>
        <a:off x="1687" y="36137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755935"/>
          <a:ext cx="2699245" cy="21607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정부와의 융자약정상 대출금의 회수와는 상관없이 법적으로는 회사가 상환의무를 부담</a:t>
          </a:r>
        </a:p>
      </dsp:txBody>
      <dsp:txXfrm>
        <a:off x="6371906" y="755935"/>
        <a:ext cx="2267365" cy="2160709"/>
      </dsp:txXfrm>
    </dsp:sp>
    <dsp:sp modelId="{51CDF598-4BCC-44DA-8DDF-EF416080E12B}">
      <dsp:nvSpPr>
        <dsp:cNvPr id="0" name=""/>
        <dsp:cNvSpPr/>
      </dsp:nvSpPr>
      <dsp:spPr>
        <a:xfrm>
          <a:off x="5941714" y="2952783"/>
          <a:ext cx="2699245" cy="259183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신용등급에 따라 담보를 설정 </a:t>
          </a:r>
          <a:r>
            <a:rPr lang="en-US" altLang="ko-KR" sz="1800" kern="1200" dirty="0" smtClean="0"/>
            <a:t>-&gt; </a:t>
          </a:r>
          <a:r>
            <a:rPr lang="ko-KR" altLang="ko-KR" sz="1800" kern="1200" dirty="0" smtClean="0"/>
            <a:t>민간사의 차입금 회수에 대한 실질적인 신용위험이 있다고는 보기 어려움</a:t>
          </a:r>
        </a:p>
      </dsp:txBody>
      <dsp:txXfrm>
        <a:off x="6373594" y="2952783"/>
        <a:ext cx="2267365" cy="2591832"/>
      </dsp:txXfrm>
    </dsp:sp>
    <dsp:sp modelId="{99C67F16-3D66-4713-B112-55C28E52AF47}">
      <dsp:nvSpPr>
        <dsp:cNvPr id="0" name=""/>
        <dsp:cNvSpPr/>
      </dsp:nvSpPr>
      <dsp:spPr>
        <a:xfrm>
          <a:off x="4500429" y="36137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사실</a:t>
          </a:r>
          <a:endParaRPr lang="ko-KR" altLang="en-US" sz="2200" b="1" kern="1200" dirty="0"/>
        </a:p>
      </dsp:txBody>
      <dsp:txXfrm>
        <a:off x="4500429" y="36137"/>
        <a:ext cx="1799496" cy="1799496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0151" y="1722883"/>
          <a:ext cx="2699245" cy="27775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재화판매나 용역의 제공에 관련된 유의적인 위험과 보상에 노출되지 않으면 기업은 대리인으로서 활동</a:t>
          </a:r>
        </a:p>
      </dsp:txBody>
      <dsp:txXfrm>
        <a:off x="1872030" y="1722883"/>
        <a:ext cx="2267365" cy="2777525"/>
      </dsp:txXfrm>
    </dsp:sp>
    <dsp:sp modelId="{28D98EC2-0ADE-48D9-A13F-D74CC40B8D9A}">
      <dsp:nvSpPr>
        <dsp:cNvPr id="0" name=""/>
        <dsp:cNvSpPr/>
      </dsp:nvSpPr>
      <dsp:spPr>
        <a:xfrm>
          <a:off x="1687" y="1023645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000" b="1" kern="1200" dirty="0" smtClean="0"/>
            <a:t>1018</a:t>
          </a:r>
          <a:r>
            <a:rPr lang="ko-KR" altLang="ko-KR" sz="3000" b="1" kern="1200" dirty="0" smtClean="0"/>
            <a:t>호 부록</a:t>
          </a:r>
          <a:r>
            <a:rPr lang="en-US" altLang="ko-KR" sz="3000" b="1" kern="1200" dirty="0" smtClean="0"/>
            <a:t>21 </a:t>
          </a:r>
          <a:endParaRPr lang="ko-KR" altLang="ko-KR" sz="3000" b="1" kern="1200" dirty="0" smtClean="0"/>
        </a:p>
      </dsp:txBody>
      <dsp:txXfrm>
        <a:off x="1687" y="1023645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743444"/>
          <a:ext cx="2699245" cy="2664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융자취급수수료율을</a:t>
          </a:r>
          <a:r>
            <a:rPr lang="ko-KR" altLang="en-US" sz="2000" kern="1200" dirty="0" smtClean="0"/>
            <a:t> </a:t>
          </a:r>
          <a:r>
            <a:rPr lang="en-US" altLang="en-US" sz="2000" kern="1200" dirty="0" smtClean="0"/>
            <a:t>0%∼1%</a:t>
          </a:r>
          <a:r>
            <a:rPr lang="ko-KR" altLang="en-US" sz="2000" kern="1200" dirty="0" smtClean="0"/>
            <a:t>로 법령에서 정하고 있으므로 기업이 취득하는 수익이 결정되어 있음</a:t>
          </a:r>
        </a:p>
      </dsp:txBody>
      <dsp:txXfrm>
        <a:off x="6371906" y="1743444"/>
        <a:ext cx="2267365" cy="2664586"/>
      </dsp:txXfrm>
    </dsp:sp>
    <dsp:sp modelId="{99C67F16-3D66-4713-B112-55C28E52AF47}">
      <dsp:nvSpPr>
        <dsp:cNvPr id="0" name=""/>
        <dsp:cNvSpPr/>
      </dsp:nvSpPr>
      <dsp:spPr>
        <a:xfrm>
          <a:off x="4500429" y="1023645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b="1" kern="1200" dirty="0" smtClean="0"/>
            <a:t>사실</a:t>
          </a:r>
          <a:endParaRPr lang="ko-KR" altLang="en-US" sz="3000" b="1" kern="1200" dirty="0"/>
        </a:p>
      </dsp:txBody>
      <dsp:txXfrm>
        <a:off x="4500429" y="1023645"/>
        <a:ext cx="1799496" cy="1799496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56162" y="591935"/>
          <a:ext cx="1707747" cy="1195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 rot="5400000">
        <a:off x="-256162" y="591935"/>
        <a:ext cx="1707747" cy="1195422"/>
      </dsp:txXfrm>
    </dsp:sp>
    <dsp:sp modelId="{4A4BC614-5294-4588-A22C-24EC08AB7521}">
      <dsp:nvSpPr>
        <dsp:cNvPr id="0" name=""/>
        <dsp:cNvSpPr/>
      </dsp:nvSpPr>
      <dsp:spPr>
        <a:xfrm rot="5400000">
          <a:off x="3932607" y="-2723965"/>
          <a:ext cx="1755143" cy="72295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대리관계에서 본인을 대신하여 대리인인 기업이 받는 금액은 </a:t>
          </a:r>
          <a:r>
            <a:rPr lang="ko-KR" altLang="en-US" sz="2000" kern="1200" dirty="0" err="1" smtClean="0"/>
            <a:t>경제적효익의</a:t>
          </a:r>
          <a:r>
            <a:rPr lang="ko-KR" altLang="en-US" sz="2000" kern="1200" dirty="0" smtClean="0"/>
            <a:t> </a:t>
          </a:r>
          <a:r>
            <a:rPr lang="ko-KR" altLang="en-US" sz="2000" kern="1200" dirty="0" err="1" smtClean="0"/>
            <a:t>총유입에</a:t>
          </a:r>
          <a:r>
            <a:rPr lang="ko-KR" altLang="en-US" sz="2000" kern="1200" dirty="0" smtClean="0"/>
            <a:t> 해당하지만</a:t>
          </a:r>
          <a:r>
            <a:rPr lang="en-US" altLang="ko-KR" sz="2000" kern="1200" dirty="0" smtClean="0"/>
            <a:t>(</a:t>
          </a:r>
          <a:r>
            <a:rPr lang="ko-KR" altLang="en-US" sz="2000" kern="1200" dirty="0" smtClean="0"/>
            <a:t>부채</a:t>
          </a:r>
          <a:r>
            <a:rPr lang="en-US" altLang="ko-KR" sz="2000" kern="1200" dirty="0" smtClean="0"/>
            <a:t>)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대리인인 기업의 자본을 증가시키지 않으므로 </a:t>
          </a:r>
          <a:r>
            <a:rPr lang="ko-KR" altLang="en-US" sz="2000" u="sng" kern="1200" dirty="0" smtClean="0"/>
            <a:t>수익</a:t>
          </a:r>
          <a:r>
            <a:rPr lang="en-US" altLang="ko-KR" sz="2000" u="sng" kern="1200" dirty="0" smtClean="0"/>
            <a:t>(</a:t>
          </a:r>
          <a:r>
            <a:rPr lang="ko-KR" altLang="en-US" sz="2000" u="sng" kern="1200" dirty="0" smtClean="0"/>
            <a:t>총액</a:t>
          </a:r>
          <a:r>
            <a:rPr lang="en-US" altLang="ko-KR" sz="2000" u="sng" kern="1200" dirty="0" smtClean="0"/>
            <a:t>)</a:t>
          </a:r>
          <a:r>
            <a:rPr lang="ko-KR" altLang="en-US" sz="2000" u="sng" kern="1200" dirty="0" smtClean="0"/>
            <a:t>이 아님</a:t>
          </a:r>
        </a:p>
      </dsp:txBody>
      <dsp:txXfrm rot="5400000">
        <a:off x="3932607" y="-2723965"/>
        <a:ext cx="1755143" cy="7229513"/>
      </dsp:txXfrm>
    </dsp:sp>
    <dsp:sp modelId="{22785638-4B23-421B-A921-56E8880395DF}">
      <dsp:nvSpPr>
        <dsp:cNvPr id="0" name=""/>
        <dsp:cNvSpPr/>
      </dsp:nvSpPr>
      <dsp:spPr>
        <a:xfrm rot="5400000">
          <a:off x="-256162" y="2200923"/>
          <a:ext cx="1707747" cy="1195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 rot="5400000">
        <a:off x="-256162" y="2200923"/>
        <a:ext cx="1707747" cy="1195422"/>
      </dsp:txXfrm>
    </dsp:sp>
    <dsp:sp modelId="{CE7CD4B9-90A5-4256-B5A5-B9306DBC88FA}">
      <dsp:nvSpPr>
        <dsp:cNvPr id="0" name=""/>
        <dsp:cNvSpPr/>
      </dsp:nvSpPr>
      <dsp:spPr>
        <a:xfrm rot="5400000">
          <a:off x="4179890" y="-1114976"/>
          <a:ext cx="1260578" cy="72295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대신에 이 경우 수익은 수수료 금액</a:t>
          </a:r>
          <a:r>
            <a:rPr lang="en-US" altLang="ko-KR" sz="2000" b="0" kern="1200" dirty="0" smtClean="0"/>
            <a:t>(</a:t>
          </a:r>
          <a:r>
            <a:rPr lang="ko-KR" altLang="en-US" sz="2000" b="0" kern="1200" dirty="0" err="1" smtClean="0"/>
            <a:t>순액</a:t>
          </a:r>
          <a:r>
            <a:rPr lang="en-US" altLang="ko-KR" sz="2000" b="0" kern="1200" dirty="0" smtClean="0"/>
            <a:t>)</a:t>
          </a:r>
          <a:r>
            <a:rPr lang="ko-KR" altLang="en-US" sz="2000" b="0" kern="1200" dirty="0" smtClean="0"/>
            <a:t>임</a:t>
          </a:r>
          <a:endParaRPr lang="ko-KR" altLang="en-US" sz="2000" b="0" kern="1200" dirty="0"/>
        </a:p>
      </dsp:txBody>
      <dsp:txXfrm rot="5400000">
        <a:off x="4179890" y="-1114976"/>
        <a:ext cx="1260578" cy="7229513"/>
      </dsp:txXfrm>
    </dsp:sp>
    <dsp:sp modelId="{28F38923-13FA-49C4-8FBE-E08318C9552C}">
      <dsp:nvSpPr>
        <dsp:cNvPr id="0" name=""/>
        <dsp:cNvSpPr/>
      </dsp:nvSpPr>
      <dsp:spPr>
        <a:xfrm rot="5400000">
          <a:off x="-256162" y="3791779"/>
          <a:ext cx="1707747" cy="1195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 rot="5400000">
        <a:off x="-256162" y="3791779"/>
        <a:ext cx="1707747" cy="1195422"/>
      </dsp:txXfrm>
    </dsp:sp>
    <dsp:sp modelId="{631B21E1-C8E1-48A5-9EB7-499979410A87}">
      <dsp:nvSpPr>
        <dsp:cNvPr id="0" name=""/>
        <dsp:cNvSpPr/>
      </dsp:nvSpPr>
      <dsp:spPr>
        <a:xfrm rot="5400000">
          <a:off x="4198022" y="475878"/>
          <a:ext cx="1224313" cy="72295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회사가 해당 거래의 주된 책임대상자라고는 보기 어려움</a:t>
          </a:r>
          <a:endParaRPr lang="ko-KR" altLang="en-US" sz="2000" kern="1200" dirty="0"/>
        </a:p>
      </dsp:txBody>
      <dsp:txXfrm rot="5400000">
        <a:off x="4198022" y="475878"/>
        <a:ext cx="1224313" cy="7229513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사업 </a:t>
          </a:r>
          <a:r>
            <a:rPr lang="ko-KR" altLang="en-US" sz="1900" b="1" kern="1200" dirty="0" err="1" smtClean="0"/>
            <a:t>성공시</a:t>
          </a:r>
          <a:r>
            <a:rPr lang="ko-KR" altLang="en-US" sz="1900" b="1" kern="1200" dirty="0" smtClean="0"/>
            <a:t> 상환의무가 발생하는 성공불차입금의 원리금과 특별부담금은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사업자의 사업수익에 따라 현금흐름이 결정됨</a:t>
          </a:r>
          <a:r>
            <a:rPr lang="en-US" altLang="ko-KR" sz="1900" b="1" kern="1200" dirty="0" smtClean="0"/>
            <a:t>(</a:t>
          </a:r>
          <a:r>
            <a:rPr lang="ko-KR" altLang="en-US" sz="1900" b="1" kern="1200" dirty="0" smtClean="0"/>
            <a:t>추정이 어려움</a:t>
          </a:r>
          <a:r>
            <a:rPr lang="en-US" altLang="ko-KR" sz="1900" b="1" kern="1200" dirty="0" smtClean="0"/>
            <a:t>)</a:t>
          </a:r>
          <a:endParaRPr lang="ko-KR" altLang="en-US" sz="1900" b="1" kern="1200" dirty="0" smtClean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ko-KR" sz="1900" b="1" kern="1200" dirty="0" smtClean="0"/>
            <a:t>후속적 측정으로 </a:t>
          </a:r>
          <a:r>
            <a:rPr lang="ko-KR" altLang="ko-KR" sz="1900" b="1" kern="1200" dirty="0" err="1" smtClean="0"/>
            <a:t>상각</a:t>
          </a:r>
          <a:r>
            <a:rPr lang="ko-KR" altLang="ko-KR" sz="1900" b="1" kern="1200" dirty="0" smtClean="0"/>
            <a:t> 후 원가법을 적용하여야 하</a:t>
          </a:r>
          <a:r>
            <a:rPr lang="ko-KR" altLang="en-US" sz="1900" b="1" kern="1200" dirty="0" smtClean="0"/>
            <a:t>나</a:t>
          </a:r>
          <a:r>
            <a:rPr lang="en-US" altLang="ko-KR" sz="1900" b="1" kern="1200" dirty="0" smtClean="0"/>
            <a:t>?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ko-KR" sz="19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o-KR" altLang="en-US" sz="1900" b="1" kern="1200" dirty="0" smtClean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1900" b="1" kern="1200" dirty="0" smtClean="0"/>
            <a:t>최초 인식시점에 공정가치 평가</a:t>
          </a:r>
          <a:r>
            <a:rPr lang="en-US" altLang="en-US" sz="1900" b="1" kern="1200" dirty="0" smtClean="0"/>
            <a:t>(</a:t>
          </a:r>
          <a:r>
            <a:rPr lang="ko-KR" altLang="en-US" sz="1900" b="1" kern="1200" dirty="0" smtClean="0"/>
            <a:t>현재가치 평가</a:t>
          </a:r>
          <a:r>
            <a:rPr lang="en-US" altLang="en-US" sz="1900" b="1" kern="1200" dirty="0" smtClean="0"/>
            <a:t>)</a:t>
          </a:r>
          <a:r>
            <a:rPr lang="ko-KR" altLang="en-US" sz="1900" b="1" kern="1200" dirty="0" smtClean="0"/>
            <a:t>를 수행하여야 하나</a:t>
          </a:r>
          <a:r>
            <a:rPr lang="en-US" altLang="ko-KR" sz="1900" b="1" kern="1200" dirty="0" smtClean="0"/>
            <a:t>?</a:t>
          </a:r>
          <a:endParaRPr lang="ko-KR" altLang="en-US" sz="1900" b="1" kern="1200" dirty="0" smtClean="0"/>
        </a:p>
        <a:p>
          <a:pPr lvl="0" algn="ctr">
            <a:spcBef>
              <a:spcPct val="0"/>
            </a:spcBef>
          </a:pPr>
          <a:endParaRPr lang="ko-KR" altLang="en-US" sz="1900" b="1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err="1" smtClean="0"/>
            <a:t>성공불대출금</a:t>
          </a:r>
          <a:endParaRPr lang="ko-KR" altLang="en-US" sz="1900" b="1" kern="1200" dirty="0" smtClean="0"/>
        </a:p>
      </dsp:txBody>
      <dsp:txXfrm>
        <a:off x="2999133" y="2025225"/>
        <a:ext cx="2570685" cy="1350150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4773137" y="-1424811"/>
          <a:ext cx="2107499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미래 수익에 따라 회사가 지급할 금액이 결정되는 것이 금융부채의 정의를 충족하는지</a:t>
          </a:r>
          <a:endParaRPr lang="ko-KR" altLang="en-US" sz="2200" kern="1200" dirty="0"/>
        </a:p>
      </dsp:txBody>
      <dsp:txXfrm rot="5400000">
        <a:off x="4773137" y="-1424811"/>
        <a:ext cx="2107499" cy="5484129"/>
      </dsp:txXfrm>
    </dsp:sp>
    <dsp:sp modelId="{CE5C1884-57AB-4501-ABD4-D1AFBA90E1C1}">
      <dsp:nvSpPr>
        <dsp:cNvPr id="0" name=""/>
        <dsp:cNvSpPr/>
      </dsp:nvSpPr>
      <dsp:spPr>
        <a:xfrm>
          <a:off x="0" y="65"/>
          <a:ext cx="3084822" cy="2634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5700" kern="1200" dirty="0" smtClean="0"/>
            <a:t>1032</a:t>
          </a:r>
          <a:r>
            <a:rPr lang="ko-KR" altLang="ko-KR" sz="5700" kern="1200" dirty="0" smtClean="0"/>
            <a:t>호</a:t>
          </a:r>
        </a:p>
      </dsp:txBody>
      <dsp:txXfrm>
        <a:off x="0" y="65"/>
        <a:ext cx="3084822" cy="2634374"/>
      </dsp:txXfrm>
    </dsp:sp>
    <dsp:sp modelId="{66D054EF-1BA3-4901-A7C9-F844665E0879}">
      <dsp:nvSpPr>
        <dsp:cNvPr id="0" name=""/>
        <dsp:cNvSpPr/>
      </dsp:nvSpPr>
      <dsp:spPr>
        <a:xfrm rot="5400000">
          <a:off x="4773137" y="1341282"/>
          <a:ext cx="2107499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200" kern="1200" dirty="0" smtClean="0"/>
            <a:t>미래 현금흐름 및 발생시기에 대한 추정이 사실상 불가능한 경우에도 최초인식시점에 공정가치 평가를 하여야 하는지</a:t>
          </a:r>
          <a:endParaRPr lang="ko-KR" altLang="en-US" sz="2200" kern="1200" dirty="0"/>
        </a:p>
      </dsp:txBody>
      <dsp:txXfrm rot="5400000">
        <a:off x="4773137" y="1341282"/>
        <a:ext cx="2107499" cy="5484129"/>
      </dsp:txXfrm>
    </dsp:sp>
    <dsp:sp modelId="{12D7387A-9199-4762-ABE7-978F961468EF}">
      <dsp:nvSpPr>
        <dsp:cNvPr id="0" name=""/>
        <dsp:cNvSpPr/>
      </dsp:nvSpPr>
      <dsp:spPr>
        <a:xfrm>
          <a:off x="0" y="2766159"/>
          <a:ext cx="3084822" cy="2634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5700" kern="1200" dirty="0" smtClean="0"/>
            <a:t>1039</a:t>
          </a:r>
          <a:r>
            <a:rPr lang="ko-KR" altLang="en-US" sz="5700" kern="1200" dirty="0" smtClean="0"/>
            <a:t>호</a:t>
          </a:r>
        </a:p>
      </dsp:txBody>
      <dsp:txXfrm>
        <a:off x="0" y="2766159"/>
        <a:ext cx="3084822" cy="2634374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450373"/>
          <a:ext cx="8640960" cy="46175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598057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거래상대방에게 현금 등 금융자산을 인도하기로 한 계약상 의무는 금융부채에 해당</a:t>
          </a:r>
          <a:endParaRPr lang="ko-KR" altLang="en-US" sz="2000" b="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미래 수익 등과 같이 금융상품의 발행자와 보유자 모두가 통제할 수 없는 불확실한 미래의 사건의 발생여부나 불확실한 상황의 결과에 따라</a:t>
          </a:r>
          <a:endParaRPr lang="ko-KR" altLang="en-US" sz="2000" b="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현금 등 금융자산을 인도하여 결제되거나 금융부채로 분류되는 결과를 초래하는 그 밖의 방법으로 결제되는 금융상품은</a:t>
          </a:r>
          <a:endParaRPr lang="ko-KR" altLang="en-US" sz="2000" b="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금융부채로 분류</a:t>
          </a:r>
          <a:endParaRPr lang="ko-KR" altLang="en-US" sz="2000" b="0" kern="1200" dirty="0"/>
        </a:p>
      </dsp:txBody>
      <dsp:txXfrm>
        <a:off x="0" y="450373"/>
        <a:ext cx="8640960" cy="4617570"/>
      </dsp:txXfrm>
    </dsp:sp>
    <dsp:sp modelId="{AD49E263-BEBE-4C8C-8162-B2FB86B3B22E}">
      <dsp:nvSpPr>
        <dsp:cNvPr id="0" name=""/>
        <dsp:cNvSpPr/>
      </dsp:nvSpPr>
      <dsp:spPr>
        <a:xfrm>
          <a:off x="431626" y="0"/>
          <a:ext cx="6042765" cy="5168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1032</a:t>
          </a:r>
          <a:r>
            <a:rPr lang="ko-KR" altLang="ko-KR" sz="2400" b="1" kern="1200" dirty="0" smtClean="0"/>
            <a:t>호 문단 </a:t>
          </a:r>
          <a:r>
            <a:rPr lang="en-US" altLang="ko-KR" sz="2400" b="1" kern="1200" dirty="0" smtClean="0"/>
            <a:t>11, 25</a:t>
          </a:r>
          <a:endParaRPr lang="ko-KR" altLang="ko-KR" sz="2400" b="1" kern="1200" dirty="0" smtClean="0"/>
        </a:p>
      </dsp:txBody>
      <dsp:txXfrm>
        <a:off x="431626" y="0"/>
        <a:ext cx="6042765" cy="516853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650558" y="668927"/>
          <a:ext cx="2503051" cy="48742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150" dirty="0" smtClean="0"/>
            <a:t>미래 수익 등과 같이 통제할 수 없는 불확실한 미래의 사건의 발생여부나 불확실한 상황의 결과에 따라 현금 등 금융자산을 인도하여 결제 </a:t>
          </a:r>
          <a:r>
            <a:rPr lang="en-US" altLang="ko-KR" sz="2000" kern="1200" spc="-150" dirty="0" smtClean="0"/>
            <a:t>-&gt; </a:t>
          </a:r>
          <a:r>
            <a:rPr lang="ko-KR" altLang="en-US" sz="2000" kern="1200" spc="-150" dirty="0" smtClean="0"/>
            <a:t>금융부채</a:t>
          </a:r>
          <a:endParaRPr lang="ko-KR" altLang="en-US" sz="2000" kern="1200" dirty="0"/>
        </a:p>
      </dsp:txBody>
      <dsp:txXfrm>
        <a:off x="2051046" y="668927"/>
        <a:ext cx="2102563" cy="4874241"/>
      </dsp:txXfrm>
    </dsp:sp>
    <dsp:sp modelId="{28D98EC2-0ADE-48D9-A13F-D74CC40B8D9A}">
      <dsp:nvSpPr>
        <dsp:cNvPr id="0" name=""/>
        <dsp:cNvSpPr/>
      </dsp:nvSpPr>
      <dsp:spPr>
        <a:xfrm>
          <a:off x="315597" y="1446"/>
          <a:ext cx="1668701" cy="16687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1032.25</a:t>
          </a:r>
          <a:endParaRPr lang="ko-KR" altLang="ko-KR" sz="2400" b="1" kern="1200" dirty="0" smtClean="0"/>
        </a:p>
      </dsp:txBody>
      <dsp:txXfrm>
        <a:off x="315597" y="1446"/>
        <a:ext cx="1668701" cy="1668701"/>
      </dsp:txXfrm>
    </dsp:sp>
    <dsp:sp modelId="{459393CA-4177-4BEB-B2B1-6AA0C356E386}">
      <dsp:nvSpPr>
        <dsp:cNvPr id="0" name=""/>
        <dsp:cNvSpPr/>
      </dsp:nvSpPr>
      <dsp:spPr>
        <a:xfrm>
          <a:off x="5822310" y="668927"/>
          <a:ext cx="2503051" cy="43168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성공불대출</a:t>
          </a:r>
          <a:r>
            <a:rPr lang="ko-KR" altLang="en-US" sz="2000" kern="1200" dirty="0" smtClean="0"/>
            <a:t> 원리금 및 이에 내재된 특별부담금은 회사의 미래수익에 따라 결정됨</a:t>
          </a:r>
        </a:p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dirty="0"/>
        </a:p>
      </dsp:txBody>
      <dsp:txXfrm>
        <a:off x="6222799" y="668927"/>
        <a:ext cx="2102563" cy="4316850"/>
      </dsp:txXfrm>
    </dsp:sp>
    <dsp:sp modelId="{99C67F16-3D66-4713-B112-55C28E52AF47}">
      <dsp:nvSpPr>
        <dsp:cNvPr id="0" name=""/>
        <dsp:cNvSpPr/>
      </dsp:nvSpPr>
      <dsp:spPr>
        <a:xfrm>
          <a:off x="4487350" y="1446"/>
          <a:ext cx="1668701" cy="16687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487350" y="1446"/>
        <a:ext cx="1668701" cy="1668701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711315" y="500057"/>
          <a:ext cx="2446092" cy="28321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금융부채는 </a:t>
          </a:r>
          <a:r>
            <a:rPr lang="ko-KR" altLang="en-US" sz="2000" kern="1200" dirty="0" err="1" smtClean="0"/>
            <a:t>최초인식시</a:t>
          </a:r>
          <a:r>
            <a:rPr lang="ko-KR" altLang="en-US" sz="2000" kern="1200" dirty="0" smtClean="0"/>
            <a:t> 공정가치로 </a:t>
          </a:r>
          <a:r>
            <a:rPr lang="ko-KR" altLang="en-US" sz="2000" kern="1200" dirty="0" err="1" smtClean="0"/>
            <a:t>측정하여야함</a:t>
          </a:r>
          <a:endParaRPr lang="ko-KR" altLang="en-US" sz="2000" kern="1200" dirty="0" smtClean="0"/>
        </a:p>
      </dsp:txBody>
      <dsp:txXfrm>
        <a:off x="2102689" y="500057"/>
        <a:ext cx="2054717" cy="2832163"/>
      </dsp:txXfrm>
    </dsp:sp>
    <dsp:sp modelId="{BC4C1CBD-35DF-4F7A-A7BF-5C12490356AA}">
      <dsp:nvSpPr>
        <dsp:cNvPr id="0" name=""/>
        <dsp:cNvSpPr/>
      </dsp:nvSpPr>
      <dsp:spPr>
        <a:xfrm>
          <a:off x="1711315" y="3489393"/>
          <a:ext cx="2446092" cy="20552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최초인식후</a:t>
          </a:r>
          <a:r>
            <a:rPr lang="ko-KR" altLang="en-US" sz="2000" kern="1200" dirty="0" smtClean="0"/>
            <a:t> 유효이자율법을 사용하여 </a:t>
          </a:r>
          <a:r>
            <a:rPr lang="ko-KR" altLang="en-US" sz="2000" kern="1200" dirty="0" err="1" smtClean="0"/>
            <a:t>상각후원가로</a:t>
          </a:r>
          <a:r>
            <a:rPr lang="ko-KR" altLang="en-US" sz="2000" kern="1200" dirty="0" smtClean="0"/>
            <a:t> 측정</a:t>
          </a:r>
        </a:p>
      </dsp:txBody>
      <dsp:txXfrm>
        <a:off x="2102689" y="3489393"/>
        <a:ext cx="2054717" cy="2055222"/>
      </dsp:txXfrm>
    </dsp:sp>
    <dsp:sp modelId="{28D98EC2-0ADE-48D9-A13F-D74CC40B8D9A}">
      <dsp:nvSpPr>
        <dsp:cNvPr id="0" name=""/>
        <dsp:cNvSpPr/>
      </dsp:nvSpPr>
      <dsp:spPr>
        <a:xfrm>
          <a:off x="406732" y="2469"/>
          <a:ext cx="1630728" cy="1630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1039.43, 47</a:t>
          </a:r>
          <a:endParaRPr lang="ko-KR" altLang="en-US" sz="2400" b="1" kern="1200" dirty="0"/>
        </a:p>
      </dsp:txBody>
      <dsp:txXfrm>
        <a:off x="406732" y="2469"/>
        <a:ext cx="1630728" cy="1630728"/>
      </dsp:txXfrm>
    </dsp:sp>
    <dsp:sp modelId="{459393CA-4177-4BEB-B2B1-6AA0C356E386}">
      <dsp:nvSpPr>
        <dsp:cNvPr id="0" name=""/>
        <dsp:cNvSpPr/>
      </dsp:nvSpPr>
      <dsp:spPr>
        <a:xfrm>
          <a:off x="5788135" y="654760"/>
          <a:ext cx="2446092" cy="23274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미래 흐름의 크기나 발생시기가 확실하지 않은 경우</a:t>
          </a:r>
          <a:r>
            <a:rPr lang="en-US" altLang="ko-KR" sz="2000" kern="1200" dirty="0" smtClean="0"/>
            <a:t>?</a:t>
          </a:r>
          <a:endParaRPr lang="ko-KR" altLang="en-US" sz="2000" kern="1200" dirty="0" smtClean="0"/>
        </a:p>
      </dsp:txBody>
      <dsp:txXfrm>
        <a:off x="6179509" y="654760"/>
        <a:ext cx="2054717" cy="2327445"/>
      </dsp:txXfrm>
    </dsp:sp>
    <dsp:sp modelId="{99C67F16-3D66-4713-B112-55C28E52AF47}">
      <dsp:nvSpPr>
        <dsp:cNvPr id="0" name=""/>
        <dsp:cNvSpPr/>
      </dsp:nvSpPr>
      <dsp:spPr>
        <a:xfrm>
          <a:off x="4483552" y="2469"/>
          <a:ext cx="1630728" cy="1630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483552" y="2469"/>
        <a:ext cx="1630728" cy="1630728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81547" y="285641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285641"/>
        <a:ext cx="1876983" cy="1313888"/>
      </dsp:txXfrm>
    </dsp:sp>
    <dsp:sp modelId="{4A4BC614-5294-4588-A22C-24EC08AB7521}">
      <dsp:nvSpPr>
        <dsp:cNvPr id="0" name=""/>
        <dsp:cNvSpPr/>
      </dsp:nvSpPr>
      <dsp:spPr>
        <a:xfrm rot="5400000">
          <a:off x="4259392" y="-2941410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최선의 추정치</a:t>
          </a:r>
          <a:endParaRPr lang="ko-KR" altLang="en-US" sz="2000" kern="1200" dirty="0"/>
        </a:p>
      </dsp:txBody>
      <dsp:txXfrm rot="5400000">
        <a:off x="4259392" y="-2941410"/>
        <a:ext cx="1220039" cy="7111047"/>
      </dsp:txXfrm>
    </dsp:sp>
    <dsp:sp modelId="{22785638-4B23-421B-A921-56E8880395DF}">
      <dsp:nvSpPr>
        <dsp:cNvPr id="0" name=""/>
        <dsp:cNvSpPr/>
      </dsp:nvSpPr>
      <dsp:spPr>
        <a:xfrm rot="5400000">
          <a:off x="-281547" y="1971347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1971347"/>
        <a:ext cx="1876983" cy="1313888"/>
      </dsp:txXfrm>
    </dsp:sp>
    <dsp:sp modelId="{CE7CD4B9-90A5-4256-B5A5-B9306DBC88FA}">
      <dsp:nvSpPr>
        <dsp:cNvPr id="0" name=""/>
        <dsp:cNvSpPr/>
      </dsp:nvSpPr>
      <dsp:spPr>
        <a:xfrm rot="5400000">
          <a:off x="4259392" y="-1255703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문단 </a:t>
          </a:r>
          <a:r>
            <a:rPr lang="en-US" altLang="en-US" sz="2000" kern="1200" dirty="0" smtClean="0"/>
            <a:t>47</a:t>
          </a:r>
          <a:r>
            <a:rPr lang="ko-KR" altLang="en-US" sz="2000" kern="1200" dirty="0" smtClean="0"/>
            <a:t>에 따라 유효이자율법을 적용한 상각후원가 적용대상 부채인지 여부는 제반 사실에 따라 회사가 판단</a:t>
          </a:r>
          <a:endParaRPr lang="ko-KR" altLang="en-US" sz="2000" kern="1200" dirty="0"/>
        </a:p>
      </dsp:txBody>
      <dsp:txXfrm rot="5400000">
        <a:off x="4259392" y="-1255703"/>
        <a:ext cx="1220039" cy="7111047"/>
      </dsp:txXfrm>
    </dsp:sp>
    <dsp:sp modelId="{28F38923-13FA-49C4-8FBE-E08318C9552C}">
      <dsp:nvSpPr>
        <dsp:cNvPr id="0" name=""/>
        <dsp:cNvSpPr/>
      </dsp:nvSpPr>
      <dsp:spPr>
        <a:xfrm rot="5400000">
          <a:off x="-281547" y="3657054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3657054"/>
        <a:ext cx="1876983" cy="1313888"/>
      </dsp:txXfrm>
    </dsp:sp>
    <dsp:sp modelId="{631B21E1-C8E1-48A5-9EB7-499979410A87}">
      <dsp:nvSpPr>
        <dsp:cNvPr id="0" name=""/>
        <dsp:cNvSpPr/>
      </dsp:nvSpPr>
      <dsp:spPr>
        <a:xfrm rot="5400000">
          <a:off x="4259392" y="430002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금융상품의 미래 현금흐름이나 기대존속기간을 신뢰성 있게 추정할 수 없는 경우에는 금융상품의 전체 계약기간의 계약상 현금흐름을 이용하여야 한다</a:t>
          </a:r>
          <a:r>
            <a:rPr lang="en-US" altLang="ko-KR" sz="2000" kern="1200" dirty="0" smtClean="0"/>
            <a:t>(1039.BC31)</a:t>
          </a:r>
          <a:endParaRPr lang="ko-KR" altLang="en-US" sz="2000" kern="1200" dirty="0"/>
        </a:p>
      </dsp:txBody>
      <dsp:txXfrm rot="5400000">
        <a:off x="4259392" y="430002"/>
        <a:ext cx="1220039" cy="7111047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별도재무제표상에서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전환일 현재</a:t>
          </a:r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가산할 </a:t>
          </a:r>
          <a:r>
            <a:rPr lang="ko-KR" altLang="en-US" sz="2400" b="1" kern="1200" dirty="0" err="1" smtClean="0"/>
            <a:t>일시적차이에</a:t>
          </a:r>
          <a:r>
            <a:rPr lang="ko-KR" altLang="en-US" sz="2400" b="1" kern="1200" dirty="0" smtClean="0"/>
            <a:t> 대하여 적용할 세율은</a:t>
          </a:r>
          <a:r>
            <a:rPr lang="en-US" altLang="en-US" sz="2400" b="1" kern="1200" dirty="0" smtClean="0"/>
            <a:t>?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ko-KR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o-KR" altLang="en-US" sz="2400" b="1" kern="1200" dirty="0" smtClean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종속기업 등에 대한 투자지분의 장부금액과 세무가액의 </a:t>
          </a:r>
          <a:r>
            <a:rPr lang="ko-KR" altLang="en-US" sz="2400" b="1" kern="1200" dirty="0" err="1" smtClean="0"/>
            <a:t>차이중</a:t>
          </a:r>
          <a:endParaRPr lang="ko-KR" altLang="en-US" sz="2400" b="1" kern="1200" dirty="0" smtClean="0"/>
        </a:p>
        <a:p>
          <a:pPr lvl="0" algn="ctr" latinLnBrk="1">
            <a:spcBef>
              <a:spcPct val="0"/>
            </a:spcBef>
          </a:pPr>
          <a:endParaRPr lang="ko-KR" altLang="en-US" sz="2400" b="1" kern="1200" dirty="0" smtClean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err="1" smtClean="0"/>
            <a:t>이연법인세</a:t>
          </a:r>
          <a:endParaRPr lang="en-US" altLang="ko-KR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적용세율</a:t>
          </a:r>
        </a:p>
      </dsp:txBody>
      <dsp:txXfrm>
        <a:off x="2999133" y="2025225"/>
        <a:ext cx="2570685" cy="1350150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4750329" y="-1666448"/>
          <a:ext cx="2141734" cy="54787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mtClean="0"/>
            <a:t>기존의 기업회계기준에서의 측정방식과 유사하게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배당 및 처분으로 소멸될 부분으로 별도 구분한 뒤 각각의 소멸형태에 따른 추정세율을 적용하는지</a:t>
          </a:r>
          <a:r>
            <a:rPr lang="en-US" altLang="ko-KR" sz="2000" kern="1200" dirty="0" smtClean="0"/>
            <a:t>?</a:t>
          </a:r>
          <a:endParaRPr lang="ko-KR" altLang="en-US" sz="2000" kern="1200" dirty="0" smtClean="0"/>
        </a:p>
      </dsp:txBody>
      <dsp:txXfrm rot="5400000">
        <a:off x="4750329" y="-1666448"/>
        <a:ext cx="2141734" cy="5478773"/>
      </dsp:txXfrm>
    </dsp:sp>
    <dsp:sp modelId="{CE5C1884-57AB-4501-ABD4-D1AFBA90E1C1}">
      <dsp:nvSpPr>
        <dsp:cNvPr id="0" name=""/>
        <dsp:cNvSpPr/>
      </dsp:nvSpPr>
      <dsp:spPr>
        <a:xfrm>
          <a:off x="0" y="316115"/>
          <a:ext cx="3081810" cy="1513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1012</a:t>
          </a:r>
          <a:endParaRPr lang="ko-KR" altLang="en-US" sz="2800" b="1" kern="1200" dirty="0"/>
        </a:p>
      </dsp:txBody>
      <dsp:txXfrm>
        <a:off x="0" y="316115"/>
        <a:ext cx="3081810" cy="1513644"/>
      </dsp:txXfrm>
    </dsp:sp>
    <dsp:sp modelId="{66D054EF-1BA3-4901-A7C9-F844665E0879}">
      <dsp:nvSpPr>
        <dsp:cNvPr id="0" name=""/>
        <dsp:cNvSpPr/>
      </dsp:nvSpPr>
      <dsp:spPr>
        <a:xfrm rot="5400000">
          <a:off x="5026339" y="274958"/>
          <a:ext cx="1589714" cy="54787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전환일 현재의 </a:t>
          </a:r>
          <a:r>
            <a:rPr lang="ko-KR" altLang="en-US" sz="2000" kern="1200" spc="-150" dirty="0" err="1" smtClean="0"/>
            <a:t>일시적차이를</a:t>
          </a:r>
          <a:r>
            <a:rPr lang="ko-KR" altLang="en-US" sz="2000" kern="1200" spc="-150" dirty="0" smtClean="0"/>
            <a:t> 처분 또는 </a:t>
          </a:r>
          <a:r>
            <a:rPr lang="ko-KR" altLang="en-US" sz="2000" kern="1200" spc="-150" dirty="0" err="1" smtClean="0"/>
            <a:t>손상차손</a:t>
          </a:r>
          <a:r>
            <a:rPr lang="ko-KR" altLang="en-US" sz="2000" kern="1200" spc="-150" dirty="0" smtClean="0"/>
            <a:t> </a:t>
          </a:r>
          <a:r>
            <a:rPr lang="ko-KR" altLang="en-US" sz="2000" kern="1200" spc="-150" dirty="0" err="1" smtClean="0"/>
            <a:t>인식시</a:t>
          </a:r>
          <a:r>
            <a:rPr lang="ko-KR" altLang="en-US" sz="2000" kern="1200" spc="-150" dirty="0" smtClean="0"/>
            <a:t> 소멸될 것으로 간주하고 이에 따른 추정세율을 적용하는지</a:t>
          </a:r>
          <a:r>
            <a:rPr lang="en-US" altLang="ko-KR" sz="2000" kern="1200" spc="-150" dirty="0" smtClean="0"/>
            <a:t>?</a:t>
          </a:r>
          <a:endParaRPr lang="ko-KR" altLang="en-US" sz="2000" kern="1200" spc="-150" dirty="0"/>
        </a:p>
      </dsp:txBody>
      <dsp:txXfrm rot="5400000">
        <a:off x="5026339" y="274958"/>
        <a:ext cx="1589714" cy="5478773"/>
      </dsp:txXfrm>
    </dsp:sp>
    <dsp:sp modelId="{12D7387A-9199-4762-ABE7-978F961468EF}">
      <dsp:nvSpPr>
        <dsp:cNvPr id="0" name=""/>
        <dsp:cNvSpPr/>
      </dsp:nvSpPr>
      <dsp:spPr>
        <a:xfrm>
          <a:off x="0" y="2257522"/>
          <a:ext cx="3081810" cy="1513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1012</a:t>
          </a:r>
          <a:endParaRPr lang="ko-KR" altLang="en-US" sz="2800" b="1" kern="1200" dirty="0"/>
        </a:p>
      </dsp:txBody>
      <dsp:txXfrm>
        <a:off x="0" y="2257522"/>
        <a:ext cx="3081810" cy="1513644"/>
      </dsp:txXfrm>
    </dsp:sp>
    <dsp:sp modelId="{0F56F445-C54A-4365-8CD9-92C0BFD0E33E}">
      <dsp:nvSpPr>
        <dsp:cNvPr id="0" name=""/>
        <dsp:cNvSpPr/>
      </dsp:nvSpPr>
      <dsp:spPr>
        <a:xfrm rot="5400000">
          <a:off x="5221429" y="1899642"/>
          <a:ext cx="1210915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별도재무제표 상 </a:t>
          </a:r>
          <a:r>
            <a:rPr lang="ko-KR" altLang="en-US" sz="2000" kern="1200" dirty="0" err="1" smtClean="0"/>
            <a:t>일시적차이의</a:t>
          </a:r>
          <a:r>
            <a:rPr lang="ko-KR" altLang="en-US" sz="2000" kern="1200" dirty="0" smtClean="0"/>
            <a:t> 소멸은 실질적으로는 배당으로 인하여 발생하는 부분이 있으므로 이를 고려해야 하는가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5221429" y="1899642"/>
        <a:ext cx="1210915" cy="5484129"/>
      </dsp:txXfrm>
    </dsp:sp>
    <dsp:sp modelId="{892687FB-65E6-4092-BB06-9175A153A176}">
      <dsp:nvSpPr>
        <dsp:cNvPr id="0" name=""/>
        <dsp:cNvSpPr/>
      </dsp:nvSpPr>
      <dsp:spPr>
        <a:xfrm>
          <a:off x="0" y="3884884"/>
          <a:ext cx="3084822" cy="1513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1036</a:t>
          </a:r>
          <a:endParaRPr lang="ko-KR" altLang="ko-KR" sz="2800" b="1" kern="1200" dirty="0" smtClean="0"/>
        </a:p>
      </dsp:txBody>
      <dsp:txXfrm>
        <a:off x="0" y="3884884"/>
        <a:ext cx="3084822" cy="1513644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248636"/>
          <a:ext cx="8640960" cy="299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95732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err="1" smtClean="0"/>
            <a:t>일시적차이는</a:t>
          </a:r>
          <a:r>
            <a:rPr lang="ko-KR" altLang="en-US" sz="2000" kern="1200" dirty="0" smtClean="0"/>
            <a:t> 재무상태표상 자산 또는 부채의 장부금액과    세무기준의 차이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연결재무제표에서는 연결재무제표상 자산과 부채의 장부금액과 적절한 </a:t>
          </a:r>
          <a:r>
            <a:rPr lang="ko-KR" altLang="en-US" sz="2000" kern="1200" dirty="0" err="1" smtClean="0"/>
            <a:t>세무기준액을</a:t>
          </a:r>
          <a:r>
            <a:rPr lang="ko-KR" altLang="en-US" sz="2000" kern="1200" dirty="0" smtClean="0"/>
            <a:t> 비교하여 </a:t>
          </a:r>
          <a:r>
            <a:rPr lang="ko-KR" altLang="en-US" sz="2000" kern="1200" dirty="0" err="1" smtClean="0"/>
            <a:t>일시적차이를</a:t>
          </a:r>
          <a:r>
            <a:rPr lang="ko-KR" altLang="en-US" sz="2000" kern="1200" dirty="0" smtClean="0"/>
            <a:t> 산정하게 하고 있으므로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별도재무제표와 연결재무제표상 </a:t>
          </a:r>
          <a:r>
            <a:rPr lang="ko-KR" altLang="en-US" sz="2000" kern="1200" dirty="0" err="1" smtClean="0"/>
            <a:t>일시적차이는</a:t>
          </a:r>
          <a:r>
            <a:rPr lang="ko-KR" altLang="en-US" sz="2000" kern="1200" dirty="0" smtClean="0"/>
            <a:t> 동일하지 아니함</a:t>
          </a:r>
        </a:p>
      </dsp:txBody>
      <dsp:txXfrm>
        <a:off x="0" y="248636"/>
        <a:ext cx="8640960" cy="2992500"/>
      </dsp:txXfrm>
    </dsp:sp>
    <dsp:sp modelId="{AD49E263-BEBE-4C8C-8162-B2FB86B3B22E}">
      <dsp:nvSpPr>
        <dsp:cNvPr id="0" name=""/>
        <dsp:cNvSpPr/>
      </dsp:nvSpPr>
      <dsp:spPr>
        <a:xfrm>
          <a:off x="432048" y="40773"/>
          <a:ext cx="6048672" cy="4883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1012</a:t>
          </a:r>
          <a:r>
            <a:rPr lang="ko-KR" altLang="ko-KR" sz="2400" b="1" kern="1200" dirty="0" smtClean="0"/>
            <a:t>호 문단</a:t>
          </a:r>
          <a:r>
            <a:rPr lang="en-US" altLang="ko-KR" sz="2400" b="1" kern="1200" dirty="0" smtClean="0"/>
            <a:t>5, 11</a:t>
          </a:r>
          <a:endParaRPr lang="ko-KR" altLang="ko-KR" sz="2400" b="1" kern="1200" dirty="0" smtClean="0"/>
        </a:p>
      </dsp:txBody>
      <dsp:txXfrm>
        <a:off x="432048" y="40773"/>
        <a:ext cx="6048672" cy="488302"/>
      </dsp:txXfrm>
    </dsp:sp>
    <dsp:sp modelId="{4D3BF077-315D-4B64-BB02-7AB9222FE534}">
      <dsp:nvSpPr>
        <dsp:cNvPr id="0" name=""/>
        <dsp:cNvSpPr/>
      </dsp:nvSpPr>
      <dsp:spPr>
        <a:xfrm>
          <a:off x="0" y="3624176"/>
          <a:ext cx="8640960" cy="173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95732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err="1" smtClean="0"/>
            <a:t>별도재무제표하에서는</a:t>
          </a:r>
          <a:r>
            <a:rPr lang="ko-KR" altLang="en-US" sz="2000" b="0" kern="1200" dirty="0" smtClean="0"/>
            <a:t> </a:t>
          </a:r>
          <a:r>
            <a:rPr lang="ko-KR" altLang="en-US" sz="2000" b="0" u="sng" kern="1200" dirty="0" smtClean="0"/>
            <a:t>배당을 당기손익으로 인식</a:t>
          </a:r>
          <a:r>
            <a:rPr lang="ko-KR" altLang="en-US" sz="2000" b="0" kern="1200" dirty="0" smtClean="0"/>
            <a:t>하기 때문에 </a:t>
          </a:r>
          <a:r>
            <a:rPr lang="ko-KR" altLang="en-US" sz="2000" b="0" u="sng" kern="1200" dirty="0" smtClean="0"/>
            <a:t>배당으로 인하여 종속기업 등에 대한 투자와 관련된 </a:t>
          </a:r>
          <a:r>
            <a:rPr lang="ko-KR" altLang="en-US" sz="2000" b="0" u="sng" kern="1200" dirty="0" err="1" smtClean="0"/>
            <a:t>일시적차이가</a:t>
          </a:r>
          <a:r>
            <a:rPr lang="ko-KR" altLang="en-US" sz="2000" b="0" u="sng" kern="1200" dirty="0" smtClean="0"/>
            <a:t> 소멸하지 아니함</a:t>
          </a:r>
          <a:endParaRPr lang="ko-KR" altLang="en-US" sz="2000" b="0" u="sng" kern="1200" dirty="0"/>
        </a:p>
      </dsp:txBody>
      <dsp:txXfrm>
        <a:off x="0" y="3624176"/>
        <a:ext cx="8640960" cy="1735650"/>
      </dsp:txXfrm>
    </dsp:sp>
    <dsp:sp modelId="{E30353F7-9B76-4B70-9F0F-E58562C32443}">
      <dsp:nvSpPr>
        <dsp:cNvPr id="0" name=""/>
        <dsp:cNvSpPr/>
      </dsp:nvSpPr>
      <dsp:spPr>
        <a:xfrm>
          <a:off x="432048" y="3343736"/>
          <a:ext cx="604867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1027</a:t>
          </a:r>
          <a:r>
            <a:rPr lang="ko-KR" altLang="ko-KR" sz="2400" b="1" kern="1200" dirty="0" smtClean="0"/>
            <a:t>호 문단</a:t>
          </a:r>
          <a:r>
            <a:rPr lang="en-US" altLang="ko-KR" sz="2400" b="1" kern="1200" dirty="0" smtClean="0"/>
            <a:t>38A</a:t>
          </a:r>
          <a:endParaRPr lang="ko-KR" altLang="ko-KR" sz="2400" b="1" kern="1200" dirty="0" smtClean="0"/>
        </a:p>
      </dsp:txBody>
      <dsp:txXfrm>
        <a:off x="432048" y="3343736"/>
        <a:ext cx="6048672" cy="560880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7192"/>
          <a:ext cx="8640960" cy="452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62484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자산손상을 시사하는 징후가 있는지를 검토할 때는 최소한 다음을 고려한다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/>
            <a:t>⑻	종속기업</a:t>
          </a:r>
          <a:r>
            <a:rPr lang="en-US" altLang="en-US" sz="2000" b="0" kern="1200" spc="-150" dirty="0"/>
            <a:t>, </a:t>
          </a:r>
          <a:r>
            <a:rPr lang="ko-KR" altLang="en-US" sz="2000" b="0" kern="1200" spc="-150" dirty="0"/>
            <a:t>공동지배기업 또는 관계기업에 대한 투자의 경우</a:t>
          </a:r>
          <a:r>
            <a:rPr lang="en-US" altLang="en-US" sz="2000" b="0" kern="1200" spc="-150" dirty="0"/>
            <a:t>, </a:t>
          </a:r>
          <a:r>
            <a:rPr lang="ko-KR" altLang="en-US" sz="2000" b="0" kern="1200" spc="-150" dirty="0"/>
            <a:t>투자자는 그 투자로부터의 </a:t>
          </a:r>
          <a:r>
            <a:rPr lang="ko-KR" altLang="en-US" sz="2000" b="0" u="sng" kern="1200" spc="-150" dirty="0"/>
            <a:t>배당금을 인식하고 다음 중 하나의 증거가 이용가능</a:t>
          </a:r>
          <a:r>
            <a:rPr lang="ko-KR" altLang="en-US" sz="2000" b="0" kern="1200" spc="-150" dirty="0"/>
            <a:t>하다</a:t>
          </a:r>
          <a:r>
            <a:rPr lang="en-US" altLang="en-US" sz="2000" b="0" kern="1200" spc="-150" dirty="0"/>
            <a:t>.</a:t>
          </a:r>
          <a:endParaRPr lang="ko-KR" altLang="en-US" sz="2000" b="0" kern="1200" spc="-15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/>
            <a:t>㈎ 별도재무제표에 있는 투자의 장부금액이 연결재무제표에 있는 관련 영업권을 포함한 피투자자의 순자산의 장부금액을 초과한다</a:t>
          </a:r>
          <a:r>
            <a:rPr lang="en-US" altLang="en-US" sz="2000" b="0" kern="1200" spc="-150" dirty="0"/>
            <a:t>.</a:t>
          </a:r>
          <a:endParaRPr lang="ko-KR" altLang="en-US" sz="2000" b="0" kern="1200" spc="-15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/>
            <a:t>㈏ 배당이 선언된 기간에 배당금이 종속기업</a:t>
          </a:r>
          <a:r>
            <a:rPr lang="en-US" altLang="en-US" sz="2000" b="0" kern="1200" spc="-150" dirty="0"/>
            <a:t>, </a:t>
          </a:r>
          <a:r>
            <a:rPr lang="ko-KR" altLang="en-US" sz="2000" b="0" kern="1200" spc="-150" dirty="0"/>
            <a:t>공동지배기업 또는 관계기업의 총포괄이익을 초과한다</a:t>
          </a:r>
          <a:r>
            <a:rPr lang="en-US" altLang="en-US" sz="2000" b="0" kern="1200" spc="-150" dirty="0"/>
            <a:t>.</a:t>
          </a:r>
          <a:endParaRPr lang="ko-KR" altLang="en-US" sz="2000" b="0" kern="1200" spc="-150" dirty="0"/>
        </a:p>
      </dsp:txBody>
      <dsp:txXfrm>
        <a:off x="0" y="587192"/>
        <a:ext cx="8640960" cy="4523424"/>
      </dsp:txXfrm>
    </dsp:sp>
    <dsp:sp modelId="{47447BAA-7383-4DF1-9039-E6D0EC5971C3}">
      <dsp:nvSpPr>
        <dsp:cNvPr id="0" name=""/>
        <dsp:cNvSpPr/>
      </dsp:nvSpPr>
      <dsp:spPr>
        <a:xfrm>
          <a:off x="431626" y="0"/>
          <a:ext cx="6042765" cy="650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1036</a:t>
          </a:r>
          <a:r>
            <a:rPr lang="ko-KR" altLang="en-US" sz="2400" b="1" kern="1200" dirty="0" smtClean="0"/>
            <a:t>호 문단</a:t>
          </a:r>
          <a:r>
            <a:rPr lang="en-US" altLang="en-US" sz="2400" b="1" kern="1200" dirty="0" smtClean="0"/>
            <a:t>12</a:t>
          </a:r>
          <a:endParaRPr lang="ko-KR" altLang="en-US" sz="2400" b="1" kern="1200" dirty="0" smtClean="0"/>
        </a:p>
      </dsp:txBody>
      <dsp:txXfrm>
        <a:off x="431626" y="0"/>
        <a:ext cx="6042765" cy="650537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935822"/>
          <a:ext cx="2699245" cy="43927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종속기업 등으로부터 배당을 받을 권리가 확정되는 시점에 그 배당금을 별도재무제표에 </a:t>
          </a:r>
          <a:r>
            <a:rPr lang="ko-KR" altLang="en-US" sz="2000" kern="1200" dirty="0" err="1" smtClean="0"/>
            <a:t>당기손익으로</a:t>
          </a:r>
          <a:r>
            <a:rPr lang="ko-KR" altLang="en-US" sz="2000" kern="1200" dirty="0" smtClean="0"/>
            <a:t> 인식</a:t>
          </a:r>
        </a:p>
      </dsp:txBody>
      <dsp:txXfrm>
        <a:off x="1873164" y="935822"/>
        <a:ext cx="2267365" cy="4392769"/>
      </dsp:txXfrm>
    </dsp:sp>
    <dsp:sp modelId="{28D98EC2-0ADE-48D9-A13F-D74CC40B8D9A}">
      <dsp:nvSpPr>
        <dsp:cNvPr id="0" name=""/>
        <dsp:cNvSpPr/>
      </dsp:nvSpPr>
      <dsp:spPr>
        <a:xfrm>
          <a:off x="1687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spc="-150" dirty="0" smtClean="0"/>
            <a:t>1027.37A</a:t>
          </a:r>
          <a:endParaRPr lang="ko-KR" altLang="en-US" sz="2400" b="1" kern="1200" spc="-150" dirty="0"/>
        </a:p>
      </dsp:txBody>
      <dsp:txXfrm>
        <a:off x="1687" y="21602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935822"/>
          <a:ext cx="2699245" cy="42487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투자지분이 투자자의 별도재무제표에 </a:t>
          </a:r>
          <a:r>
            <a:rPr lang="ko-KR" altLang="en-US" sz="2000" kern="1200" spc="-300" dirty="0" err="1" smtClean="0"/>
            <a:t>과대표시될</a:t>
          </a:r>
          <a:r>
            <a:rPr lang="ko-KR" altLang="en-US" sz="2000" kern="1200" spc="-300" dirty="0" smtClean="0"/>
            <a:t> 수 있는 위험을 감소시키기 위하여</a:t>
          </a:r>
          <a:r>
            <a:rPr lang="en-US" altLang="en-US" sz="2000" kern="1200" spc="-300" dirty="0" smtClean="0"/>
            <a:t>, </a:t>
          </a:r>
          <a:r>
            <a:rPr lang="ko-KR" altLang="en-US" sz="2000" kern="1200" spc="-300" dirty="0" smtClean="0"/>
            <a:t>손상검사를 함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spc="-300" dirty="0"/>
        </a:p>
      </dsp:txBody>
      <dsp:txXfrm>
        <a:off x="6371906" y="935822"/>
        <a:ext cx="2267365" cy="4248755"/>
      </dsp:txXfrm>
    </dsp:sp>
    <dsp:sp modelId="{99C67F16-3D66-4713-B112-55C28E52AF47}">
      <dsp:nvSpPr>
        <dsp:cNvPr id="0" name=""/>
        <dsp:cNvSpPr/>
      </dsp:nvSpPr>
      <dsp:spPr>
        <a:xfrm>
          <a:off x="4500429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1036.12</a:t>
          </a:r>
          <a:endParaRPr lang="ko-KR" altLang="en-US" sz="2400" b="1" kern="1200" dirty="0"/>
        </a:p>
      </dsp:txBody>
      <dsp:txXfrm>
        <a:off x="4500429" y="216023"/>
        <a:ext cx="1799496" cy="1799496"/>
      </dsp:txXfrm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67700" y="522350"/>
          <a:ext cx="1784672" cy="12492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dirty="0"/>
        </a:p>
      </dsp:txBody>
      <dsp:txXfrm rot="5400000">
        <a:off x="-267700" y="522350"/>
        <a:ext cx="1784672" cy="1249270"/>
      </dsp:txXfrm>
    </dsp:sp>
    <dsp:sp modelId="{4A4BC614-5294-4588-A22C-24EC08AB7521}">
      <dsp:nvSpPr>
        <dsp:cNvPr id="0" name=""/>
        <dsp:cNvSpPr/>
      </dsp:nvSpPr>
      <dsp:spPr>
        <a:xfrm rot="5400000">
          <a:off x="4014091" y="-2753164"/>
          <a:ext cx="1646023" cy="71756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법인세부채</a:t>
          </a:r>
          <a:r>
            <a:rPr lang="en-US" altLang="en-US" sz="2000" kern="1200" dirty="0" smtClean="0"/>
            <a:t>(</a:t>
          </a:r>
          <a:r>
            <a:rPr lang="ko-KR" altLang="en-US" sz="2000" kern="1200" dirty="0" smtClean="0"/>
            <a:t>자산</a:t>
          </a:r>
          <a:r>
            <a:rPr lang="en-US" altLang="en-US" sz="2000" kern="1200" dirty="0" smtClean="0"/>
            <a:t>)</a:t>
          </a:r>
          <a:r>
            <a:rPr lang="ko-KR" altLang="en-US" sz="2000" kern="1200" dirty="0" smtClean="0"/>
            <a:t>의 측정시 관련 자산과 부채의 장부금액을 회수하거나 결제할 것으로 예상되는 방식을 고려하기 위해서는 종속기업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지점 및 관계기업에 대한 투자자산의 장부금액의 변동행태를 반영하여야 함</a:t>
          </a:r>
          <a:endParaRPr lang="ko-KR" altLang="en-US" sz="2000" kern="1200" dirty="0"/>
        </a:p>
      </dsp:txBody>
      <dsp:txXfrm rot="5400000">
        <a:off x="4014091" y="-2753164"/>
        <a:ext cx="1646023" cy="7175665"/>
      </dsp:txXfrm>
    </dsp:sp>
    <dsp:sp modelId="{22785638-4B23-421B-A921-56E8880395DF}">
      <dsp:nvSpPr>
        <dsp:cNvPr id="0" name=""/>
        <dsp:cNvSpPr/>
      </dsp:nvSpPr>
      <dsp:spPr>
        <a:xfrm rot="5400000">
          <a:off x="-267700" y="2125153"/>
          <a:ext cx="1784672" cy="12492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dirty="0"/>
        </a:p>
      </dsp:txBody>
      <dsp:txXfrm rot="5400000">
        <a:off x="-267700" y="2125153"/>
        <a:ext cx="1784672" cy="1249270"/>
      </dsp:txXfrm>
    </dsp:sp>
    <dsp:sp modelId="{CE7CD4B9-90A5-4256-B5A5-B9306DBC88FA}">
      <dsp:nvSpPr>
        <dsp:cNvPr id="0" name=""/>
        <dsp:cNvSpPr/>
      </dsp:nvSpPr>
      <dsp:spPr>
        <a:xfrm rot="5400000">
          <a:off x="4257084" y="-1150361"/>
          <a:ext cx="1160037" cy="71756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별도재무제표에서 배당금 수령액에 대해 </a:t>
          </a:r>
          <a:r>
            <a:rPr lang="ko-KR" altLang="en-US" sz="2000" kern="1200" dirty="0" err="1" smtClean="0"/>
            <a:t>당기손익으로</a:t>
          </a:r>
          <a:r>
            <a:rPr lang="ko-KR" altLang="en-US" sz="2000" kern="1200" dirty="0" smtClean="0"/>
            <a:t> 인식하고 장부금액은 변동시키지 않으므로 배당 자체는 가산할 일시적 차이의 직접적인 소멸원인이 되지 않음</a:t>
          </a:r>
          <a:endParaRPr lang="ko-KR" altLang="en-US" sz="2000" kern="1200" dirty="0"/>
        </a:p>
      </dsp:txBody>
      <dsp:txXfrm rot="5400000">
        <a:off x="4257084" y="-1150361"/>
        <a:ext cx="1160037" cy="7175665"/>
      </dsp:txXfrm>
    </dsp:sp>
    <dsp:sp modelId="{28F38923-13FA-49C4-8FBE-E08318C9552C}">
      <dsp:nvSpPr>
        <dsp:cNvPr id="0" name=""/>
        <dsp:cNvSpPr/>
      </dsp:nvSpPr>
      <dsp:spPr>
        <a:xfrm rot="5400000">
          <a:off x="-267700" y="3727956"/>
          <a:ext cx="1784672" cy="12492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dirty="0"/>
        </a:p>
      </dsp:txBody>
      <dsp:txXfrm rot="5400000">
        <a:off x="-267700" y="3727956"/>
        <a:ext cx="1784672" cy="1249270"/>
      </dsp:txXfrm>
    </dsp:sp>
    <dsp:sp modelId="{631B21E1-C8E1-48A5-9EB7-499979410A87}">
      <dsp:nvSpPr>
        <dsp:cNvPr id="0" name=""/>
        <dsp:cNvSpPr/>
      </dsp:nvSpPr>
      <dsp:spPr>
        <a:xfrm rot="5400000">
          <a:off x="4257084" y="452441"/>
          <a:ext cx="1160037" cy="71756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ko-KR" sz="2000" kern="1200" dirty="0" smtClean="0"/>
            <a:t>전환일 현재의 </a:t>
          </a:r>
          <a:r>
            <a:rPr lang="ko-KR" altLang="ko-KR" sz="2000" kern="1200" dirty="0" err="1" smtClean="0"/>
            <a:t>일시적차이를</a:t>
          </a:r>
          <a:r>
            <a:rPr lang="ko-KR" altLang="ko-KR" sz="2000" kern="1200" dirty="0" smtClean="0"/>
            <a:t> 처분 또는 </a:t>
          </a:r>
          <a:r>
            <a:rPr lang="ko-KR" altLang="ko-KR" sz="2000" kern="1200" dirty="0" err="1" smtClean="0"/>
            <a:t>손상차손</a:t>
          </a:r>
          <a:r>
            <a:rPr lang="ko-KR" altLang="ko-KR" sz="2000" kern="1200" dirty="0" smtClean="0"/>
            <a:t> </a:t>
          </a:r>
          <a:r>
            <a:rPr lang="ko-KR" altLang="ko-KR" sz="2000" kern="1200" dirty="0" err="1" smtClean="0"/>
            <a:t>인식시</a:t>
          </a:r>
          <a:r>
            <a:rPr lang="ko-KR" altLang="ko-KR" sz="2000" kern="1200" dirty="0" smtClean="0"/>
            <a:t> 소멸될 것으로 간주하고 이에 따른 추정세율을 적용하여 측정</a:t>
          </a:r>
          <a:endParaRPr lang="ko-KR" altLang="en-US" sz="2000" kern="1200" dirty="0"/>
        </a:p>
      </dsp:txBody>
      <dsp:txXfrm rot="5400000">
        <a:off x="4257084" y="452441"/>
        <a:ext cx="1160037" cy="7175665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시험생산</a:t>
          </a:r>
          <a:r>
            <a:rPr lang="en-US" altLang="en-US" sz="2400" b="1" kern="1200" dirty="0" smtClean="0"/>
            <a:t>(Pilot-Production)</a:t>
          </a:r>
          <a:r>
            <a:rPr lang="ko-KR" altLang="en-US" sz="2400" b="1" kern="1200" dirty="0" smtClean="0"/>
            <a:t>에 따라 발생한 원유의 판매수익을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실질적인 생산으로 보아 매출로 인식할 수 있는지</a:t>
          </a: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kern="1200" spc="-15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spc="-15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탐사자산의 취득과정 또는 자산취득을 위한 시험생산으로 보아 해당 자산의 원가에서 차감하는 지</a:t>
          </a:r>
          <a:r>
            <a:rPr lang="en-US" altLang="ko-KR" sz="2400" b="1" kern="1200" dirty="0" smtClean="0"/>
            <a:t>? </a:t>
          </a:r>
          <a:endParaRPr lang="ko-KR" altLang="en-US" sz="2400" b="1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수익 또는 자산차감</a:t>
          </a:r>
        </a:p>
      </dsp:txBody>
      <dsp:txXfrm>
        <a:off x="2999133" y="2025225"/>
        <a:ext cx="2570685" cy="1350150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4709143" y="-1424811"/>
          <a:ext cx="2235488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문단 </a:t>
          </a:r>
          <a:r>
            <a:rPr lang="en-US" altLang="en-US" sz="2000" kern="1200" dirty="0" smtClean="0"/>
            <a:t>5</a:t>
          </a:r>
          <a:r>
            <a:rPr lang="ko-KR" altLang="en-US" sz="2000" kern="1200" dirty="0" smtClean="0"/>
            <a:t>에 의하여 당해 기준서 적용범위에서 제외하는지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4709143" y="-1424811"/>
        <a:ext cx="2235488" cy="5484129"/>
      </dsp:txXfrm>
    </dsp:sp>
    <dsp:sp modelId="{CE5C1884-57AB-4501-ABD4-D1AFBA90E1C1}">
      <dsp:nvSpPr>
        <dsp:cNvPr id="0" name=""/>
        <dsp:cNvSpPr/>
      </dsp:nvSpPr>
      <dsp:spPr>
        <a:xfrm>
          <a:off x="0" y="65"/>
          <a:ext cx="3084822" cy="2634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1106</a:t>
          </a:r>
          <a:endParaRPr lang="ko-KR" altLang="ko-KR" sz="2800" b="1" kern="1200" dirty="0" smtClean="0"/>
        </a:p>
      </dsp:txBody>
      <dsp:txXfrm>
        <a:off x="0" y="65"/>
        <a:ext cx="3084822" cy="2634374"/>
      </dsp:txXfrm>
    </dsp:sp>
    <dsp:sp modelId="{66D054EF-1BA3-4901-A7C9-F844665E0879}">
      <dsp:nvSpPr>
        <dsp:cNvPr id="0" name=""/>
        <dsp:cNvSpPr/>
      </dsp:nvSpPr>
      <dsp:spPr>
        <a:xfrm rot="5400000">
          <a:off x="4682451" y="1341282"/>
          <a:ext cx="2288871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시험과정에서 생산된 재화의 </a:t>
          </a:r>
          <a:r>
            <a:rPr lang="ko-KR" altLang="en-US" sz="2000" kern="1200" spc="-150" dirty="0" err="1" smtClean="0"/>
            <a:t>순매각금액으로서</a:t>
          </a:r>
          <a:r>
            <a:rPr lang="ko-KR" altLang="en-US" sz="2000" kern="1200" spc="-150" dirty="0" smtClean="0"/>
            <a:t>  자산에서 차감하는지</a:t>
          </a:r>
          <a:r>
            <a:rPr lang="en-US" altLang="ko-KR" sz="2000" kern="1200" spc="-150" dirty="0" smtClean="0"/>
            <a:t>?</a:t>
          </a:r>
          <a:endParaRPr lang="ko-KR" altLang="en-US" sz="2000" kern="1200" spc="-150" dirty="0"/>
        </a:p>
      </dsp:txBody>
      <dsp:txXfrm rot="5400000">
        <a:off x="4682451" y="1341282"/>
        <a:ext cx="2288871" cy="5484129"/>
      </dsp:txXfrm>
    </dsp:sp>
    <dsp:sp modelId="{12D7387A-9199-4762-ABE7-978F961468EF}">
      <dsp:nvSpPr>
        <dsp:cNvPr id="0" name=""/>
        <dsp:cNvSpPr/>
      </dsp:nvSpPr>
      <dsp:spPr>
        <a:xfrm>
          <a:off x="0" y="2766159"/>
          <a:ext cx="3084822" cy="2634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1016</a:t>
          </a:r>
          <a:endParaRPr lang="ko-KR" altLang="ko-KR" sz="2800" b="1" kern="1200" dirty="0" smtClean="0"/>
        </a:p>
      </dsp:txBody>
      <dsp:txXfrm>
        <a:off x="0" y="2766159"/>
        <a:ext cx="3084822" cy="2634374"/>
      </dsp:txXfrm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162895"/>
          <a:ext cx="8640960" cy="1678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27076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다음의 지출에는 이 </a:t>
          </a:r>
          <a:r>
            <a:rPr lang="ko-KR" altLang="en-US" sz="2000" kern="1200" dirty="0" err="1" smtClean="0"/>
            <a:t>기준서를</a:t>
          </a:r>
          <a:r>
            <a:rPr lang="ko-KR" altLang="en-US" sz="2000" kern="1200" dirty="0" smtClean="0"/>
            <a:t> 적용하지 아니한다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⑵ </a:t>
          </a:r>
          <a:r>
            <a:rPr lang="ko-KR" altLang="en-US" sz="2000" kern="1200" spc="-150" dirty="0" smtClean="0"/>
            <a:t>광물자원 추출의 기술적 실현가능성과 </a:t>
          </a:r>
          <a:r>
            <a:rPr lang="ko-KR" altLang="en-US" sz="2000" kern="1200" spc="-150" dirty="0" err="1" smtClean="0"/>
            <a:t>상업화가능성을</a:t>
          </a:r>
          <a:r>
            <a:rPr lang="ko-KR" altLang="en-US" sz="2000" kern="1200" spc="-150" dirty="0" smtClean="0"/>
            <a:t> 제시할 수 있게 된 후에 발생한 지출</a:t>
          </a:r>
        </a:p>
      </dsp:txBody>
      <dsp:txXfrm>
        <a:off x="0" y="162895"/>
        <a:ext cx="8640960" cy="1678950"/>
      </dsp:txXfrm>
    </dsp:sp>
    <dsp:sp modelId="{AD49E263-BEBE-4C8C-8162-B2FB86B3B22E}">
      <dsp:nvSpPr>
        <dsp:cNvPr id="0" name=""/>
        <dsp:cNvSpPr/>
      </dsp:nvSpPr>
      <dsp:spPr>
        <a:xfrm>
          <a:off x="432048" y="20674"/>
          <a:ext cx="6048672" cy="3341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ko-KR" sz="2400" b="1" kern="1200" dirty="0" smtClean="0"/>
            <a:t>제</a:t>
          </a:r>
          <a:r>
            <a:rPr lang="en-US" altLang="ko-KR" sz="2400" b="1" kern="1200" dirty="0" smtClean="0"/>
            <a:t>1106</a:t>
          </a:r>
          <a:r>
            <a:rPr lang="ko-KR" altLang="ko-KR" sz="2400" b="1" kern="1200" dirty="0" smtClean="0"/>
            <a:t>호 문단</a:t>
          </a:r>
          <a:r>
            <a:rPr lang="en-US" altLang="ko-KR" sz="2400" b="1" kern="1200" dirty="0" smtClean="0"/>
            <a:t>5</a:t>
          </a:r>
          <a:endParaRPr lang="ko-KR" altLang="ko-KR" sz="2400" b="1" kern="1200" dirty="0" smtClean="0"/>
        </a:p>
      </dsp:txBody>
      <dsp:txXfrm>
        <a:off x="432048" y="20674"/>
        <a:ext cx="6048672" cy="334101"/>
      </dsp:txXfrm>
    </dsp:sp>
    <dsp:sp modelId="{4D3BF077-315D-4B64-BB02-7AB9222FE534}">
      <dsp:nvSpPr>
        <dsp:cNvPr id="0" name=""/>
        <dsp:cNvSpPr/>
      </dsp:nvSpPr>
      <dsp:spPr>
        <a:xfrm>
          <a:off x="0" y="2103925"/>
          <a:ext cx="8640960" cy="327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27076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경영진이 의도하는 방식으로 자산을 가동하는 데 필요한 장소와 상태에 이르게 하는 데 직접 관련되는 원가의 예는 다음과 같다</a:t>
          </a:r>
          <a:endParaRPr lang="ko-KR" altLang="en-US" sz="2000" b="0" u="sng" kern="1200" dirty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⑸ 유형자산이 정상적으로  작동되는지 여부를 시험하는 과정에서 발생하는 원가</a:t>
          </a:r>
          <a:r>
            <a:rPr lang="en-US" altLang="en-US" sz="2000" b="0" kern="1200" dirty="0" smtClean="0"/>
            <a:t>.  </a:t>
          </a:r>
          <a:r>
            <a:rPr lang="ko-KR" altLang="en-US" sz="2000" b="0" u="sng" kern="1200" spc="-150" dirty="0" smtClean="0"/>
            <a:t>단</a:t>
          </a:r>
          <a:r>
            <a:rPr lang="en-US" altLang="en-US" sz="2000" b="0" u="sng" kern="1200" spc="-150" dirty="0" smtClean="0"/>
            <a:t>, </a:t>
          </a:r>
          <a:r>
            <a:rPr lang="ko-KR" altLang="en-US" sz="2000" b="0" u="sng" kern="1200" spc="-150" dirty="0" smtClean="0"/>
            <a:t>시험과정에서 생산된 재화</a:t>
          </a:r>
          <a:r>
            <a:rPr lang="en-US" altLang="en-US" sz="2000" b="0" u="sng" kern="1200" spc="-150" dirty="0" err="1" smtClean="0"/>
            <a:t>(</a:t>
          </a:r>
          <a:r>
            <a:rPr lang="ko-KR" altLang="en-US" sz="2000" b="0" u="sng" kern="1200" spc="-150" dirty="0" smtClean="0"/>
            <a:t>예</a:t>
          </a:r>
          <a:r>
            <a:rPr lang="en-US" altLang="en-US" sz="2000" b="0" u="sng" kern="1200" spc="-150" dirty="0" smtClean="0"/>
            <a:t>: </a:t>
          </a:r>
          <a:r>
            <a:rPr lang="ko-KR" altLang="en-US" sz="2000" b="0" u="sng" kern="1200" spc="-150" dirty="0" smtClean="0"/>
            <a:t>장비의 시험과정에서 생산된 시제품</a:t>
          </a:r>
          <a:r>
            <a:rPr lang="en-US" altLang="en-US" sz="2000" b="0" u="sng" kern="1200" spc="-150" dirty="0" smtClean="0"/>
            <a:t>)</a:t>
          </a:r>
          <a:r>
            <a:rPr lang="ko-KR" altLang="en-US" sz="2000" b="0" u="sng" kern="1200" spc="-150" dirty="0" smtClean="0"/>
            <a:t>의 순매각금액은  당해 원가에서 차감한다</a:t>
          </a:r>
        </a:p>
      </dsp:txBody>
      <dsp:txXfrm>
        <a:off x="0" y="2103925"/>
        <a:ext cx="8640960" cy="3276000"/>
      </dsp:txXfrm>
    </dsp:sp>
    <dsp:sp modelId="{E30353F7-9B76-4B70-9F0F-E58562C32443}">
      <dsp:nvSpPr>
        <dsp:cNvPr id="0" name=""/>
        <dsp:cNvSpPr/>
      </dsp:nvSpPr>
      <dsp:spPr>
        <a:xfrm>
          <a:off x="432048" y="1912045"/>
          <a:ext cx="6048672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1016</a:t>
          </a:r>
          <a:r>
            <a:rPr lang="ko-KR" altLang="ko-KR" sz="2400" b="1" kern="1200" dirty="0" smtClean="0"/>
            <a:t>호 문단</a:t>
          </a:r>
          <a:r>
            <a:rPr lang="en-US" altLang="ko-KR" sz="2400" b="1" kern="1200" dirty="0" smtClean="0"/>
            <a:t>17(5)</a:t>
          </a:r>
          <a:endParaRPr lang="ko-KR" altLang="ko-KR" sz="2400" b="1" kern="1200" dirty="0" smtClean="0"/>
        </a:p>
      </dsp:txBody>
      <dsp:txXfrm>
        <a:off x="432048" y="1912045"/>
        <a:ext cx="6048672" cy="383760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935822"/>
          <a:ext cx="2699245" cy="43927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광물자원 추출의 기술적 실현가능성과 </a:t>
          </a:r>
          <a:r>
            <a:rPr lang="ko-KR" altLang="en-US" sz="2000" kern="1200" dirty="0" err="1" smtClean="0"/>
            <a:t>상업화가능성을</a:t>
          </a:r>
          <a:r>
            <a:rPr lang="ko-KR" altLang="en-US" sz="2000" kern="1200" dirty="0" smtClean="0"/>
            <a:t> 제시할 수 있게 된 후에 발생한 지출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=&gt; </a:t>
          </a:r>
          <a:r>
            <a:rPr lang="ko-KR" altLang="en-US" sz="2000" kern="1200" dirty="0" smtClean="0"/>
            <a:t>적용범위 제외</a:t>
          </a:r>
        </a:p>
      </dsp:txBody>
      <dsp:txXfrm>
        <a:off x="1873164" y="935822"/>
        <a:ext cx="2267365" cy="4392769"/>
      </dsp:txXfrm>
    </dsp:sp>
    <dsp:sp modelId="{28D98EC2-0ADE-48D9-A13F-D74CC40B8D9A}">
      <dsp:nvSpPr>
        <dsp:cNvPr id="0" name=""/>
        <dsp:cNvSpPr/>
      </dsp:nvSpPr>
      <dsp:spPr>
        <a:xfrm>
          <a:off x="1687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kern="1200" spc="-15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spc="-150" dirty="0" smtClean="0"/>
            <a:t>1106.</a:t>
          </a:r>
          <a:r>
            <a:rPr lang="ko-KR" altLang="ko-KR" sz="2400" b="1" kern="1200" spc="-150" dirty="0" smtClean="0"/>
            <a:t> </a:t>
          </a:r>
          <a:r>
            <a:rPr lang="en-US" altLang="ko-KR" sz="2400" b="1" kern="1200" spc="-150" dirty="0" smtClean="0"/>
            <a:t>5</a:t>
          </a:r>
          <a:endParaRPr lang="ko-KR" altLang="ko-KR" sz="2400" b="1" kern="1200" spc="-15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b="1" kern="1200" spc="-150" dirty="0"/>
        </a:p>
      </dsp:txBody>
      <dsp:txXfrm>
        <a:off x="1687" y="21602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935822"/>
          <a:ext cx="2699245" cy="42487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수익으로 인식할 수 있는 생산단계는</a:t>
          </a:r>
        </a:p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기술적 실현가능성과 </a:t>
          </a:r>
          <a:r>
            <a:rPr lang="ko-KR" altLang="en-US" sz="2000" kern="1200" spc="-300" dirty="0" err="1" smtClean="0"/>
            <a:t>상업화가능성을</a:t>
          </a:r>
          <a:r>
            <a:rPr lang="ko-KR" altLang="en-US" sz="2000" kern="1200" spc="-300" dirty="0" smtClean="0"/>
            <a:t> 제시할 수 있게 된 후 단계</a:t>
          </a:r>
        </a:p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경영진이 의도하는 방식으로 가동될 수 있는 장소와 상태에 이른 이후의 단계임</a:t>
          </a:r>
        </a:p>
      </dsp:txBody>
      <dsp:txXfrm>
        <a:off x="6371906" y="935822"/>
        <a:ext cx="2267365" cy="4248755"/>
      </dsp:txXfrm>
    </dsp:sp>
    <dsp:sp modelId="{99C67F16-3D66-4713-B112-55C28E52AF47}">
      <dsp:nvSpPr>
        <dsp:cNvPr id="0" name=""/>
        <dsp:cNvSpPr/>
      </dsp:nvSpPr>
      <dsp:spPr>
        <a:xfrm>
          <a:off x="4500429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500429" y="216023"/>
        <a:ext cx="1799496" cy="1799496"/>
      </dsp:txXfrm>
    </dsp:sp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935822"/>
          <a:ext cx="2699245" cy="43927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시험과정에서 생산된 재화</a:t>
          </a:r>
          <a:r>
            <a:rPr lang="en-US" altLang="en-US" sz="2000" kern="1200" dirty="0" smtClean="0"/>
            <a:t>(</a:t>
          </a:r>
          <a:r>
            <a:rPr lang="ko-KR" altLang="en-US" sz="2000" kern="1200" dirty="0" smtClean="0"/>
            <a:t>예</a:t>
          </a:r>
          <a:r>
            <a:rPr lang="en-US" altLang="en-US" sz="2000" kern="1200" dirty="0" smtClean="0"/>
            <a:t>: </a:t>
          </a:r>
          <a:r>
            <a:rPr lang="ko-KR" altLang="en-US" sz="2000" kern="1200" dirty="0" smtClean="0"/>
            <a:t>시제품</a:t>
          </a:r>
          <a:r>
            <a:rPr lang="en-US" altLang="en-US" sz="2000" kern="1200" dirty="0" smtClean="0"/>
            <a:t>)</a:t>
          </a:r>
          <a:r>
            <a:rPr lang="ko-KR" altLang="en-US" sz="2000" kern="1200" dirty="0" smtClean="0"/>
            <a:t>의 순매각금액은  당해 원가에서 차감</a:t>
          </a:r>
        </a:p>
      </dsp:txBody>
      <dsp:txXfrm>
        <a:off x="1873164" y="935822"/>
        <a:ext cx="2267365" cy="4392769"/>
      </dsp:txXfrm>
    </dsp:sp>
    <dsp:sp modelId="{28D98EC2-0ADE-48D9-A13F-D74CC40B8D9A}">
      <dsp:nvSpPr>
        <dsp:cNvPr id="0" name=""/>
        <dsp:cNvSpPr/>
      </dsp:nvSpPr>
      <dsp:spPr>
        <a:xfrm>
          <a:off x="1687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kern="1200" spc="-15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spc="-150" dirty="0" smtClean="0"/>
            <a:t>1016.17(5)</a:t>
          </a:r>
          <a:endParaRPr lang="ko-KR" altLang="ko-KR" sz="2400" b="1" kern="1200" spc="-15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b="1" kern="1200" spc="-150" dirty="0"/>
        </a:p>
      </dsp:txBody>
      <dsp:txXfrm>
        <a:off x="1687" y="21602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935822"/>
          <a:ext cx="2699245" cy="42487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탐사단계를 끝내고 매출을 발생시키는 실질적인 생산단계</a:t>
          </a:r>
        </a:p>
      </dsp:txBody>
      <dsp:txXfrm>
        <a:off x="6371906" y="935822"/>
        <a:ext cx="2267365" cy="4248755"/>
      </dsp:txXfrm>
    </dsp:sp>
    <dsp:sp modelId="{99C67F16-3D66-4713-B112-55C28E52AF47}">
      <dsp:nvSpPr>
        <dsp:cNvPr id="0" name=""/>
        <dsp:cNvSpPr/>
      </dsp:nvSpPr>
      <dsp:spPr>
        <a:xfrm>
          <a:off x="4500429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500429" y="216023"/>
        <a:ext cx="1799496" cy="1799496"/>
      </dsp:txXfrm>
    </dsp:sp>
  </dsp:spTree>
</dsp:drawing>
</file>

<file path=ppt/diagrams/drawing4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785638-4B23-421B-A921-56E8880395DF}">
      <dsp:nvSpPr>
        <dsp:cNvPr id="0" name=""/>
        <dsp:cNvSpPr/>
      </dsp:nvSpPr>
      <dsp:spPr>
        <a:xfrm rot="5400000">
          <a:off x="-348813" y="867611"/>
          <a:ext cx="2325422" cy="16277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200" kern="1200" dirty="0"/>
        </a:p>
      </dsp:txBody>
      <dsp:txXfrm rot="5400000">
        <a:off x="-348813" y="867611"/>
        <a:ext cx="2325422" cy="1627795"/>
      </dsp:txXfrm>
    </dsp:sp>
    <dsp:sp modelId="{CE7CD4B9-90A5-4256-B5A5-B9306DBC88FA}">
      <dsp:nvSpPr>
        <dsp:cNvPr id="0" name=""/>
        <dsp:cNvSpPr/>
      </dsp:nvSpPr>
      <dsp:spPr>
        <a:xfrm rot="5400000">
          <a:off x="3771724" y="-1829459"/>
          <a:ext cx="2509281" cy="67971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기간과 생산량의 비중을 고려할 때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실질적인 생산단계에 있다고 보이므로 자산의 차감으로 </a:t>
          </a:r>
          <a:r>
            <a:rPr lang="ko-KR" altLang="en-US" sz="2000" kern="1200" dirty="0" err="1" smtClean="0"/>
            <a:t>계상하는</a:t>
          </a:r>
          <a:r>
            <a:rPr lang="ko-KR" altLang="en-US" sz="2000" kern="1200" dirty="0" smtClean="0"/>
            <a:t> 방법은 적절치 않으며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수익으로 보아야 할 것임</a:t>
          </a:r>
          <a:endParaRPr lang="ko-KR" altLang="en-US" sz="2000" kern="1200" dirty="0"/>
        </a:p>
      </dsp:txBody>
      <dsp:txXfrm rot="5400000">
        <a:off x="3771724" y="-1829459"/>
        <a:ext cx="2509281" cy="6797140"/>
      </dsp:txXfrm>
    </dsp:sp>
    <dsp:sp modelId="{28F38923-13FA-49C4-8FBE-E08318C9552C}">
      <dsp:nvSpPr>
        <dsp:cNvPr id="0" name=""/>
        <dsp:cNvSpPr/>
      </dsp:nvSpPr>
      <dsp:spPr>
        <a:xfrm rot="5400000">
          <a:off x="-348813" y="3260055"/>
          <a:ext cx="2325422" cy="16277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200" kern="1200" dirty="0"/>
        </a:p>
      </dsp:txBody>
      <dsp:txXfrm rot="5400000">
        <a:off x="-348813" y="3260055"/>
        <a:ext cx="2325422" cy="1627795"/>
      </dsp:txXfrm>
    </dsp:sp>
    <dsp:sp modelId="{631B21E1-C8E1-48A5-9EB7-499979410A87}">
      <dsp:nvSpPr>
        <dsp:cNvPr id="0" name=""/>
        <dsp:cNvSpPr/>
      </dsp:nvSpPr>
      <dsp:spPr>
        <a:xfrm rot="5400000">
          <a:off x="3966605" y="562985"/>
          <a:ext cx="2119520" cy="67971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3966605" y="562985"/>
        <a:ext cx="2119520" cy="6797140"/>
      </dsp:txXfrm>
    </dsp:sp>
  </dsp:spTree>
</dsp:drawing>
</file>

<file path=ppt/diagrams/drawing4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고속도로 운영의 부대사업으로 휴게소</a:t>
          </a:r>
          <a:r>
            <a:rPr lang="en-US" altLang="en-US" sz="2400" b="1" kern="1200" dirty="0" smtClean="0"/>
            <a:t>, </a:t>
          </a:r>
          <a:r>
            <a:rPr lang="ko-KR" altLang="en-US" sz="2400" b="1" kern="1200" dirty="0" smtClean="0"/>
            <a:t>정비소 및 주유소 사업</a:t>
          </a:r>
          <a:r>
            <a:rPr lang="en-US" altLang="en-US" sz="2400" b="1" kern="1200" dirty="0" smtClean="0"/>
            <a:t>(</a:t>
          </a:r>
          <a:r>
            <a:rPr lang="ko-KR" altLang="en-US" sz="2400" b="1" kern="1200" dirty="0" err="1" smtClean="0"/>
            <a:t>임대중</a:t>
          </a:r>
          <a:r>
            <a:rPr lang="en-US" altLang="en-US" sz="2400" b="1" kern="1200" dirty="0" smtClean="0"/>
            <a:t>)</a:t>
          </a:r>
          <a:r>
            <a:rPr lang="ko-KR" altLang="en-US" sz="2400" b="1" kern="1200" dirty="0" smtClean="0"/>
            <a:t> 영위 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임대중인 ‘휴게소 등’을 유형자산으로 분류해야 하나</a:t>
          </a: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spc="-15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임대중인 ‘휴게소 등’을 투자부동산으로 분류해야 하나</a:t>
          </a: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  <a:endParaRPr lang="en-US" altLang="ko-KR" sz="2400" b="1" kern="1200" dirty="0" smtClean="0"/>
        </a:p>
        <a:p>
          <a:pPr lvl="0" algn="ctr" latinLnBrk="1">
            <a:spcBef>
              <a:spcPct val="0"/>
            </a:spcBef>
          </a:pPr>
          <a:endParaRPr lang="ko-KR" altLang="en-US" sz="2000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유형자산</a:t>
          </a: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투자부동산</a:t>
          </a: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</dsp:txBody>
      <dsp:txXfrm>
        <a:off x="2999133" y="2025225"/>
        <a:ext cx="2570685" cy="1350150"/>
      </dsp:txXfrm>
    </dsp:sp>
  </dsp:spTree>
</dsp:drawing>
</file>

<file path=ppt/diagrams/drawing4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7192"/>
          <a:ext cx="8640960" cy="452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47904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○ 투자부동산 정의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 ‘임대수익이나 시세차익 또는 두 가지 모두를 얻기 위하여 소유자나 금융리스의 이용자가 보유하고 있는 부동산</a:t>
          </a:r>
          <a:r>
            <a:rPr lang="en-US" altLang="en-US" sz="2000" b="0" kern="1200" spc="-150" dirty="0" smtClean="0"/>
            <a:t>[</a:t>
          </a:r>
          <a:r>
            <a:rPr lang="ko-KR" altLang="en-US" sz="2000" b="0" kern="1200" spc="-150" dirty="0" smtClean="0"/>
            <a:t>토지</a:t>
          </a:r>
          <a:r>
            <a:rPr lang="en-US" altLang="en-US" sz="2000" b="0" kern="1200" spc="-150" dirty="0" smtClean="0"/>
            <a:t>, </a:t>
          </a:r>
          <a:r>
            <a:rPr lang="ko-KR" altLang="en-US" sz="2000" b="0" kern="1200" spc="-150" dirty="0" smtClean="0"/>
            <a:t>건물</a:t>
          </a:r>
          <a:r>
            <a:rPr lang="en-US" altLang="en-US" sz="2000" b="0" kern="1200" spc="-150" dirty="0" smtClean="0"/>
            <a:t>(</a:t>
          </a:r>
          <a:r>
            <a:rPr lang="ko-KR" altLang="en-US" sz="2000" b="0" kern="1200" spc="-150" dirty="0" smtClean="0"/>
            <a:t>또는 건물의 일부분</a:t>
          </a:r>
          <a:r>
            <a:rPr lang="en-US" altLang="en-US" sz="2000" b="0" kern="1200" spc="-150" dirty="0" smtClean="0"/>
            <a:t>) </a:t>
          </a:r>
          <a:r>
            <a:rPr lang="ko-KR" altLang="en-US" sz="2000" b="0" kern="1200" spc="-150" dirty="0" smtClean="0"/>
            <a:t>또는 </a:t>
          </a:r>
          <a:r>
            <a:rPr lang="ko-KR" altLang="en-US" sz="2000" b="0" kern="1200" spc="-150" dirty="0" err="1" smtClean="0"/>
            <a:t>두가지</a:t>
          </a:r>
          <a:r>
            <a:rPr lang="ko-KR" altLang="en-US" sz="2000" b="0" kern="1200" spc="-150" dirty="0" smtClean="0"/>
            <a:t> 모두</a:t>
          </a:r>
          <a:r>
            <a:rPr lang="en-US" altLang="en-US" sz="2000" b="0" kern="1200" spc="-150" dirty="0" smtClean="0"/>
            <a:t>]’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○ 기업이 보유하고 있는 다른 자산과 거의 독립적으로 현금흐름을 창출하는 경우에 투자자산에 해당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 smtClean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</dsp:txBody>
      <dsp:txXfrm>
        <a:off x="0" y="587192"/>
        <a:ext cx="8640960" cy="4523424"/>
      </dsp:txXfrm>
    </dsp:sp>
    <dsp:sp modelId="{47447BAA-7383-4DF1-9039-E6D0EC5971C3}">
      <dsp:nvSpPr>
        <dsp:cNvPr id="0" name=""/>
        <dsp:cNvSpPr/>
      </dsp:nvSpPr>
      <dsp:spPr>
        <a:xfrm>
          <a:off x="431626" y="0"/>
          <a:ext cx="6042765" cy="650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1040</a:t>
          </a:r>
          <a:r>
            <a:rPr lang="ko-KR" altLang="en-US" sz="2400" b="1" kern="1200" dirty="0" smtClean="0"/>
            <a:t>호 문단</a:t>
          </a:r>
          <a:r>
            <a:rPr lang="en-US" altLang="en-US" sz="2400" b="1" kern="1200" dirty="0" smtClean="0"/>
            <a:t>5, 7</a:t>
          </a:r>
          <a:endParaRPr lang="ko-KR" altLang="en-US" sz="2400" b="1" kern="1200" dirty="0" smtClean="0"/>
        </a:p>
      </dsp:txBody>
      <dsp:txXfrm>
        <a:off x="431626" y="0"/>
        <a:ext cx="6042765" cy="650537"/>
      </dsp:txXfrm>
    </dsp:sp>
  </dsp:spTree>
</dsp:drawing>
</file>

<file path=ppt/diagrams/drawing4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7192"/>
          <a:ext cx="8640960" cy="452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47904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○ 부동산 중 일부분은 임대수익 등을 얻기 위하여 보유하고 일부분은 재화의 생산이나 용역의 제공 또는 관리목적에 사용하기 위하여 보유하는 경우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b="0" kern="1200" spc="-150" dirty="0" smtClean="0"/>
            <a:t>-  ‘</a:t>
          </a:r>
          <a:r>
            <a:rPr lang="ko-KR" altLang="en-US" sz="2000" b="0" kern="1200" spc="-150" dirty="0" smtClean="0"/>
            <a:t>부분별로 분리하여 매각</a:t>
          </a:r>
          <a:r>
            <a:rPr lang="en-US" altLang="en-US" sz="2000" b="0" kern="1200" spc="-150" dirty="0" smtClean="0"/>
            <a:t>(</a:t>
          </a:r>
          <a:r>
            <a:rPr lang="ko-KR" altLang="en-US" sz="2000" b="0" kern="1200" spc="-150" dirty="0" smtClean="0"/>
            <a:t>또는 금융리스로 제공</a:t>
          </a:r>
          <a:r>
            <a:rPr lang="en-US" altLang="en-US" sz="2000" b="0" kern="1200" spc="-150" dirty="0" smtClean="0"/>
            <a:t>)</a:t>
          </a:r>
          <a:r>
            <a:rPr lang="ko-KR" altLang="en-US" sz="2000" b="0" kern="1200" spc="-150" dirty="0" smtClean="0"/>
            <a:t>할 수 있으면 각 부분을 분리하여 회계처리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 smtClean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</dsp:txBody>
      <dsp:txXfrm>
        <a:off x="0" y="587192"/>
        <a:ext cx="8640960" cy="4523424"/>
      </dsp:txXfrm>
    </dsp:sp>
    <dsp:sp modelId="{47447BAA-7383-4DF1-9039-E6D0EC5971C3}">
      <dsp:nvSpPr>
        <dsp:cNvPr id="0" name=""/>
        <dsp:cNvSpPr/>
      </dsp:nvSpPr>
      <dsp:spPr>
        <a:xfrm>
          <a:off x="431626" y="0"/>
          <a:ext cx="6042765" cy="650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1040</a:t>
          </a:r>
          <a:r>
            <a:rPr lang="ko-KR" altLang="en-US" sz="2400" b="1" kern="1200" dirty="0" smtClean="0"/>
            <a:t>호 문단</a:t>
          </a:r>
          <a:r>
            <a:rPr lang="en-US" altLang="en-US" sz="2400" b="1" kern="1200" dirty="0" smtClean="0"/>
            <a:t>10</a:t>
          </a:r>
          <a:endParaRPr lang="ko-KR" altLang="en-US" sz="2400" b="1" kern="1200" dirty="0" smtClean="0"/>
        </a:p>
      </dsp:txBody>
      <dsp:txXfrm>
        <a:off x="431626" y="0"/>
        <a:ext cx="6042765" cy="650537"/>
      </dsp:txXfrm>
    </dsp:sp>
  </dsp:spTree>
</dsp:drawing>
</file>

<file path=ppt/diagrams/drawing4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spc="-150" dirty="0" smtClean="0"/>
            <a:t>2010.</a:t>
          </a:r>
          <a:r>
            <a:rPr lang="ko-KR" altLang="en-US" sz="2400" b="1" kern="1200" spc="-150" dirty="0" smtClean="0"/>
            <a:t> </a:t>
          </a:r>
          <a:r>
            <a:rPr lang="en-US" altLang="en-US" sz="2400" b="1" kern="1200" spc="-150" dirty="0" smtClean="0"/>
            <a:t>12</a:t>
          </a:r>
          <a:r>
            <a:rPr lang="en-US" altLang="ko-KR" sz="2400" b="1" kern="1200" spc="-150" dirty="0" smtClean="0"/>
            <a:t>.</a:t>
          </a:r>
          <a:r>
            <a:rPr lang="ko-KR" altLang="en-US" sz="2400" b="1" kern="1200" spc="-150" dirty="0" smtClean="0"/>
            <a:t> </a:t>
          </a:r>
          <a:r>
            <a:rPr lang="en-US" altLang="en-US" sz="2400" b="1" kern="1200" spc="-150" dirty="0" smtClean="0"/>
            <a:t>31</a:t>
          </a:r>
          <a:r>
            <a:rPr lang="en-US" altLang="ko-KR" sz="2400" b="1" kern="1200" spc="-150" dirty="0" smtClean="0"/>
            <a:t>.</a:t>
          </a:r>
          <a:r>
            <a:rPr lang="ko-KR" altLang="en-US" sz="2400" b="1" kern="1200" spc="-150" dirty="0" smtClean="0"/>
            <a:t> 현재 은행과의 장기차입약정상 부채비율 </a:t>
          </a:r>
          <a:r>
            <a:rPr lang="en-US" altLang="en-US" sz="2400" b="1" kern="1200" spc="-150" dirty="0" smtClean="0"/>
            <a:t>200%</a:t>
          </a:r>
          <a:r>
            <a:rPr lang="ko-KR" altLang="en-US" sz="2400" b="1" kern="1200" spc="-150" dirty="0" smtClean="0"/>
            <a:t>를 지키지 못하여 차입금상환 연장 협의를 시작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2011. 1. 15.</a:t>
          </a:r>
          <a:r>
            <a:rPr lang="ko-KR" altLang="en-US" sz="2400" b="1" kern="1200" dirty="0" smtClean="0"/>
            <a:t>에 대주주의 추가출자를 조건으로 </a:t>
          </a:r>
          <a:r>
            <a:rPr lang="en-US" altLang="en-US" sz="2400" b="1" kern="1200" dirty="0" smtClean="0"/>
            <a:t>18</a:t>
          </a:r>
          <a:r>
            <a:rPr lang="ko-KR" altLang="en-US" sz="2400" b="1" kern="1200" dirty="0" smtClean="0"/>
            <a:t>개월 연장에 합의하고</a:t>
          </a:r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>
            <a:spcBef>
              <a:spcPct val="0"/>
            </a:spcBef>
          </a:pPr>
          <a:endParaRPr lang="en-US" altLang="ko-KR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</a:p>
        <a:p>
          <a:pPr lvl="0" algn="ctr">
            <a:spcBef>
              <a:spcPct val="0"/>
            </a:spcBef>
          </a:pPr>
          <a:endParaRPr lang="ko-KR" altLang="en-US" sz="2400" kern="1200" spc="-15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은행은 </a:t>
          </a:r>
          <a:r>
            <a:rPr lang="en-US" altLang="en-US" sz="2400" b="1" kern="1200" dirty="0" smtClean="0"/>
            <a:t>18</a:t>
          </a:r>
          <a:r>
            <a:rPr lang="ko-KR" altLang="en-US" sz="2400" b="1" kern="1200" dirty="0" err="1" smtClean="0"/>
            <a:t>개월내</a:t>
          </a:r>
          <a:r>
            <a:rPr lang="ko-KR" altLang="en-US" sz="2400" b="1" kern="1200" dirty="0" smtClean="0"/>
            <a:t> 상환요구를 하지 않기로 함</a:t>
          </a:r>
          <a:r>
            <a:rPr lang="en-US" altLang="ko-KR" sz="2400" b="1" kern="1200" dirty="0" smtClean="0"/>
            <a:t>(</a:t>
          </a:r>
          <a:r>
            <a:rPr lang="en-US" altLang="en-US" sz="2400" b="1" kern="1200" dirty="0" smtClean="0"/>
            <a:t>2011. 1. 15)</a:t>
          </a:r>
          <a:endParaRPr lang="en-US" altLang="ko-KR" sz="2400" b="1" kern="120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유동부채</a:t>
          </a:r>
          <a:r>
            <a:rPr lang="en-US" altLang="ko-KR" sz="2400" b="1" kern="1200" dirty="0" smtClean="0"/>
            <a:t>?</a:t>
          </a:r>
          <a:r>
            <a:rPr lang="en-US" altLang="en-US" sz="2400" b="1" kern="1200" dirty="0" smtClean="0"/>
            <a:t> </a:t>
          </a:r>
          <a:r>
            <a:rPr lang="ko-KR" altLang="en-US" sz="2400" b="1" kern="1200" dirty="0" err="1" smtClean="0"/>
            <a:t>비유동부채</a:t>
          </a:r>
          <a:r>
            <a:rPr lang="en-US" altLang="en-US" sz="2400" b="1" kern="1200" dirty="0" smtClean="0"/>
            <a:t>?</a:t>
          </a:r>
          <a:endParaRPr lang="ko-KR" altLang="en-US" sz="2400" b="1" kern="1200" dirty="0" smtClean="0"/>
        </a:p>
      </dsp:txBody>
      <dsp:txXfrm>
        <a:off x="2999133" y="2025225"/>
        <a:ext cx="2570685" cy="1350150"/>
      </dsp:txXfrm>
    </dsp:sp>
  </dsp:spTree>
</dsp:drawing>
</file>

<file path=ppt/diagrams/drawing4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9115"/>
          <a:ext cx="8640960" cy="45190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50961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smtClean="0"/>
            <a:t>부채는 다음의 경우에 유동부채로 분류한다</a:t>
          </a:r>
          <a:r>
            <a:rPr lang="en-US" altLang="en-US" sz="2000" b="0" kern="1200" spc="-150" smtClean="0"/>
            <a:t>.</a:t>
          </a: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⑴	정상영업주기 내에 결제될 것으로 예상하고 있다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⑵	주로 단기매매 목적으로 보유하고 있다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⑶	보고기간 후 </a:t>
          </a:r>
          <a:r>
            <a:rPr lang="en-US" altLang="en-US" sz="2000" b="0" kern="1200" spc="-150" dirty="0" smtClean="0"/>
            <a:t>12</a:t>
          </a:r>
          <a:r>
            <a:rPr lang="ko-KR" altLang="en-US" sz="2000" b="0" kern="1200" spc="-150" dirty="0" smtClean="0"/>
            <a:t>개월 이내에 결제하기로 되어 있다</a:t>
          </a:r>
          <a:r>
            <a:rPr lang="en-US" altLang="en-US" sz="2000" b="0" kern="1200" spc="-150" dirty="0" smtClean="0"/>
            <a:t>. 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⑷	보고기간 후 </a:t>
          </a:r>
          <a:r>
            <a:rPr lang="en-US" altLang="en-US" sz="2000" b="0" kern="1200" spc="-150" dirty="0" smtClean="0"/>
            <a:t>12</a:t>
          </a:r>
          <a:r>
            <a:rPr lang="ko-KR" altLang="en-US" sz="2000" b="0" kern="1200" spc="-150" dirty="0" smtClean="0"/>
            <a:t>개월 이상 부채의 결제를 연기할 수 있는 무조건의 권리를 가지고 있지 않다</a:t>
          </a:r>
          <a:r>
            <a:rPr lang="en-US" altLang="en-US" sz="2000" b="0" kern="1200" spc="-150" dirty="0" smtClean="0"/>
            <a:t>(</a:t>
          </a:r>
          <a:r>
            <a:rPr lang="ko-KR" altLang="en-US" sz="2000" b="0" kern="1200" spc="-150" dirty="0" smtClean="0"/>
            <a:t>문단 </a:t>
          </a:r>
          <a:r>
            <a:rPr lang="en-US" altLang="en-US" sz="2000" b="0" kern="1200" spc="-150" dirty="0" smtClean="0"/>
            <a:t>73 </a:t>
          </a:r>
          <a:r>
            <a:rPr lang="ko-KR" altLang="en-US" sz="2000" b="0" kern="1200" spc="-150" dirty="0" smtClean="0"/>
            <a:t>참조</a:t>
          </a:r>
          <a:r>
            <a:rPr lang="en-US" altLang="en-US" sz="2000" b="0" kern="1200" spc="-150" dirty="0" smtClean="0"/>
            <a:t>). </a:t>
          </a:r>
          <a:r>
            <a:rPr lang="ko-KR" altLang="en-US" sz="2000" b="0" kern="1200" spc="-150" dirty="0" smtClean="0"/>
            <a:t>계약 상대방의 선택에 따라</a:t>
          </a:r>
          <a:r>
            <a:rPr lang="en-US" altLang="en-US" sz="2000" b="0" kern="1200" spc="-150" dirty="0" smtClean="0"/>
            <a:t>, </a:t>
          </a:r>
          <a:r>
            <a:rPr lang="ko-KR" altLang="en-US" sz="2000" b="0" kern="1200" spc="-150" dirty="0" smtClean="0"/>
            <a:t>지분상품의 발행으로 결제할 수 있는 부채의 조건은 그 분류에 영향을 미치지 아니한다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smtClean="0"/>
            <a:t>그 밖의 모든 부채는 비유동부채로 분류한다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 smtClean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</dsp:txBody>
      <dsp:txXfrm>
        <a:off x="0" y="589115"/>
        <a:ext cx="8640960" cy="4519007"/>
      </dsp:txXfrm>
    </dsp:sp>
    <dsp:sp modelId="{47447BAA-7383-4DF1-9039-E6D0EC5971C3}">
      <dsp:nvSpPr>
        <dsp:cNvPr id="0" name=""/>
        <dsp:cNvSpPr/>
      </dsp:nvSpPr>
      <dsp:spPr>
        <a:xfrm>
          <a:off x="431626" y="0"/>
          <a:ext cx="6042765" cy="6499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1001</a:t>
          </a:r>
          <a:r>
            <a:rPr lang="ko-KR" altLang="en-US" sz="2400" b="1" kern="1200" dirty="0" smtClean="0"/>
            <a:t>호 문단</a:t>
          </a:r>
          <a:r>
            <a:rPr lang="en-US" altLang="en-US" sz="2400" b="1" kern="1200" dirty="0" smtClean="0"/>
            <a:t>69</a:t>
          </a:r>
          <a:endParaRPr lang="ko-KR" altLang="en-US" sz="2400" b="1" kern="1200" dirty="0" smtClean="0"/>
        </a:p>
      </dsp:txBody>
      <dsp:txXfrm>
        <a:off x="431626" y="0"/>
        <a:ext cx="6042765" cy="649901"/>
      </dsp:txXfrm>
    </dsp:sp>
  </dsp:spTree>
</dsp:drawing>
</file>

<file path=ppt/diagrams/drawing4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7192"/>
          <a:ext cx="8640960" cy="452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75274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spc="-150" dirty="0" err="1" smtClean="0"/>
            <a:t>보고기간말</a:t>
          </a:r>
          <a:r>
            <a:rPr lang="ko-KR" altLang="en-US" sz="2000" b="0" kern="1200" spc="-150" dirty="0" smtClean="0"/>
            <a:t> 이전에 장기차입약정을 위반했을 때 대여자가 즉시 상환을 요구할 수 있는 채무는 </a:t>
          </a:r>
          <a:r>
            <a:rPr lang="ko-KR" altLang="en-US" sz="2000" b="0" u="sng" kern="1200" spc="-150" dirty="0" smtClean="0"/>
            <a:t>보고기간 후</a:t>
          </a:r>
          <a:r>
            <a:rPr lang="ko-KR" altLang="en-US" sz="2000" b="0" kern="1200" spc="-150" dirty="0" smtClean="0"/>
            <a:t> 재무제표 발행승인일 전에 채권자가 약정위반을 이유로 상환을 요구하지 않기로 합의하더라도 유동부채로 분류한다</a:t>
          </a:r>
          <a:r>
            <a:rPr lang="en-US" altLang="en-US" sz="2000" b="0" kern="1200" spc="-150" dirty="0" smtClean="0"/>
            <a:t>. </a:t>
          </a:r>
          <a:r>
            <a:rPr lang="ko-KR" altLang="en-US" sz="2000" b="0" kern="1200" spc="-150" dirty="0" smtClean="0"/>
            <a:t>그 이유는 기업이 </a:t>
          </a:r>
          <a:r>
            <a:rPr lang="ko-KR" altLang="en-US" sz="2000" b="0" u="sng" kern="1200" spc="-150" dirty="0" err="1" smtClean="0"/>
            <a:t>보고기간말</a:t>
          </a:r>
          <a:r>
            <a:rPr lang="ko-KR" altLang="en-US" sz="2000" b="0" u="sng" kern="1200" spc="-150" dirty="0" smtClean="0"/>
            <a:t> 현재 </a:t>
          </a:r>
          <a:r>
            <a:rPr lang="ko-KR" altLang="en-US" sz="2000" b="0" kern="1200" spc="-150" dirty="0" smtClean="0"/>
            <a:t>그 시점으로부터 적어도 </a:t>
          </a:r>
          <a:r>
            <a:rPr lang="en-US" altLang="en-US" sz="2000" b="0" kern="1200" spc="-150" dirty="0" smtClean="0"/>
            <a:t>12</a:t>
          </a:r>
          <a:r>
            <a:rPr lang="ko-KR" altLang="en-US" sz="2000" b="0" kern="1200" spc="-150" dirty="0" smtClean="0"/>
            <a:t>개월 이상 결제를 연기할 수 있는 무조건적 권리를 가지고 있지 않기 때문이다</a:t>
          </a:r>
          <a:r>
            <a:rPr lang="en-US" altLang="en-US" sz="2000" b="0" kern="1200" spc="-150" dirty="0" smtClean="0"/>
            <a:t>.</a:t>
          </a:r>
          <a:endParaRPr lang="ko-KR" altLang="en-US" sz="2000" b="0" kern="1200" spc="-150" dirty="0" smtClean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 smtClean="0"/>
        </a:p>
        <a:p>
          <a:pPr marL="457200" lvl="2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b="0" kern="1200" spc="-150" dirty="0"/>
        </a:p>
      </dsp:txBody>
      <dsp:txXfrm>
        <a:off x="0" y="587192"/>
        <a:ext cx="8640960" cy="4523424"/>
      </dsp:txXfrm>
    </dsp:sp>
    <dsp:sp modelId="{47447BAA-7383-4DF1-9039-E6D0EC5971C3}">
      <dsp:nvSpPr>
        <dsp:cNvPr id="0" name=""/>
        <dsp:cNvSpPr/>
      </dsp:nvSpPr>
      <dsp:spPr>
        <a:xfrm>
          <a:off x="431626" y="0"/>
          <a:ext cx="6042765" cy="650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1001</a:t>
          </a:r>
          <a:r>
            <a:rPr lang="ko-KR" altLang="en-US" sz="2400" b="1" kern="1200" dirty="0" smtClean="0"/>
            <a:t>호 문단</a:t>
          </a:r>
          <a:r>
            <a:rPr lang="en-US" altLang="en-US" sz="2400" b="1" kern="1200" dirty="0" smtClean="0"/>
            <a:t>74</a:t>
          </a:r>
          <a:endParaRPr lang="ko-KR" altLang="en-US" sz="2400" b="1" kern="1200" dirty="0" smtClean="0"/>
        </a:p>
      </dsp:txBody>
      <dsp:txXfrm>
        <a:off x="431626" y="0"/>
        <a:ext cx="6042765" cy="650537"/>
      </dsp:txXfrm>
    </dsp:sp>
  </dsp:spTree>
</dsp:drawing>
</file>

<file path=ppt/diagrams/drawing4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토지용도 변경 신청 중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지역주민 반대로 용도변경 승인 지연에 따라</a:t>
          </a:r>
          <a:endParaRPr lang="en-US" altLang="ko-KR" sz="2400" b="1" kern="120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착공 지연</a:t>
          </a:r>
          <a:endParaRPr lang="ko-KR" altLang="en-US" sz="2400" kern="1200" dirty="0"/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b="1" kern="120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공장신축 착공 지연에도 </a:t>
          </a:r>
          <a:endParaRPr lang="en-US" altLang="ko-KR" sz="2400" b="1" kern="1200" dirty="0" smtClean="0"/>
        </a:p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차입원가 자본화하는지</a:t>
          </a:r>
          <a:r>
            <a:rPr lang="en-US" altLang="ko-KR" sz="2400" b="1" kern="1200" dirty="0" smtClean="0"/>
            <a:t>? </a:t>
          </a:r>
          <a:endParaRPr lang="ko-KR" altLang="en-US" sz="2400" b="1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차입원가의 자본화</a:t>
          </a:r>
        </a:p>
      </dsp:txBody>
      <dsp:txXfrm>
        <a:off x="2999133" y="2025225"/>
        <a:ext cx="2570685" cy="1350150"/>
      </dsp:txXfrm>
    </dsp:sp>
  </dsp:spTree>
</dsp:drawing>
</file>

<file path=ppt/diagrams/drawing5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5130716" y="-1869213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지역주민 반대로 토지용도 변경 승인 지연에 따른 </a:t>
          </a:r>
          <a:r>
            <a:rPr lang="ko-KR" altLang="en-US" sz="2000" kern="1200" dirty="0" err="1" smtClean="0"/>
            <a:t>착공지연시</a:t>
          </a:r>
          <a:r>
            <a:rPr lang="ko-KR" altLang="en-US" sz="2000" kern="1200" dirty="0" smtClean="0"/>
            <a:t> 차입원가자본화 중단여부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5130716" y="-1869213"/>
        <a:ext cx="1392342" cy="5484129"/>
      </dsp:txXfrm>
    </dsp:sp>
    <dsp:sp modelId="{CE5C1884-57AB-4501-ABD4-D1AFBA90E1C1}">
      <dsp:nvSpPr>
        <dsp:cNvPr id="0" name=""/>
        <dsp:cNvSpPr/>
      </dsp:nvSpPr>
      <dsp:spPr>
        <a:xfrm>
          <a:off x="0" y="2637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000" kern="1200" dirty="0" smtClean="0"/>
            <a:t>1023</a:t>
          </a:r>
          <a:r>
            <a:rPr lang="ko-KR" altLang="en-US" sz="6000" kern="1200" dirty="0" smtClean="0"/>
            <a:t>호</a:t>
          </a:r>
          <a:endParaRPr lang="ko-KR" altLang="en-US" sz="6000" kern="1200" dirty="0"/>
        </a:p>
      </dsp:txBody>
      <dsp:txXfrm>
        <a:off x="0" y="2637"/>
        <a:ext cx="3084822" cy="1740427"/>
      </dsp:txXfrm>
    </dsp:sp>
    <dsp:sp modelId="{66D054EF-1BA3-4901-A7C9-F844665E0879}">
      <dsp:nvSpPr>
        <dsp:cNvPr id="0" name=""/>
        <dsp:cNvSpPr/>
      </dsp:nvSpPr>
      <dsp:spPr>
        <a:xfrm rot="5400000">
          <a:off x="5130716" y="-4176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 rot="5400000">
        <a:off x="5130716" y="-41764"/>
        <a:ext cx="1392342" cy="5484129"/>
      </dsp:txXfrm>
    </dsp:sp>
    <dsp:sp modelId="{12D7387A-9199-4762-ABE7-978F961468EF}">
      <dsp:nvSpPr>
        <dsp:cNvPr id="0" name=""/>
        <dsp:cNvSpPr/>
      </dsp:nvSpPr>
      <dsp:spPr>
        <a:xfrm>
          <a:off x="0" y="1830086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800" kern="1200" dirty="0"/>
        </a:p>
      </dsp:txBody>
      <dsp:txXfrm>
        <a:off x="0" y="1830086"/>
        <a:ext cx="3084822" cy="1740427"/>
      </dsp:txXfrm>
    </dsp:sp>
    <dsp:sp modelId="{0F56F445-C54A-4365-8CD9-92C0BFD0E33E}">
      <dsp:nvSpPr>
        <dsp:cNvPr id="0" name=""/>
        <dsp:cNvSpPr/>
      </dsp:nvSpPr>
      <dsp:spPr>
        <a:xfrm rot="5400000">
          <a:off x="5130716" y="1785684"/>
          <a:ext cx="1392342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 rot="5400000">
        <a:off x="5130716" y="1785684"/>
        <a:ext cx="1392342" cy="5484129"/>
      </dsp:txXfrm>
    </dsp:sp>
    <dsp:sp modelId="{892687FB-65E6-4092-BB06-9175A153A176}">
      <dsp:nvSpPr>
        <dsp:cNvPr id="0" name=""/>
        <dsp:cNvSpPr/>
      </dsp:nvSpPr>
      <dsp:spPr>
        <a:xfrm>
          <a:off x="0" y="3657535"/>
          <a:ext cx="3084822" cy="1740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800" kern="1200" dirty="0"/>
        </a:p>
      </dsp:txBody>
      <dsp:txXfrm>
        <a:off x="0" y="3657535"/>
        <a:ext cx="3084822" cy="1740427"/>
      </dsp:txXfrm>
    </dsp:sp>
  </dsp:spTree>
</dsp:drawing>
</file>

<file path=ppt/diagrams/drawing5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146428"/>
          <a:ext cx="8640960" cy="3467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33248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적격자산에 대한 </a:t>
          </a:r>
          <a:r>
            <a:rPr lang="ko-KR" altLang="en-US" sz="2000" b="0" u="sng" kern="1200" dirty="0" smtClean="0"/>
            <a:t>적극적인 개발활동을 중단한 기간</a:t>
          </a:r>
          <a:r>
            <a:rPr lang="ko-KR" altLang="en-US" sz="2000" b="0" kern="1200" dirty="0" smtClean="0"/>
            <a:t>에는 차입원가의 자본화를 중단</a:t>
          </a:r>
          <a:endParaRPr lang="ko-KR" altLang="en-US" sz="2000" b="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자산을 의도된 용도로 사용하거나 </a:t>
          </a:r>
          <a:r>
            <a:rPr lang="ko-KR" altLang="en-US" sz="2000" b="0" kern="1200" dirty="0" err="1" smtClean="0"/>
            <a:t>판매가능한</a:t>
          </a:r>
          <a:r>
            <a:rPr lang="ko-KR" altLang="en-US" sz="2000" b="0" kern="1200" dirty="0" smtClean="0"/>
            <a:t> 상태에 이르기 위한 과정에 있어 일시적인 지연이 </a:t>
          </a:r>
          <a:r>
            <a:rPr lang="ko-KR" altLang="en-US" sz="2000" b="0" u="sng" kern="1200" dirty="0" smtClean="0"/>
            <a:t>필수적인 경우</a:t>
          </a:r>
          <a:r>
            <a:rPr lang="ko-KR" altLang="en-US" sz="2000" b="0" kern="1200" dirty="0" smtClean="0"/>
            <a:t>에도 차입원가의 자본화를 중단하지 않음</a:t>
          </a:r>
          <a:endParaRPr lang="ko-KR" altLang="en-US" sz="2000" b="0" kern="1200" dirty="0"/>
        </a:p>
      </dsp:txBody>
      <dsp:txXfrm>
        <a:off x="0" y="146428"/>
        <a:ext cx="8640960" cy="3467424"/>
      </dsp:txXfrm>
    </dsp:sp>
    <dsp:sp modelId="{AD49E263-BEBE-4C8C-8162-B2FB86B3B22E}">
      <dsp:nvSpPr>
        <dsp:cNvPr id="0" name=""/>
        <dsp:cNvSpPr/>
      </dsp:nvSpPr>
      <dsp:spPr>
        <a:xfrm>
          <a:off x="432048" y="0"/>
          <a:ext cx="6048672" cy="482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1023 </a:t>
          </a:r>
          <a:r>
            <a:rPr lang="ko-KR" altLang="ko-KR" sz="2000" b="1" kern="1200" dirty="0" smtClean="0"/>
            <a:t>문단 </a:t>
          </a:r>
          <a:r>
            <a:rPr lang="en-US" altLang="ko-KR" sz="2000" b="1" kern="1200" dirty="0" smtClean="0"/>
            <a:t>20~21</a:t>
          </a:r>
          <a:endParaRPr lang="ko-KR" altLang="ko-KR" sz="2000" b="1" kern="1200" dirty="0" smtClean="0"/>
        </a:p>
      </dsp:txBody>
      <dsp:txXfrm>
        <a:off x="432048" y="0"/>
        <a:ext cx="6048672" cy="482257"/>
      </dsp:txXfrm>
    </dsp:sp>
    <dsp:sp modelId="{4D3BF077-315D-4B64-BB02-7AB9222FE534}">
      <dsp:nvSpPr>
        <dsp:cNvPr id="0" name=""/>
        <dsp:cNvSpPr/>
      </dsp:nvSpPr>
      <dsp:spPr>
        <a:xfrm>
          <a:off x="0" y="3288332"/>
          <a:ext cx="8640960" cy="21381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333248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적격자산을 의도된 용도로 사용하거나 </a:t>
          </a:r>
          <a:r>
            <a:rPr lang="ko-KR" altLang="en-US" sz="2000" kern="1200" dirty="0" err="1" smtClean="0"/>
            <a:t>판매가능한</a:t>
          </a:r>
          <a:r>
            <a:rPr lang="ko-KR" altLang="en-US" sz="2000" kern="1200" dirty="0" smtClean="0"/>
            <a:t> 상태에 이르게 하는 데 필요한 대부분의 활동이 완료된 시점에 차입원가의 자본화를 종료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>
        <a:off x="0" y="3288332"/>
        <a:ext cx="8640960" cy="2138113"/>
      </dsp:txXfrm>
    </dsp:sp>
    <dsp:sp modelId="{E30353F7-9B76-4B70-9F0F-E58562C32443}">
      <dsp:nvSpPr>
        <dsp:cNvPr id="0" name=""/>
        <dsp:cNvSpPr/>
      </dsp:nvSpPr>
      <dsp:spPr>
        <a:xfrm>
          <a:off x="432048" y="2952333"/>
          <a:ext cx="6048672" cy="461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1023 </a:t>
          </a:r>
          <a:r>
            <a:rPr lang="ko-KR" altLang="ko-KR" sz="2000" b="1" kern="1200" dirty="0" smtClean="0"/>
            <a:t>문단 </a:t>
          </a:r>
          <a:r>
            <a:rPr lang="en-US" altLang="ko-KR" sz="2000" b="1" kern="1200" dirty="0" smtClean="0"/>
            <a:t>22</a:t>
          </a:r>
          <a:endParaRPr lang="ko-KR" altLang="en-US" sz="2000" kern="1200" dirty="0"/>
        </a:p>
      </dsp:txBody>
      <dsp:txXfrm>
        <a:off x="432048" y="2952333"/>
        <a:ext cx="6048672" cy="461286"/>
      </dsp:txXfrm>
    </dsp:sp>
  </dsp:spTree>
</dsp:drawing>
</file>

<file path=ppt/diagrams/drawing5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1080124"/>
          <a:ext cx="2699245" cy="23037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일시적인 지연이 필수적인 경우에도 차입원가의 자본화를 중단하지 않음</a:t>
          </a:r>
          <a:endParaRPr lang="ko-KR" altLang="en-US" sz="2000" kern="1200" dirty="0"/>
        </a:p>
      </dsp:txBody>
      <dsp:txXfrm>
        <a:off x="1873164" y="1080124"/>
        <a:ext cx="2267365" cy="2303769"/>
      </dsp:txXfrm>
    </dsp:sp>
    <dsp:sp modelId="{BC4C1CBD-35DF-4F7A-A7BF-5C12490356AA}">
      <dsp:nvSpPr>
        <dsp:cNvPr id="0" name=""/>
        <dsp:cNvSpPr/>
      </dsp:nvSpPr>
      <dsp:spPr>
        <a:xfrm>
          <a:off x="1441285" y="3482321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필요한 대부분의 활동이 완료된 시점에 차입원가의 자본화를 종료</a:t>
          </a:r>
        </a:p>
      </dsp:txBody>
      <dsp:txXfrm>
        <a:off x="1873164" y="3482321"/>
        <a:ext cx="2267365" cy="1800396"/>
      </dsp:txXfrm>
    </dsp:sp>
    <dsp:sp modelId="{28D98EC2-0ADE-48D9-A13F-D74CC40B8D9A}">
      <dsp:nvSpPr>
        <dsp:cNvPr id="0" name=""/>
        <dsp:cNvSpPr/>
      </dsp:nvSpPr>
      <dsp:spPr>
        <a:xfrm>
          <a:off x="1687" y="360325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1023.21~23</a:t>
          </a:r>
          <a:endParaRPr lang="ko-KR" altLang="en-US" sz="2400" b="1" kern="1200" dirty="0"/>
        </a:p>
      </dsp:txBody>
      <dsp:txXfrm>
        <a:off x="1687" y="360325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1080124"/>
          <a:ext cx="2699245" cy="151197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공장신축 위한 </a:t>
          </a:r>
          <a:r>
            <a:rPr lang="ko-KR" altLang="en-US" sz="2000" kern="1200" dirty="0" err="1" smtClean="0"/>
            <a:t>토지매입후</a:t>
          </a:r>
          <a:r>
            <a:rPr lang="ko-KR" altLang="en-US" sz="2000" kern="1200" dirty="0" smtClean="0"/>
            <a:t> 용도변경신청 중</a:t>
          </a:r>
          <a:endParaRPr lang="ko-KR" altLang="en-US" sz="2000" kern="1200" dirty="0"/>
        </a:p>
      </dsp:txBody>
      <dsp:txXfrm>
        <a:off x="6371906" y="1080124"/>
        <a:ext cx="2267365" cy="1511973"/>
      </dsp:txXfrm>
    </dsp:sp>
    <dsp:sp modelId="{51CDF598-4BCC-44DA-8DDF-EF416080E12B}">
      <dsp:nvSpPr>
        <dsp:cNvPr id="0" name=""/>
        <dsp:cNvSpPr/>
      </dsp:nvSpPr>
      <dsp:spPr>
        <a:xfrm>
          <a:off x="5940027" y="2690525"/>
          <a:ext cx="2699245" cy="1800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지역주민들의 반대로 인하여 </a:t>
          </a:r>
          <a:r>
            <a:rPr lang="en-US" altLang="en-US" sz="2000" kern="1200" dirty="0" smtClean="0"/>
            <a:t>6</a:t>
          </a:r>
          <a:r>
            <a:rPr lang="ko-KR" altLang="en-US" sz="2000" kern="1200" dirty="0" smtClean="0"/>
            <a:t>개월째 허가가 나지 않고 있음</a:t>
          </a:r>
        </a:p>
      </dsp:txBody>
      <dsp:txXfrm>
        <a:off x="6371906" y="2690525"/>
        <a:ext cx="2267365" cy="1800396"/>
      </dsp:txXfrm>
    </dsp:sp>
    <dsp:sp modelId="{9B652157-A790-4CD2-AAF2-B1EE5172DD2E}">
      <dsp:nvSpPr>
        <dsp:cNvPr id="0" name=""/>
        <dsp:cNvSpPr/>
      </dsp:nvSpPr>
      <dsp:spPr>
        <a:xfrm>
          <a:off x="5940027" y="4603410"/>
          <a:ext cx="2699245" cy="7714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토지구입자금 은행차입</a:t>
          </a:r>
        </a:p>
      </dsp:txBody>
      <dsp:txXfrm>
        <a:off x="6371906" y="4603410"/>
        <a:ext cx="2267365" cy="771451"/>
      </dsp:txXfrm>
    </dsp:sp>
    <dsp:sp modelId="{99C67F16-3D66-4713-B112-55C28E52AF47}">
      <dsp:nvSpPr>
        <dsp:cNvPr id="0" name=""/>
        <dsp:cNvSpPr/>
      </dsp:nvSpPr>
      <dsp:spPr>
        <a:xfrm>
          <a:off x="4500429" y="360325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500429" y="360325"/>
        <a:ext cx="1799496" cy="1799496"/>
      </dsp:txXfrm>
    </dsp:sp>
  </dsp:spTree>
</dsp:drawing>
</file>

<file path=ppt/diagrams/drawing5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711315" y="500057"/>
          <a:ext cx="2446092" cy="28321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일시적인 지연이 필수적인 경우에도 차입원가의 자본화를 중단하지 않음</a:t>
          </a:r>
          <a:endParaRPr lang="ko-KR" altLang="en-US" sz="2000" kern="1200" dirty="0"/>
        </a:p>
      </dsp:txBody>
      <dsp:txXfrm>
        <a:off x="2102689" y="500057"/>
        <a:ext cx="2054717" cy="2832163"/>
      </dsp:txXfrm>
    </dsp:sp>
    <dsp:sp modelId="{BC4C1CBD-35DF-4F7A-A7BF-5C12490356AA}">
      <dsp:nvSpPr>
        <dsp:cNvPr id="0" name=""/>
        <dsp:cNvSpPr/>
      </dsp:nvSpPr>
      <dsp:spPr>
        <a:xfrm>
          <a:off x="1711315" y="3489393"/>
          <a:ext cx="2446092" cy="20552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필요한 대부분의 활동이 완료된 시점에 차입원가의 자본화를 종료</a:t>
          </a:r>
        </a:p>
      </dsp:txBody>
      <dsp:txXfrm>
        <a:off x="2102689" y="3489393"/>
        <a:ext cx="2054717" cy="2055222"/>
      </dsp:txXfrm>
    </dsp:sp>
    <dsp:sp modelId="{28D98EC2-0ADE-48D9-A13F-D74CC40B8D9A}">
      <dsp:nvSpPr>
        <dsp:cNvPr id="0" name=""/>
        <dsp:cNvSpPr/>
      </dsp:nvSpPr>
      <dsp:spPr>
        <a:xfrm>
          <a:off x="406732" y="2469"/>
          <a:ext cx="1630728" cy="1630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1023.21~23</a:t>
          </a:r>
          <a:endParaRPr lang="ko-KR" altLang="en-US" sz="2400" b="1" kern="1200" dirty="0"/>
        </a:p>
      </dsp:txBody>
      <dsp:txXfrm>
        <a:off x="406732" y="2469"/>
        <a:ext cx="1630728" cy="1630728"/>
      </dsp:txXfrm>
    </dsp:sp>
    <dsp:sp modelId="{459393CA-4177-4BEB-B2B1-6AA0C356E386}">
      <dsp:nvSpPr>
        <dsp:cNvPr id="0" name=""/>
        <dsp:cNvSpPr/>
      </dsp:nvSpPr>
      <dsp:spPr>
        <a:xfrm>
          <a:off x="5788135" y="654760"/>
          <a:ext cx="2446092" cy="23274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경영진은 고용창출 효과로 볼 때 정부가 토지용도 변경 신청을 승인할 것으로 생각</a:t>
          </a:r>
          <a:endParaRPr lang="ko-KR" altLang="en-US" sz="2000" kern="1200" dirty="0"/>
        </a:p>
      </dsp:txBody>
      <dsp:txXfrm>
        <a:off x="6179509" y="654760"/>
        <a:ext cx="2054717" cy="2327445"/>
      </dsp:txXfrm>
    </dsp:sp>
    <dsp:sp modelId="{51CDF598-4BCC-44DA-8DDF-EF416080E12B}">
      <dsp:nvSpPr>
        <dsp:cNvPr id="0" name=""/>
        <dsp:cNvSpPr/>
      </dsp:nvSpPr>
      <dsp:spPr>
        <a:xfrm>
          <a:off x="5821328" y="3115231"/>
          <a:ext cx="2446092" cy="24293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승인을 얻는 데 단기간의 지연이 발생하는 것은 일반적</a:t>
          </a:r>
        </a:p>
      </dsp:txBody>
      <dsp:txXfrm>
        <a:off x="6212703" y="3115231"/>
        <a:ext cx="2054717" cy="2429384"/>
      </dsp:txXfrm>
    </dsp:sp>
    <dsp:sp modelId="{99C67F16-3D66-4713-B112-55C28E52AF47}">
      <dsp:nvSpPr>
        <dsp:cNvPr id="0" name=""/>
        <dsp:cNvSpPr/>
      </dsp:nvSpPr>
      <dsp:spPr>
        <a:xfrm>
          <a:off x="4483552" y="2469"/>
          <a:ext cx="1630728" cy="1630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483552" y="2469"/>
        <a:ext cx="1630728" cy="1630728"/>
      </dsp:txXfrm>
    </dsp:sp>
  </dsp:spTree>
</dsp:drawing>
</file>

<file path=ppt/diagrams/drawing5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81547" y="285641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285641"/>
        <a:ext cx="1876983" cy="1313888"/>
      </dsp:txXfrm>
    </dsp:sp>
    <dsp:sp modelId="{4A4BC614-5294-4588-A22C-24EC08AB7521}">
      <dsp:nvSpPr>
        <dsp:cNvPr id="0" name=""/>
        <dsp:cNvSpPr/>
      </dsp:nvSpPr>
      <dsp:spPr>
        <a:xfrm rot="5400000">
          <a:off x="4259392" y="-2941410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승인을 얻기 위하여 실질적으로 기술적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행정적인 업무를 수행하고 있는 경우 건설 개시 이전에도 자본화</a:t>
          </a:r>
          <a:endParaRPr lang="ko-KR" altLang="en-US" sz="2000" kern="1200" dirty="0"/>
        </a:p>
      </dsp:txBody>
      <dsp:txXfrm rot="5400000">
        <a:off x="4259392" y="-2941410"/>
        <a:ext cx="1220039" cy="7111047"/>
      </dsp:txXfrm>
    </dsp:sp>
    <dsp:sp modelId="{22785638-4B23-421B-A921-56E8880395DF}">
      <dsp:nvSpPr>
        <dsp:cNvPr id="0" name=""/>
        <dsp:cNvSpPr/>
      </dsp:nvSpPr>
      <dsp:spPr>
        <a:xfrm rot="5400000">
          <a:off x="-281547" y="1971347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1971347"/>
        <a:ext cx="1876983" cy="1313888"/>
      </dsp:txXfrm>
    </dsp:sp>
    <dsp:sp modelId="{CE7CD4B9-90A5-4256-B5A5-B9306DBC88FA}">
      <dsp:nvSpPr>
        <dsp:cNvPr id="0" name=""/>
        <dsp:cNvSpPr/>
      </dsp:nvSpPr>
      <dsp:spPr>
        <a:xfrm rot="5400000">
          <a:off x="4259392" y="-1255703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자산을 의도된 용도로 사용하기 위하여 일시적 지연이 불가피한 요소인 경우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차입원가의 자본화가 중단될 필요는 없음</a:t>
          </a:r>
          <a:endParaRPr lang="ko-KR" altLang="en-US" sz="2000" kern="1200" dirty="0"/>
        </a:p>
      </dsp:txBody>
      <dsp:txXfrm rot="5400000">
        <a:off x="4259392" y="-1255703"/>
        <a:ext cx="1220039" cy="7111047"/>
      </dsp:txXfrm>
    </dsp:sp>
    <dsp:sp modelId="{28F38923-13FA-49C4-8FBE-E08318C9552C}">
      <dsp:nvSpPr>
        <dsp:cNvPr id="0" name=""/>
        <dsp:cNvSpPr/>
      </dsp:nvSpPr>
      <dsp:spPr>
        <a:xfrm rot="5400000">
          <a:off x="-281547" y="3657054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3657054"/>
        <a:ext cx="1876983" cy="1313888"/>
      </dsp:txXfrm>
    </dsp:sp>
    <dsp:sp modelId="{631B21E1-C8E1-48A5-9EB7-499979410A87}">
      <dsp:nvSpPr>
        <dsp:cNvPr id="0" name=""/>
        <dsp:cNvSpPr/>
      </dsp:nvSpPr>
      <dsp:spPr>
        <a:xfrm rot="5400000">
          <a:off x="4259392" y="430002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지역주민들의 반대로 인하여 승인을 얻기 위해서는 일시적인 지연이 불가피하므로 차입원가 자본화를 중단할 필요가 없음</a:t>
          </a:r>
          <a:endParaRPr lang="ko-KR" altLang="en-US" sz="2000" kern="1200" dirty="0"/>
        </a:p>
      </dsp:txBody>
      <dsp:txXfrm rot="5400000">
        <a:off x="4259392" y="430002"/>
        <a:ext cx="1220039" cy="7111047"/>
      </dsp:txXfrm>
    </dsp:sp>
  </dsp:spTree>
</dsp:drawing>
</file>

<file path=ppt/diagrams/drawing5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전자제품 생산 공정에 소비되는 가스의 구매선도계약을 체결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당해 계약이 </a:t>
          </a:r>
          <a:r>
            <a:rPr lang="ko-KR" altLang="en-US" sz="2400" b="1" kern="1200" dirty="0" err="1" smtClean="0"/>
            <a:t>비금융항목</a:t>
          </a:r>
          <a:r>
            <a:rPr lang="en-US" altLang="en-US" sz="2400" b="1" kern="1200" dirty="0" smtClean="0"/>
            <a:t>(</a:t>
          </a:r>
          <a:r>
            <a:rPr lang="ko-KR" altLang="en-US" sz="2400" b="1" kern="1200" dirty="0" smtClean="0"/>
            <a:t>가스</a:t>
          </a:r>
          <a:r>
            <a:rPr lang="en-US" altLang="en-US" sz="2400" b="1" kern="1200" dirty="0" smtClean="0"/>
            <a:t>)</a:t>
          </a:r>
          <a:r>
            <a:rPr lang="ko-KR" altLang="en-US" sz="2400" b="1" kern="1200" dirty="0" smtClean="0"/>
            <a:t>의 물리적 수령을 통하여 청산</a:t>
          </a:r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  <a:endParaRPr lang="ko-KR" altLang="en-US" sz="2400" kern="120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가스는 제조 과정에서 사용</a:t>
          </a:r>
          <a:r>
            <a:rPr lang="en-US" altLang="en-US" sz="2400" b="1" kern="1200" dirty="0" smtClean="0"/>
            <a:t>․</a:t>
          </a:r>
          <a:r>
            <a:rPr lang="ko-KR" altLang="en-US" sz="2400" b="1" kern="1200" dirty="0" smtClean="0"/>
            <a:t>소비될 것으로 예상</a:t>
          </a:r>
          <a:endParaRPr lang="ko-KR" altLang="en-US" sz="2400" kern="120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b="1" kern="1200" dirty="0" smtClean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재고자산</a:t>
          </a:r>
          <a:endParaRPr lang="en-US" altLang="ko-KR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선도매입거래</a:t>
          </a:r>
        </a:p>
      </dsp:txBody>
      <dsp:txXfrm>
        <a:off x="2999133" y="2025225"/>
        <a:ext cx="2570685" cy="1350150"/>
      </dsp:txXfrm>
    </dsp:sp>
  </dsp:spTree>
</dsp:drawing>
</file>

<file path=ppt/diagrams/drawing5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5141264" y="-1884595"/>
          <a:ext cx="1371246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파생상품 회계처리를 하는가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공정가치 평가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5141264" y="-1884595"/>
        <a:ext cx="1371246" cy="5484129"/>
      </dsp:txXfrm>
    </dsp:sp>
    <dsp:sp modelId="{CE5C1884-57AB-4501-ABD4-D1AFBA90E1C1}">
      <dsp:nvSpPr>
        <dsp:cNvPr id="0" name=""/>
        <dsp:cNvSpPr/>
      </dsp:nvSpPr>
      <dsp:spPr>
        <a:xfrm>
          <a:off x="0" y="439"/>
          <a:ext cx="3084822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1039</a:t>
          </a:r>
          <a:endParaRPr lang="ko-KR" altLang="en-US" sz="2800" b="1" kern="1200" dirty="0"/>
        </a:p>
      </dsp:txBody>
      <dsp:txXfrm>
        <a:off x="0" y="439"/>
        <a:ext cx="3084822" cy="1714057"/>
      </dsp:txXfrm>
    </dsp:sp>
    <dsp:sp modelId="{66D054EF-1BA3-4901-A7C9-F844665E0879}">
      <dsp:nvSpPr>
        <dsp:cNvPr id="0" name=""/>
        <dsp:cNvSpPr/>
      </dsp:nvSpPr>
      <dsp:spPr>
        <a:xfrm rot="5400000">
          <a:off x="4921097" y="-39086"/>
          <a:ext cx="1800199" cy="54787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재고자산 선도매입</a:t>
          </a:r>
          <a:r>
            <a:rPr lang="en-US" altLang="en-US" sz="2000" kern="1200" spc="-150" dirty="0" smtClean="0"/>
            <a:t>(forward purchases)</a:t>
          </a:r>
          <a:r>
            <a:rPr lang="ko-KR" altLang="en-US" sz="2000" kern="1200" spc="-150" dirty="0" smtClean="0"/>
            <a:t>으로  회계처리</a:t>
          </a:r>
          <a:r>
            <a:rPr lang="en-US" altLang="ko-KR" sz="2000" kern="1200" spc="-150" dirty="0" smtClean="0"/>
            <a:t>?</a:t>
          </a:r>
          <a:endParaRPr lang="ko-KR" altLang="en-US" sz="2000" kern="1200" spc="-150" dirty="0"/>
        </a:p>
      </dsp:txBody>
      <dsp:txXfrm rot="5400000">
        <a:off x="4921097" y="-39086"/>
        <a:ext cx="1800199" cy="5478773"/>
      </dsp:txXfrm>
    </dsp:sp>
    <dsp:sp modelId="{12D7387A-9199-4762-ABE7-978F961468EF}">
      <dsp:nvSpPr>
        <dsp:cNvPr id="0" name=""/>
        <dsp:cNvSpPr/>
      </dsp:nvSpPr>
      <dsp:spPr>
        <a:xfrm>
          <a:off x="0" y="1843271"/>
          <a:ext cx="3081810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1002</a:t>
          </a:r>
          <a:endParaRPr lang="ko-KR" altLang="en-US" sz="2800" b="1" kern="1200" dirty="0"/>
        </a:p>
      </dsp:txBody>
      <dsp:txXfrm>
        <a:off x="0" y="1843271"/>
        <a:ext cx="3081810" cy="1714057"/>
      </dsp:txXfrm>
    </dsp:sp>
    <dsp:sp modelId="{0F56F445-C54A-4365-8CD9-92C0BFD0E33E}">
      <dsp:nvSpPr>
        <dsp:cNvPr id="0" name=""/>
        <dsp:cNvSpPr/>
      </dsp:nvSpPr>
      <dsp:spPr>
        <a:xfrm rot="5400000">
          <a:off x="5141264" y="1801066"/>
          <a:ext cx="1371246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err="1" smtClean="0"/>
            <a:t>미이행계약의</a:t>
          </a:r>
          <a:r>
            <a:rPr lang="ko-KR" altLang="en-US" sz="2000" kern="1200" dirty="0" smtClean="0"/>
            <a:t> 정의를 충족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5141264" y="1801066"/>
        <a:ext cx="1371246" cy="5484129"/>
      </dsp:txXfrm>
    </dsp:sp>
    <dsp:sp modelId="{892687FB-65E6-4092-BB06-9175A153A176}">
      <dsp:nvSpPr>
        <dsp:cNvPr id="0" name=""/>
        <dsp:cNvSpPr/>
      </dsp:nvSpPr>
      <dsp:spPr>
        <a:xfrm>
          <a:off x="0" y="3686102"/>
          <a:ext cx="3084822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1037</a:t>
          </a:r>
          <a:endParaRPr lang="ko-KR" altLang="en-US" sz="2800" b="1" kern="1200" dirty="0"/>
        </a:p>
      </dsp:txBody>
      <dsp:txXfrm>
        <a:off x="0" y="3686102"/>
        <a:ext cx="3084822" cy="1714057"/>
      </dsp:txXfrm>
    </dsp:sp>
  </dsp:spTree>
</dsp:drawing>
</file>

<file path=ppt/diagrams/drawing5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245601"/>
          <a:ext cx="8640960" cy="296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41656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err="1" smtClean="0"/>
            <a:t>비금융항목을</a:t>
          </a:r>
          <a:r>
            <a:rPr lang="ko-KR" altLang="en-US" sz="2000" kern="1200" dirty="0" smtClean="0"/>
            <a:t> 매입하거나 매도하는 계약이 현금 등 금융상품으로 </a:t>
          </a:r>
          <a:r>
            <a:rPr lang="ko-KR" altLang="en-US" sz="2000" u="sng" kern="1200" dirty="0" smtClean="0"/>
            <a:t>차액 결제될 수 있거나 금융상품의 교환으로 결제</a:t>
          </a:r>
          <a:r>
            <a:rPr lang="ko-KR" altLang="en-US" sz="2000" kern="1200" dirty="0" smtClean="0"/>
            <a:t>될 수 있는 경우에는 그 계약을 금융상품으로 보아 당해 </a:t>
          </a:r>
          <a:r>
            <a:rPr lang="ko-KR" altLang="en-US" sz="2000" kern="1200" dirty="0" err="1" smtClean="0"/>
            <a:t>기준서를</a:t>
          </a:r>
          <a:r>
            <a:rPr lang="ko-KR" altLang="en-US" sz="2000" kern="1200" dirty="0" smtClean="0"/>
            <a:t> 적용한다</a:t>
          </a:r>
          <a:r>
            <a:rPr lang="en-US" altLang="en-US" sz="2000" kern="1200" dirty="0" smtClean="0"/>
            <a:t>. </a:t>
          </a:r>
          <a:r>
            <a:rPr lang="ko-KR" altLang="en-US" sz="2000" kern="1200" dirty="0" smtClean="0"/>
            <a:t>다만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기업이 예상하는 </a:t>
          </a:r>
          <a:r>
            <a:rPr lang="ko-KR" altLang="en-US" sz="2000" u="sng" kern="1200" dirty="0" smtClean="0"/>
            <a:t>매입</a:t>
          </a:r>
          <a:r>
            <a:rPr lang="en-US" altLang="en-US" sz="2000" u="sng" kern="1200" dirty="0" smtClean="0"/>
            <a:t>, </a:t>
          </a:r>
          <a:r>
            <a:rPr lang="ko-KR" altLang="en-US" sz="2000" u="sng" kern="1200" dirty="0" smtClean="0"/>
            <a:t>매도 또는 사용 필요에 따라 </a:t>
          </a:r>
          <a:r>
            <a:rPr lang="ko-KR" altLang="en-US" sz="2000" u="sng" kern="1200" dirty="0" err="1" smtClean="0"/>
            <a:t>비금융항목을</a:t>
          </a:r>
          <a:r>
            <a:rPr lang="ko-KR" altLang="en-US" sz="2000" u="sng" kern="1200" dirty="0" smtClean="0"/>
            <a:t> 수취하거나 인도할 목적</a:t>
          </a:r>
          <a:r>
            <a:rPr lang="ko-KR" altLang="en-US" sz="2000" kern="1200" dirty="0" smtClean="0"/>
            <a:t>으로 체결되어 계속 유지되고 있는 계약에는 이 </a:t>
          </a:r>
          <a:r>
            <a:rPr lang="ko-KR" altLang="en-US" sz="2000" kern="1200" dirty="0" err="1" smtClean="0"/>
            <a:t>기준서를</a:t>
          </a:r>
          <a:r>
            <a:rPr lang="ko-KR" altLang="en-US" sz="2000" kern="1200" dirty="0" smtClean="0"/>
            <a:t> 적용하지 아니한다</a:t>
          </a:r>
          <a:endParaRPr lang="ko-KR" altLang="en-US" sz="2000" kern="1200" dirty="0"/>
        </a:p>
      </dsp:txBody>
      <dsp:txXfrm>
        <a:off x="0" y="245601"/>
        <a:ext cx="8640960" cy="2961000"/>
      </dsp:txXfrm>
    </dsp:sp>
    <dsp:sp modelId="{AD49E263-BEBE-4C8C-8162-B2FB86B3B22E}">
      <dsp:nvSpPr>
        <dsp:cNvPr id="0" name=""/>
        <dsp:cNvSpPr/>
      </dsp:nvSpPr>
      <dsp:spPr>
        <a:xfrm>
          <a:off x="432048" y="26798"/>
          <a:ext cx="6048672" cy="5140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1039.5</a:t>
          </a:r>
          <a:endParaRPr lang="ko-KR" altLang="en-US" sz="2400" b="1" kern="1200" dirty="0"/>
        </a:p>
      </dsp:txBody>
      <dsp:txXfrm>
        <a:off x="432048" y="26798"/>
        <a:ext cx="6048672" cy="514002"/>
      </dsp:txXfrm>
    </dsp:sp>
    <dsp:sp modelId="{4D3BF077-315D-4B64-BB02-7AB9222FE534}">
      <dsp:nvSpPr>
        <dsp:cNvPr id="0" name=""/>
        <dsp:cNvSpPr/>
      </dsp:nvSpPr>
      <dsp:spPr>
        <a:xfrm>
          <a:off x="0" y="3609801"/>
          <a:ext cx="8640960" cy="17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41656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재고자산의 취득원가는 매입원가</a:t>
          </a:r>
          <a:r>
            <a:rPr lang="en-US" altLang="en-US" sz="2000" b="0" kern="1200" dirty="0" smtClean="0"/>
            <a:t>, </a:t>
          </a:r>
          <a:r>
            <a:rPr lang="ko-KR" altLang="en-US" sz="2000" b="0" kern="1200" dirty="0" smtClean="0"/>
            <a:t>전환원가 및 재고자산을 현재의 장소에 현재의 상태로 이르게 하는 데 발생한 기타 원가 모두를 포함한다</a:t>
          </a:r>
          <a:r>
            <a:rPr lang="en-US" altLang="en-US" sz="2000" b="0" kern="1200" dirty="0" smtClean="0"/>
            <a:t>. </a:t>
          </a:r>
          <a:endParaRPr lang="ko-KR" altLang="en-US" sz="2000" b="0" kern="1200" dirty="0"/>
        </a:p>
      </dsp:txBody>
      <dsp:txXfrm>
        <a:off x="0" y="3609801"/>
        <a:ext cx="8640960" cy="1764000"/>
      </dsp:txXfrm>
    </dsp:sp>
    <dsp:sp modelId="{E30353F7-9B76-4B70-9F0F-E58562C32443}">
      <dsp:nvSpPr>
        <dsp:cNvPr id="0" name=""/>
        <dsp:cNvSpPr/>
      </dsp:nvSpPr>
      <dsp:spPr>
        <a:xfrm>
          <a:off x="432048" y="3314601"/>
          <a:ext cx="6048672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1002.10 </a:t>
          </a:r>
          <a:r>
            <a:rPr lang="ko-KR" altLang="en-US" sz="2400" b="1" kern="1200" dirty="0" smtClean="0"/>
            <a:t>재고자산</a:t>
          </a:r>
          <a:endParaRPr lang="ko-KR" altLang="en-US" sz="2400" b="1" kern="1200" dirty="0"/>
        </a:p>
      </dsp:txBody>
      <dsp:txXfrm>
        <a:off x="432048" y="3314601"/>
        <a:ext cx="6048672" cy="590400"/>
      </dsp:txXfrm>
    </dsp:sp>
  </dsp:spTree>
</dsp:drawing>
</file>

<file path=ppt/diagrams/drawing5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63EC3-F0E4-4E7A-BE25-411D4E474EB7}">
      <dsp:nvSpPr>
        <dsp:cNvPr id="0" name=""/>
        <dsp:cNvSpPr/>
      </dsp:nvSpPr>
      <dsp:spPr>
        <a:xfrm>
          <a:off x="0" y="586541"/>
          <a:ext cx="8640960" cy="42275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35382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0" kern="1200" dirty="0" smtClean="0"/>
            <a:t>주문 후 아직 인도되지 않은 재고자산에 대한 부채와 같이 동일한 비율로 </a:t>
          </a:r>
          <a:r>
            <a:rPr lang="ko-KR" altLang="en-US" sz="2000" b="0" kern="1200" dirty="0" err="1" smtClean="0"/>
            <a:t>미이행된</a:t>
          </a:r>
          <a:r>
            <a:rPr lang="ko-KR" altLang="en-US" sz="2000" b="0" kern="1200" dirty="0" smtClean="0"/>
            <a:t> 계약상의 의무는 일반적으로 재무제표에 부채로 인식하지 아니한다</a:t>
          </a:r>
          <a:r>
            <a:rPr lang="en-US" altLang="en-US" sz="2000" b="0" kern="1200" dirty="0" smtClean="0"/>
            <a:t>.</a:t>
          </a:r>
          <a:endParaRPr lang="ko-KR" altLang="en-US" sz="2000" b="0" kern="1200" dirty="0"/>
        </a:p>
      </dsp:txBody>
      <dsp:txXfrm>
        <a:off x="0" y="586541"/>
        <a:ext cx="8640960" cy="4227516"/>
      </dsp:txXfrm>
    </dsp:sp>
    <dsp:sp modelId="{47447BAA-7383-4DF1-9039-E6D0EC5971C3}">
      <dsp:nvSpPr>
        <dsp:cNvPr id="0" name=""/>
        <dsp:cNvSpPr/>
      </dsp:nvSpPr>
      <dsp:spPr>
        <a:xfrm>
          <a:off x="432048" y="616014"/>
          <a:ext cx="6048672" cy="5546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개념체계</a:t>
          </a:r>
          <a:r>
            <a:rPr lang="en-US" altLang="ko-KR" sz="2400" b="1" kern="1200" dirty="0" smtClean="0"/>
            <a:t>(</a:t>
          </a:r>
          <a:r>
            <a:rPr lang="ko-KR" altLang="en-US" sz="2400" b="1" kern="1200" dirty="0" err="1" smtClean="0"/>
            <a:t>미이행계약</a:t>
          </a:r>
          <a:r>
            <a:rPr lang="en-US" altLang="ko-KR" sz="2400" b="1" kern="1200" dirty="0" smtClean="0"/>
            <a:t>)</a:t>
          </a:r>
          <a:endParaRPr lang="ko-KR" altLang="en-US" sz="2400" b="1" kern="1200" dirty="0"/>
        </a:p>
      </dsp:txBody>
      <dsp:txXfrm>
        <a:off x="432048" y="616014"/>
        <a:ext cx="6048672" cy="554629"/>
      </dsp:txXfrm>
    </dsp:sp>
  </dsp:spTree>
</dsp:drawing>
</file>

<file path=ppt/diagrams/drawing5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441285" y="935822"/>
          <a:ext cx="2699245" cy="43927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기업이 예상하는 매입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매도 또는 사용 필요에 따라 </a:t>
          </a:r>
          <a:r>
            <a:rPr lang="ko-KR" altLang="en-US" sz="2000" kern="1200" dirty="0" err="1" smtClean="0"/>
            <a:t>비금융항목을</a:t>
          </a:r>
          <a:r>
            <a:rPr lang="ko-KR" altLang="en-US" sz="2000" kern="1200" dirty="0" smtClean="0"/>
            <a:t> 수취하거나 인도할 목적으로 체결되어 계속 유지되고 있는 계약에는 이 </a:t>
          </a:r>
          <a:r>
            <a:rPr lang="ko-KR" altLang="en-US" sz="2000" kern="1200" dirty="0" err="1" smtClean="0"/>
            <a:t>기준서를</a:t>
          </a:r>
          <a:r>
            <a:rPr lang="ko-KR" altLang="en-US" sz="2000" kern="1200" dirty="0" smtClean="0"/>
            <a:t> 적용하지 아니한다</a:t>
          </a:r>
        </a:p>
      </dsp:txBody>
      <dsp:txXfrm>
        <a:off x="1873164" y="935822"/>
        <a:ext cx="2267365" cy="4392769"/>
      </dsp:txXfrm>
    </dsp:sp>
    <dsp:sp modelId="{28D98EC2-0ADE-48D9-A13F-D74CC40B8D9A}">
      <dsp:nvSpPr>
        <dsp:cNvPr id="0" name=""/>
        <dsp:cNvSpPr/>
      </dsp:nvSpPr>
      <dsp:spPr>
        <a:xfrm>
          <a:off x="1687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1039</a:t>
          </a:r>
          <a:endParaRPr lang="ko-KR" altLang="en-US" sz="2400" b="1" kern="1200" dirty="0"/>
        </a:p>
      </dsp:txBody>
      <dsp:txXfrm>
        <a:off x="1687" y="216023"/>
        <a:ext cx="1799496" cy="1799496"/>
      </dsp:txXfrm>
    </dsp:sp>
    <dsp:sp modelId="{459393CA-4177-4BEB-B2B1-6AA0C356E386}">
      <dsp:nvSpPr>
        <dsp:cNvPr id="0" name=""/>
        <dsp:cNvSpPr/>
      </dsp:nvSpPr>
      <dsp:spPr>
        <a:xfrm>
          <a:off x="5940027" y="935822"/>
          <a:ext cx="2699245" cy="25918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선도계약을 체결</a:t>
          </a:r>
          <a:r>
            <a:rPr lang="en-US" altLang="ko-KR" sz="2000" kern="1200" spc="-300" dirty="0" smtClean="0"/>
            <a:t>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ko-KR" sz="2000" kern="1200" spc="-300" dirty="0" smtClean="0"/>
            <a:t>가스는 제조공정 중에 사용</a:t>
          </a:r>
          <a:r>
            <a:rPr lang="en-US" altLang="ko-KR" sz="2000" kern="1200" spc="-300" dirty="0" smtClean="0"/>
            <a:t> (</a:t>
          </a:r>
          <a:r>
            <a:rPr lang="ko-KR" altLang="ko-KR" sz="2000" kern="1200" spc="-300" dirty="0" smtClean="0"/>
            <a:t>현물 인도로 청산</a:t>
          </a:r>
          <a:r>
            <a:rPr lang="en-US" altLang="ko-KR" sz="2000" kern="1200" spc="-300" dirty="0" smtClean="0"/>
            <a:t>)  </a:t>
          </a:r>
          <a:r>
            <a:rPr lang="ko-KR" altLang="ko-KR" sz="2000" kern="1200" spc="-300" dirty="0" err="1" smtClean="0"/>
            <a:t>재판매할</a:t>
          </a:r>
          <a:r>
            <a:rPr lang="ko-KR" altLang="ko-KR" sz="2000" kern="1200" spc="-300" dirty="0" smtClean="0"/>
            <a:t> 수 없</a:t>
          </a:r>
          <a:r>
            <a:rPr lang="ko-KR" altLang="en-US" sz="2000" kern="1200" spc="-300" dirty="0" smtClean="0"/>
            <a:t>음</a:t>
          </a:r>
          <a:endParaRPr lang="ko-KR" altLang="en-US" sz="2000" kern="1200" spc="-300" dirty="0"/>
        </a:p>
      </dsp:txBody>
      <dsp:txXfrm>
        <a:off x="6371906" y="935822"/>
        <a:ext cx="2267365" cy="2591814"/>
      </dsp:txXfrm>
    </dsp:sp>
    <dsp:sp modelId="{51CDF598-4BCC-44DA-8DDF-EF416080E12B}">
      <dsp:nvSpPr>
        <dsp:cNvPr id="0" name=""/>
        <dsp:cNvSpPr/>
      </dsp:nvSpPr>
      <dsp:spPr>
        <a:xfrm>
          <a:off x="5904667" y="3636453"/>
          <a:ext cx="2699245" cy="9353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최근 유사한 계약에서 현물인도로 계약 청산</a:t>
          </a:r>
          <a:endParaRPr lang="ko-KR" altLang="en-US" sz="2000" kern="1200" dirty="0"/>
        </a:p>
      </dsp:txBody>
      <dsp:txXfrm>
        <a:off x="6336546" y="3636453"/>
        <a:ext cx="2267365" cy="935342"/>
      </dsp:txXfrm>
    </dsp:sp>
    <dsp:sp modelId="{99C67F16-3D66-4713-B112-55C28E52AF47}">
      <dsp:nvSpPr>
        <dsp:cNvPr id="0" name=""/>
        <dsp:cNvSpPr/>
      </dsp:nvSpPr>
      <dsp:spPr>
        <a:xfrm>
          <a:off x="4500429" y="216023"/>
          <a:ext cx="1799496" cy="1799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500429" y="216023"/>
        <a:ext cx="1799496" cy="1799496"/>
      </dsp:txXfrm>
    </dsp:sp>
  </dsp:spTree>
</dsp:drawing>
</file>

<file path=ppt/diagrams/drawing6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81547" y="285641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285641"/>
        <a:ext cx="1876983" cy="1313888"/>
      </dsp:txXfrm>
    </dsp:sp>
    <dsp:sp modelId="{4A4BC614-5294-4588-A22C-24EC08AB7521}">
      <dsp:nvSpPr>
        <dsp:cNvPr id="0" name=""/>
        <dsp:cNvSpPr/>
      </dsp:nvSpPr>
      <dsp:spPr>
        <a:xfrm rot="5400000">
          <a:off x="4259392" y="-2941410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기초자산</a:t>
          </a:r>
          <a:r>
            <a:rPr lang="en-US" altLang="en-US" sz="2000" kern="1200" dirty="0" smtClean="0"/>
            <a:t>(</a:t>
          </a:r>
          <a:r>
            <a:rPr lang="ko-KR" altLang="en-US" sz="2000" kern="1200" dirty="0" err="1" smtClean="0"/>
            <a:t>비금융항목</a:t>
          </a:r>
          <a:r>
            <a:rPr lang="en-US" altLang="en-US" sz="2000" kern="1200" dirty="0" smtClean="0"/>
            <a:t>)</a:t>
          </a:r>
          <a:r>
            <a:rPr lang="ko-KR" altLang="en-US" sz="2000" kern="1200" dirty="0" smtClean="0"/>
            <a:t>이 물리적으로 수령되고 회사의 생산과정에 사용되는 경우 </a:t>
          </a:r>
          <a:r>
            <a:rPr lang="en-US" altLang="en-US" sz="2000" kern="1200" dirty="0" smtClean="0"/>
            <a:t>1039</a:t>
          </a:r>
          <a:r>
            <a:rPr lang="ko-KR" altLang="en-US" sz="2000" kern="1200" dirty="0" smtClean="0"/>
            <a:t>호</a:t>
          </a:r>
          <a:r>
            <a:rPr lang="en-US" altLang="en-US" sz="2000" kern="1200" dirty="0" smtClean="0"/>
            <a:t>(</a:t>
          </a:r>
          <a:r>
            <a:rPr lang="ko-KR" altLang="en-US" sz="2000" kern="1200" dirty="0" smtClean="0"/>
            <a:t>금융상품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를 적용하지 않음</a:t>
          </a:r>
          <a:endParaRPr lang="ko-KR" altLang="en-US" sz="2000" kern="1200" dirty="0"/>
        </a:p>
      </dsp:txBody>
      <dsp:txXfrm rot="5400000">
        <a:off x="4259392" y="-2941410"/>
        <a:ext cx="1220039" cy="7111047"/>
      </dsp:txXfrm>
    </dsp:sp>
    <dsp:sp modelId="{22785638-4B23-421B-A921-56E8880395DF}">
      <dsp:nvSpPr>
        <dsp:cNvPr id="0" name=""/>
        <dsp:cNvSpPr/>
      </dsp:nvSpPr>
      <dsp:spPr>
        <a:xfrm rot="5400000">
          <a:off x="-281547" y="1971347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1971347"/>
        <a:ext cx="1876983" cy="1313888"/>
      </dsp:txXfrm>
    </dsp:sp>
    <dsp:sp modelId="{CE7CD4B9-90A5-4256-B5A5-B9306DBC88FA}">
      <dsp:nvSpPr>
        <dsp:cNvPr id="0" name=""/>
        <dsp:cNvSpPr/>
      </dsp:nvSpPr>
      <dsp:spPr>
        <a:xfrm rot="5400000">
          <a:off x="4259392" y="-1255703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kern="1200" dirty="0" smtClean="0"/>
            <a:t>1002</a:t>
          </a:r>
          <a:r>
            <a:rPr lang="ko-KR" altLang="en-US" sz="2000" kern="1200" dirty="0" smtClean="0"/>
            <a:t>를 적용하여 중개인에 대한 수수료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보증비용 선도매입거래와 관련된 기타의 지급액을 가스의 원가에 포함</a:t>
          </a:r>
          <a:endParaRPr lang="ko-KR" altLang="en-US" sz="2000" kern="1200" dirty="0"/>
        </a:p>
      </dsp:txBody>
      <dsp:txXfrm rot="5400000">
        <a:off x="4259392" y="-1255703"/>
        <a:ext cx="1220039" cy="7111047"/>
      </dsp:txXfrm>
    </dsp:sp>
    <dsp:sp modelId="{28F38923-13FA-49C4-8FBE-E08318C9552C}">
      <dsp:nvSpPr>
        <dsp:cNvPr id="0" name=""/>
        <dsp:cNvSpPr/>
      </dsp:nvSpPr>
      <dsp:spPr>
        <a:xfrm rot="5400000">
          <a:off x="-281547" y="3657054"/>
          <a:ext cx="1876983" cy="13138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 rot="5400000">
        <a:off x="-281547" y="3657054"/>
        <a:ext cx="1876983" cy="1313888"/>
      </dsp:txXfrm>
    </dsp:sp>
    <dsp:sp modelId="{631B21E1-C8E1-48A5-9EB7-499979410A87}">
      <dsp:nvSpPr>
        <dsp:cNvPr id="0" name=""/>
        <dsp:cNvSpPr/>
      </dsp:nvSpPr>
      <dsp:spPr>
        <a:xfrm rot="5400000">
          <a:off x="4259392" y="430002"/>
          <a:ext cx="1220039" cy="7111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동 계약을 계약 일자에 재고자산으로 기록하여 계약일과 만기일</a:t>
          </a:r>
          <a:r>
            <a:rPr lang="en-US" altLang="en-US" sz="2000" kern="1200" dirty="0" smtClean="0"/>
            <a:t>/</a:t>
          </a:r>
          <a:r>
            <a:rPr lang="ko-KR" altLang="en-US" sz="2000" kern="1200" dirty="0" smtClean="0"/>
            <a:t>정산일</a:t>
          </a:r>
          <a:r>
            <a:rPr lang="en-US" altLang="en-US" sz="2000" kern="1200" dirty="0" smtClean="0"/>
            <a:t>(</a:t>
          </a:r>
          <a:r>
            <a:rPr lang="ko-KR" altLang="en-US" sz="2000" kern="1200" dirty="0" smtClean="0"/>
            <a:t>재고자산을 실물 수령한 때</a:t>
          </a:r>
          <a:r>
            <a:rPr lang="en-US" altLang="en-US" sz="2000" kern="1200" dirty="0" smtClean="0"/>
            <a:t>)</a:t>
          </a:r>
          <a:r>
            <a:rPr lang="ko-KR" altLang="en-US" sz="2000" kern="1200" dirty="0" smtClean="0"/>
            <a:t>간의 가격 차이를 회계 처리할 필요는 없음</a:t>
          </a:r>
          <a:endParaRPr lang="ko-KR" altLang="en-US" sz="2000" kern="1200" dirty="0"/>
        </a:p>
      </dsp:txBody>
      <dsp:txXfrm rot="5400000">
        <a:off x="4259392" y="430002"/>
        <a:ext cx="1220039" cy="7111047"/>
      </dsp:txXfrm>
    </dsp:sp>
  </dsp:spTree>
</dsp:drawing>
</file>

<file path=ppt/diagrams/drawing6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와인과 위스키</a:t>
          </a:r>
          <a:r>
            <a:rPr lang="en-US" altLang="en-US" sz="2400" b="1" kern="1200" dirty="0" smtClean="0"/>
            <a:t>, </a:t>
          </a:r>
          <a:r>
            <a:rPr lang="ko-KR" altLang="en-US" sz="2400" b="1" kern="1200" dirty="0" smtClean="0"/>
            <a:t>코냑</a:t>
          </a:r>
          <a:r>
            <a:rPr lang="en-US" altLang="en-US" sz="2400" b="1" kern="1200" dirty="0" smtClean="0"/>
            <a:t>, </a:t>
          </a:r>
          <a:r>
            <a:rPr lang="ko-KR" altLang="en-US" sz="2400" b="1" kern="1200" dirty="0" smtClean="0"/>
            <a:t>브랜디 등 다양한 주류를 생산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하는 </a:t>
          </a:r>
          <a:r>
            <a:rPr lang="en-US" altLang="ko-KR" sz="2400" b="1" kern="1200" dirty="0" smtClean="0"/>
            <a:t>A</a:t>
          </a:r>
          <a:r>
            <a:rPr lang="ko-KR" altLang="en-US" sz="2400" b="1" kern="1200" dirty="0" smtClean="0"/>
            <a:t>사는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err="1" smtClean="0"/>
            <a:t>재무상태표</a:t>
          </a:r>
          <a:r>
            <a:rPr lang="ko-KR" altLang="en-US" sz="2400" b="1" kern="1200" dirty="0" smtClean="0"/>
            <a:t> 본문에  재고자산을 유동자산으로 분류</a:t>
          </a:r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정상영업주기에 해당하는가</a:t>
          </a:r>
          <a:r>
            <a:rPr lang="en-US" altLang="ko-KR" sz="2400" b="1" kern="1200" dirty="0" smtClean="0"/>
            <a:t>?</a:t>
          </a:r>
          <a:r>
            <a:rPr lang="ko-KR" altLang="en-US" sz="2400" b="1" kern="1200" dirty="0" smtClean="0"/>
            <a:t> </a:t>
          </a: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 dirty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2400" b="1" kern="1200" dirty="0" smtClean="0"/>
            <a:t>숙성기간이 </a:t>
          </a:r>
          <a:r>
            <a:rPr lang="en-US" altLang="ko-KR" sz="2400" b="1" kern="1200" dirty="0" smtClean="0"/>
            <a:t>20</a:t>
          </a:r>
          <a:r>
            <a:rPr lang="ko-KR" altLang="en-US" sz="2400" b="1" kern="1200" dirty="0" smtClean="0"/>
            <a:t>년인 경우에도 유동자산인가</a:t>
          </a: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  <a:p>
          <a:pPr lvl="0" algn="ctr" latinLnBrk="1">
            <a:spcBef>
              <a:spcPct val="0"/>
            </a:spcBef>
          </a:pPr>
          <a:endParaRPr lang="ko-KR" altLang="en-US" sz="2000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재고자산 표시</a:t>
          </a:r>
        </a:p>
      </dsp:txBody>
      <dsp:txXfrm>
        <a:off x="2999133" y="2025225"/>
        <a:ext cx="2570685" cy="1350150"/>
      </dsp:txXfrm>
    </dsp:sp>
  </dsp:spTree>
</dsp:drawing>
</file>

<file path=ppt/diagrams/drawing6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E64ECA-EE4E-4EC1-9AB5-93F20E0ECD61}">
      <dsp:nvSpPr>
        <dsp:cNvPr id="0" name=""/>
        <dsp:cNvSpPr/>
      </dsp:nvSpPr>
      <dsp:spPr>
        <a:xfrm rot="5400000">
          <a:off x="5141264" y="-1884595"/>
          <a:ext cx="1371246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재고를 숙성함에 필요한 약 </a:t>
          </a:r>
          <a:r>
            <a:rPr lang="en-US" altLang="en-US" sz="2000" kern="1200" dirty="0" smtClean="0"/>
            <a:t>20</a:t>
          </a:r>
          <a:r>
            <a:rPr lang="ko-KR" altLang="en-US" sz="2000" kern="1200" dirty="0" smtClean="0"/>
            <a:t>년은 정상영업주기에 해당하는가</a:t>
          </a:r>
          <a:r>
            <a:rPr lang="en-US" altLang="ko-KR" sz="2000" kern="1200" dirty="0" smtClean="0"/>
            <a:t>?</a:t>
          </a:r>
          <a:endParaRPr lang="ko-KR" altLang="en-US" sz="2000" kern="1200" dirty="0"/>
        </a:p>
      </dsp:txBody>
      <dsp:txXfrm rot="5400000">
        <a:off x="5141264" y="-1884595"/>
        <a:ext cx="1371246" cy="5484129"/>
      </dsp:txXfrm>
    </dsp:sp>
    <dsp:sp modelId="{CE5C1884-57AB-4501-ABD4-D1AFBA90E1C1}">
      <dsp:nvSpPr>
        <dsp:cNvPr id="0" name=""/>
        <dsp:cNvSpPr/>
      </dsp:nvSpPr>
      <dsp:spPr>
        <a:xfrm>
          <a:off x="0" y="439"/>
          <a:ext cx="3084822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/>
            <a:t>1002</a:t>
          </a:r>
          <a:endParaRPr lang="ko-KR" altLang="en-US" sz="2800" b="1" kern="1200" dirty="0"/>
        </a:p>
      </dsp:txBody>
      <dsp:txXfrm>
        <a:off x="0" y="439"/>
        <a:ext cx="3084822" cy="1714057"/>
      </dsp:txXfrm>
    </dsp:sp>
    <dsp:sp modelId="{66D054EF-1BA3-4901-A7C9-F844665E0879}">
      <dsp:nvSpPr>
        <dsp:cNvPr id="0" name=""/>
        <dsp:cNvSpPr/>
      </dsp:nvSpPr>
      <dsp:spPr>
        <a:xfrm rot="5400000">
          <a:off x="4921097" y="-39086"/>
          <a:ext cx="1800199" cy="54787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spc="-150" dirty="0"/>
        </a:p>
      </dsp:txBody>
      <dsp:txXfrm rot="5400000">
        <a:off x="4921097" y="-39086"/>
        <a:ext cx="1800199" cy="5478773"/>
      </dsp:txXfrm>
    </dsp:sp>
    <dsp:sp modelId="{12D7387A-9199-4762-ABE7-978F961468EF}">
      <dsp:nvSpPr>
        <dsp:cNvPr id="0" name=""/>
        <dsp:cNvSpPr/>
      </dsp:nvSpPr>
      <dsp:spPr>
        <a:xfrm>
          <a:off x="0" y="1843271"/>
          <a:ext cx="3081810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800" b="1" kern="1200" dirty="0"/>
        </a:p>
      </dsp:txBody>
      <dsp:txXfrm>
        <a:off x="0" y="1843271"/>
        <a:ext cx="3081810" cy="1714057"/>
      </dsp:txXfrm>
    </dsp:sp>
    <dsp:sp modelId="{0F56F445-C54A-4365-8CD9-92C0BFD0E33E}">
      <dsp:nvSpPr>
        <dsp:cNvPr id="0" name=""/>
        <dsp:cNvSpPr/>
      </dsp:nvSpPr>
      <dsp:spPr>
        <a:xfrm rot="5400000">
          <a:off x="5141264" y="1801066"/>
          <a:ext cx="1371246" cy="54841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000" kern="1200" dirty="0"/>
        </a:p>
      </dsp:txBody>
      <dsp:txXfrm rot="5400000">
        <a:off x="5141264" y="1801066"/>
        <a:ext cx="1371246" cy="5484129"/>
      </dsp:txXfrm>
    </dsp:sp>
    <dsp:sp modelId="{892687FB-65E6-4092-BB06-9175A153A176}">
      <dsp:nvSpPr>
        <dsp:cNvPr id="0" name=""/>
        <dsp:cNvSpPr/>
      </dsp:nvSpPr>
      <dsp:spPr>
        <a:xfrm>
          <a:off x="0" y="3686102"/>
          <a:ext cx="3084822" cy="1714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800" b="1" kern="1200" dirty="0"/>
        </a:p>
      </dsp:txBody>
      <dsp:txXfrm>
        <a:off x="0" y="3686102"/>
        <a:ext cx="3084822" cy="1714057"/>
      </dsp:txXfrm>
    </dsp:sp>
  </dsp:spTree>
</dsp:drawing>
</file>

<file path=ppt/diagrams/drawing6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283944"/>
          <a:ext cx="8640960" cy="519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35382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자산은 다음의 경우에 유동자산으로 분류한다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⑴	기업의 정상영업주기 내에 실현될 것으로 예상하거나</a:t>
          </a:r>
          <a:r>
            <a:rPr lang="en-US" altLang="en-US" sz="2000" kern="1200" spc="-150" dirty="0" smtClean="0"/>
            <a:t>, </a:t>
          </a:r>
          <a:r>
            <a:rPr lang="ko-KR" altLang="en-US" sz="2000" kern="1200" spc="-150" dirty="0" smtClean="0"/>
            <a:t>정상영업주기 내에 판매하거나 소비할 의도가 있다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⑵	주로 단기매매 목적으로 보유하고 있다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⑶	보고기간 후 </a:t>
          </a:r>
          <a:r>
            <a:rPr lang="en-US" altLang="en-US" sz="2000" kern="1200" dirty="0" smtClean="0"/>
            <a:t>12</a:t>
          </a:r>
          <a:r>
            <a:rPr lang="ko-KR" altLang="en-US" sz="2000" kern="1200" dirty="0" smtClean="0"/>
            <a:t>개월 이내에 실현될 것으로 예상한다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⑷	</a:t>
          </a:r>
          <a:r>
            <a:rPr lang="ko-KR" altLang="en-US" sz="2000" kern="1200" spc="-150" dirty="0" smtClean="0"/>
            <a:t>현금이나 </a:t>
          </a:r>
          <a:r>
            <a:rPr lang="ko-KR" altLang="en-US" sz="2000" kern="1200" spc="-150" dirty="0" err="1" smtClean="0"/>
            <a:t>현금성자산으로서</a:t>
          </a:r>
          <a:r>
            <a:rPr lang="en-US" altLang="en-US" sz="2000" kern="1200" spc="-150" dirty="0" smtClean="0"/>
            <a:t>, </a:t>
          </a:r>
          <a:r>
            <a:rPr lang="ko-KR" altLang="en-US" sz="2000" kern="1200" spc="-150" dirty="0" smtClean="0"/>
            <a:t>교환이나 부채 상환 목적으로의 사용에 대한 제한 기간이 보고기간 후 </a:t>
          </a:r>
          <a:r>
            <a:rPr lang="en-US" altLang="en-US" sz="2000" kern="1200" spc="-150" dirty="0" smtClean="0"/>
            <a:t>12</a:t>
          </a:r>
          <a:r>
            <a:rPr lang="ko-KR" altLang="en-US" sz="2000" kern="1200" spc="-150" dirty="0" smtClean="0"/>
            <a:t>개월 이상이 아니다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그 밖의 모든 자산은 </a:t>
          </a:r>
          <a:r>
            <a:rPr lang="ko-KR" altLang="en-US" sz="2000" kern="1200" dirty="0" err="1" smtClean="0"/>
            <a:t>비유동자산으로</a:t>
          </a:r>
          <a:r>
            <a:rPr lang="ko-KR" altLang="en-US" sz="2000" kern="1200" dirty="0" smtClean="0"/>
            <a:t> 분류한다</a:t>
          </a:r>
        </a:p>
      </dsp:txBody>
      <dsp:txXfrm>
        <a:off x="0" y="283944"/>
        <a:ext cx="8640960" cy="5192750"/>
      </dsp:txXfrm>
    </dsp:sp>
    <dsp:sp modelId="{AD49E263-BEBE-4C8C-8162-B2FB86B3B22E}">
      <dsp:nvSpPr>
        <dsp:cNvPr id="0" name=""/>
        <dsp:cNvSpPr/>
      </dsp:nvSpPr>
      <dsp:spPr>
        <a:xfrm>
          <a:off x="432048" y="490062"/>
          <a:ext cx="6048672" cy="75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1001.66</a:t>
          </a:r>
          <a:endParaRPr lang="ko-KR" altLang="en-US" sz="2400" b="1" kern="1200" dirty="0"/>
        </a:p>
      </dsp:txBody>
      <dsp:txXfrm>
        <a:off x="432048" y="490062"/>
        <a:ext cx="6048672" cy="753282"/>
      </dsp:txXfrm>
    </dsp:sp>
  </dsp:spTree>
</dsp:drawing>
</file>

<file path=ppt/diagrams/drawing6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24A750-9C5D-40CB-8302-5D680B1A1950}">
      <dsp:nvSpPr>
        <dsp:cNvPr id="0" name=""/>
        <dsp:cNvSpPr/>
      </dsp:nvSpPr>
      <dsp:spPr>
        <a:xfrm>
          <a:off x="1374677" y="895779"/>
          <a:ext cx="2667601" cy="35492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150" dirty="0" smtClean="0"/>
            <a:t>정상영업주기 내에 실현될 것으로 예상하거나</a:t>
          </a:r>
          <a:r>
            <a:rPr lang="en-US" altLang="en-US" sz="2000" kern="1200" spc="-150" dirty="0" smtClean="0"/>
            <a:t>, </a:t>
          </a:r>
          <a:r>
            <a:rPr lang="ko-KR" altLang="en-US" sz="2000" kern="1200" spc="-150" dirty="0" smtClean="0"/>
            <a:t>정상영업주기 내에 판매하거나 소비할 의도가 있으면 유동자산으로 분류</a:t>
          </a:r>
          <a:endParaRPr lang="ko-KR" altLang="en-US" sz="2000" kern="1200" dirty="0"/>
        </a:p>
      </dsp:txBody>
      <dsp:txXfrm>
        <a:off x="1801493" y="895779"/>
        <a:ext cx="2240784" cy="3549291"/>
      </dsp:txXfrm>
    </dsp:sp>
    <dsp:sp modelId="{28D98EC2-0ADE-48D9-A13F-D74CC40B8D9A}">
      <dsp:nvSpPr>
        <dsp:cNvPr id="0" name=""/>
        <dsp:cNvSpPr/>
      </dsp:nvSpPr>
      <dsp:spPr>
        <a:xfrm>
          <a:off x="-48042" y="184419"/>
          <a:ext cx="1778400" cy="1778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smtClean="0"/>
            <a:t>1001.66</a:t>
          </a:r>
          <a:endParaRPr lang="ko-KR" altLang="en-US" sz="2400" b="1" kern="1200" dirty="0" smtClean="0"/>
        </a:p>
      </dsp:txBody>
      <dsp:txXfrm>
        <a:off x="-48042" y="184419"/>
        <a:ext cx="1778400" cy="1778400"/>
      </dsp:txXfrm>
    </dsp:sp>
    <dsp:sp modelId="{459393CA-4177-4BEB-B2B1-6AA0C356E386}">
      <dsp:nvSpPr>
        <dsp:cNvPr id="0" name=""/>
        <dsp:cNvSpPr/>
      </dsp:nvSpPr>
      <dsp:spPr>
        <a:xfrm>
          <a:off x="5820679" y="895779"/>
          <a:ext cx="2868323" cy="26851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일부 금액이 외부로부터 획득되더라도 매출액 중 유의한 부분을 위해 내부적으로 숙성과정을 실시</a:t>
          </a:r>
        </a:p>
      </dsp:txBody>
      <dsp:txXfrm>
        <a:off x="6279611" y="895779"/>
        <a:ext cx="2409391" cy="2685126"/>
      </dsp:txXfrm>
    </dsp:sp>
    <dsp:sp modelId="{6813ACDB-CC5E-434B-B25F-1BEA8DEE3249}">
      <dsp:nvSpPr>
        <dsp:cNvPr id="0" name=""/>
        <dsp:cNvSpPr/>
      </dsp:nvSpPr>
      <dsp:spPr>
        <a:xfrm>
          <a:off x="5871770" y="3679425"/>
          <a:ext cx="2766142" cy="17792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/>
            <a:t>최종 생산물은 각각 다른 숙성기간을 거친 여러 가지 주산물의 혼합체</a:t>
          </a:r>
        </a:p>
      </dsp:txBody>
      <dsp:txXfrm>
        <a:off x="6314352" y="3679425"/>
        <a:ext cx="2323559" cy="1779289"/>
      </dsp:txXfrm>
    </dsp:sp>
    <dsp:sp modelId="{99C67F16-3D66-4713-B112-55C28E52AF47}">
      <dsp:nvSpPr>
        <dsp:cNvPr id="0" name=""/>
        <dsp:cNvSpPr/>
      </dsp:nvSpPr>
      <dsp:spPr>
        <a:xfrm>
          <a:off x="4598681" y="184419"/>
          <a:ext cx="1778400" cy="1778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사실</a:t>
          </a:r>
          <a:endParaRPr lang="ko-KR" altLang="en-US" sz="2400" b="1" kern="1200" dirty="0"/>
        </a:p>
      </dsp:txBody>
      <dsp:txXfrm>
        <a:off x="4598681" y="184419"/>
        <a:ext cx="1778400" cy="1778400"/>
      </dsp:txXfrm>
    </dsp:sp>
  </dsp:spTree>
</dsp:drawing>
</file>

<file path=ppt/diagrams/drawing6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9DE4FE-C62D-4058-A43E-76D9F35E1BA8}">
      <dsp:nvSpPr>
        <dsp:cNvPr id="0" name=""/>
        <dsp:cNvSpPr/>
      </dsp:nvSpPr>
      <dsp:spPr>
        <a:xfrm rot="5400000">
          <a:off x="-291653" y="292140"/>
          <a:ext cx="1944356" cy="1361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 rot="5400000">
        <a:off x="-291653" y="292140"/>
        <a:ext cx="1944356" cy="1361049"/>
      </dsp:txXfrm>
    </dsp:sp>
    <dsp:sp modelId="{4A4BC614-5294-4588-A22C-24EC08AB7521}">
      <dsp:nvSpPr>
        <dsp:cNvPr id="0" name=""/>
        <dsp:cNvSpPr/>
      </dsp:nvSpPr>
      <dsp:spPr>
        <a:xfrm rot="5400000">
          <a:off x="4081518" y="-2719519"/>
          <a:ext cx="1262909" cy="67038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정상영업주기 내에 실현될 것으로 예상하거나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정상영업주기 내에 판매하거나 소비할 의도라면 유동자산</a:t>
          </a:r>
          <a:endParaRPr lang="ko-KR" altLang="en-US" sz="2000" kern="1200" dirty="0"/>
        </a:p>
      </dsp:txBody>
      <dsp:txXfrm rot="5400000">
        <a:off x="4081518" y="-2719519"/>
        <a:ext cx="1262909" cy="6703846"/>
      </dsp:txXfrm>
    </dsp:sp>
    <dsp:sp modelId="{28F38923-13FA-49C4-8FBE-E08318C9552C}">
      <dsp:nvSpPr>
        <dsp:cNvPr id="0" name=""/>
        <dsp:cNvSpPr/>
      </dsp:nvSpPr>
      <dsp:spPr>
        <a:xfrm rot="5400000">
          <a:off x="-291653" y="1947209"/>
          <a:ext cx="1944356" cy="1361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700" kern="1200" dirty="0"/>
        </a:p>
      </dsp:txBody>
      <dsp:txXfrm rot="5400000">
        <a:off x="-291653" y="1947209"/>
        <a:ext cx="1944356" cy="1361049"/>
      </dsp:txXfrm>
    </dsp:sp>
    <dsp:sp modelId="{631B21E1-C8E1-48A5-9EB7-499979410A87}">
      <dsp:nvSpPr>
        <dsp:cNvPr id="0" name=""/>
        <dsp:cNvSpPr/>
      </dsp:nvSpPr>
      <dsp:spPr>
        <a:xfrm rot="5400000">
          <a:off x="4195642" y="-1064451"/>
          <a:ext cx="1034661" cy="67038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숙성과정은 </a:t>
          </a:r>
          <a:r>
            <a:rPr lang="en-US" altLang="en-US" sz="2000" kern="1200" dirty="0" smtClean="0"/>
            <a:t>A</a:t>
          </a:r>
          <a:r>
            <a:rPr lang="ko-KR" altLang="en-US" sz="2000" kern="1200" dirty="0" smtClean="0"/>
            <a:t>사의 정상영업주기의 일부로 판단</a:t>
          </a:r>
          <a:endParaRPr lang="ko-KR" altLang="en-US" sz="2000" kern="1200" dirty="0"/>
        </a:p>
      </dsp:txBody>
      <dsp:txXfrm rot="5400000">
        <a:off x="4195642" y="-1064451"/>
        <a:ext cx="1034661" cy="6703846"/>
      </dsp:txXfrm>
    </dsp:sp>
  </dsp:spTree>
</dsp:drawing>
</file>

<file path=ppt/diagrams/drawing6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896870-535E-4908-AAAB-E842A30F5545}">
      <dsp:nvSpPr>
        <dsp:cNvPr id="0" name=""/>
        <dsp:cNvSpPr/>
      </dsp:nvSpPr>
      <dsp:spPr>
        <a:xfrm>
          <a:off x="3427580" y="0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600" kern="1200" dirty="0" err="1" smtClean="0"/>
            <a:t>판매가능한</a:t>
          </a:r>
          <a:r>
            <a:rPr lang="ko-KR" altLang="en-US" sz="2600" kern="1200" dirty="0" smtClean="0"/>
            <a:t> 상태로 육성하는 데 </a:t>
          </a:r>
          <a:r>
            <a:rPr lang="en-US" altLang="en-US" sz="2600" kern="1200" dirty="0" smtClean="0"/>
            <a:t>5</a:t>
          </a:r>
          <a:r>
            <a:rPr lang="ko-KR" altLang="en-US" sz="2600" kern="1200" dirty="0" smtClean="0"/>
            <a:t>년의 기간이 소요</a:t>
          </a:r>
          <a:r>
            <a:rPr lang="ko-KR" altLang="en-US" sz="2600" u="none" kern="1200" dirty="0" smtClean="0">
              <a:uFillTx/>
            </a:rPr>
            <a:t>된다면</a:t>
          </a:r>
          <a:r>
            <a:rPr lang="en-US" altLang="ko-KR" sz="2600" u="none" kern="1200" dirty="0" smtClean="0">
              <a:uFillTx/>
            </a:rPr>
            <a:t>?</a:t>
          </a:r>
          <a:endParaRPr lang="ko-KR" altLang="en-US" sz="2600" kern="1200" dirty="0"/>
        </a:p>
      </dsp:txBody>
      <dsp:txXfrm>
        <a:off x="3427580" y="0"/>
        <a:ext cx="5141371" cy="1710189"/>
      </dsp:txXfrm>
    </dsp:sp>
    <dsp:sp modelId="{2FFF3643-9DD7-4870-B545-BB2B4050381C}">
      <dsp:nvSpPr>
        <dsp:cNvPr id="0" name=""/>
        <dsp:cNvSpPr/>
      </dsp:nvSpPr>
      <dsp:spPr>
        <a:xfrm>
          <a:off x="0" y="0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1" kern="1200" dirty="0" err="1" smtClean="0"/>
            <a:t>관목수를</a:t>
          </a:r>
          <a:r>
            <a:rPr lang="ko-KR" altLang="en-US" sz="2800" b="1" kern="1200" dirty="0" smtClean="0"/>
            <a:t> 재배하여 판매하는 기업</a:t>
          </a:r>
        </a:p>
      </dsp:txBody>
      <dsp:txXfrm>
        <a:off x="0" y="0"/>
        <a:ext cx="3427580" cy="1710189"/>
      </dsp:txXfrm>
    </dsp:sp>
    <dsp:sp modelId="{D489805E-D058-4132-B707-39A6B494EED1}">
      <dsp:nvSpPr>
        <dsp:cNvPr id="0" name=""/>
        <dsp:cNvSpPr/>
      </dsp:nvSpPr>
      <dsp:spPr>
        <a:xfrm>
          <a:off x="3427580" y="1881209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600" kern="1200" dirty="0"/>
        </a:p>
      </dsp:txBody>
      <dsp:txXfrm>
        <a:off x="3427580" y="1881209"/>
        <a:ext cx="5141371" cy="1710189"/>
      </dsp:txXfrm>
    </dsp:sp>
    <dsp:sp modelId="{5927D42F-1935-4F97-97B3-1F54CFE87EE9}">
      <dsp:nvSpPr>
        <dsp:cNvPr id="0" name=""/>
        <dsp:cNvSpPr/>
      </dsp:nvSpPr>
      <dsp:spPr>
        <a:xfrm>
          <a:off x="0" y="1881209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500" kern="1200" dirty="0" smtClean="0"/>
            <a:t>?</a:t>
          </a:r>
          <a:endParaRPr lang="ko-KR" altLang="en-US" sz="6500" kern="1200" dirty="0"/>
        </a:p>
      </dsp:txBody>
      <dsp:txXfrm>
        <a:off x="0" y="1881209"/>
        <a:ext cx="3427580" cy="1710189"/>
      </dsp:txXfrm>
    </dsp:sp>
    <dsp:sp modelId="{17435A0F-045F-4A67-97AE-99E7ADF52490}">
      <dsp:nvSpPr>
        <dsp:cNvPr id="0" name=""/>
        <dsp:cNvSpPr/>
      </dsp:nvSpPr>
      <dsp:spPr>
        <a:xfrm>
          <a:off x="3427580" y="3762418"/>
          <a:ext cx="5141371" cy="17101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677CB-C18B-45E5-BB08-8EC031E8036D}">
      <dsp:nvSpPr>
        <dsp:cNvPr id="0" name=""/>
        <dsp:cNvSpPr/>
      </dsp:nvSpPr>
      <dsp:spPr>
        <a:xfrm>
          <a:off x="0" y="3762418"/>
          <a:ext cx="3427580" cy="1710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6500" kern="1200" dirty="0" smtClean="0"/>
            <a:t>?</a:t>
          </a:r>
          <a:endParaRPr lang="ko-KR" altLang="en-US" sz="6500" kern="1200" dirty="0"/>
        </a:p>
      </dsp:txBody>
      <dsp:txXfrm>
        <a:off x="0" y="3762418"/>
        <a:ext cx="3427580" cy="1710189"/>
      </dsp:txXfrm>
    </dsp:sp>
  </dsp:spTree>
</dsp:drawing>
</file>

<file path=ppt/diagrams/drawing6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AD953E-EE08-439A-8F37-C9FC8B1688D3}">
      <dsp:nvSpPr>
        <dsp:cNvPr id="0" name=""/>
        <dsp:cNvSpPr/>
      </dsp:nvSpPr>
      <dsp:spPr>
        <a:xfrm rot="16200000">
          <a:off x="792087" y="-792087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통신사업을 영위하는 회사가 고객수가 </a:t>
          </a:r>
          <a:r>
            <a:rPr lang="en-US" altLang="en-US" sz="2400" b="1" kern="1200" dirty="0" smtClean="0"/>
            <a:t>000</a:t>
          </a:r>
          <a:r>
            <a:rPr lang="ko-KR" altLang="en-US" sz="2400" b="1" kern="1200" dirty="0" smtClean="0"/>
            <a:t>명인 유관사업을 영위하는 기업을 인수합병</a:t>
          </a:r>
        </a:p>
      </dsp:txBody>
      <dsp:txXfrm rot="16200000">
        <a:off x="1129625" y="-1129625"/>
        <a:ext cx="2025225" cy="4284476"/>
      </dsp:txXfrm>
    </dsp:sp>
    <dsp:sp modelId="{E89010DC-E9AA-4E15-834A-E154B3264E3E}">
      <dsp:nvSpPr>
        <dsp:cNvPr id="0" name=""/>
        <dsp:cNvSpPr/>
      </dsp:nvSpPr>
      <dsp:spPr>
        <a:xfrm>
          <a:off x="4284476" y="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당해 고객의 요청에 따라 계약 갱신이 가능한 상황임</a:t>
          </a:r>
        </a:p>
      </dsp:txBody>
      <dsp:txXfrm>
        <a:off x="4284476" y="0"/>
        <a:ext cx="4284476" cy="2025225"/>
      </dsp:txXfrm>
    </dsp:sp>
    <dsp:sp modelId="{5414C969-F239-4134-B471-81D1F9DD7CEC}">
      <dsp:nvSpPr>
        <dsp:cNvPr id="0" name=""/>
        <dsp:cNvSpPr/>
      </dsp:nvSpPr>
      <dsp:spPr>
        <a:xfrm rot="10800000">
          <a:off x="0" y="2700300"/>
          <a:ext cx="4284476" cy="27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?</a:t>
          </a:r>
          <a:endParaRPr lang="ko-KR" altLang="en-US" sz="2400" b="1" kern="1200" dirty="0" smtClean="0"/>
        </a:p>
      </dsp:txBody>
      <dsp:txXfrm rot="10800000">
        <a:off x="0" y="3375375"/>
        <a:ext cx="4284476" cy="2025225"/>
      </dsp:txXfrm>
    </dsp:sp>
    <dsp:sp modelId="{F37905EF-748A-4DF0-9CF6-E03E23DD441D}">
      <dsp:nvSpPr>
        <dsp:cNvPr id="0" name=""/>
        <dsp:cNvSpPr/>
      </dsp:nvSpPr>
      <dsp:spPr>
        <a:xfrm rot="5400000">
          <a:off x="5076564" y="1908212"/>
          <a:ext cx="2700300" cy="42844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 </a:t>
          </a:r>
          <a:endParaRPr lang="ko-KR" altLang="en-US" sz="2400" b="1" kern="1200" dirty="0" smtClean="0"/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/>
            <a:t>관련 고객관계는 </a:t>
          </a:r>
          <a:r>
            <a:rPr lang="ko-KR" altLang="en-US" sz="2400" b="1" kern="1200" dirty="0" err="1" smtClean="0"/>
            <a:t>비한정내용연수를</a:t>
          </a:r>
          <a:r>
            <a:rPr lang="ko-KR" altLang="en-US" sz="2400" b="1" kern="1200" dirty="0" smtClean="0"/>
            <a:t> 갖는지</a:t>
          </a:r>
          <a:endParaRPr lang="ko-KR" altLang="en-US" sz="2400" b="1" kern="1200" dirty="0"/>
        </a:p>
      </dsp:txBody>
      <dsp:txXfrm rot="5400000">
        <a:off x="5414101" y="2245749"/>
        <a:ext cx="2025225" cy="4284476"/>
      </dsp:txXfrm>
    </dsp:sp>
    <dsp:sp modelId="{99A7FB8A-227F-4FE7-B6F1-C8218E9457F5}">
      <dsp:nvSpPr>
        <dsp:cNvPr id="0" name=""/>
        <dsp:cNvSpPr/>
      </dsp:nvSpPr>
      <dsp:spPr>
        <a:xfrm>
          <a:off x="2999133" y="2025225"/>
          <a:ext cx="2570685" cy="135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err="1" smtClean="0"/>
            <a:t>비한정</a:t>
          </a:r>
          <a:r>
            <a:rPr lang="ko-KR" altLang="en-US" sz="2400" b="1" kern="1200" dirty="0" smtClean="0"/>
            <a:t> 내용연수 </a:t>
          </a:r>
        </a:p>
      </dsp:txBody>
      <dsp:txXfrm>
        <a:off x="2999133" y="2025225"/>
        <a:ext cx="2570685" cy="1350150"/>
      </dsp:txXfrm>
    </dsp:sp>
  </dsp:spTree>
</dsp:drawing>
</file>

<file path=ppt/diagrams/drawing6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16319"/>
          <a:ext cx="8640960" cy="249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68732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자산은 다음 중 하나에 해당하는 경우에 </a:t>
          </a:r>
          <a:r>
            <a:rPr lang="ko-KR" altLang="en-US" sz="2000" kern="1200" dirty="0" err="1" smtClean="0"/>
            <a:t>식별가능하다</a:t>
          </a:r>
          <a:endParaRPr lang="ko-KR" altLang="en-US" sz="2000" kern="1200" dirty="0"/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⑵	자산이 계약상 권리 또는 기타 법적 권리로부터 발생한다</a:t>
          </a:r>
          <a:r>
            <a:rPr lang="en-US" altLang="en-US" sz="2000" kern="1200" spc="-150" dirty="0" smtClean="0"/>
            <a:t>. </a:t>
          </a:r>
          <a:r>
            <a:rPr lang="ko-KR" altLang="en-US" sz="2000" kern="1200" spc="-150" dirty="0" smtClean="0"/>
            <a:t>이 경우 그러한 권리가 이전가능한지 여부 또는 기업이나 기타 권리와 의무에서 분리가능한지 여부는 고려하지 아니한다</a:t>
          </a:r>
          <a:endParaRPr lang="ko-KR" altLang="en-US" sz="2000" kern="1200" spc="-150" dirty="0"/>
        </a:p>
      </dsp:txBody>
      <dsp:txXfrm>
        <a:off x="0" y="16319"/>
        <a:ext cx="8640960" cy="2494800"/>
      </dsp:txXfrm>
    </dsp:sp>
    <dsp:sp modelId="{AD49E263-BEBE-4C8C-8162-B2FB86B3B22E}">
      <dsp:nvSpPr>
        <dsp:cNvPr id="0" name=""/>
        <dsp:cNvSpPr/>
      </dsp:nvSpPr>
      <dsp:spPr>
        <a:xfrm>
          <a:off x="432048" y="120963"/>
          <a:ext cx="6048672" cy="3824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1038.12(2)</a:t>
          </a:r>
          <a:endParaRPr lang="ko-KR" altLang="en-US" sz="2400" b="1" kern="1200" dirty="0"/>
        </a:p>
      </dsp:txBody>
      <dsp:txXfrm>
        <a:off x="432048" y="120963"/>
        <a:ext cx="6048672" cy="382435"/>
      </dsp:txXfrm>
    </dsp:sp>
    <dsp:sp modelId="{4D3BF077-315D-4B64-BB02-7AB9222FE534}">
      <dsp:nvSpPr>
        <dsp:cNvPr id="0" name=""/>
        <dsp:cNvSpPr/>
      </dsp:nvSpPr>
      <dsp:spPr>
        <a:xfrm>
          <a:off x="0" y="2521870"/>
          <a:ext cx="8640960" cy="3222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68732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u="sng" kern="1200" dirty="0" smtClean="0"/>
            <a:t>고객에 의한 갱신의 기대는 고객과의 계약의 공정가치보다는 고객관계 무형자산의 공정가치에 영향을 미친다</a:t>
          </a:r>
          <a:r>
            <a:rPr lang="en-US" altLang="en-US" sz="2000" kern="1200" dirty="0" smtClean="0"/>
            <a:t>. </a:t>
          </a:r>
          <a:r>
            <a:rPr lang="ko-KR" altLang="en-US" sz="2000" kern="1200" dirty="0" smtClean="0"/>
            <a:t>따라서 이 기준서 하에서 </a:t>
          </a:r>
          <a:r>
            <a:rPr lang="ko-KR" altLang="en-US" sz="2000" u="sng" kern="1200" dirty="0" smtClean="0"/>
            <a:t>고객계약의 내용연수는 계약기간을 초과하지 않고</a:t>
          </a:r>
          <a:r>
            <a:rPr lang="ko-KR" altLang="en-US" sz="2000" kern="1200" dirty="0" smtClean="0"/>
            <a:t> 고객계약의 공정가치는 고객에 의한 갱신의 기대를 반영하지 않을 것이다</a:t>
          </a:r>
          <a:r>
            <a:rPr lang="en-US" altLang="en-US" sz="2000" kern="1200" dirty="0" smtClean="0"/>
            <a:t>. </a:t>
          </a:r>
          <a:r>
            <a:rPr lang="ko-KR" altLang="en-US" sz="2000" kern="1200" dirty="0" smtClean="0"/>
            <a:t>즉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고객계약의 내용연수는 그 공정가치를 결정하는 데 사용되는 기준과 일관성이 없는 것은 아닐 것이다</a:t>
          </a:r>
          <a:endParaRPr lang="ko-KR" altLang="en-US" sz="2000" kern="1200" dirty="0"/>
        </a:p>
      </dsp:txBody>
      <dsp:txXfrm>
        <a:off x="0" y="2521870"/>
        <a:ext cx="8640960" cy="3222450"/>
      </dsp:txXfrm>
    </dsp:sp>
    <dsp:sp modelId="{E30353F7-9B76-4B70-9F0F-E58562C32443}">
      <dsp:nvSpPr>
        <dsp:cNvPr id="0" name=""/>
        <dsp:cNvSpPr/>
      </dsp:nvSpPr>
      <dsp:spPr>
        <a:xfrm>
          <a:off x="432048" y="2604917"/>
          <a:ext cx="6048672" cy="319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1038.BC71(2)</a:t>
          </a:r>
          <a:endParaRPr lang="ko-KR" altLang="ko-KR" sz="2400" b="1" kern="1200" dirty="0" smtClean="0"/>
        </a:p>
      </dsp:txBody>
      <dsp:txXfrm>
        <a:off x="432048" y="2604917"/>
        <a:ext cx="6048672" cy="319631"/>
      </dsp:txXfrm>
    </dsp:sp>
  </dsp:spTree>
</dsp:drawing>
</file>

<file path=ppt/diagrams/drawing6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730444"/>
          <a:ext cx="8640960" cy="429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1353820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계약상 권리 또는 기타 법적 권리로부터 발생하는 무형자산의 내용연수는 그러한 </a:t>
          </a:r>
          <a:r>
            <a:rPr lang="ko-KR" altLang="en-US" sz="2000" u="sng" kern="1200" dirty="0" smtClean="0"/>
            <a:t>계약상 권리 또는 기타 법적 권리의 기간을 초과할 수는 없지만</a:t>
          </a:r>
          <a:r>
            <a:rPr lang="en-US" altLang="en-US" sz="2000" kern="1200" dirty="0" smtClean="0"/>
            <a:t>, </a:t>
          </a:r>
          <a:r>
            <a:rPr lang="ko-KR" altLang="en-US" sz="2000" kern="1200" dirty="0" smtClean="0"/>
            <a:t>자산의 예상사용기간에 따라 더 짧을 수는 있다</a:t>
          </a:r>
          <a:r>
            <a:rPr lang="en-US" altLang="en-US" sz="2000" kern="1200" dirty="0" smtClean="0"/>
            <a:t>. </a:t>
          </a:r>
          <a:r>
            <a:rPr lang="ko-KR" altLang="en-US" sz="2000" kern="1200" dirty="0" smtClean="0"/>
            <a:t>만약 계약상 또는 기타 법적 권리가 </a:t>
          </a:r>
          <a:r>
            <a:rPr lang="ko-KR" altLang="en-US" sz="2000" kern="1200" dirty="0" err="1" smtClean="0"/>
            <a:t>갱신가능한</a:t>
          </a:r>
          <a:r>
            <a:rPr lang="ko-KR" altLang="en-US" sz="2000" kern="1200" dirty="0" smtClean="0"/>
            <a:t> 한정된 기간 동안 부여된다면</a:t>
          </a:r>
          <a:r>
            <a:rPr lang="en-US" altLang="en-US" sz="2000" kern="1200" dirty="0" smtClean="0"/>
            <a:t>, </a:t>
          </a:r>
          <a:r>
            <a:rPr lang="ko-KR" altLang="en-US" sz="2000" u="sng" kern="1200" dirty="0" smtClean="0"/>
            <a:t>유의적인 원가 없이 기업에 의해 갱신될 것이 명백한 경우에만 </a:t>
          </a:r>
          <a:r>
            <a:rPr lang="ko-KR" altLang="en-US" sz="2000" kern="1200" dirty="0" smtClean="0"/>
            <a:t>그 갱신기간을 무형자산의 내용연수에 포함한다</a:t>
          </a:r>
          <a:r>
            <a:rPr lang="en-US" altLang="en-US" sz="2000" kern="1200" dirty="0" smtClean="0"/>
            <a:t>.</a:t>
          </a:r>
          <a:endParaRPr lang="ko-KR" altLang="en-US" sz="2000" kern="1200" dirty="0"/>
        </a:p>
      </dsp:txBody>
      <dsp:txXfrm>
        <a:off x="0" y="730444"/>
        <a:ext cx="8640960" cy="4299750"/>
      </dsp:txXfrm>
    </dsp:sp>
    <dsp:sp modelId="{AD49E263-BEBE-4C8C-8162-B2FB86B3B22E}">
      <dsp:nvSpPr>
        <dsp:cNvPr id="0" name=""/>
        <dsp:cNvSpPr/>
      </dsp:nvSpPr>
      <dsp:spPr>
        <a:xfrm>
          <a:off x="432048" y="936562"/>
          <a:ext cx="6048672" cy="75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1038.94</a:t>
          </a:r>
          <a:endParaRPr lang="ko-KR" altLang="en-US" sz="2400" b="1" kern="1200" dirty="0"/>
        </a:p>
      </dsp:txBody>
      <dsp:txXfrm>
        <a:off x="432048" y="936562"/>
        <a:ext cx="6048672" cy="753282"/>
      </dsp:txXfrm>
    </dsp:sp>
  </dsp:spTree>
</dsp:drawing>
</file>

<file path=ppt/diagrams/drawing7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616033-B575-4AE6-9F46-A7D8AA49878D}">
      <dsp:nvSpPr>
        <dsp:cNvPr id="0" name=""/>
        <dsp:cNvSpPr/>
      </dsp:nvSpPr>
      <dsp:spPr>
        <a:xfrm>
          <a:off x="0" y="28865"/>
          <a:ext cx="8640960" cy="2234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89560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-150" dirty="0" smtClean="0"/>
            <a:t>관련된 모든 요소의 분석에 근거하여</a:t>
          </a:r>
          <a:r>
            <a:rPr lang="en-US" altLang="en-US" sz="2000" kern="1200" spc="-150" dirty="0" smtClean="0"/>
            <a:t>, </a:t>
          </a:r>
          <a:r>
            <a:rPr lang="ko-KR" altLang="en-US" sz="2000" kern="1200" spc="-150" dirty="0" smtClean="0"/>
            <a:t>그 자산이 </a:t>
          </a:r>
          <a:r>
            <a:rPr lang="ko-KR" altLang="en-US" sz="2000" u="sng" kern="1200" spc="-150" dirty="0" err="1" smtClean="0"/>
            <a:t>순현금유입을</a:t>
          </a:r>
          <a:r>
            <a:rPr lang="ko-KR" altLang="en-US" sz="2000" u="sng" kern="1200" spc="-150" dirty="0" smtClean="0"/>
            <a:t> 창출할 것으로 기대되는 기간에 대하여 </a:t>
          </a:r>
          <a:r>
            <a:rPr lang="ko-KR" altLang="en-US" sz="2000" u="sng" kern="1200" spc="-150" dirty="0" err="1" smtClean="0"/>
            <a:t>예측가능한</a:t>
          </a:r>
          <a:r>
            <a:rPr lang="ko-KR" altLang="en-US" sz="2000" u="sng" kern="1200" spc="-150" dirty="0" smtClean="0"/>
            <a:t> 제한이 없을 경우</a:t>
          </a:r>
          <a:r>
            <a:rPr lang="en-US" altLang="en-US" sz="2000" kern="1200" spc="-150" dirty="0" smtClean="0"/>
            <a:t>, </a:t>
          </a:r>
          <a:r>
            <a:rPr lang="ko-KR" altLang="en-US" sz="2000" kern="1200" spc="-150" dirty="0" smtClean="0"/>
            <a:t>무형자산의 내용연수가 </a:t>
          </a:r>
          <a:r>
            <a:rPr lang="ko-KR" altLang="en-US" sz="2000" kern="1200" spc="-150" dirty="0" err="1" smtClean="0"/>
            <a:t>비한정인</a:t>
          </a:r>
          <a:r>
            <a:rPr lang="ko-KR" altLang="en-US" sz="2000" kern="1200" spc="-150" dirty="0" smtClean="0"/>
            <a:t> 것으로 본다</a:t>
          </a:r>
          <a:endParaRPr lang="ko-KR" altLang="en-US" sz="2000" kern="1200" spc="-150" dirty="0"/>
        </a:p>
      </dsp:txBody>
      <dsp:txXfrm>
        <a:off x="0" y="28865"/>
        <a:ext cx="8640960" cy="2234925"/>
      </dsp:txXfrm>
    </dsp:sp>
    <dsp:sp modelId="{AD49E263-BEBE-4C8C-8162-B2FB86B3B22E}">
      <dsp:nvSpPr>
        <dsp:cNvPr id="0" name=""/>
        <dsp:cNvSpPr/>
      </dsp:nvSpPr>
      <dsp:spPr>
        <a:xfrm>
          <a:off x="432048" y="165219"/>
          <a:ext cx="6048672" cy="498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1038.88</a:t>
          </a:r>
          <a:endParaRPr lang="ko-KR" altLang="en-US" sz="2400" b="1" kern="1200" dirty="0"/>
        </a:p>
      </dsp:txBody>
      <dsp:txXfrm>
        <a:off x="432048" y="165219"/>
        <a:ext cx="6048672" cy="498325"/>
      </dsp:txXfrm>
    </dsp:sp>
    <dsp:sp modelId="{4D3BF077-315D-4B64-BB02-7AB9222FE534}">
      <dsp:nvSpPr>
        <dsp:cNvPr id="0" name=""/>
        <dsp:cNvSpPr/>
      </dsp:nvSpPr>
      <dsp:spPr>
        <a:xfrm>
          <a:off x="0" y="2277799"/>
          <a:ext cx="8640960" cy="3453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895604" rIns="670635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/>
            <a:t>모든 관련 요소의 분석에 기초할 때 그 자산이 </a:t>
          </a:r>
          <a:r>
            <a:rPr lang="ko-KR" altLang="en-US" sz="2000" kern="1200" dirty="0" err="1" smtClean="0"/>
            <a:t>순현금유입을</a:t>
          </a:r>
          <a:r>
            <a:rPr lang="ko-KR" altLang="en-US" sz="2000" kern="1200" dirty="0" smtClean="0"/>
            <a:t> 창출할 것으로 기대되는 기간에 대하여 </a:t>
          </a:r>
          <a:r>
            <a:rPr lang="ko-KR" altLang="en-US" sz="2000" kern="1200" dirty="0" err="1" smtClean="0"/>
            <a:t>예측가능한</a:t>
          </a:r>
          <a:r>
            <a:rPr lang="ko-KR" altLang="en-US" sz="2000" kern="1200" dirty="0" smtClean="0"/>
            <a:t> 제한이 없을 경우에만 </a:t>
          </a:r>
          <a:r>
            <a:rPr lang="en-US" altLang="en-US" sz="2000" kern="1200" dirty="0" smtClean="0"/>
            <a:t>IAS 38</a:t>
          </a:r>
          <a:r>
            <a:rPr lang="ko-KR" altLang="en-US" sz="2000" kern="1200" dirty="0" smtClean="0"/>
            <a:t>에 따라 무형자산의 내용연수는 비한정이라고 간주될 것이다</a:t>
          </a:r>
          <a:r>
            <a:rPr lang="en-US" altLang="en-US" sz="2000" kern="1200" dirty="0" smtClean="0"/>
            <a:t>. </a:t>
          </a:r>
          <a:r>
            <a:rPr lang="ko-KR" altLang="en-US" sz="2000" kern="1200" dirty="0" smtClean="0"/>
            <a:t>무형자산의 </a:t>
          </a:r>
          <a:r>
            <a:rPr lang="ko-KR" altLang="en-US" sz="2000" u="sng" kern="1200" dirty="0" smtClean="0"/>
            <a:t>내용연수를 정확히 결정하기가 어렵다는 것이 내용연수를 </a:t>
          </a:r>
          <a:r>
            <a:rPr lang="ko-KR" altLang="en-US" sz="2000" u="sng" kern="1200" dirty="0" err="1" smtClean="0"/>
            <a:t>비한정이라고</a:t>
          </a:r>
          <a:r>
            <a:rPr lang="ko-KR" altLang="en-US" sz="2000" u="sng" kern="1200" dirty="0" smtClean="0"/>
            <a:t> 간주하는 근거를 제공하지는 않는다</a:t>
          </a:r>
          <a:endParaRPr lang="ko-KR" altLang="en-US" sz="2000" u="sng" kern="1200" dirty="0"/>
        </a:p>
      </dsp:txBody>
      <dsp:txXfrm>
        <a:off x="0" y="2277799"/>
        <a:ext cx="8640960" cy="3453975"/>
      </dsp:txXfrm>
    </dsp:sp>
    <dsp:sp modelId="{E30353F7-9B76-4B70-9F0F-E58562C32443}">
      <dsp:nvSpPr>
        <dsp:cNvPr id="0" name=""/>
        <dsp:cNvSpPr/>
      </dsp:nvSpPr>
      <dsp:spPr>
        <a:xfrm>
          <a:off x="432048" y="2386012"/>
          <a:ext cx="6048672" cy="416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1038.BC65(1)</a:t>
          </a:r>
          <a:endParaRPr lang="ko-KR" altLang="ko-KR" sz="2400" b="1" kern="1200" dirty="0" smtClean="0"/>
        </a:p>
      </dsp:txBody>
      <dsp:txXfrm>
        <a:off x="432048" y="2386012"/>
        <a:ext cx="6048672" cy="416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8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8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8" y="0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87D92E0-4815-4DC3-96B9-B4D161906565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8063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3" y="3372168"/>
            <a:ext cx="8187690" cy="3194685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8" y="6743103"/>
            <a:ext cx="4434998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E78792E-089F-4BD9-A872-22D53D03B9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B8ED5-D668-41E4-AA07-485814BD56B6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B8ED5-D668-41E4-AA07-485814BD56B6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B8ED5-D668-41E4-AA07-485814BD56B6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B8ED5-D668-41E4-AA07-485814BD56B6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B8ED5-D668-41E4-AA07-485814BD56B6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484A-E113-422E-8A2A-5F6FD111C419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11EF3-C940-44AF-994A-25D7647A46AA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74ECF-575A-40FA-8D71-62CB31B98546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FA995-6FF1-4E73-8843-036707825268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1A581-7360-4D6C-9B5E-CA41B3C1CE67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C968-6A75-47BF-869F-D9F879E0DDF5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601A3-E9AD-426E-95D9-C92B5127F4EA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722C-DD51-4B81-8790-DAB13460F9DE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2C655-4768-43A6-8249-7C0B1135F018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F6093-13B3-4EA9-8E22-4867216EFC67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02D3-38C2-499C-B525-479B9D571819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0440-2DC6-4CD7-A013-C9C2B1974E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8E0C0-6EB8-46C8-A97E-C13E36BBF0F8}" type="datetime1">
              <a:rPr lang="ko-KR" altLang="en-US" smtClean="0"/>
              <a:pPr/>
              <a:t>2011-09-09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571E6-7FA9-4182-AC13-2B478CF3A2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6.xml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4" Type="http://schemas.openxmlformats.org/officeDocument/2006/relationships/diagramQuickStyle" Target="../diagrams/quickStyle5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8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8.xml"/><Relationship Id="rId5" Type="http://schemas.openxmlformats.org/officeDocument/2006/relationships/diagramColors" Target="../diagrams/colors58.xml"/><Relationship Id="rId4" Type="http://schemas.openxmlformats.org/officeDocument/2006/relationships/diagramQuickStyle" Target="../diagrams/quickStyle5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9.xml"/><Relationship Id="rId2" Type="http://schemas.openxmlformats.org/officeDocument/2006/relationships/diagramData" Target="../diagrams/data5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9.xml"/><Relationship Id="rId5" Type="http://schemas.openxmlformats.org/officeDocument/2006/relationships/diagramColors" Target="../diagrams/colors59.xml"/><Relationship Id="rId4" Type="http://schemas.openxmlformats.org/officeDocument/2006/relationships/diagramQuickStyle" Target="../diagrams/quickStyle5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0.xml"/><Relationship Id="rId2" Type="http://schemas.openxmlformats.org/officeDocument/2006/relationships/diagramData" Target="../diagrams/data6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0.xml"/><Relationship Id="rId5" Type="http://schemas.openxmlformats.org/officeDocument/2006/relationships/diagramColors" Target="../diagrams/colors60.xml"/><Relationship Id="rId4" Type="http://schemas.openxmlformats.org/officeDocument/2006/relationships/diagramQuickStyle" Target="../diagrams/quickStyle6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1.xml"/><Relationship Id="rId2" Type="http://schemas.openxmlformats.org/officeDocument/2006/relationships/diagramData" Target="../diagrams/data6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1.xml"/><Relationship Id="rId5" Type="http://schemas.openxmlformats.org/officeDocument/2006/relationships/diagramColors" Target="../diagrams/colors61.xml"/><Relationship Id="rId4" Type="http://schemas.openxmlformats.org/officeDocument/2006/relationships/diagramQuickStyle" Target="../diagrams/quickStyle6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2.xml"/><Relationship Id="rId2" Type="http://schemas.openxmlformats.org/officeDocument/2006/relationships/diagramData" Target="../diagrams/data6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2.xml"/><Relationship Id="rId5" Type="http://schemas.openxmlformats.org/officeDocument/2006/relationships/diagramColors" Target="../diagrams/colors62.xml"/><Relationship Id="rId4" Type="http://schemas.openxmlformats.org/officeDocument/2006/relationships/diagramQuickStyle" Target="../diagrams/quickStyle6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3.xml"/><Relationship Id="rId2" Type="http://schemas.openxmlformats.org/officeDocument/2006/relationships/diagramData" Target="../diagrams/data6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3.xml"/><Relationship Id="rId5" Type="http://schemas.openxmlformats.org/officeDocument/2006/relationships/diagramColors" Target="../diagrams/colors63.xml"/><Relationship Id="rId4" Type="http://schemas.openxmlformats.org/officeDocument/2006/relationships/diagramQuickStyle" Target="../diagrams/quickStyle6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4.xml"/><Relationship Id="rId2" Type="http://schemas.openxmlformats.org/officeDocument/2006/relationships/diagramData" Target="../diagrams/data6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4.xml"/><Relationship Id="rId5" Type="http://schemas.openxmlformats.org/officeDocument/2006/relationships/diagramColors" Target="../diagrams/colors64.xml"/><Relationship Id="rId4" Type="http://schemas.openxmlformats.org/officeDocument/2006/relationships/diagramQuickStyle" Target="../diagrams/quickStyle6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5.xml"/><Relationship Id="rId2" Type="http://schemas.openxmlformats.org/officeDocument/2006/relationships/diagramData" Target="../diagrams/data6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5.xml"/><Relationship Id="rId5" Type="http://schemas.openxmlformats.org/officeDocument/2006/relationships/diagramColors" Target="../diagrams/colors65.xml"/><Relationship Id="rId4" Type="http://schemas.openxmlformats.org/officeDocument/2006/relationships/diagramQuickStyle" Target="../diagrams/quickStyle6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6.xml"/><Relationship Id="rId2" Type="http://schemas.openxmlformats.org/officeDocument/2006/relationships/diagramData" Target="../diagrams/data6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6.xml"/><Relationship Id="rId5" Type="http://schemas.openxmlformats.org/officeDocument/2006/relationships/diagramColors" Target="../diagrams/colors66.xml"/><Relationship Id="rId4" Type="http://schemas.openxmlformats.org/officeDocument/2006/relationships/diagramQuickStyle" Target="../diagrams/quickStyle6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7.xml"/><Relationship Id="rId2" Type="http://schemas.openxmlformats.org/officeDocument/2006/relationships/diagramData" Target="../diagrams/data6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7.xml"/><Relationship Id="rId5" Type="http://schemas.openxmlformats.org/officeDocument/2006/relationships/diagramColors" Target="../diagrams/colors67.xml"/><Relationship Id="rId4" Type="http://schemas.openxmlformats.org/officeDocument/2006/relationships/diagramQuickStyle" Target="../diagrams/quickStyle6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8.xml"/><Relationship Id="rId2" Type="http://schemas.openxmlformats.org/officeDocument/2006/relationships/diagramData" Target="../diagrams/data6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8.xml"/><Relationship Id="rId5" Type="http://schemas.openxmlformats.org/officeDocument/2006/relationships/diagramColors" Target="../diagrams/colors68.xml"/><Relationship Id="rId4" Type="http://schemas.openxmlformats.org/officeDocument/2006/relationships/diagramQuickStyle" Target="../diagrams/quickStyle6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9.xml"/><Relationship Id="rId2" Type="http://schemas.openxmlformats.org/officeDocument/2006/relationships/diagramData" Target="../diagrams/data6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9.xml"/><Relationship Id="rId5" Type="http://schemas.openxmlformats.org/officeDocument/2006/relationships/diagramColors" Target="../diagrams/colors69.xml"/><Relationship Id="rId4" Type="http://schemas.openxmlformats.org/officeDocument/2006/relationships/diagramQuickStyle" Target="../diagrams/quickStyle6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0.xml"/><Relationship Id="rId2" Type="http://schemas.openxmlformats.org/officeDocument/2006/relationships/diagramData" Target="../diagrams/data7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0.xml"/><Relationship Id="rId5" Type="http://schemas.openxmlformats.org/officeDocument/2006/relationships/diagramColors" Target="../diagrams/colors70.xml"/><Relationship Id="rId4" Type="http://schemas.openxmlformats.org/officeDocument/2006/relationships/diagramQuickStyle" Target="../diagrams/quickStyle7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14375" y="3286125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5875338" y="3933825"/>
            <a:ext cx="22685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2800" b="1" dirty="0" smtClean="0">
                <a:solidFill>
                  <a:prstClr val="black"/>
                </a:solidFill>
                <a:latin typeface="Constantia" pitchFamily="18" charset="0"/>
                <a:ea typeface="가는각진제목체" pitchFamily="18" charset="-127"/>
              </a:rPr>
              <a:t>2011.9.15.  </a:t>
            </a:r>
            <a:endParaRPr kumimoji="0" lang="en-US" altLang="ko-KR" sz="2800" b="1" dirty="0">
              <a:solidFill>
                <a:prstClr val="black"/>
              </a:solidFill>
              <a:latin typeface="Constantia" pitchFamily="18" charset="0"/>
              <a:ea typeface="가는각진제목체" pitchFamily="18" charset="-127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2100" b="1" dirty="0" err="1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한국회계기준원</a:t>
            </a:r>
            <a:r>
              <a:rPr kumimoji="0" lang="ko-KR" altLang="en-US" sz="21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algn="r">
              <a:buFont typeface="Arial" charset="0"/>
              <a:buNone/>
            </a:pPr>
            <a:r>
              <a:rPr kumimoji="0" lang="ko-KR" altLang="en-US" sz="17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권성수</a:t>
            </a:r>
            <a:endParaRPr kumimoji="0" lang="ko-KR" altLang="en-US" sz="17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0420" y="5369024"/>
            <a:ext cx="66259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o-KR" altLang="en-US" b="1" i="1" dirty="0" smtClean="0"/>
              <a:t>이 강의 내용은 교육 목적으로 강사가 재구성한 각각의 사례와 판단을 제시한 것이므로 </a:t>
            </a:r>
            <a:r>
              <a:rPr lang="ko-KR" altLang="en-US" b="1" i="1" dirty="0" err="1" smtClean="0"/>
              <a:t>한국회계기준원의</a:t>
            </a:r>
            <a:r>
              <a:rPr lang="ko-KR" altLang="en-US" b="1" i="1" dirty="0" smtClean="0"/>
              <a:t> 공식 입장은 개별 실제 사안별로 공식 질의회신 절차에 의한 확인이 필요할 수 </a:t>
            </a:r>
            <a:r>
              <a:rPr lang="ko-KR" altLang="en-US" b="1" i="1" dirty="0" smtClean="0"/>
              <a:t>있습니다</a:t>
            </a:r>
            <a:endParaRPr lang="ko-KR" alt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해석과 판단 요령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/>
              <a:t> </a:t>
            </a:r>
            <a:r>
              <a:rPr lang="ko-KR" altLang="en-US" sz="2400" b="1" dirty="0" smtClean="0">
                <a:latin typeface="+mn-ea"/>
              </a:rPr>
              <a:t>회계문제 파악</a:t>
            </a:r>
            <a:endParaRPr lang="en-US" altLang="ko-KR" sz="2400" b="1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논점 파악</a:t>
            </a:r>
            <a:endParaRPr lang="en-US" altLang="ko-KR" sz="2400" b="1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관련 국제회계기준 확인</a:t>
            </a:r>
            <a:r>
              <a:rPr lang="en-US" altLang="ko-KR" sz="2400" dirty="0" smtClean="0">
                <a:latin typeface="+mn-ea"/>
              </a:rPr>
              <a:t>(</a:t>
            </a:r>
            <a:r>
              <a:rPr lang="ko-KR" altLang="en-US" sz="2400" dirty="0" smtClean="0">
                <a:latin typeface="+mn-ea"/>
              </a:rPr>
              <a:t>기준서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해석서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실무적용지침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적용사례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결론도출근거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개념체계</a:t>
            </a:r>
            <a:r>
              <a:rPr lang="en-US" altLang="ko-KR" sz="2400" dirty="0" smtClean="0">
                <a:latin typeface="+mn-ea"/>
              </a:rPr>
              <a:t>)</a:t>
            </a: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관련 사실의 망라</a:t>
            </a:r>
            <a:endParaRPr lang="en-US" altLang="ko-KR" sz="2400" b="1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사실을 관련 회계기준에 적용</a:t>
            </a:r>
            <a:endParaRPr lang="en-US" altLang="ko-KR" sz="2400" b="1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판단</a:t>
            </a:r>
            <a:endParaRPr lang="en-US" altLang="ko-KR" sz="2400" b="1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판단 근거의 정리</a:t>
            </a:r>
            <a:r>
              <a:rPr lang="en-US" altLang="ko-KR" sz="2400" b="1" dirty="0" smtClean="0">
                <a:latin typeface="+mn-ea"/>
              </a:rPr>
              <a:t>(</a:t>
            </a:r>
            <a:r>
              <a:rPr lang="ko-KR" altLang="en-US" sz="2400" b="1" dirty="0" smtClean="0">
                <a:latin typeface="+mn-ea"/>
              </a:rPr>
              <a:t>주석 공시 필요성 검토</a:t>
            </a:r>
            <a:r>
              <a:rPr lang="en-US" altLang="ko-KR" sz="2400" b="1" dirty="0" smtClean="0">
                <a:latin typeface="+mn-ea"/>
              </a:rPr>
              <a:t>) </a:t>
            </a:r>
            <a:endParaRPr lang="ko-KR" altLang="en-US" sz="24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764704"/>
            <a:ext cx="828092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기준서</a:t>
            </a:r>
            <a:endParaRPr lang="en-US" altLang="ko-KR" sz="2400" dirty="0" smtClean="0">
              <a:latin typeface="+mn-ea"/>
            </a:endParaRPr>
          </a:p>
          <a:p>
            <a:pPr>
              <a:buFont typeface="Wingdings" pitchFamily="2" charset="2"/>
              <a:buChar char="u"/>
            </a:pPr>
            <a:endParaRPr lang="en-US" altLang="ko-KR" sz="2400" dirty="0" smtClean="0">
              <a:latin typeface="+mn-ea"/>
            </a:endParaRPr>
          </a:p>
          <a:p>
            <a:r>
              <a:rPr lang="ko-KR" altLang="en-US" sz="2000" dirty="0" smtClean="0">
                <a:latin typeface="+mn-ea"/>
              </a:rPr>
              <a:t>제</a:t>
            </a:r>
            <a:r>
              <a:rPr lang="en-US" altLang="ko-KR" sz="2000" dirty="0" smtClean="0">
                <a:latin typeface="+mn-ea"/>
              </a:rPr>
              <a:t>1107</a:t>
            </a:r>
            <a:r>
              <a:rPr lang="ko-KR" altLang="en-US" sz="2000" dirty="0" smtClean="0">
                <a:latin typeface="+mn-ea"/>
              </a:rPr>
              <a:t>호 금융상품</a:t>
            </a:r>
            <a:r>
              <a:rPr lang="en-US" altLang="ko-KR" sz="2000" dirty="0" smtClean="0">
                <a:latin typeface="+mn-ea"/>
              </a:rPr>
              <a:t>: </a:t>
            </a:r>
            <a:r>
              <a:rPr lang="ko-KR" altLang="en-US" sz="2000" dirty="0" smtClean="0">
                <a:latin typeface="+mn-ea"/>
              </a:rPr>
              <a:t>공시</a:t>
            </a:r>
            <a:endParaRPr lang="en-US" altLang="ko-KR" sz="2000" dirty="0" smtClean="0">
              <a:latin typeface="+mn-ea"/>
            </a:endParaRPr>
          </a:p>
          <a:p>
            <a:endParaRPr lang="ko-KR" altLang="en-US" sz="2000" dirty="0" smtClean="0">
              <a:latin typeface="+mn-ea"/>
            </a:endParaRPr>
          </a:p>
          <a:p>
            <a:pPr marL="457200" indent="-457200">
              <a:buAutoNum type="arabicPlain" startAt="16"/>
            </a:pPr>
            <a:r>
              <a:rPr lang="en-US" altLang="ko-KR" sz="2000" dirty="0" smtClean="0">
                <a:latin typeface="+mn-ea"/>
              </a:rPr>
              <a:t>(</a:t>
            </a:r>
            <a:r>
              <a:rPr lang="ko-KR" altLang="en-US" sz="2000" dirty="0" smtClean="0">
                <a:latin typeface="+mn-ea"/>
              </a:rPr>
              <a:t>대손충당금</a:t>
            </a:r>
            <a:r>
              <a:rPr lang="en-US" altLang="ko-KR" sz="2000" dirty="0" smtClean="0">
                <a:latin typeface="+mn-ea"/>
              </a:rPr>
              <a:t>) </a:t>
            </a:r>
            <a:r>
              <a:rPr lang="ko-KR" altLang="en-US" sz="2000" dirty="0" smtClean="0">
                <a:latin typeface="+mn-ea"/>
              </a:rPr>
              <a:t>금융자산이 </a:t>
            </a:r>
            <a:r>
              <a:rPr lang="ko-KR" altLang="en-US" sz="2000" dirty="0" smtClean="0">
                <a:latin typeface="+mn-ea"/>
              </a:rPr>
              <a:t>대손에 의해 손상되고 이러한 손상을 금융자산의 장부금액에서 직접 차감하지 않고 별도의 계정과목</a:t>
            </a:r>
            <a:r>
              <a:rPr lang="en-US" altLang="ko-KR" sz="2000" dirty="0" smtClean="0">
                <a:latin typeface="+mn-ea"/>
              </a:rPr>
              <a:t>(</a:t>
            </a:r>
            <a:r>
              <a:rPr lang="ko-KR" altLang="en-US" sz="2000" dirty="0" smtClean="0">
                <a:latin typeface="+mn-ea"/>
              </a:rPr>
              <a:t>예</a:t>
            </a:r>
            <a:r>
              <a:rPr lang="en-US" altLang="ko-KR" sz="2000" dirty="0" smtClean="0">
                <a:latin typeface="+mn-ea"/>
              </a:rPr>
              <a:t>: </a:t>
            </a:r>
            <a:r>
              <a:rPr lang="ko-KR" altLang="en-US" sz="2000" dirty="0" smtClean="0">
                <a:latin typeface="+mn-ea"/>
              </a:rPr>
              <a:t>개별손상을 기록하는 충당금 계정이나 자산의 집합적 손상을 기록하는 유사한 계정과목</a:t>
            </a:r>
            <a:r>
              <a:rPr lang="en-US" altLang="ko-KR" sz="2000" dirty="0" smtClean="0">
                <a:latin typeface="+mn-ea"/>
              </a:rPr>
              <a:t>)</a:t>
            </a:r>
            <a:r>
              <a:rPr lang="ko-KR" altLang="en-US" sz="2000" dirty="0" smtClean="0">
                <a:latin typeface="+mn-ea"/>
              </a:rPr>
              <a:t>으로 기록하는 경우</a:t>
            </a:r>
            <a:r>
              <a:rPr lang="en-US" altLang="ko-KR" sz="2000" dirty="0" smtClean="0">
                <a:latin typeface="+mn-ea"/>
              </a:rPr>
              <a:t>, </a:t>
            </a:r>
            <a:r>
              <a:rPr lang="ko-KR" altLang="en-US" sz="2000" dirty="0" smtClean="0">
                <a:latin typeface="+mn-ea"/>
              </a:rPr>
              <a:t>금융자산의 각 종류별로 회계기간 중 그 계정과목의 변동내역을 공시한다</a:t>
            </a:r>
            <a:r>
              <a:rPr lang="en-US" altLang="ko-KR" sz="2000" dirty="0" smtClean="0">
                <a:latin typeface="+mn-ea"/>
              </a:rPr>
              <a:t>.</a:t>
            </a:r>
          </a:p>
          <a:p>
            <a:pPr marL="457200" indent="-457200"/>
            <a:endParaRPr lang="en-US" altLang="ko-KR" sz="20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579358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기준서</a:t>
            </a:r>
            <a:endParaRPr lang="en-US" altLang="ko-KR" sz="2400" dirty="0" smtClean="0">
              <a:latin typeface="+mn-ea"/>
            </a:endParaRPr>
          </a:p>
          <a:p>
            <a:pPr marL="457200" indent="-457200"/>
            <a:r>
              <a:rPr lang="ko-KR" altLang="en-US" dirty="0" smtClean="0">
                <a:latin typeface="+mn-ea"/>
              </a:rPr>
              <a:t>부록 </a:t>
            </a:r>
            <a:r>
              <a:rPr lang="en-US" altLang="ko-KR" dirty="0" smtClean="0">
                <a:latin typeface="+mn-ea"/>
              </a:rPr>
              <a:t>B. </a:t>
            </a:r>
            <a:r>
              <a:rPr lang="ko-KR" altLang="en-US" dirty="0" smtClean="0">
                <a:latin typeface="+mn-ea"/>
              </a:rPr>
              <a:t>적용지침</a:t>
            </a:r>
            <a:endParaRPr lang="en-US" altLang="ko-KR" dirty="0" smtClean="0">
              <a:latin typeface="+mn-ea"/>
            </a:endParaRPr>
          </a:p>
          <a:p>
            <a:pPr marL="457200" indent="-457200"/>
            <a:r>
              <a:rPr lang="en-US" altLang="ko-KR" dirty="0" smtClean="0">
                <a:latin typeface="+mn-ea"/>
              </a:rPr>
              <a:t>B3	</a:t>
            </a:r>
            <a:r>
              <a:rPr lang="ko-KR" altLang="en-US" dirty="0" smtClean="0">
                <a:latin typeface="+mn-ea"/>
              </a:rPr>
              <a:t>기업은 주어진 상황에서 공시의 상세한 정도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이 기준서의 여러 측면 중 강조할 부분과 정도 및 서로 다른 특성을 가지는 정보를 결합하지 않으면서 전체적인 개요를 보여주기 위하여 정보를 통합하는 방법 등을 결정한다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재무제표이용자에게 도움이 되지 않을 정도로 지나치게 상세하고 과도하게 재무제표에 공시하는 것과 지나치게 많은 항목을 통합함으로써 중요한 정보를 오히려 불명확하게 하는 것 사이에서 균형을 맞출 필요가 있다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예를 들면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경미한 세부항목들이 집계된 금액에 중요한 정보를 포함시켜 중요한 정보를 불명확하게 공시하여서는 아니 된다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마찬가지로 정보를 지나치게 통합하여 개별 거래 사이의 중요한 차이나 관련 위험의 중요한 차이를 불명확하게 하여서는 아니 된다</a:t>
            </a:r>
            <a:r>
              <a:rPr lang="en-US" altLang="ko-KR" dirty="0" smtClean="0">
                <a:latin typeface="+mn-ea"/>
              </a:rPr>
              <a:t>. </a:t>
            </a:r>
            <a:endParaRPr lang="en-US" altLang="ko-KR" dirty="0" smtClean="0">
              <a:latin typeface="+mn-ea"/>
            </a:endParaRPr>
          </a:p>
          <a:p>
            <a:pPr marL="457200" indent="-457200"/>
            <a:r>
              <a:rPr lang="en-US" altLang="ko-KR" dirty="0" smtClean="0">
                <a:latin typeface="+mn-ea"/>
              </a:rPr>
              <a:t>B5	</a:t>
            </a:r>
            <a:r>
              <a:rPr lang="ko-KR" altLang="en-US" dirty="0" smtClean="0">
                <a:latin typeface="+mn-ea"/>
              </a:rPr>
              <a:t>문단 </a:t>
            </a:r>
            <a:r>
              <a:rPr lang="en-US" altLang="ko-KR" dirty="0" smtClean="0">
                <a:latin typeface="+mn-ea"/>
              </a:rPr>
              <a:t>21</a:t>
            </a:r>
            <a:r>
              <a:rPr lang="ko-KR" altLang="en-US" dirty="0" smtClean="0">
                <a:latin typeface="+mn-ea"/>
              </a:rPr>
              <a:t>에 따라 재무제표를 작성하는 데 사용한 측정기준과 재무제표의 이해에 목적적합한 그 밖의 회계정책을 공시하는 것이 필요하다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금융상품의 경우 다음 사항을 포함한다</a:t>
            </a:r>
            <a:r>
              <a:rPr lang="en-US" altLang="ko-KR" dirty="0" smtClean="0">
                <a:latin typeface="+mn-ea"/>
              </a:rPr>
              <a:t>. </a:t>
            </a:r>
          </a:p>
          <a:p>
            <a:pPr marL="457200" indent="-457200"/>
            <a:r>
              <a:rPr lang="ko-KR" altLang="en-US" dirty="0" smtClean="0">
                <a:latin typeface="+mn-ea"/>
              </a:rPr>
              <a:t>⑷	대손으로 손상된 금융자산의 장부금액을 감소시키기 위하여 충당금 계정을 사용한 경우에는 다음에 해당하는 사항</a:t>
            </a:r>
          </a:p>
          <a:p>
            <a:pPr marL="457200" indent="-457200"/>
            <a:r>
              <a:rPr lang="ko-KR" altLang="en-US" dirty="0" smtClean="0">
                <a:latin typeface="+mn-ea"/>
              </a:rPr>
              <a:t>		</a:t>
            </a:r>
            <a:r>
              <a:rPr lang="ko-KR" altLang="en-US" dirty="0" smtClean="0">
                <a:latin typeface="+mn-ea"/>
              </a:rPr>
              <a:t>㈎손상된 </a:t>
            </a:r>
            <a:r>
              <a:rPr lang="ko-KR" altLang="en-US" dirty="0" smtClean="0">
                <a:latin typeface="+mn-ea"/>
              </a:rPr>
              <a:t>금융자산의 장부금액을 직접 차감하는 경우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또는 직접 장부금액을 가산하여 환입하는 경우</a:t>
            </a:r>
            <a:r>
              <a:rPr lang="en-US" altLang="ko-KR" dirty="0" smtClean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와 충당금 계정을 사용하는 경우를 결정하는 </a:t>
            </a:r>
            <a:r>
              <a:rPr lang="ko-KR" altLang="en-US" dirty="0" smtClean="0">
                <a:latin typeface="+mn-ea"/>
              </a:rPr>
              <a:t>기준  ㈏충당금 </a:t>
            </a:r>
            <a:r>
              <a:rPr lang="ko-KR" altLang="en-US" dirty="0" smtClean="0">
                <a:latin typeface="+mn-ea"/>
              </a:rPr>
              <a:t>계정잔액과 손상된 금융자산의 장부금액을 상계하여 대손처리하는 기준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문단 </a:t>
            </a:r>
            <a:r>
              <a:rPr lang="en-US" altLang="ko-KR" dirty="0" smtClean="0">
                <a:latin typeface="+mn-ea"/>
              </a:rPr>
              <a:t>16 </a:t>
            </a:r>
            <a:r>
              <a:rPr lang="ko-KR" altLang="en-US" dirty="0" smtClean="0">
                <a:latin typeface="+mn-ea"/>
              </a:rPr>
              <a:t>참조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2809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실무적용지침</a:t>
            </a:r>
            <a:endParaRPr lang="en-US" altLang="ko-KR" sz="2400" dirty="0" smtClean="0">
              <a:latin typeface="+mn-ea"/>
            </a:endParaRPr>
          </a:p>
          <a:p>
            <a:endParaRPr lang="en-US" altLang="ko-KR" sz="2400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IG5 	</a:t>
            </a:r>
            <a:r>
              <a:rPr lang="ko-KR" altLang="en-US" dirty="0" smtClean="0">
                <a:latin typeface="+mn-ea"/>
              </a:rPr>
              <a:t>문단 </a:t>
            </a:r>
            <a:r>
              <a:rPr lang="en-US" altLang="ko-KR" dirty="0" smtClean="0">
                <a:latin typeface="+mn-ea"/>
              </a:rPr>
              <a:t>B3</a:t>
            </a:r>
            <a:r>
              <a:rPr lang="ko-KR" altLang="en-US" dirty="0" smtClean="0">
                <a:latin typeface="+mn-ea"/>
              </a:rPr>
              <a:t>은 ‘기업은 주어진 상황에서 공시의 상세한 정도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이 기준서의 여러 측면 중 강조할 부분과 정도 및 서로 다른 특성을 가지는 정보를 결합하지 않으면서 전체적인 개요를 보여주기 위하여 정보를 통합하는 방법 등을 결정한다</a:t>
            </a:r>
            <a:r>
              <a:rPr lang="en-US" altLang="ko-KR" dirty="0" smtClean="0">
                <a:latin typeface="+mn-ea"/>
              </a:rPr>
              <a:t>.’</a:t>
            </a:r>
            <a:r>
              <a:rPr lang="ko-KR" altLang="en-US" dirty="0" smtClean="0">
                <a:latin typeface="+mn-ea"/>
              </a:rPr>
              <a:t>고 기술하고 있다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이 요구를 충족하기 위해 기업은 이 지침에서 제시하는 모든 정보를 공시할 필요는 없을 수도 있다</a:t>
            </a:r>
            <a:r>
              <a:rPr lang="en-US" altLang="ko-KR" dirty="0" smtClean="0">
                <a:latin typeface="+mn-ea"/>
              </a:rPr>
              <a:t>.</a:t>
            </a:r>
          </a:p>
          <a:p>
            <a:r>
              <a:rPr lang="en-US" altLang="ko-KR" dirty="0" smtClean="0">
                <a:latin typeface="+mn-ea"/>
              </a:rPr>
              <a:t>IG6 </a:t>
            </a:r>
            <a:r>
              <a:rPr lang="en-US" altLang="ko-KR" dirty="0" smtClean="0">
                <a:latin typeface="+mn-ea"/>
              </a:rPr>
              <a:t>	</a:t>
            </a:r>
            <a:r>
              <a:rPr lang="ko-KR" altLang="en-US" dirty="0" smtClean="0">
                <a:latin typeface="+mn-ea"/>
              </a:rPr>
              <a:t>기업회계기준서 제</a:t>
            </a:r>
            <a:r>
              <a:rPr lang="en-US" altLang="ko-KR" dirty="0" smtClean="0">
                <a:latin typeface="+mn-ea"/>
              </a:rPr>
              <a:t>1001</a:t>
            </a:r>
            <a:r>
              <a:rPr lang="ko-KR" altLang="en-US" dirty="0" smtClean="0">
                <a:latin typeface="+mn-ea"/>
              </a:rPr>
              <a:t>호의 문단 </a:t>
            </a:r>
            <a:r>
              <a:rPr lang="en-US" altLang="ko-KR" dirty="0" smtClean="0">
                <a:latin typeface="+mn-ea"/>
              </a:rPr>
              <a:t>17⑶</a:t>
            </a:r>
            <a:r>
              <a:rPr lang="ko-KR" altLang="en-US" dirty="0" smtClean="0">
                <a:latin typeface="+mn-ea"/>
              </a:rPr>
              <a:t>은 기업이 ‘한국채택국제회계기준의 구체적인 요구사항을 준수하더라도 특정거래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그 밖의 사건 및 상황이 기업의 재무상태와 재무성과에 미치는 영향을 재무제표이용자가 이해하기에 충분하지 않은 경우 추가공시를 제공’하도록 요구하고 있다</a:t>
            </a:r>
            <a:r>
              <a:rPr lang="en-US" altLang="ko-KR" dirty="0" smtClean="0">
                <a:latin typeface="+mn-ea"/>
              </a:rPr>
              <a:t>.</a:t>
            </a:r>
            <a:endParaRPr lang="en-US" altLang="ko-KR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2809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결론도출근거</a:t>
            </a:r>
            <a:endParaRPr lang="en-US" altLang="ko-KR" sz="2400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BC26 </a:t>
            </a:r>
            <a:r>
              <a:rPr lang="en-US" altLang="ko-KR" dirty="0" smtClean="0">
                <a:latin typeface="+mn-ea"/>
              </a:rPr>
              <a:t>	</a:t>
            </a:r>
            <a:r>
              <a:rPr lang="ko-KR" altLang="en-US" dirty="0" err="1" smtClean="0">
                <a:latin typeface="+mn-ea"/>
              </a:rPr>
              <a:t>손상차손을</a:t>
            </a:r>
            <a:r>
              <a:rPr lang="ko-KR" altLang="en-US" dirty="0" smtClean="0">
                <a:latin typeface="+mn-ea"/>
              </a:rPr>
              <a:t> 기록하기 위해 별도의 계정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예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충당금 계정이나 자산의 집합적 손상을 기록하는데 사용하는 이와 유사한 계정</a:t>
            </a:r>
            <a:r>
              <a:rPr lang="en-US" altLang="ko-KR" dirty="0" smtClean="0">
                <a:latin typeface="+mn-ea"/>
              </a:rPr>
              <a:t>)</a:t>
            </a:r>
            <a:r>
              <a:rPr lang="ko-KR" altLang="en-US" dirty="0" smtClean="0">
                <a:latin typeface="+mn-ea"/>
              </a:rPr>
              <a:t>을 사용할 때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문단 </a:t>
            </a:r>
            <a:r>
              <a:rPr lang="en-US" altLang="ko-KR" dirty="0" smtClean="0">
                <a:latin typeface="+mn-ea"/>
              </a:rPr>
              <a:t>16</a:t>
            </a:r>
            <a:r>
              <a:rPr lang="ko-KR" altLang="en-US" dirty="0" smtClean="0">
                <a:latin typeface="+mn-ea"/>
              </a:rPr>
              <a:t>에서는 그 계정의 변동내역을 공시할 것을 요구한다</a:t>
            </a:r>
            <a:r>
              <a:rPr lang="en-US" altLang="ko-KR" dirty="0" smtClean="0">
                <a:latin typeface="+mn-ea"/>
              </a:rPr>
              <a:t>. IASB</a:t>
            </a:r>
            <a:r>
              <a:rPr lang="ko-KR" altLang="en-US" dirty="0" smtClean="0">
                <a:latin typeface="+mn-ea"/>
              </a:rPr>
              <a:t>는 재무분석가와 그 밖의 이용자가 기업의 손상차손에 대한 충당금의 적정성을 평가하고 이를 다른 기업과 비교할 때 이러한 정보를 유용하게 여긴다는 것을 알게 되었다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그러나 </a:t>
            </a:r>
            <a:r>
              <a:rPr lang="en-US" altLang="ko-KR" dirty="0" smtClean="0">
                <a:latin typeface="+mn-ea"/>
              </a:rPr>
              <a:t>IASB</a:t>
            </a:r>
            <a:r>
              <a:rPr lang="ko-KR" altLang="en-US" dirty="0" smtClean="0">
                <a:latin typeface="+mn-ea"/>
              </a:rPr>
              <a:t>는 변동내역의 구성 요소를 특정하지는 않기로 결정하였다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이에 따라 기업들은 각자의 필요에 가장 적합한 형식을 결정하는 데 유연성을 가지게 되었다</a:t>
            </a:r>
            <a:r>
              <a:rPr lang="en-US" altLang="ko-KR" dirty="0" smtClean="0">
                <a:latin typeface="+mn-ea"/>
              </a:rPr>
              <a:t>.</a:t>
            </a:r>
          </a:p>
          <a:p>
            <a:r>
              <a:rPr lang="en-US" altLang="ko-KR" dirty="0" smtClean="0">
                <a:latin typeface="+mn-ea"/>
              </a:rPr>
              <a:t>BC27 </a:t>
            </a:r>
            <a:r>
              <a:rPr lang="en-US" altLang="ko-KR" dirty="0" smtClean="0">
                <a:latin typeface="+mn-ea"/>
              </a:rPr>
              <a:t>	ED 7</a:t>
            </a:r>
            <a:r>
              <a:rPr lang="ko-KR" altLang="en-US" dirty="0" smtClean="0">
                <a:latin typeface="+mn-ea"/>
              </a:rPr>
              <a:t>에 대한 의견제출자들은 기업들이 충당금 계정을 사용하지 않는 경우에도 동등한 정보를 제공하도록 규정할 것을 요청하였다</a:t>
            </a:r>
            <a:r>
              <a:rPr lang="en-US" altLang="ko-KR" dirty="0" smtClean="0">
                <a:latin typeface="+mn-ea"/>
              </a:rPr>
              <a:t>. IASB</a:t>
            </a:r>
            <a:r>
              <a:rPr lang="ko-KR" altLang="en-US" dirty="0" smtClean="0">
                <a:latin typeface="+mn-ea"/>
              </a:rPr>
              <a:t>는 이 기준서를 확정할 때 이러한 공시를 추가하지 않기로 결정하였다</a:t>
            </a:r>
            <a:r>
              <a:rPr lang="en-US" altLang="ko-KR" dirty="0" smtClean="0">
                <a:latin typeface="+mn-ea"/>
              </a:rPr>
              <a:t>. IASB</a:t>
            </a:r>
            <a:r>
              <a:rPr lang="ko-KR" altLang="en-US" dirty="0" smtClean="0">
                <a:latin typeface="+mn-ea"/>
              </a:rPr>
              <a:t>는 집합적으로 손상을 검토하는 </a:t>
            </a:r>
            <a:r>
              <a:rPr lang="en-US" altLang="ko-KR" dirty="0" smtClean="0">
                <a:latin typeface="+mn-ea"/>
              </a:rPr>
              <a:t>IAS 39</a:t>
            </a:r>
            <a:r>
              <a:rPr lang="ko-KR" altLang="en-US" dirty="0" smtClean="0">
                <a:latin typeface="+mn-ea"/>
              </a:rPr>
              <a:t>의 규정 때문에 거의 모든 기업에서 충당금이나 이와 유사한 계정의 사용이 필요할 것이라고 결론지었다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문단 </a:t>
            </a:r>
            <a:r>
              <a:rPr lang="en-US" altLang="ko-KR" dirty="0" smtClean="0">
                <a:latin typeface="+mn-ea"/>
              </a:rPr>
              <a:t>B5⑷</a:t>
            </a:r>
            <a:r>
              <a:rPr lang="ko-KR" altLang="en-US" dirty="0" smtClean="0">
                <a:latin typeface="+mn-ea"/>
              </a:rPr>
              <a:t>에서 요구하는 회계정책의 공시는 금융자산의 장부금액에 대한 직접 조정의 사용에 관한 정보도 포함한다</a:t>
            </a:r>
            <a:r>
              <a:rPr lang="en-US" altLang="ko-KR" dirty="0" smtClean="0">
                <a:latin typeface="+mn-ea"/>
              </a:rPr>
              <a:t>.</a:t>
            </a:r>
            <a:endParaRPr lang="en-US" altLang="ko-KR" sz="24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해석서</a:t>
            </a:r>
            <a:endParaRPr lang="en-US" altLang="ko-KR" sz="2400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해석서 </a:t>
            </a:r>
            <a:r>
              <a:rPr lang="ko-KR" altLang="en-US" dirty="0" smtClean="0">
                <a:latin typeface="+mn-ea"/>
              </a:rPr>
              <a:t>제</a:t>
            </a:r>
            <a:r>
              <a:rPr lang="en-US" altLang="ko-KR" dirty="0" smtClean="0">
                <a:latin typeface="+mn-ea"/>
              </a:rPr>
              <a:t>2110</a:t>
            </a:r>
            <a:r>
              <a:rPr lang="ko-KR" altLang="en-US" dirty="0" smtClean="0">
                <a:latin typeface="+mn-ea"/>
              </a:rPr>
              <a:t>호 중간재무보고와 </a:t>
            </a:r>
            <a:r>
              <a:rPr lang="ko-KR" altLang="en-US" dirty="0" smtClean="0">
                <a:latin typeface="+mn-ea"/>
              </a:rPr>
              <a:t>손상</a:t>
            </a:r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제</a:t>
            </a:r>
            <a:r>
              <a:rPr lang="en-US" altLang="ko-KR" dirty="0" smtClean="0">
                <a:latin typeface="+mn-ea"/>
              </a:rPr>
              <a:t>2119</a:t>
            </a:r>
            <a:r>
              <a:rPr lang="ko-KR" altLang="en-US" dirty="0" smtClean="0">
                <a:latin typeface="+mn-ea"/>
              </a:rPr>
              <a:t>호 지분상품에 의한 금융부채의 소멸 </a:t>
            </a:r>
            <a:endParaRPr lang="en-US" altLang="ko-KR" dirty="0" smtClean="0">
              <a:latin typeface="+mn-ea"/>
            </a:endParaRPr>
          </a:p>
          <a:p>
            <a:endParaRPr lang="ko-KR" altLang="en-US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80728"/>
            <a:ext cx="8280920" cy="4929188"/>
          </a:xfrm>
        </p:spPr>
        <p:txBody>
          <a:bodyPr/>
          <a:lstStyle/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</a:t>
            </a: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확인 예시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280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400" dirty="0" smtClean="0">
                <a:latin typeface="+mn-ea"/>
              </a:rPr>
              <a:t>개념체계</a:t>
            </a:r>
            <a:endParaRPr lang="en-US" altLang="ko-KR" sz="2400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33 </a:t>
            </a:r>
            <a:r>
              <a:rPr lang="en-US" altLang="ko-KR" dirty="0" smtClean="0">
                <a:latin typeface="+mn-ea"/>
              </a:rPr>
              <a:t>	</a:t>
            </a:r>
            <a:r>
              <a:rPr lang="ko-KR" altLang="en-US" dirty="0" smtClean="0">
                <a:latin typeface="+mn-ea"/>
              </a:rPr>
              <a:t>정보가 신뢰성을 갖기 위해서는 그 정보가 나타내고자 하거나 나타낼 것이 합리적으로 기대되는 거래나 그 밖의 사건을 충실하게 표현하여야 한다</a:t>
            </a:r>
            <a:r>
              <a:rPr lang="en-US" altLang="ko-KR" dirty="0" smtClean="0">
                <a:latin typeface="+mn-ea"/>
              </a:rPr>
              <a:t>. </a:t>
            </a:r>
            <a:r>
              <a:rPr lang="ko-KR" altLang="en-US" dirty="0" smtClean="0">
                <a:latin typeface="+mn-ea"/>
              </a:rPr>
              <a:t>따라서 예를 들어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err="1" smtClean="0">
                <a:latin typeface="+mn-ea"/>
              </a:rPr>
              <a:t>재무상태표는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보고기간말</a:t>
            </a:r>
            <a:r>
              <a:rPr lang="ko-KR" altLang="en-US" dirty="0" smtClean="0">
                <a:latin typeface="+mn-ea"/>
              </a:rPr>
              <a:t> 현재 인식기준을 충족하여 기업의 자산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부채 및 자본으로 귀결되는 거래나 그 밖의 사건을 충실하게 표현해야 한다</a:t>
            </a:r>
            <a:r>
              <a:rPr lang="en-US" altLang="ko-KR" dirty="0" smtClean="0">
                <a:latin typeface="+mn-ea"/>
              </a:rPr>
              <a:t>.</a:t>
            </a:r>
            <a:endParaRPr lang="en-US" altLang="ko-KR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1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14375" y="3286125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수익 인식</a:t>
            </a:r>
            <a:endParaRPr kumimoji="0" lang="en-US" altLang="ko-KR" sz="2400" b="1" dirty="0">
              <a:solidFill>
                <a:srgbClr val="0000FF"/>
              </a:solidFill>
              <a:latin typeface="Constantia" pitchFamily="18" charset="0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r>
              <a:rPr lang="en-US" altLang="ko-KR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1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836712"/>
          <a:ext cx="864096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323528" y="4931359"/>
            <a:ext cx="8640960" cy="1514526"/>
            <a:chOff x="0" y="3564133"/>
            <a:chExt cx="8640960" cy="1612295"/>
          </a:xfrm>
        </p:grpSpPr>
        <p:sp>
          <p:nvSpPr>
            <p:cNvPr id="12" name="직사각형 11"/>
            <p:cNvSpPr/>
            <p:nvPr/>
          </p:nvSpPr>
          <p:spPr>
            <a:xfrm>
              <a:off x="0" y="3564133"/>
              <a:ext cx="8640960" cy="1385938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3689073"/>
              <a:ext cx="8640960" cy="14873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70635" tIns="604012" rIns="670635" bIns="142240" numCol="1" spcCol="1270" anchor="t" anchorCtr="0">
              <a:noAutofit/>
            </a:bodyPr>
            <a:lstStyle/>
            <a:p>
              <a:pPr lvl="0"/>
              <a:endParaRPr lang="ko-KR" altLang="en-US" dirty="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942377" y="3012686"/>
            <a:ext cx="6107118" cy="456850"/>
            <a:chOff x="473838" y="3036036"/>
            <a:chExt cx="5965092" cy="775907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502381" y="3036036"/>
              <a:ext cx="5908005" cy="77590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모서리가 둥근 직사각형 6"/>
            <p:cNvSpPr/>
            <p:nvPr/>
          </p:nvSpPr>
          <p:spPr>
            <a:xfrm>
              <a:off x="473838" y="3249307"/>
              <a:ext cx="5965092" cy="426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25" tIns="0" rIns="228625" bIns="0" numCol="1" spcCol="1270" anchor="ctr" anchorCtr="0">
              <a:noAutofit/>
            </a:bodyPr>
            <a:lstStyle/>
            <a:p>
              <a:pPr lvl="0" algn="l" defTabSz="1289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b="1" kern="1200" dirty="0" smtClean="0"/>
                <a:t>2115</a:t>
              </a:r>
              <a:r>
                <a:rPr lang="ko-KR" altLang="en-US" sz="2000" b="1" kern="1200" dirty="0" smtClean="0"/>
                <a:t>호 부동산건설약정 문단</a:t>
              </a:r>
              <a:r>
                <a:rPr lang="en-US" altLang="ko-KR" sz="2000" b="1" kern="1200" dirty="0" smtClean="0"/>
                <a:t>16</a:t>
              </a:r>
              <a:endParaRPr lang="ko-KR" altLang="en-US" sz="2000" b="1" kern="1200" dirty="0"/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827584" y="50131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ko-KR" altLang="en-US" dirty="0" smtClean="0"/>
              <a:t> 건설이 진행됨에 따라 그 상태의 미성공사에 대한 통제와 소유권에 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  </a:t>
            </a:r>
            <a:r>
              <a:rPr lang="ko-KR" altLang="en-US" dirty="0" smtClean="0"/>
              <a:t>따른 유의적인 위험과 보상을 그 상태로 매수자에게 이전하는 경우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  - </a:t>
            </a:r>
            <a:r>
              <a:rPr lang="ko-KR" altLang="en-US" dirty="0" err="1" smtClean="0"/>
              <a:t>건설진행중에</a:t>
            </a:r>
            <a:r>
              <a:rPr lang="ko-KR" altLang="en-US" dirty="0" smtClean="0"/>
              <a:t> </a:t>
            </a:r>
            <a:r>
              <a:rPr lang="en-US" altLang="ko-KR" dirty="0" smtClean="0"/>
              <a:t>1018.14</a:t>
            </a:r>
            <a:r>
              <a:rPr lang="ko-KR" altLang="en-US" dirty="0" smtClean="0"/>
              <a:t>를 계속적으로 충족한다면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진행기준을 사용</a:t>
            </a: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14</a:t>
            </a:fld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23528" y="836712"/>
            <a:ext cx="6224736" cy="427834"/>
            <a:chOff x="695889" y="0"/>
            <a:chExt cx="6224736" cy="42783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695889" y="0"/>
              <a:ext cx="6224736" cy="4278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모서리가 둥근 직사각형 4"/>
            <p:cNvSpPr/>
            <p:nvPr/>
          </p:nvSpPr>
          <p:spPr>
            <a:xfrm>
              <a:off x="716774" y="20885"/>
              <a:ext cx="6182966" cy="3860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5280" tIns="0" rIns="235280" bIns="0" numCol="1" spcCol="1270" anchor="ctr" anchorCtr="0">
              <a:noAutofit/>
            </a:bodyPr>
            <a:lstStyle/>
            <a:p>
              <a:pPr lvl="0" algn="l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b="1" kern="1200" dirty="0" smtClean="0"/>
                <a:t>2115</a:t>
              </a:r>
              <a:r>
                <a:rPr lang="ko-KR" altLang="en-US" sz="2000" b="1" kern="1200" dirty="0" smtClean="0"/>
                <a:t>호 부동산건설약정 사례</a:t>
              </a:r>
              <a:r>
                <a:rPr lang="en-US" altLang="ko-KR" sz="2000" b="1" kern="1200" dirty="0" smtClean="0"/>
                <a:t>2</a:t>
              </a:r>
              <a:endParaRPr lang="ko-KR" altLang="en-US" sz="2000" b="1" kern="12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23528" y="1556792"/>
            <a:ext cx="83529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IE6 </a:t>
            </a:r>
            <a:r>
              <a:rPr lang="ko-KR" altLang="en-US" sz="2000" dirty="0" smtClean="0"/>
              <a:t>기업은 주거용 부동산을 개발하고 있으며 </a:t>
            </a:r>
            <a:r>
              <a:rPr lang="ko-KR" altLang="en-US" sz="2000" u="sng" dirty="0" smtClean="0"/>
              <a:t>건설이 진행되는 동안 개별 단위</a:t>
            </a:r>
            <a:r>
              <a:rPr lang="en-US" altLang="ko-KR" sz="2000" u="sng" dirty="0" smtClean="0"/>
              <a:t>(</a:t>
            </a:r>
            <a:r>
              <a:rPr lang="ko-KR" altLang="en-US" sz="2000" u="sng" dirty="0" smtClean="0"/>
              <a:t>아파트</a:t>
            </a:r>
            <a:r>
              <a:rPr lang="en-US" altLang="ko-KR" sz="2000" u="sng" dirty="0" smtClean="0"/>
              <a:t>)</a:t>
            </a:r>
            <a:r>
              <a:rPr lang="ko-KR" altLang="en-US" sz="2000" u="sng" dirty="0" smtClean="0"/>
              <a:t>에 대한 마케팅활동을 시작</a:t>
            </a:r>
            <a:r>
              <a:rPr lang="ko-KR" altLang="en-US" sz="2000" dirty="0" smtClean="0"/>
              <a:t>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매수자가 특정 단위를 </a:t>
            </a:r>
            <a:r>
              <a:rPr lang="ko-KR" altLang="en-US" sz="2000" dirty="0" err="1" smtClean="0"/>
              <a:t>입주가능한</a:t>
            </a:r>
            <a:r>
              <a:rPr lang="ko-KR" altLang="en-US" sz="2000" dirty="0" smtClean="0"/>
              <a:t> 때에 취득할 권리를 </a:t>
            </a:r>
            <a:r>
              <a:rPr lang="ko-KR" altLang="en-US" sz="2000" dirty="0" err="1" smtClean="0"/>
              <a:t>부여받는</a:t>
            </a:r>
            <a:r>
              <a:rPr lang="ko-KR" altLang="en-US" sz="2000" dirty="0" smtClean="0"/>
              <a:t> </a:t>
            </a:r>
            <a:r>
              <a:rPr lang="ko-KR" altLang="en-US" sz="2000" u="sng" dirty="0" smtClean="0"/>
              <a:t>구속력 있는 판매약정을 체결</a:t>
            </a:r>
            <a:r>
              <a:rPr lang="ko-KR" altLang="en-US" sz="2000" dirty="0" smtClean="0"/>
              <a:t>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매수자는 </a:t>
            </a:r>
            <a:r>
              <a:rPr lang="ko-KR" altLang="en-US" sz="2000" u="sng" dirty="0" smtClean="0"/>
              <a:t>예치금을 납부</a:t>
            </a:r>
            <a:r>
              <a:rPr lang="ko-KR" altLang="en-US" sz="2000" dirty="0" smtClean="0"/>
              <a:t>하는데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기업이 계약조건에 따라 완성된 단위를 인도하지 못할 때에만 환급이 가능하다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또 매수자는 최초약정시점과 계약완성시점 사이에 </a:t>
            </a:r>
            <a:r>
              <a:rPr lang="ko-KR" altLang="en-US" sz="2000" u="sng" dirty="0" smtClean="0"/>
              <a:t>진척도에 따라 중도금을 납부</a:t>
            </a:r>
            <a:r>
              <a:rPr lang="ko-KR" altLang="en-US" sz="2000" dirty="0" smtClean="0"/>
              <a:t>해야 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매수가격의 잔금은 계약완성시점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즉 매수자가 해당 단위에 대한 소유권을 획득하는 때에만 지급된다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매수자가 해당 단위 </a:t>
            </a:r>
            <a:r>
              <a:rPr lang="ko-KR" altLang="en-US" sz="2000" u="sng" dirty="0" smtClean="0"/>
              <a:t>설계에 대해 주된 구조요소를 지정하거나 변경할 수는 없고 </a:t>
            </a:r>
            <a:r>
              <a:rPr lang="ko-KR" altLang="en-US" sz="2000" dirty="0" smtClean="0"/>
              <a:t>기본설계에 대해 오직 사소한 변경을 지정할 수 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이 국가에서는 약정에 의하지 않는 한 해당 부동산자산에 대한 권리가 매수자에게 이전되지 않는다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따라서 건설은 판매약정의 존재여부에 관계없이 이루어진다</a:t>
            </a:r>
            <a:r>
              <a:rPr lang="en-US" altLang="ko-KR" sz="2000" dirty="0" smtClean="0"/>
              <a:t>.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8924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2918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Font typeface="Wingdings" pitchFamily="2" charset="2"/>
              <a:buChar char="Ø"/>
              <a:tabLst/>
              <a:defRPr/>
            </a:pPr>
            <a:r>
              <a:rPr lang="ko-KR" altLang="en-US" sz="2200" kern="1200" dirty="0" smtClean="0">
                <a:solidFill>
                  <a:srgbClr val="000066"/>
                </a:solidFill>
                <a:sym typeface="Wingdings" pitchFamily="2" charset="2"/>
              </a:rPr>
              <a:t>판매자가 소유에 따른 유의적인 위험을 부담하는 경우 </a:t>
            </a:r>
            <a:endParaRPr lang="en-US" altLang="ko-KR" sz="2200" kern="1200" dirty="0" smtClean="0">
              <a:solidFill>
                <a:srgbClr val="000066"/>
              </a:solidFill>
              <a:sym typeface="Wingdings" pitchFamily="2" charset="2"/>
            </a:endParaRPr>
          </a:p>
          <a:p>
            <a:pPr marL="179388" indent="-179388" algn="just" eaLnBrk="1" hangingPunct="1">
              <a:lnSpc>
                <a:spcPct val="120000"/>
              </a:lnSpc>
              <a:buFontTx/>
              <a:buNone/>
              <a:tabLst/>
              <a:defRPr/>
            </a:pPr>
            <a:r>
              <a:rPr lang="en-US" altLang="ko-KR" sz="2000" kern="1200" dirty="0" smtClean="0">
                <a:sym typeface="Wingdings" pitchFamily="2" charset="2"/>
              </a:rPr>
              <a:t>  : </a:t>
            </a:r>
            <a:r>
              <a:rPr lang="ko-KR" altLang="en-US" sz="2000" kern="1200" dirty="0" smtClean="0">
                <a:sym typeface="Wingdings" pitchFamily="2" charset="2"/>
              </a:rPr>
              <a:t>원칙적으로 판매로 보지 않음</a:t>
            </a:r>
            <a:r>
              <a:rPr lang="en-US" altLang="ko-KR" sz="2000" kern="1200" dirty="0" smtClean="0">
                <a:sym typeface="Wingdings" pitchFamily="2" charset="2"/>
              </a:rPr>
              <a:t>(</a:t>
            </a:r>
            <a:r>
              <a:rPr lang="ko-KR" altLang="en-US" sz="2000" kern="1200" dirty="0" smtClean="0">
                <a:sym typeface="Wingdings" pitchFamily="2" charset="2"/>
              </a:rPr>
              <a:t>다음 예의 경우</a:t>
            </a:r>
            <a:r>
              <a:rPr lang="en-US" altLang="ko-KR" sz="2000" kern="1200" dirty="0" smtClean="0">
                <a:sym typeface="Wingdings" pitchFamily="2" charset="2"/>
              </a:rPr>
              <a:t>)  1018.16</a:t>
            </a:r>
            <a:endParaRPr lang="en-US" altLang="ko-KR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(1) </a:t>
            </a:r>
            <a:r>
              <a:rPr lang="ko-KR" altLang="en-US" sz="1800" dirty="0" smtClean="0"/>
              <a:t>인도된 재화의 결함에 대하여 정상적인 품질보증범위를 초과하여 책임을 지는 경우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(2) </a:t>
            </a:r>
            <a:r>
              <a:rPr lang="ko-KR" altLang="en-US" sz="1800" dirty="0" smtClean="0"/>
              <a:t>판매대금의 회수가 구매자의 재판매에 의해 결정되는 경우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(3) </a:t>
            </a:r>
            <a:r>
              <a:rPr lang="ko-KR" altLang="en-US" sz="1800" dirty="0" smtClean="0"/>
              <a:t>설치조건부 판매에서 계약의 중요한 부분을 차지하는 설치가 아직 완료되지 않은 경우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(4) </a:t>
            </a:r>
            <a:r>
              <a:rPr lang="ko-KR" altLang="en-US" sz="1800" dirty="0" smtClean="0"/>
              <a:t>구매자가 판매계약서에 명시된 사유에 따라 </a:t>
            </a:r>
            <a:r>
              <a:rPr lang="ko-KR" altLang="en-US" sz="1800" u="sng" dirty="0" smtClean="0"/>
              <a:t>구매를 취소할 권리</a:t>
            </a:r>
            <a:r>
              <a:rPr lang="ko-KR" altLang="en-US" sz="1800" dirty="0" smtClean="0"/>
              <a:t>가 있고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해당 재화의 </a:t>
            </a:r>
            <a:r>
              <a:rPr lang="ko-KR" altLang="en-US" sz="1800" u="sng" dirty="0" smtClean="0"/>
              <a:t>반품가능성</a:t>
            </a:r>
            <a:r>
              <a:rPr lang="ko-KR" altLang="en-US" sz="1800" dirty="0" smtClean="0"/>
              <a:t>을 예측하기 어려운 경우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재화의 판매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2918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Font typeface="Wingdings" pitchFamily="2" charset="2"/>
              <a:buChar char="Ø"/>
              <a:tabLst/>
              <a:defRPr/>
            </a:pPr>
            <a:r>
              <a:rPr lang="ko-KR" altLang="en-US" sz="2200" spc="-100" dirty="0" smtClean="0">
                <a:solidFill>
                  <a:srgbClr val="000066"/>
                </a:solidFill>
                <a:sym typeface="Wingdings" pitchFamily="2" charset="2"/>
              </a:rPr>
              <a:t>판매자가 부담하는 소유에 따른 위험이 중요하지 않은 경우 </a:t>
            </a:r>
            <a:endParaRPr lang="en-US" altLang="ko-KR" sz="2200" spc="-100" dirty="0" smtClean="0">
              <a:solidFill>
                <a:srgbClr val="000066"/>
              </a:solidFill>
              <a:sym typeface="Wingdings" pitchFamily="2" charset="2"/>
            </a:endParaRPr>
          </a:p>
          <a:p>
            <a:pPr marL="179388" indent="-179388" algn="just" eaLnBrk="1" hangingPunct="1">
              <a:lnSpc>
                <a:spcPct val="120000"/>
              </a:lnSpc>
              <a:buFontTx/>
              <a:buNone/>
              <a:tabLst/>
              <a:defRPr/>
            </a:pPr>
            <a:r>
              <a:rPr lang="en-US" altLang="ko-KR" sz="2000" kern="1200" dirty="0" smtClean="0">
                <a:sym typeface="Wingdings" pitchFamily="2" charset="2"/>
              </a:rPr>
              <a:t>  : </a:t>
            </a:r>
            <a:r>
              <a:rPr lang="ko-KR" altLang="en-US" sz="2000" kern="1200" dirty="0" smtClean="0">
                <a:sym typeface="Wingdings" pitchFamily="2" charset="2"/>
              </a:rPr>
              <a:t>수익 인식  </a:t>
            </a:r>
            <a:r>
              <a:rPr lang="en-US" altLang="ko-KR" sz="2000" kern="1200" dirty="0" smtClean="0">
                <a:sym typeface="Wingdings" pitchFamily="2" charset="2"/>
              </a:rPr>
              <a:t>1018.17</a:t>
            </a:r>
            <a:endParaRPr lang="en-US" altLang="ko-KR" dirty="0" smtClean="0">
              <a:solidFill>
                <a:schemeClr val="accent2"/>
              </a:solidFill>
            </a:endParaRPr>
          </a:p>
          <a:p>
            <a:pPr marL="358775" lvl="4" indent="0" algn="just" eaLnBrk="1" hangingPunct="1">
              <a:buFontTx/>
              <a:buNone/>
              <a:tabLst>
                <a:tab pos="285750" algn="l"/>
              </a:tabLst>
              <a:defRPr/>
            </a:pPr>
            <a:endParaRPr lang="en-US" altLang="ko-KR" sz="800" dirty="0" smtClean="0">
              <a:solidFill>
                <a:schemeClr val="accent2"/>
              </a:solidFill>
            </a:endParaRPr>
          </a:p>
          <a:p>
            <a:pPr marL="712788" lvl="4" indent="-3540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(1) </a:t>
            </a:r>
            <a:r>
              <a:rPr lang="ko-KR" altLang="en-US" sz="1800" dirty="0" smtClean="0"/>
              <a:t>판매자가 판매대금의 회수를 확실히 할 목적만으로 </a:t>
            </a:r>
            <a:r>
              <a:rPr lang="ko-KR" altLang="en-US" sz="1800" u="sng" dirty="0" smtClean="0"/>
              <a:t>재화의 법적 소유권</a:t>
            </a:r>
            <a:r>
              <a:rPr lang="ko-KR" altLang="en-US" sz="1800" dirty="0" smtClean="0"/>
              <a:t>을 계속 가지고 있는 경우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542925" algn="l"/>
              </a:tabLst>
              <a:defRPr/>
            </a:pPr>
            <a:r>
              <a:rPr lang="ko-KR" altLang="en-US" sz="1800" dirty="0" smtClean="0"/>
              <a:t> </a:t>
            </a:r>
            <a:r>
              <a:rPr lang="ko-KR" altLang="en-US" sz="1800" spc="-100" dirty="0" smtClean="0"/>
              <a:t>⇒ 소유에 따른 중요한 위험과 보상이 구매자에게 이전되었다면 수익 인식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(2) </a:t>
            </a:r>
            <a:r>
              <a:rPr lang="ko-KR" altLang="en-US" sz="1800" dirty="0" smtClean="0"/>
              <a:t>고객이 만족하지 않으면 판매대금을 반환하는 소매판매의 경우</a:t>
            </a:r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542925" algn="l"/>
              </a:tabLst>
              <a:defRPr/>
            </a:pPr>
            <a:r>
              <a:rPr lang="ko-KR" altLang="en-US" sz="1800" dirty="0" smtClean="0"/>
              <a:t> ⇒ 과거의 경험과 기타 관련 요인에 기초하여 </a:t>
            </a:r>
            <a:r>
              <a:rPr lang="ko-KR" altLang="en-US" sz="1800" u="sng" dirty="0" smtClean="0"/>
              <a:t>미래의 반환</a:t>
            </a:r>
            <a:r>
              <a:rPr lang="ko-KR" altLang="en-US" sz="1800" dirty="0" smtClean="0"/>
              <a:t>금액을 신뢰성 있게 추정할 수 있다면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판매시점에 수익 인식</a:t>
            </a:r>
            <a:endParaRPr lang="en-US" altLang="ko-KR" sz="1800" dirty="0" smtClean="0"/>
          </a:p>
          <a:p>
            <a:pPr marL="763588" lvl="4" indent="-404813"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542925" algn="l"/>
              </a:tabLst>
              <a:defRPr/>
            </a:pPr>
            <a:r>
              <a:rPr lang="en-US" altLang="ko-KR" sz="1800" dirty="0" smtClean="0"/>
              <a:t>     (</a:t>
            </a:r>
            <a:r>
              <a:rPr lang="ko-KR" altLang="en-US" sz="1800" dirty="0" smtClean="0"/>
              <a:t>추정반환금액은 부채로 인식</a:t>
            </a:r>
            <a:r>
              <a:rPr lang="en-US" altLang="ko-KR" sz="1800" dirty="0" smtClean="0"/>
              <a:t>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재화의 판매</a:t>
            </a:r>
            <a:r>
              <a:rPr lang="en-US" altLang="ko-KR" b="1" kern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, </a:t>
            </a:r>
            <a:r>
              <a:rPr lang="ko-KR" altLang="en-US" b="1" kern="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계속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수익인식</a:t>
            </a:r>
            <a:r>
              <a:rPr lang="en-US" altLang="ko-KR" dirty="0" smtClean="0"/>
              <a:t>=</a:t>
            </a:r>
            <a:r>
              <a:rPr lang="ko-KR" altLang="en-US" dirty="0" smtClean="0"/>
              <a:t>건설계약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타원 3"/>
          <p:cNvSpPr/>
          <p:nvPr/>
        </p:nvSpPr>
        <p:spPr>
          <a:xfrm>
            <a:off x="1403648" y="1700808"/>
            <a:ext cx="165618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판매자</a:t>
            </a:r>
            <a:endParaRPr lang="ko-KR" altLang="en-US" sz="2400" b="1" dirty="0"/>
          </a:p>
        </p:txBody>
      </p:sp>
      <p:sp>
        <p:nvSpPr>
          <p:cNvPr id="8" name="왼쪽 화살표 7"/>
          <p:cNvSpPr/>
          <p:nvPr/>
        </p:nvSpPr>
        <p:spPr>
          <a:xfrm rot="10800000">
            <a:off x="3635896" y="2276872"/>
            <a:ext cx="1872208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6142216" y="1698460"/>
            <a:ext cx="1656184" cy="115212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구매자</a:t>
            </a:r>
          </a:p>
        </p:txBody>
      </p:sp>
      <p:sp>
        <p:nvSpPr>
          <p:cNvPr id="14" name="왼쪽 화살표 13"/>
          <p:cNvSpPr/>
          <p:nvPr/>
        </p:nvSpPr>
        <p:spPr>
          <a:xfrm>
            <a:off x="3563888" y="1772816"/>
            <a:ext cx="1872208" cy="504056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 descr="두산 웨이브 아파트 공사중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2091" y="3356992"/>
            <a:ext cx="2774717" cy="329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수익인식</a:t>
            </a:r>
            <a:r>
              <a:rPr lang="en-US" altLang="ko-KR" dirty="0" smtClean="0"/>
              <a:t>=</a:t>
            </a:r>
            <a:r>
              <a:rPr lang="ko-KR" altLang="en-US" dirty="0" smtClean="0"/>
              <a:t>재화의 계속적 판매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grpSp>
        <p:nvGrpSpPr>
          <p:cNvPr id="3" name="그룹 6"/>
          <p:cNvGrpSpPr/>
          <p:nvPr/>
        </p:nvGrpSpPr>
        <p:grpSpPr>
          <a:xfrm>
            <a:off x="1403648" y="1698460"/>
            <a:ext cx="6394752" cy="1154476"/>
            <a:chOff x="1403648" y="1698460"/>
            <a:chExt cx="6394752" cy="1154476"/>
          </a:xfrm>
        </p:grpSpPr>
        <p:sp>
          <p:nvSpPr>
            <p:cNvPr id="4" name="타원 3"/>
            <p:cNvSpPr/>
            <p:nvPr/>
          </p:nvSpPr>
          <p:spPr>
            <a:xfrm>
              <a:off x="1403648" y="1700808"/>
              <a:ext cx="1656184" cy="11521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dirty="0" smtClean="0"/>
                <a:t>판매자</a:t>
              </a:r>
              <a:endParaRPr lang="ko-KR" altLang="en-US" sz="2400" b="1" dirty="0"/>
            </a:p>
          </p:txBody>
        </p:sp>
        <p:sp>
          <p:nvSpPr>
            <p:cNvPr id="8" name="왼쪽 화살표 7"/>
            <p:cNvSpPr/>
            <p:nvPr/>
          </p:nvSpPr>
          <p:spPr>
            <a:xfrm rot="10800000">
              <a:off x="3702900" y="2057512"/>
              <a:ext cx="1872208" cy="50405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6142216" y="1698460"/>
              <a:ext cx="1656184" cy="115212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dirty="0" smtClean="0"/>
                <a:t>구매자</a:t>
              </a:r>
            </a:p>
          </p:txBody>
        </p:sp>
      </p:grpSp>
      <p:pic>
        <p:nvPicPr>
          <p:cNvPr id="9" name="그림 8" descr="두산 웨이브 아파트 공사중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2091" y="3356992"/>
            <a:ext cx="2774717" cy="329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80728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응용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836712"/>
          <a:ext cx="856895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2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14375" y="3286125"/>
            <a:ext cx="77724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endParaRPr kumimoji="0" lang="ko-KR" altLang="en-US" sz="2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가는각진제목체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총액 또는 </a:t>
            </a:r>
            <a:r>
              <a:rPr kumimoji="0" lang="ko-KR" altLang="en-US" sz="2400" b="1" dirty="0" err="1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순액</a:t>
            </a:r>
            <a:r>
              <a:rPr kumimoji="0"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 인식</a:t>
            </a:r>
            <a:endParaRPr kumimoji="0" lang="en-US" altLang="ko-KR" sz="2400" b="1" dirty="0">
              <a:solidFill>
                <a:srgbClr val="0000FF"/>
              </a:solidFill>
              <a:latin typeface="Constantia" pitchFamily="18" charset="0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등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90872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 등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95536" y="720080"/>
          <a:ext cx="8640960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3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b="1" dirty="0" err="1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성공불대출금</a:t>
            </a:r>
            <a:endParaRPr lang="ko-KR" altLang="en-US" sz="2400" b="1" dirty="0" smtClean="0">
              <a:solidFill>
                <a:srgbClr val="0000FF"/>
              </a:solidFill>
              <a:latin typeface="Constantia" pitchFamily="18" charset="0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1298114"/>
          <a:ext cx="8640960" cy="5067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4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643188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별도재무제표의 가산할 </a:t>
            </a:r>
            <a:r>
              <a:rPr lang="ko-KR" altLang="en-US" sz="2400" b="1" dirty="0" err="1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일시적차이에</a:t>
            </a: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 대하여 적용할 세율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90872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63245" y="833789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5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99592" y="264318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수익 또는 자산차감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980728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6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99592" y="264318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부동산의 분류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63245" y="833789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63245" y="833789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7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부채의 유동성 분류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63245" y="833789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63245" y="833789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68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8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차입원가 </a:t>
            </a: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 자본화</a:t>
            </a:r>
            <a:endParaRPr kumimoji="0" lang="en-US" altLang="ko-KR" sz="2400" b="1" dirty="0">
              <a:solidFill>
                <a:srgbClr val="0000FF"/>
              </a:solidFill>
              <a:latin typeface="Constantia" pitchFamily="18" charset="0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908720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9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5938" y="2643188"/>
            <a:ext cx="592931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재고자산 선도매입거래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90872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90872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323528" y="1052736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10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99592" y="264318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재고자산 표시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논점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다이어그램 8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사실의 적용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071938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판단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467544" y="1340768"/>
          <a:ext cx="806489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80728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응용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836712"/>
          <a:ext cx="856895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571E6-7FA9-4182-AC13-2B478CF3A28B}" type="slidenum">
              <a:rPr lang="ko-KR" altLang="en-US" smtClean="0"/>
              <a:pPr/>
              <a:t>89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11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99592" y="264318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무형자산의 </a:t>
            </a:r>
            <a:r>
              <a:rPr lang="ko-KR" altLang="en-US" sz="2400" b="1" dirty="0" err="1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비한정</a:t>
            </a: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 내용연수 판단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568952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회계문제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다이어그램 7"/>
          <p:cNvGraphicFramePr/>
          <p:nvPr/>
        </p:nvGraphicFramePr>
        <p:xfrm>
          <a:off x="251520" y="908720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8640960" cy="5328592"/>
          </a:xfrm>
        </p:spPr>
        <p:txBody>
          <a:bodyPr/>
          <a:lstStyle/>
          <a:p>
            <a:pPr marL="179388" indent="-179388" algn="just" eaLnBrk="1" hangingPunct="1">
              <a:lnSpc>
                <a:spcPct val="120000"/>
              </a:lnSpc>
              <a:buNone/>
              <a:defRPr/>
            </a:pPr>
            <a:endParaRPr lang="en-US" altLang="ko-KR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4313" y="71438"/>
            <a:ext cx="5172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ko-KR" altLang="en-US" sz="2400" b="1" kern="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관련 국제회계기준</a:t>
            </a:r>
            <a:endParaRPr lang="ko-KR" altLang="en-US" sz="2400" b="1" kern="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85720" y="714356"/>
            <a:ext cx="842965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다이어그램 6"/>
          <p:cNvGraphicFramePr/>
          <p:nvPr/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1000125"/>
            <a:ext cx="7772400" cy="1755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115000"/>
              </a:lnSpc>
              <a:defRPr/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K-IFRS </a:t>
            </a: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  <a:ea typeface="휴먼모음T" pitchFamily="18" charset="-127"/>
              </a:rPr>
              <a:t>적용 사례</a:t>
            </a:r>
            <a:endParaRPr lang="en-US" altLang="ko-K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  <a:ea typeface="휴먼모음T" pitchFamily="18" charset="-127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928688" y="2428875"/>
            <a:ext cx="7286625" cy="46038"/>
          </a:xfrm>
          <a:prstGeom prst="line">
            <a:avLst/>
          </a:prstGeom>
          <a:noFill/>
          <a:ln w="50800">
            <a:solidFill>
              <a:srgbClr val="A11D2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prstClr val="black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6416675"/>
            <a:ext cx="130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899592" y="264318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현장 질문 </a:t>
            </a:r>
            <a:r>
              <a:rPr lang="en-US" altLang="ko-KR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&amp; </a:t>
            </a:r>
            <a:r>
              <a:rPr lang="ko-KR" altLang="en-US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판단</a:t>
            </a:r>
            <a:r>
              <a:rPr lang="en-US" altLang="ko-KR" sz="2400" b="1" dirty="0" smtClean="0">
                <a:solidFill>
                  <a:srgbClr val="0000FF"/>
                </a:solidFill>
                <a:latin typeface="Constantia" pitchFamily="18" charset="0"/>
                <a:ea typeface="휴먼모음T" pitchFamily="18" charset="-127"/>
              </a:rPr>
              <a:t>?</a:t>
            </a:r>
            <a:endParaRPr lang="ko-KR" altLang="en-US" sz="2400" b="1" dirty="0" smtClean="0">
              <a:solidFill>
                <a:srgbClr val="0000FF"/>
              </a:solidFill>
              <a:latin typeface="Constantia" pitchFamily="18" charset="0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7" descr="화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476250"/>
            <a:ext cx="2027238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35163"/>
            <a:ext cx="9144000" cy="2947987"/>
          </a:xfrm>
        </p:spPr>
        <p:txBody>
          <a:bodyPr/>
          <a:lstStyle/>
          <a:p>
            <a:pPr eaLnBrk="1" hangingPunct="1"/>
            <a:r>
              <a:rPr lang="ko-KR" altLang="en-US" sz="6000" smtClean="0">
                <a:latin typeface="Constantia" pitchFamily="18" charset="0"/>
              </a:rPr>
              <a:t>감사합니다</a:t>
            </a:r>
            <a:r>
              <a:rPr lang="en-US" altLang="ko-KR" sz="6000" smtClean="0">
                <a:latin typeface="Constantia" pitchFamily="18" charset="0"/>
              </a:rPr>
              <a:t/>
            </a:r>
            <a:br>
              <a:rPr lang="en-US" altLang="ko-KR" sz="6000" smtClean="0">
                <a:latin typeface="Constantia" pitchFamily="18" charset="0"/>
              </a:rPr>
            </a:br>
            <a:r>
              <a:rPr lang="en-US" altLang="ko-KR" sz="6000" smtClean="0">
                <a:solidFill>
                  <a:srgbClr val="FF0000"/>
                </a:solidFill>
                <a:latin typeface="Constantia" pitchFamily="18" charset="0"/>
              </a:rPr>
              <a:t>Q</a:t>
            </a:r>
            <a:r>
              <a:rPr lang="en-US" altLang="ko-KR" sz="6000" smtClean="0">
                <a:latin typeface="Constantia" pitchFamily="18" charset="0"/>
              </a:rPr>
              <a:t>&amp;</a:t>
            </a:r>
            <a:r>
              <a:rPr lang="en-US" altLang="ko-KR" sz="6000" smtClean="0">
                <a:solidFill>
                  <a:srgbClr val="0000FF"/>
                </a:solidFill>
                <a:latin typeface="Constantia" pitchFamily="18" charset="0"/>
              </a:rPr>
              <a:t>A</a:t>
            </a:r>
          </a:p>
        </p:txBody>
      </p:sp>
      <p:sp>
        <p:nvSpPr>
          <p:cNvPr id="103428" name="Text Box 21"/>
          <p:cNvSpPr txBox="1">
            <a:spLocks noChangeArrowheads="1"/>
          </p:cNvSpPr>
          <p:nvPr/>
        </p:nvSpPr>
        <p:spPr bwMode="auto">
          <a:xfrm>
            <a:off x="34925" y="206375"/>
            <a:ext cx="6192838" cy="342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altLang="ko-KR" sz="1400" dirty="0">
                <a:solidFill>
                  <a:srgbClr val="777777"/>
                </a:solidFill>
                <a:latin typeface="Constantia" pitchFamily="18" charset="0"/>
                <a:ea typeface="HY헤드라인M" pitchFamily="18" charset="-127"/>
              </a:rPr>
              <a:t>K-IFRS(Korean International</a:t>
            </a:r>
            <a:r>
              <a:rPr lang="en-GB" altLang="ko-KR" sz="1400" dirty="0">
                <a:solidFill>
                  <a:srgbClr val="777777"/>
                </a:solidFill>
                <a:latin typeface="Constantia" pitchFamily="18" charset="0"/>
                <a:ea typeface="HY헤드라인M" pitchFamily="18" charset="-127"/>
              </a:rPr>
              <a:t> Financial Reporting Standards)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BE0440-2DC6-4CD7-A013-C9C2B1974EBD}" type="slidenum">
              <a:rPr lang="en-US" altLang="ko-KR" smtClean="0"/>
              <a:pPr>
                <a:defRPr/>
              </a:pPr>
              <a:t>96</a:t>
            </a:fld>
            <a:endParaRPr lang="en-US" altLang="ko-K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5976</TotalTime>
  <Words>3325</Words>
  <Application>Microsoft Office PowerPoint</Application>
  <PresentationFormat>화면 슬라이드 쇼(4:3)</PresentationFormat>
  <Paragraphs>712</Paragraphs>
  <Slides>96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96</vt:i4>
      </vt:variant>
    </vt:vector>
  </HeadingPairs>
  <TitlesOfParts>
    <vt:vector size="97" baseType="lpstr">
      <vt:lpstr>Office 테마</vt:lpstr>
      <vt:lpstr>K-IFRS 적용 사례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K-IFRS 적용 사례1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수익인식=건설계약?</vt:lpstr>
      <vt:lpstr>슬라이드 20</vt:lpstr>
      <vt:lpstr>수익인식=재화의 계속적 판매?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K-IFRS 적용 사례2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K-IFRS 적용 사례3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K-IFRS 적용 사례4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K-IFRS 적용 사례5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K-IFRS 적용 사례6</vt:lpstr>
      <vt:lpstr>슬라이드 62</vt:lpstr>
      <vt:lpstr>슬라이드 63</vt:lpstr>
      <vt:lpstr>슬라이드 64</vt:lpstr>
      <vt:lpstr>K-IFRS 적용 사례7</vt:lpstr>
      <vt:lpstr>슬라이드 66</vt:lpstr>
      <vt:lpstr>슬라이드 67</vt:lpstr>
      <vt:lpstr>슬라이드 68</vt:lpstr>
      <vt:lpstr>K-IFRS 적용 사례8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K-IFRS 적용 사례9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K-IFRS 적용 사례10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K-IFRS 적용 사례11</vt:lpstr>
      <vt:lpstr>슬라이드 91</vt:lpstr>
      <vt:lpstr>슬라이드 92</vt:lpstr>
      <vt:lpstr>슬라이드 93</vt:lpstr>
      <vt:lpstr>슬라이드 94</vt:lpstr>
      <vt:lpstr>K-IFRS 적용 사례</vt:lpstr>
      <vt:lpstr>감사합니다 Q&amp;A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358</cp:revision>
  <dcterms:created xsi:type="dcterms:W3CDTF">2011-02-17T00:07:13Z</dcterms:created>
  <dcterms:modified xsi:type="dcterms:W3CDTF">2011-09-09T05:01:24Z</dcterms:modified>
</cp:coreProperties>
</file>