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57" r:id="rId2"/>
    <p:sldId id="274" r:id="rId3"/>
    <p:sldId id="435" r:id="rId4"/>
    <p:sldId id="436" r:id="rId5"/>
    <p:sldId id="437" r:id="rId6"/>
    <p:sldId id="442" r:id="rId7"/>
    <p:sldId id="467" r:id="rId8"/>
    <p:sldId id="443" r:id="rId9"/>
    <p:sldId id="439" r:id="rId10"/>
    <p:sldId id="440" r:id="rId11"/>
    <p:sldId id="444" r:id="rId12"/>
    <p:sldId id="445" r:id="rId13"/>
    <p:sldId id="419" r:id="rId14"/>
    <p:sldId id="420" r:id="rId15"/>
    <p:sldId id="446" r:id="rId16"/>
    <p:sldId id="448" r:id="rId17"/>
    <p:sldId id="449" r:id="rId18"/>
    <p:sldId id="450" r:id="rId19"/>
    <p:sldId id="422" r:id="rId20"/>
    <p:sldId id="423" r:id="rId21"/>
    <p:sldId id="451" r:id="rId22"/>
    <p:sldId id="424" r:id="rId23"/>
    <p:sldId id="425" r:id="rId24"/>
    <p:sldId id="426" r:id="rId25"/>
    <p:sldId id="427" r:id="rId26"/>
    <p:sldId id="412" r:id="rId27"/>
    <p:sldId id="413" r:id="rId28"/>
    <p:sldId id="453" r:id="rId29"/>
    <p:sldId id="452" r:id="rId30"/>
    <p:sldId id="414" r:id="rId31"/>
    <p:sldId id="454" r:id="rId32"/>
    <p:sldId id="415" r:id="rId33"/>
    <p:sldId id="455" r:id="rId34"/>
    <p:sldId id="416" r:id="rId35"/>
    <p:sldId id="457" r:id="rId36"/>
    <p:sldId id="456" r:id="rId37"/>
    <p:sldId id="458" r:id="rId38"/>
    <p:sldId id="417" r:id="rId39"/>
    <p:sldId id="418" r:id="rId40"/>
    <p:sldId id="394" r:id="rId41"/>
    <p:sldId id="395" r:id="rId42"/>
    <p:sldId id="470" r:id="rId43"/>
    <p:sldId id="396" r:id="rId44"/>
    <p:sldId id="459" r:id="rId45"/>
    <p:sldId id="397" r:id="rId46"/>
    <p:sldId id="398" r:id="rId47"/>
    <p:sldId id="399" r:id="rId48"/>
    <p:sldId id="460" r:id="rId49"/>
    <p:sldId id="461" r:id="rId50"/>
    <p:sldId id="400" r:id="rId51"/>
    <p:sldId id="401" r:id="rId52"/>
    <p:sldId id="402" r:id="rId53"/>
    <p:sldId id="471" r:id="rId54"/>
    <p:sldId id="462" r:id="rId55"/>
    <p:sldId id="403" r:id="rId56"/>
    <p:sldId id="463" r:id="rId57"/>
    <p:sldId id="464" r:id="rId58"/>
    <p:sldId id="404" r:id="rId59"/>
    <p:sldId id="405" r:id="rId60"/>
    <p:sldId id="406" r:id="rId61"/>
    <p:sldId id="465" r:id="rId62"/>
    <p:sldId id="472" r:id="rId63"/>
    <p:sldId id="473" r:id="rId64"/>
    <p:sldId id="474" r:id="rId65"/>
    <p:sldId id="475" r:id="rId66"/>
    <p:sldId id="476" r:id="rId67"/>
    <p:sldId id="477" r:id="rId68"/>
    <p:sldId id="478" r:id="rId69"/>
    <p:sldId id="479" r:id="rId70"/>
    <p:sldId id="480" r:id="rId71"/>
    <p:sldId id="481" r:id="rId72"/>
    <p:sldId id="374" r:id="rId73"/>
    <p:sldId id="279" r:id="rId74"/>
  </p:sldIdLst>
  <p:sldSz cx="9144000" cy="6858000" type="screen4x3"/>
  <p:notesSz cx="10234613" cy="7099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4A1E0"/>
    <a:srgbClr val="596DCF"/>
    <a:srgbClr val="ADC876"/>
    <a:srgbClr val="B2B2B2"/>
    <a:srgbClr val="8E9BDE"/>
    <a:srgbClr val="F57E1B"/>
    <a:srgbClr val="3246AC"/>
    <a:srgbClr val="263582"/>
    <a:srgbClr val="A0BF6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89668" autoAdjust="0"/>
  </p:normalViewPr>
  <p:slideViewPr>
    <p:cSldViewPr>
      <p:cViewPr varScale="1">
        <p:scale>
          <a:sx n="60" d="100"/>
          <a:sy n="60" d="100"/>
        </p:scale>
        <p:origin x="-15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90" y="-222"/>
      </p:cViewPr>
      <p:guideLst>
        <p:guide orient="horz" pos="2236"/>
        <p:guide pos="32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8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8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8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87D92E0-4815-4DC3-96B9-B4D161906565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8063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3" y="3372168"/>
            <a:ext cx="8187690" cy="3194685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8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E78792E-089F-4BD9-A872-22D53D03B9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5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 txBox="1">
            <a:spLocks noGrp="1"/>
          </p:cNvSpPr>
          <p:nvPr/>
        </p:nvSpPr>
        <p:spPr bwMode="auto">
          <a:xfrm>
            <a:off x="5796109" y="6742803"/>
            <a:ext cx="4436114" cy="35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4" tIns="45697" rIns="91394" bIns="45697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A4DBB61-F52E-4939-99F4-208076F7A16F}" type="slidenum">
              <a:rPr kumimoji="0" lang="ko-KR" altLang="en-US" sz="1200">
                <a:latin typeface="+mn-lt"/>
                <a:ea typeface="+mn-ea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kumimoji="0" lang="ko-KR" altLang="en-US" sz="1200" dirty="0">
              <a:latin typeface="+mn-lt"/>
              <a:ea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보증수수료를 수취한 경우 일반적으로 수취한 금액을 최초 </a:t>
            </a:r>
            <a:r>
              <a:rPr lang="ko-KR" altLang="en-US" dirty="0" err="1" smtClean="0"/>
              <a:t>인식시</a:t>
            </a:r>
            <a:r>
              <a:rPr lang="ko-KR" altLang="en-US" dirty="0" smtClean="0"/>
              <a:t> 금융부채의 공정가치로 간주할 수 있으므로 논란의 여지가 크지 않음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양도자가 신용보강의 수익자</a:t>
            </a:r>
            <a:r>
              <a:rPr lang="en-US" altLang="ko-KR" dirty="0" smtClean="0"/>
              <a:t>(beneficiary)</a:t>
            </a:r>
            <a:r>
              <a:rPr lang="ko-KR" altLang="en-US" dirty="0" smtClean="0"/>
              <a:t>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신용손실 발생시 </a:t>
            </a:r>
            <a:r>
              <a:rPr lang="ko-KR" altLang="en-US" dirty="0" err="1" smtClean="0"/>
              <a:t>양수자에게</a:t>
            </a:r>
            <a:r>
              <a:rPr lang="ko-KR" altLang="en-US" dirty="0" smtClean="0"/>
              <a:t> 보상하기로 합의하였다면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양도자가 위험과 보상을 보유하고 있음을 시사함</a:t>
            </a:r>
            <a:endParaRPr lang="en-US" altLang="ko-KR" dirty="0" smtClean="0"/>
          </a:p>
          <a:p>
            <a:r>
              <a:rPr lang="ko-KR" altLang="en-US" dirty="0" smtClean="0"/>
              <a:t>신용위험이 이전되기 위해서는 양수자가 수익자</a:t>
            </a:r>
            <a:r>
              <a:rPr lang="en-US" altLang="ko-KR" dirty="0" smtClean="0"/>
              <a:t>(beneficiary)</a:t>
            </a:r>
            <a:r>
              <a:rPr lang="ko-KR" altLang="en-US" dirty="0" smtClean="0"/>
              <a:t>여야 함</a:t>
            </a:r>
            <a:r>
              <a:rPr lang="en-US" altLang="ko-KR" dirty="0" smtClean="0"/>
              <a:t>(K.485)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미국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우량회사채 수익률 사용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할인율 결정 기준으로 </a:t>
            </a:r>
            <a:r>
              <a:rPr lang="en-US" altLang="ko-KR" dirty="0" smtClean="0"/>
              <a:t>deep market </a:t>
            </a:r>
            <a:r>
              <a:rPr lang="ko-KR" altLang="en-US" dirty="0" smtClean="0"/>
              <a:t>여부는 고려하지 않음</a:t>
            </a:r>
            <a:endParaRPr lang="en-US" altLang="ko-KR" dirty="0" smtClean="0"/>
          </a:p>
          <a:p>
            <a:r>
              <a:rPr lang="ko-KR" altLang="en-US" dirty="0" smtClean="0"/>
              <a:t>영국</a:t>
            </a:r>
            <a:r>
              <a:rPr lang="en-US" altLang="ko-KR" dirty="0" smtClean="0"/>
              <a:t>: </a:t>
            </a:r>
            <a:r>
              <a:rPr lang="ko-KR" altLang="en-US" dirty="0" smtClean="0"/>
              <a:t>회사채 시장에 대한 </a:t>
            </a:r>
            <a:r>
              <a:rPr lang="en-US" altLang="ko-KR" dirty="0" smtClean="0"/>
              <a:t>‘deep market’</a:t>
            </a:r>
            <a:r>
              <a:rPr lang="ko-KR" altLang="en-US" dirty="0" smtClean="0"/>
              <a:t>이 명백하게</a:t>
            </a:r>
            <a:r>
              <a:rPr lang="en-US" altLang="ko-KR" dirty="0" smtClean="0"/>
              <a:t>(self-evident)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존재한다고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판단되므로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우량 회사채 수익률을 할인율로 사용</a:t>
            </a:r>
            <a:endParaRPr lang="en-US" altLang="ko-KR" baseline="0" dirty="0" smtClean="0"/>
          </a:p>
          <a:p>
            <a:r>
              <a:rPr lang="ko-KR" altLang="en-US" baseline="0" dirty="0" smtClean="0"/>
              <a:t>캐나다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우량회사채 </a:t>
            </a:r>
            <a:r>
              <a:rPr lang="ko-KR" altLang="en-US" baseline="0" dirty="0" err="1" smtClean="0"/>
              <a:t>수익룰</a:t>
            </a:r>
            <a:r>
              <a:rPr lang="ko-KR" altLang="en-US" baseline="0" dirty="0" smtClean="0"/>
              <a:t> 사용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할인율 결정기준으로 </a:t>
            </a:r>
            <a:r>
              <a:rPr lang="en-US" altLang="ko-KR" dirty="0" smtClean="0"/>
              <a:t>deep market </a:t>
            </a:r>
            <a:r>
              <a:rPr lang="ko-KR" altLang="en-US" dirty="0" smtClean="0"/>
              <a:t>여부는 고려하지 않음</a:t>
            </a:r>
            <a:endParaRPr lang="en-US" altLang="ko-KR" dirty="0" smtClean="0"/>
          </a:p>
          <a:p>
            <a:r>
              <a:rPr lang="ko-KR" altLang="en-US" baseline="0" dirty="0" smtClean="0"/>
              <a:t>호주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과거 회계기준에서는 회사채시장이 </a:t>
            </a:r>
            <a:r>
              <a:rPr lang="en-US" altLang="ko-KR" baseline="0" dirty="0" smtClean="0"/>
              <a:t>‘deep market’</a:t>
            </a:r>
            <a:r>
              <a:rPr lang="ko-KR" altLang="en-US" baseline="0" dirty="0" smtClean="0"/>
              <a:t>이 아니라고 판단하여 국공채 시장수익률을 사용하였음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그러나 최근 회계기준을 개정하여 회사 판단에 따라 할인율을 선택할 수 있도록 함</a:t>
            </a:r>
            <a:endParaRPr lang="en-US" altLang="ko-KR" baseline="0" dirty="0" smtClean="0"/>
          </a:p>
          <a:p>
            <a:r>
              <a:rPr lang="ko-KR" altLang="en-US" baseline="0" dirty="0" smtClean="0"/>
              <a:t>이태리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우량회사채 시장수익률과 국공채 시장수익률을 모두 사용함</a:t>
            </a:r>
            <a:endParaRPr lang="en-US" altLang="ko-KR" baseline="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484A-E113-422E-8A2A-5F6FD111C419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11EF3-C940-44AF-994A-25D7647A46AA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7030" y="714356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4ECF-575A-40FA-8D71-62CB31B98546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FA995-6FF1-4E73-8843-036707825268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1A581-7360-4D6C-9B5E-CA41B3C1CE67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C968-6A75-47BF-869F-D9F879E0DDF5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601A3-E9AD-426E-95D9-C92B5127F4EA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722C-DD51-4B81-8790-DAB13460F9DE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C655-4768-43A6-8249-7C0B1135F018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F6093-13B3-4EA9-8E22-4867216EFC67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02D3-38C2-499C-B525-479B9D571819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0440-2DC6-4CD7-A013-C9C2B1974E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8E0C0-6EB8-46C8-A97E-C13E36BBF0F8}" type="datetime1">
              <a:rPr lang="ko-KR" altLang="en-US" smtClean="0"/>
              <a:pPr/>
              <a:t>2011-10-12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52736"/>
            <a:ext cx="7772400" cy="2572891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K-IFRS </a:t>
            </a:r>
            <a:r>
              <a:rPr lang="ko-KR" altLang="en-US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이슈</a:t>
            </a:r>
            <a:r>
              <a:rPr lang="en-US" altLang="ko-KR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적용사례와 개정방향</a:t>
            </a:r>
            <a:r>
              <a:rPr lang="en-US" altLang="ko-KR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3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금융상품 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-</a:t>
            </a:r>
            <a:endParaRPr lang="en-US" altLang="ko-KR" sz="3600" b="1" spc="-150" dirty="0" smtClean="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2011.10.19.  </a:t>
            </a:r>
            <a:endParaRPr kumimoji="0" lang="en-US" altLang="ko-KR" sz="28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000" spc="-15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한국회계기준원</a:t>
            </a:r>
            <a:r>
              <a:rPr kumimoji="0" lang="ko-KR" altLang="en-US" sz="2000" spc="-15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2000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박세환</a:t>
            </a:r>
            <a:endParaRPr kumimoji="0" lang="ko-KR" altLang="en-US" sz="2000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971600" y="5345080"/>
            <a:ext cx="7200800" cy="1020512"/>
            <a:chOff x="971600" y="5345080"/>
            <a:chExt cx="7200800" cy="1020512"/>
          </a:xfrm>
        </p:grpSpPr>
        <p:sp>
          <p:nvSpPr>
            <p:cNvPr id="8" name="TextBox 7"/>
            <p:cNvSpPr txBox="1"/>
            <p:nvPr/>
          </p:nvSpPr>
          <p:spPr>
            <a:xfrm>
              <a:off x="1115616" y="5369024"/>
              <a:ext cx="691276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latinLnBrk="0"/>
              <a:r>
                <a:rPr lang="ko-KR" altLang="en-US" sz="1400" i="1" spc="-150" dirty="0" smtClean="0"/>
                <a:t>이 강의 내용은 교육을 목적으로 강사가 재구성하여 하나의 사례로서 제시한 것이므로 실제 사안의 상황과 사실관계에 따라 다르게 판단될 수 있으며</a:t>
              </a:r>
              <a:r>
                <a:rPr lang="en-US" altLang="ko-KR" sz="1400" i="1" spc="-150" dirty="0" smtClean="0"/>
                <a:t>, </a:t>
              </a:r>
              <a:r>
                <a:rPr lang="ko-KR" altLang="en-US" sz="1400" i="1" spc="-150" dirty="0" err="1" smtClean="0"/>
                <a:t>한국회계기준원</a:t>
              </a:r>
              <a:r>
                <a:rPr lang="ko-KR" altLang="en-US" sz="1400" i="1" spc="-150" dirty="0" smtClean="0"/>
                <a:t> 또는 회계기준위원회의 공식 입장과 다를 수 있음</a:t>
              </a:r>
              <a:r>
                <a:rPr lang="en-US" altLang="ko-KR" sz="1400" i="1" spc="-150" dirty="0" smtClean="0"/>
                <a:t>. </a:t>
              </a:r>
              <a:r>
                <a:rPr lang="ko-KR" altLang="en-US" sz="1400" i="1" spc="-150" dirty="0" err="1" smtClean="0"/>
                <a:t>한국회계기준원의</a:t>
              </a:r>
              <a:r>
                <a:rPr lang="ko-KR" altLang="en-US" sz="1400" i="1" spc="-150" dirty="0" smtClean="0"/>
                <a:t> 공식 입장은 실제의 사안별로 정규절차를 거친 이후에만 당사자에게 전달되는 것을 원칙으로 하고 있음</a:t>
              </a:r>
              <a:endParaRPr lang="ko-KR" altLang="en-US" sz="1400" i="1" spc="-150" dirty="0"/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971600" y="5345080"/>
              <a:ext cx="7200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971600" y="6365592"/>
              <a:ext cx="7200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548680"/>
            <a:ext cx="8640000" cy="5760640"/>
          </a:xfrm>
        </p:spPr>
        <p:txBody>
          <a:bodyPr>
            <a:normAutofit/>
          </a:bodyPr>
          <a:lstStyle/>
          <a:p>
            <a:pPr marL="355600" algn="l"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자기지분상품 결제계약의 분류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금융보증부채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제거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유의적 위험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보상의 이전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퇴직급여채무의 할인율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주식기준보상의 상실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취소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주식선도계약의 측정</a:t>
            </a:r>
            <a: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8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2200" spc="-15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자기지분상품 결제계약의 분류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자본의 특성을 가진 금융상품</a:t>
            </a:r>
            <a:r>
              <a:rPr lang="en-US" altLang="ko-KR" sz="16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1400" b="1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9" rIns="170689" bIns="84568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상환전환우선주</a:t>
            </a: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전환사채</a:t>
            </a: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신주인수권부사채</a:t>
            </a: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ko-KR" sz="2400" spc="-150" dirty="0" smtClean="0">
                <a:solidFill>
                  <a:schemeClr val="tx1"/>
                </a:solidFill>
                <a:latin typeface="+mn-ea"/>
              </a:rPr>
              <a:t>…</a:t>
            </a: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355600" lvl="0" defTabSz="1066800" latinLnBrk="0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</a:pPr>
            <a:r>
              <a:rPr lang="ko-KR" altLang="en-US" sz="2400" b="1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전환권</a:t>
            </a:r>
            <a:r>
              <a:rPr lang="en-US" altLang="ko-KR" sz="2400" b="1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신주인수권은 금융부채인가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자본인가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 </a:t>
            </a:r>
            <a:endParaRPr lang="ko-KR" altLang="en-US" sz="2400" b="1" kern="1200" spc="-15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08719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7" tIns="845689" rIns="170689" bIns="170688" numCol="1" spcCol="1270" anchor="ctr" anchorCtr="0">
            <a:noAutofit/>
          </a:bodyPr>
          <a:lstStyle/>
          <a:p>
            <a:pPr lvl="0" indent="355600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indent="355600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indent="177800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kern="1200" spc="-240" dirty="0" smtClean="0">
                <a:solidFill>
                  <a:schemeClr val="tx1"/>
                </a:solidFill>
                <a:latin typeface="+mn-ea"/>
                <a:ea typeface="+mn-ea"/>
              </a:rPr>
              <a:t>“</a:t>
            </a:r>
            <a:r>
              <a:rPr lang="ko-KR" altLang="en-US" sz="2400" kern="1200" spc="-240" dirty="0" smtClean="0">
                <a:solidFill>
                  <a:schemeClr val="tx1"/>
                </a:solidFill>
                <a:latin typeface="+mn-ea"/>
                <a:ea typeface="+mn-ea"/>
              </a:rPr>
              <a:t>희석화 방지 조항</a:t>
            </a:r>
            <a:r>
              <a:rPr lang="en-US" altLang="ko-KR" sz="2400" kern="1200" spc="-240" dirty="0" smtClean="0">
                <a:solidFill>
                  <a:schemeClr val="tx1"/>
                </a:solidFill>
                <a:latin typeface="+mn-ea"/>
                <a:ea typeface="+mn-ea"/>
              </a:rPr>
              <a:t>”</a:t>
            </a:r>
            <a:r>
              <a:rPr lang="ko-KR" altLang="en-US" sz="2400" kern="1200" spc="-240" dirty="0" smtClean="0">
                <a:solidFill>
                  <a:schemeClr val="tx1"/>
                </a:solidFill>
                <a:latin typeface="+mn-ea"/>
                <a:ea typeface="+mn-ea"/>
              </a:rPr>
              <a:t>이 있는 경우</a:t>
            </a:r>
            <a:endParaRPr lang="en-US" altLang="ko-KR" sz="2400" kern="1200" spc="-24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marL="177800" lvl="0" defTabSz="1066800" latinLnBrk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spc="-150" dirty="0" smtClean="0">
                <a:solidFill>
                  <a:schemeClr val="tx1"/>
                </a:solidFill>
                <a:latin typeface="+mn-ea"/>
              </a:rPr>
              <a:t>유</a:t>
            </a:r>
            <a:r>
              <a:rPr lang="en-US" altLang="ko-KR" sz="2000" spc="-1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2000" spc="-150" dirty="0" smtClean="0">
                <a:solidFill>
                  <a:schemeClr val="tx1"/>
                </a:solidFill>
                <a:latin typeface="+mn-ea"/>
              </a:rPr>
              <a:t>무상증자</a:t>
            </a:r>
            <a:r>
              <a:rPr lang="en-US" altLang="ko-KR" sz="2000" spc="-15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2000" spc="-150" dirty="0" smtClean="0">
                <a:solidFill>
                  <a:schemeClr val="tx1"/>
                </a:solidFill>
                <a:latin typeface="+mn-ea"/>
              </a:rPr>
              <a:t>주식분할</a:t>
            </a:r>
            <a:r>
              <a:rPr lang="en-US" altLang="ko-KR" sz="2000" spc="-1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2000" spc="-150" dirty="0" smtClean="0">
                <a:solidFill>
                  <a:schemeClr val="tx1"/>
                </a:solidFill>
                <a:latin typeface="+mn-ea"/>
              </a:rPr>
              <a:t>합병 등의 경우 전환비율을 조정</a:t>
            </a:r>
            <a:endParaRPr lang="en-US" altLang="ko-KR" sz="20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11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“</a:t>
            </a:r>
            <a:r>
              <a:rPr lang="ko-KR" altLang="en-US" sz="2400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외화표시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”</a:t>
            </a:r>
            <a:r>
              <a:rPr lang="ko-KR" altLang="en-US" sz="2400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 전환사채</a:t>
            </a:r>
            <a:endParaRPr lang="en-US" altLang="ko-KR" sz="2400" kern="1200" spc="-150" baseline="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b="1" spc="-150" dirty="0" smtClean="0">
                <a:solidFill>
                  <a:schemeClr val="bg1"/>
                </a:solidFill>
                <a:latin typeface="바탕"/>
                <a:ea typeface="바탕"/>
              </a:rPr>
              <a:t>…</a:t>
            </a:r>
            <a:endParaRPr lang="ko-KR" altLang="en-US" sz="2400" b="1" spc="-150" dirty="0" smtClean="0">
              <a:solidFill>
                <a:schemeClr val="bg1"/>
              </a:solidFill>
              <a:latin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kern="1200" spc="-150" dirty="0" smtClean="0">
                <a:latin typeface="+mn-ea"/>
                <a:ea typeface="+mn-ea"/>
              </a:rPr>
              <a:t>금융부채 </a:t>
            </a:r>
            <a:r>
              <a:rPr lang="en-US" altLang="ko-KR" sz="2800" b="1" kern="1200" spc="-150" dirty="0" smtClean="0">
                <a:latin typeface="+mn-ea"/>
                <a:ea typeface="+mn-ea"/>
              </a:rPr>
              <a:t>· </a:t>
            </a:r>
            <a:r>
              <a:rPr lang="ko-KR" altLang="en-US" sz="2800" b="1" kern="1200" spc="-150" dirty="0" smtClean="0">
                <a:latin typeface="+mn-ea"/>
                <a:ea typeface="+mn-ea"/>
              </a:rPr>
              <a:t>자본 분류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6" name="모서리가 둥근 직사각형 34"/>
          <p:cNvSpPr>
            <a:spLocks noChangeArrowheads="1"/>
          </p:cNvSpPr>
          <p:nvPr/>
        </p:nvSpPr>
        <p:spPr bwMode="auto">
          <a:xfrm>
            <a:off x="323206" y="980276"/>
            <a:ext cx="8641281" cy="41769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619250" indent="-184150" latinLnBrk="0"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지분상품은 다음 조건을 모두 충족하여야 함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698625" indent="-273050" latinLnBrk="0"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⑴	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다음의 계약상 의무를 포함하지 아니함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68500" indent="-279400" latinLnBrk="0"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㈎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거래상대방에게 현금 등 금융자산을 인도하기로 하는 계약상 의무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68500" indent="-279400" latinLnBrk="0"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㈏ 발행자에게 잠재적으로 불리한 조건으로 거래상대방과 금융자산이나 금융부채를 교환하는 계약상 의무</a:t>
            </a:r>
            <a:endParaRPr lang="ko-KR" altLang="en-US" b="1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698625" indent="-273050" latinLnBrk="0"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⑵	자기지분상품으로 결제되거나 결제될 수 있는 계약으로서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다음 중 하나에 해당함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68500" indent="-279400" latinLnBrk="0"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㈎	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변동가능한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수량의 자기지분상품을 인도할 계약상 의무가 없는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비파생상품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80" dirty="0" smtClean="0"/>
              <a:t>동일 종류의 </a:t>
            </a:r>
            <a:r>
              <a:rPr lang="ko-KR" altLang="en-US" sz="1600" spc="-180" dirty="0" err="1" smtClean="0"/>
              <a:t>비파생</a:t>
            </a:r>
            <a:r>
              <a:rPr lang="ko-KR" altLang="en-US" sz="1600" spc="-180" dirty="0" smtClean="0"/>
              <a:t> 자기지분상품을 보유하고 있는 기존소유주 모두에게 주식인수권</a:t>
            </a:r>
            <a:r>
              <a:rPr lang="en-US" altLang="ko-KR" sz="1600" spc="-180" dirty="0" smtClean="0"/>
              <a:t>, </a:t>
            </a:r>
            <a:r>
              <a:rPr lang="ko-KR" altLang="en-US" sz="1600" spc="-180" dirty="0" smtClean="0"/>
              <a:t>옵션 또는 </a:t>
            </a:r>
            <a:r>
              <a:rPr lang="ko-KR" altLang="en-US" sz="1600" spc="-180" dirty="0" err="1" smtClean="0"/>
              <a:t>주식매입권을</a:t>
            </a:r>
            <a:r>
              <a:rPr lang="ko-KR" altLang="en-US" sz="1600" spc="-180" dirty="0" smtClean="0"/>
              <a:t> 지분비율대로 비례하여 부여하는 경우</a:t>
            </a:r>
            <a:r>
              <a:rPr lang="en-US" altLang="ko-KR" sz="1600" spc="-180" dirty="0" smtClean="0"/>
              <a:t>, </a:t>
            </a:r>
            <a:r>
              <a:rPr lang="ko-KR" altLang="en-US" sz="1600" spc="-180" dirty="0" smtClean="0"/>
              <a:t>어떤 통화로든 확정금액으로 확정수량의 자기지분상품을 취득하는 주식인수권</a:t>
            </a:r>
            <a:r>
              <a:rPr lang="en-US" altLang="ko-KR" sz="1600" spc="-180" dirty="0" smtClean="0"/>
              <a:t>, </a:t>
            </a:r>
            <a:r>
              <a:rPr lang="ko-KR" altLang="en-US" sz="1600" spc="-180" dirty="0" smtClean="0"/>
              <a:t>옵션</a:t>
            </a:r>
            <a:r>
              <a:rPr lang="en-US" altLang="ko-KR" sz="1600" spc="-180" dirty="0" smtClean="0"/>
              <a:t>, </a:t>
            </a:r>
            <a:r>
              <a:rPr lang="ko-KR" altLang="en-US" sz="1600" spc="-180" dirty="0" smtClean="0"/>
              <a:t>또는 </a:t>
            </a:r>
            <a:r>
              <a:rPr lang="ko-KR" altLang="en-US" sz="1600" spc="-180" dirty="0" err="1" smtClean="0"/>
              <a:t>주식매입권은</a:t>
            </a:r>
            <a:r>
              <a:rPr lang="ko-KR" altLang="en-US" sz="1600" spc="-180" dirty="0" smtClean="0"/>
              <a:t> 지분상품임</a:t>
            </a:r>
            <a:r>
              <a:rPr lang="en-US" altLang="ko-KR" sz="1600" spc="-180" dirty="0" smtClean="0"/>
              <a:t> </a:t>
            </a:r>
            <a:endParaRPr lang="ko-KR" altLang="en-US" spc="-180" dirty="0" smtClean="0"/>
          </a:p>
          <a:p>
            <a:pPr marL="1968500" indent="-279400" latinLnBrk="0"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㈏	확정 수량의 자기지분상품에 대하여 확정 금액의 현금 등 금융자산의 교환을 통해서만 결제될 파생상품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>
            <a:spLocks noChangeArrowheads="1"/>
          </p:cNvSpPr>
          <p:nvPr/>
        </p:nvSpPr>
        <p:spPr bwMode="auto">
          <a:xfrm rot="20700000">
            <a:off x="278909" y="1217639"/>
            <a:ext cx="1620052" cy="7209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K-IFRS 1032.16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오각형 11"/>
          <p:cNvSpPr/>
          <p:nvPr/>
        </p:nvSpPr>
        <p:spPr>
          <a:xfrm>
            <a:off x="251520" y="5157192"/>
            <a:ext cx="8496944" cy="1080120"/>
          </a:xfrm>
          <a:prstGeom prst="homePlate">
            <a:avLst>
              <a:gd name="adj" fmla="val 126894"/>
            </a:avLst>
          </a:prstGeom>
          <a:solidFill>
            <a:srgbClr val="596DCF"/>
          </a:solidFill>
          <a:ln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en-US" altLang="ko-KR" b="1" spc="-150" dirty="0" smtClean="0">
                <a:solidFill>
                  <a:schemeClr val="tx1"/>
                </a:solidFill>
              </a:rPr>
              <a:t>※ </a:t>
            </a:r>
            <a:r>
              <a:rPr lang="ko-KR" altLang="en-US" b="1" spc="-150" dirty="0" smtClean="0">
                <a:solidFill>
                  <a:schemeClr val="tx1"/>
                </a:solidFill>
              </a:rPr>
              <a:t>기준의 취지</a:t>
            </a:r>
            <a:endParaRPr lang="en-US" altLang="ko-KR" b="1" spc="-150" dirty="0" smtClean="0">
              <a:solidFill>
                <a:schemeClr val="tx1"/>
              </a:solidFill>
            </a:endParaRPr>
          </a:p>
          <a:p>
            <a:endParaRPr lang="en-US" altLang="ko-KR" sz="400" b="1" spc="-150" dirty="0" smtClean="0">
              <a:solidFill>
                <a:schemeClr val="tx1"/>
              </a:solidFill>
            </a:endParaRPr>
          </a:p>
          <a:p>
            <a:pPr marL="182563" latinLnBrk="0"/>
            <a:r>
              <a:rPr lang="ko-KR" altLang="en-US" sz="1600" spc="-150" dirty="0" smtClean="0">
                <a:solidFill>
                  <a:schemeClr val="tx1"/>
                </a:solidFill>
              </a:rPr>
              <a:t>자기지분상품으로 결제되는 계약이라 하더라도 정상적인 주식발행과정이 아니라</a:t>
            </a:r>
            <a:endParaRPr lang="en-US" altLang="ko-KR" sz="1600" spc="-150" dirty="0" smtClean="0">
              <a:solidFill>
                <a:schemeClr val="tx1"/>
              </a:solidFill>
            </a:endParaRPr>
          </a:p>
          <a:p>
            <a:pPr marL="182563" latinLnBrk="0"/>
            <a:r>
              <a:rPr lang="ko-KR" altLang="en-US" sz="1600" spc="-150" dirty="0" smtClean="0">
                <a:solidFill>
                  <a:schemeClr val="tx1"/>
                </a:solidFill>
              </a:rPr>
              <a:t>현금결제의 대안으로 이용된 경우 이를 자본이 아닌 금융부채로 분류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3" name="모서리가 둥근 직사각형 17"/>
          <p:cNvSpPr>
            <a:spLocks noChangeArrowheads="1"/>
          </p:cNvSpPr>
          <p:nvPr/>
        </p:nvSpPr>
        <p:spPr bwMode="auto">
          <a:xfrm rot="20700000">
            <a:off x="325621" y="1203144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분류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흐름도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4" name="그룹 9"/>
          <p:cNvGrpSpPr/>
          <p:nvPr/>
        </p:nvGrpSpPr>
        <p:grpSpPr>
          <a:xfrm>
            <a:off x="2627784" y="1245071"/>
            <a:ext cx="5372101" cy="4848225"/>
            <a:chOff x="0" y="0"/>
            <a:chExt cx="5372101" cy="4848225"/>
          </a:xfrm>
        </p:grpSpPr>
        <p:grpSp>
          <p:nvGrpSpPr>
            <p:cNvPr id="15" name="그룹 10"/>
            <p:cNvGrpSpPr/>
            <p:nvPr/>
          </p:nvGrpSpPr>
          <p:grpSpPr>
            <a:xfrm>
              <a:off x="559595" y="0"/>
              <a:ext cx="4812506" cy="4848225"/>
              <a:chOff x="559595" y="0"/>
              <a:chExt cx="4812506" cy="4848225"/>
            </a:xfrm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571501" y="0"/>
                <a:ext cx="2286000" cy="64770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0"/>
                <a:r>
                  <a:rPr lang="ko-KR" altLang="en-US" sz="1500" spc="-150" dirty="0">
                    <a:solidFill>
                      <a:schemeClr val="tx1"/>
                    </a:solidFill>
                  </a:rPr>
                  <a:t>금융부채에 해당하는 </a:t>
                </a:r>
                <a:r>
                  <a:rPr lang="ko-KR" altLang="en-US" sz="1500" spc="-150" dirty="0" smtClean="0">
                    <a:solidFill>
                      <a:schemeClr val="tx1"/>
                    </a:solidFill>
                  </a:rPr>
                  <a:t>계약상 의무를 </a:t>
                </a:r>
                <a:r>
                  <a:rPr lang="ko-KR" altLang="en-US" sz="1500" spc="-150" dirty="0">
                    <a:solidFill>
                      <a:schemeClr val="tx1"/>
                    </a:solidFill>
                  </a:rPr>
                  <a:t>포함하는가</a:t>
                </a:r>
                <a:r>
                  <a:rPr lang="en-US" altLang="ko-KR" sz="1500" spc="-150" dirty="0">
                    <a:solidFill>
                      <a:schemeClr val="tx1"/>
                    </a:solidFill>
                  </a:rPr>
                  <a:t>?</a:t>
                </a:r>
                <a:endParaRPr lang="ko-KR" altLang="en-US" sz="1500" spc="-1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561976" y="981075"/>
                <a:ext cx="2286000" cy="64770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0"/>
                <a:r>
                  <a:rPr lang="ko-KR" altLang="en-US" sz="1500" spc="-150" dirty="0">
                    <a:solidFill>
                      <a:schemeClr val="tx1"/>
                    </a:solidFill>
                  </a:rPr>
                  <a:t>인도하는 주식의 수량이 </a:t>
                </a:r>
                <a:r>
                  <a:rPr lang="ko-KR" altLang="en-US" sz="1500" spc="-150" dirty="0" err="1">
                    <a:solidFill>
                      <a:schemeClr val="tx1"/>
                    </a:solidFill>
                  </a:rPr>
                  <a:t>변동가능한가</a:t>
                </a:r>
                <a:r>
                  <a:rPr lang="en-US" altLang="ko-KR" sz="1500" spc="-150" dirty="0">
                    <a:solidFill>
                      <a:schemeClr val="tx1"/>
                    </a:solidFill>
                  </a:rPr>
                  <a:t>?</a:t>
                </a:r>
                <a:endParaRPr lang="ko-KR" altLang="en-US" sz="1500" spc="-1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561976" y="2009775"/>
                <a:ext cx="2286000" cy="64770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500" spc="-150" dirty="0" err="1">
                    <a:solidFill>
                      <a:schemeClr val="tx1"/>
                    </a:solidFill>
                  </a:rPr>
                  <a:t>비파생상품인가</a:t>
                </a:r>
                <a:r>
                  <a:rPr lang="en-US" altLang="ko-KR" sz="1500" spc="-150" dirty="0">
                    <a:solidFill>
                      <a:schemeClr val="tx1"/>
                    </a:solidFill>
                  </a:rPr>
                  <a:t>?</a:t>
                </a:r>
                <a:endParaRPr lang="ko-KR" altLang="en-US" sz="1500" spc="-1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561976" y="3048000"/>
                <a:ext cx="2286000" cy="64770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0"/>
                <a:r>
                  <a:rPr lang="ko-KR" altLang="en-US" sz="1500" spc="-150" dirty="0">
                    <a:solidFill>
                      <a:schemeClr val="tx1"/>
                    </a:solidFill>
                  </a:rPr>
                  <a:t>수령하는 금융자산의 금액이  </a:t>
                </a:r>
                <a:r>
                  <a:rPr lang="ko-KR" altLang="en-US" sz="1500" spc="-150" dirty="0" err="1">
                    <a:solidFill>
                      <a:schemeClr val="tx1"/>
                    </a:solidFill>
                  </a:rPr>
                  <a:t>변동가능한가</a:t>
                </a:r>
                <a:r>
                  <a:rPr lang="en-US" altLang="ko-KR" sz="1500" spc="-150" dirty="0">
                    <a:solidFill>
                      <a:schemeClr val="tx1"/>
                    </a:solidFill>
                  </a:rPr>
                  <a:t>?</a:t>
                </a:r>
                <a:endParaRPr lang="ko-KR" altLang="en-US" sz="1500" spc="-1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559595" y="4191000"/>
                <a:ext cx="2286000" cy="647700"/>
              </a:xfrm>
              <a:prstGeom prst="roundRect">
                <a:avLst/>
              </a:prstGeom>
              <a:solidFill>
                <a:srgbClr val="26358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500" spc="-150" dirty="0">
                    <a:solidFill>
                      <a:schemeClr val="bg1"/>
                    </a:solidFill>
                  </a:rPr>
                  <a:t>지분상품으로 분류</a:t>
                </a:r>
              </a:p>
            </p:txBody>
          </p:sp>
          <p:sp>
            <p:nvSpPr>
              <p:cNvPr id="39" name="모서리가 둥근 직사각형 38"/>
              <p:cNvSpPr/>
              <p:nvPr/>
            </p:nvSpPr>
            <p:spPr>
              <a:xfrm>
                <a:off x="3086101" y="4200525"/>
                <a:ext cx="2286000" cy="647700"/>
              </a:xfrm>
              <a:prstGeom prst="roundRect">
                <a:avLst/>
              </a:prstGeom>
              <a:solidFill>
                <a:srgbClr val="4F622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500" spc="-150" dirty="0">
                    <a:solidFill>
                      <a:schemeClr val="bg1"/>
                    </a:solidFill>
                  </a:rPr>
                  <a:t>금융부채로 분류</a:t>
                </a:r>
              </a:p>
            </p:txBody>
          </p:sp>
        </p:grpSp>
        <p:grpSp>
          <p:nvGrpSpPr>
            <p:cNvPr id="16" name="그룹 11"/>
            <p:cNvGrpSpPr/>
            <p:nvPr/>
          </p:nvGrpSpPr>
          <p:grpSpPr>
            <a:xfrm>
              <a:off x="559596" y="323850"/>
              <a:ext cx="3669505" cy="4191595"/>
              <a:chOff x="559596" y="323850"/>
              <a:chExt cx="3669505" cy="4191595"/>
            </a:xfrm>
          </p:grpSpPr>
          <p:cxnSp>
            <p:nvCxnSpPr>
              <p:cNvPr id="26" name="직선 화살표 연결선 25"/>
              <p:cNvCxnSpPr>
                <a:stCxn id="34" idx="2"/>
                <a:endCxn id="35" idx="0"/>
              </p:cNvCxnSpPr>
              <p:nvPr/>
            </p:nvCxnSpPr>
            <p:spPr>
              <a:xfrm rot="5400000">
                <a:off x="1543052" y="809625"/>
                <a:ext cx="333375" cy="9525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꺾인 연결선 26"/>
              <p:cNvCxnSpPr>
                <a:stCxn id="35" idx="2"/>
                <a:endCxn id="36" idx="0"/>
              </p:cNvCxnSpPr>
              <p:nvPr/>
            </p:nvCxnSpPr>
            <p:spPr>
              <a:xfrm rot="5400000">
                <a:off x="1514476" y="1819275"/>
                <a:ext cx="381000" cy="1588"/>
              </a:xfrm>
              <a:prstGeom prst="bentConnector3">
                <a:avLst>
                  <a:gd name="adj1" fmla="val 50000"/>
                </a:avLst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꺾인 연결선 27"/>
              <p:cNvCxnSpPr>
                <a:stCxn id="36" idx="2"/>
                <a:endCxn id="37" idx="0"/>
              </p:cNvCxnSpPr>
              <p:nvPr/>
            </p:nvCxnSpPr>
            <p:spPr>
              <a:xfrm rot="5400000">
                <a:off x="1509714" y="2852737"/>
                <a:ext cx="390525" cy="1588"/>
              </a:xfrm>
              <a:prstGeom prst="bentConnector3">
                <a:avLst>
                  <a:gd name="adj1" fmla="val 50000"/>
                </a:avLst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화살표 연결선 28"/>
              <p:cNvCxnSpPr>
                <a:stCxn id="37" idx="2"/>
                <a:endCxn id="38" idx="0"/>
              </p:cNvCxnSpPr>
              <p:nvPr/>
            </p:nvCxnSpPr>
            <p:spPr>
              <a:xfrm rot="5400000">
                <a:off x="1455542" y="3942159"/>
                <a:ext cx="495300" cy="2381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hape 32"/>
              <p:cNvCxnSpPr>
                <a:stCxn id="34" idx="3"/>
                <a:endCxn id="39" idx="0"/>
              </p:cNvCxnSpPr>
              <p:nvPr/>
            </p:nvCxnSpPr>
            <p:spPr>
              <a:xfrm>
                <a:off x="2857501" y="323850"/>
                <a:ext cx="1371600" cy="3876675"/>
              </a:xfrm>
              <a:prstGeom prst="bentConnector2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hape 41"/>
              <p:cNvCxnSpPr>
                <a:stCxn id="35" idx="3"/>
                <a:endCxn id="39" idx="0"/>
              </p:cNvCxnSpPr>
              <p:nvPr/>
            </p:nvCxnSpPr>
            <p:spPr>
              <a:xfrm>
                <a:off x="2847976" y="1304925"/>
                <a:ext cx="1381125" cy="2895600"/>
              </a:xfrm>
              <a:prstGeom prst="bentConnector2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hape 45"/>
              <p:cNvCxnSpPr>
                <a:stCxn id="37" idx="3"/>
                <a:endCxn id="39" idx="0"/>
              </p:cNvCxnSpPr>
              <p:nvPr/>
            </p:nvCxnSpPr>
            <p:spPr>
              <a:xfrm>
                <a:off x="2847976" y="3371850"/>
                <a:ext cx="1381125" cy="828675"/>
              </a:xfrm>
              <a:prstGeom prst="bentConnector2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꺾인 연결선 32"/>
              <p:cNvCxnSpPr>
                <a:stCxn id="36" idx="1"/>
                <a:endCxn id="38" idx="1"/>
              </p:cNvCxnSpPr>
              <p:nvPr/>
            </p:nvCxnSpPr>
            <p:spPr>
              <a:xfrm rot="10800000" flipV="1">
                <a:off x="559596" y="2333029"/>
                <a:ext cx="2381" cy="2182416"/>
              </a:xfrm>
              <a:prstGeom prst="bentConnector3">
                <a:avLst>
                  <a:gd name="adj1" fmla="val 9701008"/>
                </a:avLst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그룹 12"/>
            <p:cNvGrpSpPr/>
            <p:nvPr/>
          </p:nvGrpSpPr>
          <p:grpSpPr>
            <a:xfrm>
              <a:off x="0" y="9524"/>
              <a:ext cx="3657600" cy="4067175"/>
              <a:chOff x="0" y="9524"/>
              <a:chExt cx="3657600" cy="4067175"/>
            </a:xfrm>
          </p:grpSpPr>
          <p:sp>
            <p:nvSpPr>
              <p:cNvPr id="18" name="TextBox 33"/>
              <p:cNvSpPr txBox="1"/>
              <p:nvPr/>
            </p:nvSpPr>
            <p:spPr>
              <a:xfrm>
                <a:off x="3171825" y="952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Yes</a:t>
                </a:r>
                <a:endParaRPr lang="ko-KR" altLang="en-US" sz="1500" b="1" spc="-150"/>
              </a:p>
            </p:txBody>
          </p:sp>
          <p:sp>
            <p:nvSpPr>
              <p:cNvPr id="19" name="TextBox 47"/>
              <p:cNvSpPr txBox="1"/>
              <p:nvPr/>
            </p:nvSpPr>
            <p:spPr>
              <a:xfrm>
                <a:off x="3171825" y="98107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Yes</a:t>
                </a:r>
                <a:endParaRPr lang="ko-KR" altLang="en-US" sz="1500" b="1" spc="-150"/>
              </a:p>
            </p:txBody>
          </p:sp>
          <p:sp>
            <p:nvSpPr>
              <p:cNvPr id="20" name="TextBox 48"/>
              <p:cNvSpPr txBox="1"/>
              <p:nvPr/>
            </p:nvSpPr>
            <p:spPr>
              <a:xfrm>
                <a:off x="0" y="286702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Yes</a:t>
                </a:r>
                <a:endParaRPr lang="ko-KR" altLang="en-US" sz="1500" b="1" spc="-150"/>
              </a:p>
            </p:txBody>
          </p:sp>
          <p:sp>
            <p:nvSpPr>
              <p:cNvPr id="21" name="TextBox 49"/>
              <p:cNvSpPr txBox="1"/>
              <p:nvPr/>
            </p:nvSpPr>
            <p:spPr>
              <a:xfrm>
                <a:off x="3171825" y="3067049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Yes</a:t>
                </a:r>
                <a:endParaRPr lang="ko-KR" altLang="en-US" sz="1500" b="1" spc="-150"/>
              </a:p>
            </p:txBody>
          </p:sp>
          <p:sp>
            <p:nvSpPr>
              <p:cNvPr id="22" name="TextBox 62"/>
              <p:cNvSpPr txBox="1"/>
              <p:nvPr/>
            </p:nvSpPr>
            <p:spPr>
              <a:xfrm>
                <a:off x="1743075" y="666749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No</a:t>
                </a:r>
                <a:endParaRPr lang="ko-KR" altLang="en-US" sz="1500" b="1" spc="-150"/>
              </a:p>
            </p:txBody>
          </p:sp>
          <p:sp>
            <p:nvSpPr>
              <p:cNvPr id="23" name="TextBox 65"/>
              <p:cNvSpPr txBox="1"/>
              <p:nvPr/>
            </p:nvSpPr>
            <p:spPr>
              <a:xfrm>
                <a:off x="1781175" y="168592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No</a:t>
                </a:r>
                <a:endParaRPr lang="ko-KR" altLang="en-US" sz="1500" b="1" spc="-150"/>
              </a:p>
            </p:txBody>
          </p:sp>
          <p:sp>
            <p:nvSpPr>
              <p:cNvPr id="24" name="TextBox 66"/>
              <p:cNvSpPr txBox="1"/>
              <p:nvPr/>
            </p:nvSpPr>
            <p:spPr>
              <a:xfrm>
                <a:off x="1752600" y="271462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No</a:t>
                </a:r>
                <a:endParaRPr lang="ko-KR" altLang="en-US" sz="1500" b="1" spc="-150"/>
              </a:p>
            </p:txBody>
          </p:sp>
          <p:sp>
            <p:nvSpPr>
              <p:cNvPr id="25" name="TextBox 67"/>
              <p:cNvSpPr txBox="1"/>
              <p:nvPr/>
            </p:nvSpPr>
            <p:spPr>
              <a:xfrm>
                <a:off x="1809750" y="3819524"/>
                <a:ext cx="485775" cy="25717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 anchorCtr="0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500" b="1" spc="-150"/>
                  <a:t>No</a:t>
                </a:r>
                <a:endParaRPr lang="ko-KR" altLang="en-US" sz="1500" b="1" spc="-15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내용 개체 틀 2"/>
          <p:cNvSpPr>
            <a:spLocks noGrp="1"/>
          </p:cNvSpPr>
          <p:nvPr>
            <p:ph idx="4294967295"/>
          </p:nvPr>
        </p:nvSpPr>
        <p:spPr>
          <a:xfrm>
            <a:off x="4716463" y="1285875"/>
            <a:ext cx="4427537" cy="571500"/>
          </a:xfrm>
        </p:spPr>
        <p:txBody>
          <a:bodyPr>
            <a:normAutofit lnSpcReduction="10000"/>
          </a:bodyPr>
          <a:lstStyle/>
          <a:p>
            <a:pPr marL="182563" indent="-182563" latinLnBrk="0">
              <a:buFont typeface="Arial" pitchFamily="34" charset="0"/>
              <a:buBlip>
                <a:blip r:embed="rId3"/>
              </a:buBlip>
            </a:pPr>
            <a:r>
              <a:rPr lang="ko-KR" altLang="en-US" sz="1600" b="1" spc="-150" dirty="0" smtClean="0">
                <a:latin typeface="+mn-ea"/>
              </a:rPr>
              <a:t>주당 </a:t>
            </a:r>
            <a:r>
              <a:rPr lang="en-US" altLang="ko-KR" sz="1600" b="1" spc="-150" dirty="0" smtClean="0">
                <a:latin typeface="+mn-ea"/>
              </a:rPr>
              <a:t>104</a:t>
            </a:r>
            <a:r>
              <a:rPr lang="ko-KR" altLang="en-US" sz="1600" b="1" spc="-150" dirty="0" smtClean="0">
                <a:latin typeface="+mn-ea"/>
              </a:rPr>
              <a:t>원을 지불하고 </a:t>
            </a:r>
            <a:r>
              <a:rPr lang="en-US" altLang="ko-KR" sz="1600" b="1" spc="-150" dirty="0" smtClean="0">
                <a:latin typeface="+mn-ea"/>
              </a:rPr>
              <a:t>A</a:t>
            </a:r>
            <a:r>
              <a:rPr lang="ko-KR" altLang="en-US" sz="1600" b="1" spc="-150" dirty="0" smtClean="0">
                <a:latin typeface="+mn-ea"/>
              </a:rPr>
              <a:t>사 주식 </a:t>
            </a:r>
            <a:r>
              <a:rPr lang="en-US" altLang="ko-KR" sz="1600" b="1" spc="-150" dirty="0" smtClean="0">
                <a:latin typeface="+mn-ea"/>
              </a:rPr>
              <a:t>1,000</a:t>
            </a:r>
            <a:r>
              <a:rPr lang="ko-KR" altLang="en-US" sz="1600" b="1" spc="-150" dirty="0" smtClean="0">
                <a:latin typeface="+mn-ea"/>
              </a:rPr>
              <a:t>주를 수취하는 계약</a:t>
            </a:r>
            <a:endParaRPr lang="en-US" altLang="ko-KR" sz="1600" b="1" spc="-150" dirty="0" smtClean="0">
              <a:latin typeface="+mn-ea"/>
            </a:endParaRPr>
          </a:p>
        </p:txBody>
      </p:sp>
      <p:graphicFrame>
        <p:nvGraphicFramePr>
          <p:cNvPr id="266245" name="Group 5"/>
          <p:cNvGraphicFramePr>
            <a:graphicFrameLocks noGrp="1"/>
          </p:cNvGraphicFramePr>
          <p:nvPr/>
        </p:nvGraphicFramePr>
        <p:xfrm>
          <a:off x="4857750" y="1836738"/>
          <a:ext cx="4000500" cy="1377952"/>
        </p:xfrm>
        <a:graphic>
          <a:graphicData uri="http://schemas.openxmlformats.org/drawingml/2006/table">
            <a:tbl>
              <a:tblPr/>
              <a:tblGrid>
                <a:gridCol w="800100"/>
                <a:gridCol w="842963"/>
                <a:gridCol w="785812"/>
                <a:gridCol w="771525"/>
                <a:gridCol w="800100"/>
              </a:tblGrid>
              <a:tr h="304800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39999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spot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39999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Forward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3999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price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FV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>
                        <a:alpha val="10196"/>
                      </a:srgbClr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계약시점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2002. 2. 1.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100(*1)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72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결산시점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2002.12.31.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72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만기시점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2003. 1.31.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104(*2)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72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8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56359" name="내용 개체 틀 2"/>
          <p:cNvSpPr txBox="1">
            <a:spLocks/>
          </p:cNvSpPr>
          <p:nvPr/>
        </p:nvSpPr>
        <p:spPr bwMode="auto">
          <a:xfrm>
            <a:off x="4786313" y="3194050"/>
            <a:ext cx="42862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</a:pPr>
            <a:r>
              <a:rPr kumimoji="0" lang="en-US" altLang="ko-KR" sz="1200" b="1">
                <a:latin typeface="+mn-ea"/>
                <a:ea typeface="+mn-ea"/>
              </a:rPr>
              <a:t>(*1) Present value of forward price</a:t>
            </a:r>
          </a:p>
          <a:p>
            <a:pPr marL="273050" indent="-273050" eaLnBrk="0" hangingPunct="0">
              <a:spcBef>
                <a:spcPct val="20000"/>
              </a:spcBef>
            </a:pPr>
            <a:r>
              <a:rPr kumimoji="0" lang="en-US" altLang="ko-KR" sz="1200" b="1">
                <a:latin typeface="+mn-ea"/>
                <a:ea typeface="+mn-ea"/>
              </a:rPr>
              <a:t>(*2) Fixed forward price to be paid </a:t>
            </a:r>
          </a:p>
        </p:txBody>
      </p:sp>
      <p:grpSp>
        <p:nvGrpSpPr>
          <p:cNvPr id="2" name="그룹 42"/>
          <p:cNvGrpSpPr>
            <a:grpSpLocks/>
          </p:cNvGrpSpPr>
          <p:nvPr/>
        </p:nvGrpSpPr>
        <p:grpSpPr bwMode="auto">
          <a:xfrm>
            <a:off x="214313" y="1714500"/>
            <a:ext cx="4000500" cy="785735"/>
            <a:chOff x="214600" y="1285860"/>
            <a:chExt cx="4000528" cy="785542"/>
          </a:xfrm>
        </p:grpSpPr>
        <p:sp>
          <p:nvSpPr>
            <p:cNvPr id="9" name="타원 8"/>
            <p:cNvSpPr/>
            <p:nvPr/>
          </p:nvSpPr>
          <p:spPr>
            <a:xfrm>
              <a:off x="214600" y="1285860"/>
              <a:ext cx="714380" cy="714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A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3500748" y="1285860"/>
              <a:ext cx="714380" cy="714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B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12" name="직선 화살표 연결선 11"/>
            <p:cNvCxnSpPr/>
            <p:nvPr/>
          </p:nvCxnSpPr>
          <p:spPr>
            <a:xfrm>
              <a:off x="1171869" y="1569953"/>
              <a:ext cx="2160603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rot="10800000">
              <a:off x="1143293" y="1785800"/>
              <a:ext cx="2159015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477" name="TextBox 15"/>
            <p:cNvSpPr txBox="1">
              <a:spLocks noChangeArrowheads="1"/>
            </p:cNvSpPr>
            <p:nvPr/>
          </p:nvSpPr>
          <p:spPr bwMode="auto">
            <a:xfrm>
              <a:off x="1214732" y="1285860"/>
              <a:ext cx="1415782" cy="307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atin typeface="+mn-ea"/>
                  <a:ea typeface="+mn-ea"/>
                </a:rPr>
                <a:t>현금 </a:t>
              </a:r>
              <a:r>
                <a:rPr lang="en-US" altLang="ko-KR" sz="1400" b="1" dirty="0">
                  <a:latin typeface="+mn-ea"/>
                  <a:ea typeface="+mn-ea"/>
                </a:rPr>
                <a:t>\104,000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  <p:sp>
          <p:nvSpPr>
            <p:cNvPr id="56478" name="TextBox 16"/>
            <p:cNvSpPr txBox="1">
              <a:spLocks noChangeArrowheads="1"/>
            </p:cNvSpPr>
            <p:nvPr/>
          </p:nvSpPr>
          <p:spPr bwMode="auto">
            <a:xfrm>
              <a:off x="1214732" y="1763701"/>
              <a:ext cx="2186832" cy="307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latin typeface="+mn-ea"/>
                  <a:ea typeface="+mn-ea"/>
                </a:rPr>
                <a:t>주식 </a:t>
              </a:r>
              <a:r>
                <a:rPr lang="en-US" altLang="ko-KR" sz="1400" b="1">
                  <a:latin typeface="+mn-ea"/>
                  <a:ea typeface="+mn-ea"/>
                </a:rPr>
                <a:t>1,000</a:t>
              </a:r>
              <a:r>
                <a:rPr lang="ko-KR" altLang="en-US" sz="1400" b="1">
                  <a:latin typeface="+mn-ea"/>
                  <a:ea typeface="+mn-ea"/>
                </a:rPr>
                <a:t>주</a:t>
              </a:r>
              <a:r>
                <a:rPr lang="en-US" altLang="ko-KR" sz="1400" b="1">
                  <a:latin typeface="+mn-ea"/>
                  <a:ea typeface="+mn-ea"/>
                </a:rPr>
                <a:t>(\106,000)</a:t>
              </a:r>
              <a:endParaRPr lang="ko-KR" altLang="en-US" sz="1400" b="1">
                <a:latin typeface="+mn-ea"/>
                <a:ea typeface="+mn-ea"/>
              </a:endParaRPr>
            </a:p>
          </p:txBody>
        </p:sp>
        <p:sp>
          <p:nvSpPr>
            <p:cNvPr id="56479" name="TextBox 17"/>
            <p:cNvSpPr txBox="1">
              <a:spLocks noChangeArrowheads="1"/>
            </p:cNvSpPr>
            <p:nvPr/>
          </p:nvSpPr>
          <p:spPr bwMode="auto">
            <a:xfrm>
              <a:off x="1214732" y="1531925"/>
              <a:ext cx="1643411" cy="307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0000FF"/>
                  </a:solidFill>
                  <a:latin typeface="+mn-ea"/>
                  <a:ea typeface="+mn-ea"/>
                </a:rPr>
                <a:t>Net \2,000 </a:t>
              </a:r>
              <a:r>
                <a:rPr lang="ko-KR" altLang="en-US" sz="1400" b="1" dirty="0">
                  <a:solidFill>
                    <a:srgbClr val="0000FF"/>
                  </a:solidFill>
                  <a:latin typeface="+mn-ea"/>
                  <a:ea typeface="+mn-ea"/>
                </a:rPr>
                <a:t>수취</a:t>
              </a:r>
              <a:r>
                <a:rPr lang="en-US" altLang="ko-KR" sz="1400" b="1" dirty="0">
                  <a:solidFill>
                    <a:srgbClr val="0000FF"/>
                  </a:solidFill>
                  <a:latin typeface="+mn-ea"/>
                  <a:ea typeface="+mn-ea"/>
                </a:rPr>
                <a:t> </a:t>
              </a:r>
              <a:endParaRPr lang="ko-KR" altLang="en-US" sz="1400" b="1" dirty="0">
                <a:solidFill>
                  <a:srgbClr val="0000FF"/>
                </a:solidFill>
                <a:latin typeface="+mn-ea"/>
                <a:ea typeface="+mn-ea"/>
              </a:endParaRPr>
            </a:p>
          </p:txBody>
        </p:sp>
      </p:grpSp>
      <p:graphicFrame>
        <p:nvGraphicFramePr>
          <p:cNvPr id="266290" name="Group 50"/>
          <p:cNvGraphicFramePr>
            <a:graphicFrameLocks noGrp="1"/>
          </p:cNvGraphicFramePr>
          <p:nvPr/>
        </p:nvGraphicFramePr>
        <p:xfrm>
          <a:off x="214313" y="2571750"/>
          <a:ext cx="4071937" cy="1073152"/>
        </p:xfrm>
        <a:graphic>
          <a:graphicData uri="http://schemas.openxmlformats.org/drawingml/2006/table">
            <a:tbl>
              <a:tblPr/>
              <a:tblGrid>
                <a:gridCol w="814387"/>
                <a:gridCol w="950913"/>
                <a:gridCol w="677862"/>
                <a:gridCol w="914400"/>
                <a:gridCol w="714375"/>
              </a:tblGrid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2002. 2. 1.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회계처리없음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2002.12.31.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6,300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2003. 1.31.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손실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4,300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56390" name="내용 개체 틀 2"/>
          <p:cNvSpPr txBox="1">
            <a:spLocks/>
          </p:cNvSpPr>
          <p:nvPr/>
        </p:nvSpPr>
        <p:spPr bwMode="auto">
          <a:xfrm>
            <a:off x="142875" y="1285875"/>
            <a:ext cx="428625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</a:pPr>
            <a:r>
              <a:rPr kumimoji="0" lang="en-US" altLang="ko-KR" sz="1600" b="1" spc="-150" dirty="0">
                <a:solidFill>
                  <a:srgbClr val="0000FF"/>
                </a:solidFill>
                <a:latin typeface="+mn-ea"/>
                <a:ea typeface="+mn-ea"/>
              </a:rPr>
              <a:t>A. </a:t>
            </a:r>
            <a:r>
              <a:rPr kumimoji="0" lang="ko-KR" altLang="en-US" sz="1600" b="1" spc="-150" dirty="0">
                <a:solidFill>
                  <a:srgbClr val="0000FF"/>
                </a:solidFill>
                <a:latin typeface="+mn-ea"/>
                <a:ea typeface="+mn-ea"/>
              </a:rPr>
              <a:t>현금</a:t>
            </a:r>
            <a:r>
              <a:rPr kumimoji="0" lang="en-US" altLang="ko-KR" sz="1600" b="1" spc="-15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spc="-150" dirty="0">
                <a:solidFill>
                  <a:srgbClr val="0000FF"/>
                </a:solidFill>
                <a:latin typeface="+mn-ea"/>
                <a:ea typeface="+mn-ea"/>
              </a:rPr>
              <a:t>차액결제</a:t>
            </a:r>
            <a:r>
              <a:rPr kumimoji="0" lang="en-US" altLang="ko-KR" sz="1600" b="1" spc="-150" dirty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kumimoji="0" lang="ko-KR" altLang="en-US" sz="1600" b="1" spc="-150" dirty="0">
                <a:solidFill>
                  <a:srgbClr val="0000FF"/>
                </a:solidFill>
                <a:latin typeface="+mn-ea"/>
                <a:ea typeface="+mn-ea"/>
              </a:rPr>
              <a:t>현금</a:t>
            </a:r>
            <a:r>
              <a:rPr kumimoji="0" lang="en-US" altLang="ko-KR" sz="1600" b="1" spc="-15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spc="-150" dirty="0">
                <a:solidFill>
                  <a:srgbClr val="0000FF"/>
                </a:solidFill>
                <a:latin typeface="+mn-ea"/>
                <a:ea typeface="+mn-ea"/>
              </a:rPr>
              <a:t>대 현금</a:t>
            </a:r>
            <a:r>
              <a:rPr kumimoji="0" lang="en-US" altLang="ko-KR" sz="1600" b="1" spc="-150" dirty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</p:txBody>
      </p:sp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4857750" y="4286250"/>
            <a:ext cx="4000500" cy="785543"/>
            <a:chOff x="4857721" y="4000503"/>
            <a:chExt cx="4000528" cy="785665"/>
          </a:xfrm>
        </p:grpSpPr>
        <p:sp>
          <p:nvSpPr>
            <p:cNvPr id="23" name="타원 22"/>
            <p:cNvSpPr/>
            <p:nvPr/>
          </p:nvSpPr>
          <p:spPr>
            <a:xfrm>
              <a:off x="4857721" y="4000503"/>
              <a:ext cx="714380" cy="71448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A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8143869" y="4000503"/>
              <a:ext cx="714380" cy="71448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B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5" name="직선 화살표 연결선 24"/>
            <p:cNvCxnSpPr/>
            <p:nvPr/>
          </p:nvCxnSpPr>
          <p:spPr>
            <a:xfrm>
              <a:off x="5786416" y="4284710"/>
              <a:ext cx="2160602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rot="10800000">
              <a:off x="5768952" y="4500644"/>
              <a:ext cx="2160603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470" name="TextBox 26"/>
            <p:cNvSpPr txBox="1">
              <a:spLocks noChangeArrowheads="1"/>
            </p:cNvSpPr>
            <p:nvPr/>
          </p:nvSpPr>
          <p:spPr bwMode="auto">
            <a:xfrm>
              <a:off x="5857853" y="4000503"/>
              <a:ext cx="1415782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latin typeface="+mn-ea"/>
                  <a:ea typeface="+mn-ea"/>
                </a:rPr>
                <a:t>현금 </a:t>
              </a:r>
              <a:r>
                <a:rPr lang="en-US" altLang="ko-KR" sz="1400" b="1">
                  <a:latin typeface="+mn-ea"/>
                  <a:ea typeface="+mn-ea"/>
                </a:rPr>
                <a:t>\104,000</a:t>
              </a:r>
              <a:endParaRPr lang="ko-KR" altLang="en-US" sz="1400" b="1">
                <a:latin typeface="+mn-ea"/>
                <a:ea typeface="+mn-ea"/>
              </a:endParaRPr>
            </a:p>
          </p:txBody>
        </p:sp>
        <p:sp>
          <p:nvSpPr>
            <p:cNvPr id="56471" name="TextBox 27"/>
            <p:cNvSpPr txBox="1">
              <a:spLocks noChangeArrowheads="1"/>
            </p:cNvSpPr>
            <p:nvPr/>
          </p:nvSpPr>
          <p:spPr bwMode="auto">
            <a:xfrm>
              <a:off x="5857853" y="4478343"/>
              <a:ext cx="1249069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latin typeface="+mn-ea"/>
                  <a:ea typeface="+mn-ea"/>
                </a:rPr>
                <a:t>주식 </a:t>
              </a:r>
              <a:r>
                <a:rPr lang="en-US" altLang="ko-KR" sz="1400" b="1">
                  <a:latin typeface="+mn-ea"/>
                  <a:ea typeface="+mn-ea"/>
                </a:rPr>
                <a:t>1,000</a:t>
              </a:r>
              <a:r>
                <a:rPr lang="ko-KR" altLang="en-US" sz="1400" b="1">
                  <a:latin typeface="+mn-ea"/>
                  <a:ea typeface="+mn-ea"/>
                </a:rPr>
                <a:t>주</a:t>
              </a:r>
            </a:p>
          </p:txBody>
        </p:sp>
        <p:sp>
          <p:nvSpPr>
            <p:cNvPr id="56472" name="TextBox 28"/>
            <p:cNvSpPr txBox="1">
              <a:spLocks noChangeArrowheads="1"/>
            </p:cNvSpPr>
            <p:nvPr/>
          </p:nvSpPr>
          <p:spPr bwMode="auto">
            <a:xfrm>
              <a:off x="5857853" y="4246567"/>
              <a:ext cx="2233320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solidFill>
                    <a:srgbClr val="0000FF"/>
                  </a:solidFill>
                  <a:latin typeface="+mn-ea"/>
                  <a:ea typeface="+mn-ea"/>
                </a:rPr>
                <a:t>총액 결제 </a:t>
              </a:r>
              <a:r>
                <a:rPr lang="en-US" altLang="ko-KR" sz="1400" b="1">
                  <a:solidFill>
                    <a:srgbClr val="0000FF"/>
                  </a:solidFill>
                  <a:latin typeface="+mn-ea"/>
                  <a:ea typeface="+mn-ea"/>
                </a:rPr>
                <a:t>(</a:t>
              </a:r>
              <a:r>
                <a:rPr lang="ko-KR" altLang="en-US" sz="1400" b="1">
                  <a:solidFill>
                    <a:srgbClr val="0000FF"/>
                  </a:solidFill>
                  <a:latin typeface="+mn-ea"/>
                  <a:ea typeface="+mn-ea"/>
                </a:rPr>
                <a:t>자기주식취득</a:t>
              </a:r>
              <a:r>
                <a:rPr lang="en-US" altLang="ko-KR" sz="1400" b="1">
                  <a:solidFill>
                    <a:srgbClr val="0000FF"/>
                  </a:solidFill>
                  <a:latin typeface="+mn-ea"/>
                  <a:ea typeface="+mn-ea"/>
                </a:rPr>
                <a:t>)</a:t>
              </a:r>
              <a:endParaRPr lang="ko-KR" altLang="en-US" sz="1400" b="1">
                <a:solidFill>
                  <a:srgbClr val="0000FF"/>
                </a:solidFill>
                <a:latin typeface="+mn-ea"/>
                <a:ea typeface="+mn-ea"/>
              </a:endParaRPr>
            </a:p>
          </p:txBody>
        </p:sp>
      </p:grpSp>
      <p:graphicFrame>
        <p:nvGraphicFramePr>
          <p:cNvPr id="266328" name="Group 88"/>
          <p:cNvGraphicFramePr>
            <a:graphicFrameLocks noGrp="1"/>
          </p:cNvGraphicFramePr>
          <p:nvPr/>
        </p:nvGraphicFramePr>
        <p:xfrm>
          <a:off x="4857750" y="5143500"/>
          <a:ext cx="4071938" cy="1073152"/>
        </p:xfrm>
        <a:graphic>
          <a:graphicData uri="http://schemas.openxmlformats.org/drawingml/2006/table">
            <a:tbl>
              <a:tblPr/>
              <a:tblGrid>
                <a:gridCol w="814388"/>
                <a:gridCol w="900112"/>
                <a:gridCol w="728663"/>
                <a:gridCol w="914400"/>
                <a:gridCol w="714375"/>
              </a:tblGrid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2002. 2. 1.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2002.12.31.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이자비용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3,660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3,660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2003. 1.31.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이자비용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104,000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104,000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56424" name="내용 개체 틀 2"/>
          <p:cNvSpPr txBox="1">
            <a:spLocks/>
          </p:cNvSpPr>
          <p:nvPr/>
        </p:nvSpPr>
        <p:spPr bwMode="auto">
          <a:xfrm>
            <a:off x="4786313" y="3857625"/>
            <a:ext cx="428625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</a:pP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C. </a:t>
            </a:r>
            <a:r>
              <a:rPr kumimoji="0" lang="ko-KR" altLang="en-US" sz="1600" b="1" spc="-150">
                <a:solidFill>
                  <a:srgbClr val="0000FF"/>
                </a:solidFill>
                <a:latin typeface="+mn-ea"/>
                <a:ea typeface="+mn-ea"/>
              </a:rPr>
              <a:t>총액 실물결제</a:t>
            </a: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kumimoji="0" lang="ko-KR" altLang="en-US" sz="1600" b="1" spc="-150">
                <a:solidFill>
                  <a:srgbClr val="0000FF"/>
                </a:solidFill>
                <a:latin typeface="+mn-ea"/>
                <a:ea typeface="+mn-ea"/>
              </a:rPr>
              <a:t>현금 대 주식</a:t>
            </a: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</p:txBody>
      </p:sp>
      <p:grpSp>
        <p:nvGrpSpPr>
          <p:cNvPr id="4" name="그룹 43"/>
          <p:cNvGrpSpPr>
            <a:grpSpLocks/>
          </p:cNvGrpSpPr>
          <p:nvPr/>
        </p:nvGrpSpPr>
        <p:grpSpPr bwMode="auto">
          <a:xfrm>
            <a:off x="214313" y="4286250"/>
            <a:ext cx="4000500" cy="785543"/>
            <a:chOff x="214251" y="4000503"/>
            <a:chExt cx="4000528" cy="785665"/>
          </a:xfrm>
        </p:grpSpPr>
        <p:sp>
          <p:nvSpPr>
            <p:cNvPr id="32" name="타원 31"/>
            <p:cNvSpPr/>
            <p:nvPr/>
          </p:nvSpPr>
          <p:spPr>
            <a:xfrm>
              <a:off x="214251" y="4000503"/>
              <a:ext cx="714380" cy="71448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A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3500399" y="4000503"/>
              <a:ext cx="714380" cy="71448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+mn-ea"/>
                </a:rPr>
                <a:t>B</a:t>
              </a:r>
              <a:endParaRPr lang="ko-KR" altLang="en-US" b="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34" name="직선 화살표 연결선 33"/>
            <p:cNvCxnSpPr/>
            <p:nvPr/>
          </p:nvCxnSpPr>
          <p:spPr>
            <a:xfrm>
              <a:off x="1163583" y="4284710"/>
              <a:ext cx="2160602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 rot="10800000">
              <a:off x="1125482" y="4500644"/>
              <a:ext cx="2160602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463" name="TextBox 35"/>
            <p:cNvSpPr txBox="1">
              <a:spLocks noChangeArrowheads="1"/>
            </p:cNvSpPr>
            <p:nvPr/>
          </p:nvSpPr>
          <p:spPr bwMode="auto">
            <a:xfrm>
              <a:off x="1214383" y="4000503"/>
              <a:ext cx="2366370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latin typeface="+mn-ea"/>
                  <a:ea typeface="+mn-ea"/>
                </a:rPr>
                <a:t>현금 </a:t>
              </a:r>
              <a:r>
                <a:rPr lang="en-US" altLang="ko-KR" sz="1400" b="1">
                  <a:latin typeface="+mn-ea"/>
                  <a:ea typeface="+mn-ea"/>
                </a:rPr>
                <a:t>\104,000(</a:t>
              </a:r>
              <a:r>
                <a:rPr lang="ko-KR" altLang="en-US" sz="1400" b="1">
                  <a:latin typeface="+mn-ea"/>
                  <a:ea typeface="+mn-ea"/>
                </a:rPr>
                <a:t>약</a:t>
              </a:r>
              <a:r>
                <a:rPr lang="en-US" altLang="ko-KR" sz="1400" b="1">
                  <a:latin typeface="+mn-ea"/>
                  <a:ea typeface="+mn-ea"/>
                </a:rPr>
                <a:t>981.1</a:t>
              </a:r>
              <a:r>
                <a:rPr lang="ko-KR" altLang="en-US" sz="1400" b="1">
                  <a:latin typeface="+mn-ea"/>
                  <a:ea typeface="+mn-ea"/>
                </a:rPr>
                <a:t>주</a:t>
              </a:r>
              <a:r>
                <a:rPr lang="en-US" altLang="ko-KR" sz="1400" b="1">
                  <a:latin typeface="+mn-ea"/>
                  <a:ea typeface="+mn-ea"/>
                </a:rPr>
                <a:t>)</a:t>
              </a:r>
              <a:endParaRPr lang="ko-KR" altLang="en-US" sz="1400" b="1">
                <a:latin typeface="+mn-ea"/>
                <a:ea typeface="+mn-ea"/>
              </a:endParaRPr>
            </a:p>
          </p:txBody>
        </p:sp>
        <p:sp>
          <p:nvSpPr>
            <p:cNvPr id="56464" name="TextBox 36"/>
            <p:cNvSpPr txBox="1">
              <a:spLocks noChangeArrowheads="1"/>
            </p:cNvSpPr>
            <p:nvPr/>
          </p:nvSpPr>
          <p:spPr bwMode="auto">
            <a:xfrm>
              <a:off x="1231845" y="4478343"/>
              <a:ext cx="1249069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latin typeface="+mn-ea"/>
                  <a:ea typeface="+mn-ea"/>
                </a:rPr>
                <a:t>주식 </a:t>
              </a:r>
              <a:r>
                <a:rPr lang="en-US" altLang="ko-KR" sz="1400" b="1">
                  <a:latin typeface="+mn-ea"/>
                  <a:ea typeface="+mn-ea"/>
                </a:rPr>
                <a:t>1,000</a:t>
              </a:r>
              <a:r>
                <a:rPr lang="ko-KR" altLang="en-US" sz="1400" b="1">
                  <a:latin typeface="+mn-ea"/>
                  <a:ea typeface="+mn-ea"/>
                </a:rPr>
                <a:t>주</a:t>
              </a:r>
            </a:p>
          </p:txBody>
        </p:sp>
        <p:sp>
          <p:nvSpPr>
            <p:cNvPr id="56465" name="TextBox 37"/>
            <p:cNvSpPr txBox="1">
              <a:spLocks noChangeArrowheads="1"/>
            </p:cNvSpPr>
            <p:nvPr/>
          </p:nvSpPr>
          <p:spPr bwMode="auto">
            <a:xfrm>
              <a:off x="1231845" y="4246567"/>
              <a:ext cx="2358355" cy="30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spc="-150" dirty="0">
                  <a:solidFill>
                    <a:srgbClr val="0000FF"/>
                  </a:solidFill>
                  <a:latin typeface="+mn-ea"/>
                  <a:ea typeface="+mn-ea"/>
                </a:rPr>
                <a:t>Net 18.9</a:t>
              </a:r>
              <a:r>
                <a:rPr lang="ko-KR" altLang="en-US" sz="1400" b="1" spc="-150" dirty="0">
                  <a:solidFill>
                    <a:srgbClr val="0000FF"/>
                  </a:solidFill>
                  <a:latin typeface="+mn-ea"/>
                  <a:ea typeface="+mn-ea"/>
                </a:rPr>
                <a:t>주 수취</a:t>
              </a:r>
              <a:r>
                <a:rPr lang="en-US" altLang="ko-KR" sz="1400" b="1" spc="-150" dirty="0">
                  <a:solidFill>
                    <a:srgbClr val="0000FF"/>
                  </a:solidFill>
                  <a:latin typeface="+mn-ea"/>
                  <a:ea typeface="+mn-ea"/>
                </a:rPr>
                <a:t>(</a:t>
              </a:r>
              <a:r>
                <a:rPr lang="ko-KR" altLang="en-US" sz="1400" b="1" spc="-150" dirty="0">
                  <a:solidFill>
                    <a:srgbClr val="0000FF"/>
                  </a:solidFill>
                  <a:latin typeface="+mn-ea"/>
                  <a:ea typeface="+mn-ea"/>
                </a:rPr>
                <a:t>자기주식취득</a:t>
              </a:r>
              <a:r>
                <a:rPr lang="en-US" altLang="ko-KR" sz="1400" b="1" dirty="0">
                  <a:solidFill>
                    <a:srgbClr val="0000FF"/>
                  </a:solidFill>
                  <a:latin typeface="+mn-ea"/>
                  <a:ea typeface="+mn-ea"/>
                </a:rPr>
                <a:t>)</a:t>
              </a:r>
              <a:endParaRPr lang="ko-KR" altLang="en-US" sz="1400" b="1" dirty="0">
                <a:solidFill>
                  <a:srgbClr val="0000FF"/>
                </a:solidFill>
                <a:latin typeface="+mn-ea"/>
                <a:ea typeface="+mn-ea"/>
              </a:endParaRPr>
            </a:p>
          </p:txBody>
        </p:sp>
      </p:grpSp>
      <p:graphicFrame>
        <p:nvGraphicFramePr>
          <p:cNvPr id="266369" name="Group 129"/>
          <p:cNvGraphicFramePr>
            <a:graphicFrameLocks noGrp="1"/>
          </p:cNvGraphicFramePr>
          <p:nvPr/>
        </p:nvGraphicFramePr>
        <p:xfrm>
          <a:off x="214313" y="5143500"/>
          <a:ext cx="4071937" cy="1003300"/>
        </p:xfrm>
        <a:graphic>
          <a:graphicData uri="http://schemas.openxmlformats.org/drawingml/2006/table">
            <a:tbl>
              <a:tblPr/>
              <a:tblGrid>
                <a:gridCol w="814387"/>
                <a:gridCol w="950913"/>
                <a:gridCol w="677862"/>
                <a:gridCol w="914400"/>
                <a:gridCol w="714375"/>
              </a:tblGrid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2002. 2. 1.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회계처리없음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358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2002.12.31.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2003. 1.31.</a:t>
                      </a: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손실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4,300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50" b="1" i="0" u="none" strike="noStrike" cap="none" spc="-150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선도계약자산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5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endParaRPr kumimoji="0" lang="ko-KR" altLang="en-US" sz="135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56455" name="내용 개체 틀 2"/>
          <p:cNvSpPr txBox="1">
            <a:spLocks/>
          </p:cNvSpPr>
          <p:nvPr/>
        </p:nvSpPr>
        <p:spPr bwMode="auto">
          <a:xfrm>
            <a:off x="142875" y="3857625"/>
            <a:ext cx="428625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</a:pP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B. </a:t>
            </a:r>
            <a:r>
              <a:rPr kumimoji="0" lang="ko-KR" altLang="en-US" sz="1600" b="1" spc="-150">
                <a:solidFill>
                  <a:srgbClr val="0000FF"/>
                </a:solidFill>
                <a:latin typeface="+mn-ea"/>
                <a:ea typeface="+mn-ea"/>
              </a:rPr>
              <a:t>주식</a:t>
            </a: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spc="-150">
                <a:solidFill>
                  <a:srgbClr val="0000FF"/>
                </a:solidFill>
                <a:latin typeface="+mn-ea"/>
                <a:ea typeface="+mn-ea"/>
              </a:rPr>
              <a:t>차액결제</a:t>
            </a: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kumimoji="0" lang="ko-KR" altLang="en-US" sz="1600" b="1" spc="-150">
                <a:solidFill>
                  <a:srgbClr val="0000FF"/>
                </a:solidFill>
                <a:latin typeface="+mn-ea"/>
                <a:ea typeface="+mn-ea"/>
              </a:rPr>
              <a:t>주식 대 주식</a:t>
            </a:r>
            <a:r>
              <a:rPr kumimoji="0" lang="en-US" altLang="ko-KR" sz="1600" b="1" spc="-15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56456" name="제목 1"/>
          <p:cNvSpPr txBox="1">
            <a:spLocks/>
          </p:cNvSpPr>
          <p:nvPr/>
        </p:nvSpPr>
        <p:spPr bwMode="auto">
          <a:xfrm>
            <a:off x="0" y="703263"/>
            <a:ext cx="8143875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000" b="1" spc="-150" dirty="0">
                <a:latin typeface="Constantia" pitchFamily="18" charset="0"/>
                <a:ea typeface="가는각진제목체" pitchFamily="18" charset="-127"/>
              </a:rPr>
              <a:t>  </a:t>
            </a:r>
            <a:r>
              <a:rPr kumimoji="0" lang="ko-KR" altLang="en-US" sz="2000" b="1" spc="-150" dirty="0">
                <a:latin typeface="+mn-ea"/>
                <a:ea typeface="+mn-ea"/>
              </a:rPr>
              <a:t>사례 </a:t>
            </a:r>
            <a:r>
              <a:rPr kumimoji="0" lang="en-US" altLang="ko-KR" sz="2000" b="1" spc="-150" dirty="0">
                <a:latin typeface="+mn-ea"/>
                <a:ea typeface="+mn-ea"/>
              </a:rPr>
              <a:t>1. </a:t>
            </a:r>
            <a:r>
              <a:rPr kumimoji="0" lang="ko-KR" altLang="en-US" sz="2000" b="1" spc="-150" dirty="0">
                <a:latin typeface="+mn-ea"/>
                <a:ea typeface="+mn-ea"/>
              </a:rPr>
              <a:t>주식매입 선도계약 </a:t>
            </a:r>
            <a:r>
              <a:rPr kumimoji="0" lang="en-US" altLang="ko-KR" sz="2000" b="1" spc="-150" dirty="0">
                <a:latin typeface="+mn-ea"/>
                <a:ea typeface="+mn-ea"/>
              </a:rPr>
              <a:t>(Forward to buy shares) </a:t>
            </a:r>
            <a:endParaRPr kumimoji="0" lang="ko-KR" altLang="en-US" sz="2000" b="1" spc="-150" dirty="0">
              <a:latin typeface="+mn-ea"/>
              <a:ea typeface="+mn-ea"/>
            </a:endParaRPr>
          </a:p>
        </p:txBody>
      </p:sp>
      <p:sp>
        <p:nvSpPr>
          <p:cNvPr id="56457" name="슬라이드 번호 개체 틀 3"/>
          <p:cNvSpPr txBox="1">
            <a:spLocks noGrp="1"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8F208BC-F769-439F-925C-55843BFCDE6C}" type="slidenum">
              <a:rPr kumimoji="0" lang="ko-KR" altLang="en-US" sz="1400" b="1">
                <a:latin typeface="Constantia" pitchFamily="18" charset="0"/>
                <a:ea typeface="맑은 고딕" pitchFamily="50" charset="-127"/>
              </a:rPr>
              <a:pPr algn="r"/>
              <a:t>7</a:t>
            </a:fld>
            <a:endParaRPr kumimoji="0" lang="en-US" altLang="ko-KR" sz="1400" b="1">
              <a:latin typeface="Constantia" pitchFamily="18" charset="0"/>
              <a:ea typeface="맑은 고딕" pitchFamily="50" charset="-127"/>
            </a:endParaRP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0" y="0"/>
            <a:ext cx="9143999" cy="6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: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분류사례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59" grpId="0"/>
      <p:bldP spid="56390" grpId="0"/>
      <p:bldP spid="56424" grpId="0"/>
      <p:bldP spid="564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1" name="모서리가 둥근 직사각형 34"/>
          <p:cNvSpPr>
            <a:spLocks noChangeArrowheads="1"/>
          </p:cNvSpPr>
          <p:nvPr/>
        </p:nvSpPr>
        <p:spPr bwMode="auto">
          <a:xfrm>
            <a:off x="324167" y="980276"/>
            <a:ext cx="8712328" cy="47529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희석화 방지 조항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에 따른 조정 → 특정 사건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무상증자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직전의 기존 주주와 동일한 경제적 지위를 유지 →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확정 대 확정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(fixed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for fixed)”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원칙의 위배가 아님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276225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전환권 보유자 이외의 자의 비용으로 전환권 보유자에게 </a:t>
            </a:r>
            <a:r>
              <a:rPr lang="ko-KR" altLang="en-US" sz="1600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효익이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이전되는 결과를 초래하는 전환비율 등의 조정은 </a:t>
            </a:r>
            <a:r>
              <a:rPr lang="en-US" altLang="ko-KR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확정 대 확정</a:t>
            </a:r>
            <a:r>
              <a:rPr lang="en-US" altLang="ko-KR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원칙의 위배일 수 있음</a:t>
            </a:r>
          </a:p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희석화 방지 조항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에 따른 변동성은 ①지분상품의 공정가치 변동에 계속하여 노출되도록 하고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②기타 주주 대비 동일한 지분을 유지하도록 하기 위해 도입된 것임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오로지 희석화를 방지하기 위해 전환비율 등을 변경하는 것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무상증자 등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확정 대 확정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원칙의 위배가 아니며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이 조항으로 인해 금융부채로 분류하지는 아니함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주주와 채무상품 보유자의 상대적인 경제적 권리를 유지하기 위한 것이라면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확정 대 확정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원칙의 위배로 보지 아니함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모서리가 둥근 직사각형 41"/>
          <p:cNvSpPr>
            <a:spLocks noChangeArrowheads="1"/>
          </p:cNvSpPr>
          <p:nvPr/>
        </p:nvSpPr>
        <p:spPr bwMode="auto">
          <a:xfrm rot="20700000">
            <a:off x="278908" y="1217754"/>
            <a:ext cx="1655181" cy="7213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실무관행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(?)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51520" y="1484784"/>
            <a:ext cx="8640960" cy="1440160"/>
            <a:chOff x="222" y="2407"/>
            <a:chExt cx="5390" cy="364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“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희석화 방지 조항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”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에 따라 전환비율 등이 조정되고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전환권 등을 행사하는 경우 수령하는 주식의 수량은 변동됨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 latinLnBrk="0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자기지분상품의 수량이 확정되는가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51520" y="3140968"/>
            <a:ext cx="8640960" cy="1440160"/>
            <a:chOff x="222" y="2407"/>
            <a:chExt cx="5390" cy="364"/>
          </a:xfrm>
        </p:grpSpPr>
        <p:sp>
          <p:nvSpPr>
            <p:cNvPr id="25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무상증자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(bonus issue),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주식분할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•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병합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시가 대비 저가발행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(rights issue)</a:t>
              </a: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바탕"/>
                  <a:ea typeface="바탕"/>
                </a:rPr>
                <a:t>…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시가발행</a:t>
              </a:r>
            </a:p>
          </p:txBody>
        </p:sp>
        <p:sp>
          <p:nvSpPr>
            <p:cNvPr id="26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보유자의 경제적 지위가 조정 전후에 변경되는가</a:t>
              </a: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251520" y="4797152"/>
            <a:ext cx="8640960" cy="1440160"/>
            <a:chOff x="222" y="2407"/>
            <a:chExt cx="5390" cy="364"/>
          </a:xfrm>
        </p:grpSpPr>
        <p:sp>
          <p:nvSpPr>
            <p:cNvPr id="28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희석화 방지조항이 없다면 </a:t>
              </a:r>
              <a:r>
                <a:rPr lang="en-US" altLang="ko-KR" sz="2000" spc="-150" dirty="0" smtClean="0">
                  <a:solidFill>
                    <a:srgbClr val="0000FF"/>
                  </a:solidFill>
                  <a:latin typeface="바탕"/>
                  <a:ea typeface="바탕"/>
                </a:rPr>
                <a:t>…</a:t>
              </a:r>
              <a:r>
                <a:rPr lang="en-US" altLang="ko-KR" sz="2000" spc="-150" dirty="0" smtClean="0">
                  <a:solidFill>
                    <a:srgbClr val="0000FF"/>
                  </a:solidFill>
                  <a:latin typeface="+mn-ea"/>
                </a:rPr>
                <a:t> (?)</a:t>
              </a:r>
              <a:endParaRPr lang="en-US" altLang="ko-KR" sz="2000" spc="-150" dirty="0" smtClean="0">
                <a:solidFill>
                  <a:srgbClr val="0000FF"/>
                </a:solidFill>
                <a:latin typeface="바탕"/>
                <a:ea typeface="바탕"/>
              </a:endParaRP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solidFill>
                    <a:srgbClr val="0000FF"/>
                  </a:solidFill>
                  <a:latin typeface="+mn-ea"/>
                </a:rPr>
                <a:t>시가 대비 저가발행 </a:t>
              </a:r>
              <a:r>
                <a:rPr lang="en-US" altLang="ko-KR" sz="2000" spc="-150" dirty="0" smtClean="0">
                  <a:solidFill>
                    <a:srgbClr val="0000FF"/>
                  </a:solidFill>
                  <a:latin typeface="+mn-ea"/>
                </a:rPr>
                <a:t>= </a:t>
              </a:r>
              <a:r>
                <a:rPr lang="ko-KR" altLang="en-US" sz="2000" spc="-150" dirty="0" smtClean="0">
                  <a:solidFill>
                    <a:srgbClr val="0000FF"/>
                  </a:solidFill>
                  <a:latin typeface="+mn-ea"/>
                </a:rPr>
                <a:t>무상증자요소 </a:t>
              </a:r>
              <a:r>
                <a:rPr lang="en-US" altLang="ko-KR" sz="2000" spc="-150" dirty="0" smtClean="0">
                  <a:solidFill>
                    <a:srgbClr val="0000FF"/>
                  </a:solidFill>
                  <a:latin typeface="+mn-ea"/>
                </a:rPr>
                <a:t>+ </a:t>
              </a:r>
              <a:r>
                <a:rPr lang="ko-KR" altLang="en-US" sz="2000" spc="-150" dirty="0" smtClean="0">
                  <a:solidFill>
                    <a:srgbClr val="0000FF"/>
                  </a:solidFill>
                  <a:latin typeface="+mn-ea"/>
                </a:rPr>
                <a:t>시가발행요소 </a:t>
              </a:r>
              <a:r>
                <a:rPr lang="en-US" altLang="ko-KR" sz="2000" spc="-150" dirty="0" smtClean="0">
                  <a:solidFill>
                    <a:srgbClr val="0000FF"/>
                  </a:solidFill>
                  <a:latin typeface="+mn-ea"/>
                </a:rPr>
                <a:t>(?)</a:t>
              </a:r>
              <a:endParaRPr lang="ko-KR" altLang="en-US" sz="2000" spc="-150" dirty="0" smtClean="0">
                <a:solidFill>
                  <a:srgbClr val="0000FF"/>
                </a:solidFill>
                <a:latin typeface="+mn-ea"/>
              </a:endParaRPr>
            </a:p>
          </p:txBody>
        </p:sp>
        <p:sp>
          <p:nvSpPr>
            <p:cNvPr id="29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?</a:t>
              </a:r>
              <a:endParaRPr kumimoji="1" lang="en-US" altLang="ko-KR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79512" y="908720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희석화 방지 조항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과 관련하여 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IFRS(IAS 32)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에는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명시적 규정이 없음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594463" y="2555728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230722" y="2546793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순서도: 수동 연산 10"/>
          <p:cNvSpPr/>
          <p:nvPr/>
        </p:nvSpPr>
        <p:spPr>
          <a:xfrm rot="16200000">
            <a:off x="4967027" y="2546793"/>
            <a:ext cx="4860000" cy="2880000"/>
          </a:xfrm>
          <a:prstGeom prst="flowChartManualOperation">
            <a:avLst/>
          </a:prstGeom>
          <a:solidFill>
            <a:srgbClr val="53682A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직사각형 12"/>
          <p:cNvSpPr/>
          <p:nvPr/>
        </p:nvSpPr>
        <p:spPr>
          <a:xfrm>
            <a:off x="3171533" y="2292747"/>
            <a:ext cx="2880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+mn-lt"/>
                <a:ea typeface="+mj-ea"/>
              </a:rPr>
              <a:t>자본으로 분류</a:t>
            </a:r>
            <a:endParaRPr lang="en-US" altLang="ko-KR" sz="2000" spc="-150" dirty="0" smtClean="0">
              <a:latin typeface="+mn-lt"/>
              <a:ea typeface="+mj-ea"/>
            </a:endParaRPr>
          </a:p>
          <a:p>
            <a:pPr marL="357188" indent="-174625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/>
              <a:t>이유</a:t>
            </a:r>
            <a:r>
              <a:rPr lang="en-US" altLang="ko-KR" spc="-150" dirty="0" smtClean="0"/>
              <a:t>: </a:t>
            </a:r>
            <a:r>
              <a:rPr lang="ko-KR" altLang="en-US" spc="-150" dirty="0" smtClean="0"/>
              <a:t>상대적 지위 및 </a:t>
            </a:r>
            <a:r>
              <a:rPr lang="ko-KR" altLang="en-US" spc="-150" dirty="0" err="1" smtClean="0"/>
              <a:t>노출정도</a:t>
            </a:r>
            <a:r>
              <a:rPr lang="ko-KR" altLang="en-US" spc="-150" dirty="0" smtClean="0"/>
              <a:t> 등이 유지</a:t>
            </a:r>
            <a:endParaRPr lang="en-US" altLang="ko-KR" spc="-150" dirty="0" smtClean="0"/>
          </a:p>
          <a:p>
            <a:pPr marL="357188" indent="-174625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/>
              <a:t>회계처리</a:t>
            </a:r>
            <a:r>
              <a:rPr lang="en-US" altLang="ko-KR" spc="-150" dirty="0" smtClean="0"/>
              <a:t>: </a:t>
            </a:r>
            <a:r>
              <a:rPr lang="ko-KR" altLang="en-US" spc="-150" dirty="0" smtClean="0"/>
              <a:t>자본 분류 이후 후속적 평가 없음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39872" y="2276872"/>
            <a:ext cx="2880000" cy="2600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+mn-lt"/>
                <a:ea typeface="+mj-ea"/>
              </a:rPr>
              <a:t>금융부채로 분류</a:t>
            </a:r>
            <a:endParaRPr lang="en-US" altLang="ko-KR" sz="2000" spc="-150" dirty="0" smtClean="0">
              <a:ea typeface="+mj-ea"/>
            </a:endParaRPr>
          </a:p>
          <a:p>
            <a:pPr marL="357188" indent="-17462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>
                <a:ea typeface="+mj-ea"/>
              </a:rPr>
              <a:t>이유 </a:t>
            </a:r>
            <a:r>
              <a:rPr lang="en-US" altLang="ko-KR" spc="-150" dirty="0" smtClean="0">
                <a:ea typeface="+mj-ea"/>
              </a:rPr>
              <a:t>: </a:t>
            </a:r>
            <a:r>
              <a:rPr lang="ko-KR" altLang="en-US" spc="-150" dirty="0" smtClean="0">
                <a:ea typeface="+mj-ea"/>
              </a:rPr>
              <a:t>교부하기로 한 주식수량이 변동</a:t>
            </a:r>
            <a:endParaRPr lang="en-US" altLang="ko-KR" spc="-150" dirty="0" smtClean="0">
              <a:ea typeface="+mj-ea"/>
            </a:endParaRPr>
          </a:p>
          <a:p>
            <a:pPr marL="357188" indent="-17462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>
                <a:latin typeface="+mn-lt"/>
                <a:ea typeface="+mj-ea"/>
              </a:rPr>
              <a:t>회계처리</a:t>
            </a:r>
            <a:r>
              <a:rPr lang="en-US" altLang="ko-KR" spc="-150" dirty="0" smtClean="0">
                <a:latin typeface="+mn-lt"/>
                <a:ea typeface="+mj-ea"/>
              </a:rPr>
              <a:t>: </a:t>
            </a:r>
            <a:r>
              <a:rPr lang="ko-KR" altLang="en-US" spc="-150" dirty="0" smtClean="0">
                <a:latin typeface="+mn-lt"/>
                <a:ea typeface="+mj-ea"/>
              </a:rPr>
              <a:t>공정가치로 </a:t>
            </a:r>
            <a:r>
              <a:rPr lang="ko-KR" altLang="en-US" spc="-150" dirty="0" err="1" smtClean="0">
                <a:latin typeface="+mn-lt"/>
                <a:ea typeface="+mj-ea"/>
              </a:rPr>
              <a:t>평가후</a:t>
            </a:r>
            <a:r>
              <a:rPr lang="ko-KR" altLang="en-US" spc="-150" dirty="0" smtClean="0">
                <a:latin typeface="+mn-lt"/>
                <a:ea typeface="+mj-ea"/>
              </a:rPr>
              <a:t> 매기간 평가손익을 </a:t>
            </a:r>
            <a:r>
              <a:rPr lang="ko-KR" altLang="en-US" spc="-150" dirty="0" err="1" smtClean="0">
                <a:latin typeface="+mn-lt"/>
                <a:ea typeface="+mj-ea"/>
              </a:rPr>
              <a:t>당기손익에</a:t>
            </a:r>
            <a:r>
              <a:rPr lang="ko-KR" altLang="en-US" spc="-150" dirty="0" smtClean="0">
                <a:latin typeface="+mn-lt"/>
                <a:ea typeface="+mj-ea"/>
              </a:rPr>
              <a:t> 반영</a:t>
            </a:r>
            <a:endParaRPr lang="ko-KR" altLang="en-US" spc="-150" dirty="0">
              <a:latin typeface="+mn-lt"/>
              <a:ea typeface="+mj-ea"/>
            </a:endParaRPr>
          </a:p>
          <a:p>
            <a:pPr marL="180975" indent="-180975" algn="l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l"/>
              <a:defRPr/>
            </a:pPr>
            <a:endParaRPr lang="ko-KR" altLang="en-US" sz="2000" spc="-150" dirty="0">
              <a:latin typeface="+mn-lt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12160" y="2289646"/>
            <a:ext cx="2880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chemeClr val="bg1"/>
                </a:solidFill>
                <a:ea typeface="+mj-ea"/>
              </a:rPr>
              <a:t>논란</a:t>
            </a:r>
            <a:endParaRPr lang="en-US" altLang="ko-KR" sz="2000" b="1" spc="-150" dirty="0" smtClean="0">
              <a:solidFill>
                <a:schemeClr val="bg1"/>
              </a:solidFill>
              <a:ea typeface="+mj-ea"/>
            </a:endParaRPr>
          </a:p>
          <a:p>
            <a:pPr marL="357188" indent="-174625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>
                <a:solidFill>
                  <a:schemeClr val="bg1"/>
                </a:solidFill>
              </a:rPr>
              <a:t>현행  </a:t>
            </a:r>
            <a:r>
              <a:rPr lang="en-US" altLang="ko-KR" spc="-150" dirty="0" smtClean="0">
                <a:solidFill>
                  <a:schemeClr val="bg1"/>
                </a:solidFill>
              </a:rPr>
              <a:t>IAS 32</a:t>
            </a:r>
            <a:r>
              <a:rPr lang="ko-KR" altLang="en-US" spc="-150" dirty="0" smtClean="0">
                <a:solidFill>
                  <a:schemeClr val="bg1"/>
                </a:solidFill>
              </a:rPr>
              <a:t>의 문리적 해석상 </a:t>
            </a:r>
            <a:r>
              <a:rPr lang="en-US" altLang="ko-KR" spc="-150" dirty="0" smtClean="0">
                <a:solidFill>
                  <a:schemeClr val="bg1"/>
                </a:solidFill>
              </a:rPr>
              <a:t>“</a:t>
            </a:r>
            <a:r>
              <a:rPr lang="ko-KR" altLang="en-US" spc="-150" dirty="0" smtClean="0">
                <a:solidFill>
                  <a:schemeClr val="bg1"/>
                </a:solidFill>
              </a:rPr>
              <a:t>확정 대 확정</a:t>
            </a:r>
            <a:r>
              <a:rPr lang="en-US" altLang="ko-KR" spc="-150" dirty="0" smtClean="0">
                <a:solidFill>
                  <a:schemeClr val="bg1"/>
                </a:solidFill>
              </a:rPr>
              <a:t>(fixed for fixed)”</a:t>
            </a:r>
            <a:r>
              <a:rPr lang="ko-KR" altLang="en-US" spc="-150" dirty="0" smtClean="0">
                <a:solidFill>
                  <a:schemeClr val="bg1"/>
                </a:solidFill>
              </a:rPr>
              <a:t> 원칙에 위배되는 것으로 판단할 여지</a:t>
            </a:r>
            <a:endParaRPr lang="en-US" altLang="ko-KR" spc="-150" dirty="0" smtClean="0">
              <a:solidFill>
                <a:schemeClr val="bg1"/>
              </a:solidFill>
            </a:endParaRPr>
          </a:p>
          <a:p>
            <a:pPr marL="357188" indent="-174625" latinLnBrk="0">
              <a:buFont typeface="Arial" pitchFamily="34" charset="0"/>
              <a:buChar char="•"/>
              <a:defRPr/>
            </a:pPr>
            <a:r>
              <a:rPr lang="en-US" altLang="ko-KR" spc="-180" dirty="0" smtClean="0">
                <a:solidFill>
                  <a:schemeClr val="bg1"/>
                </a:solidFill>
              </a:rPr>
              <a:t>IASB, FASB </a:t>
            </a:r>
            <a:r>
              <a:rPr lang="ko-KR" altLang="en-US" spc="-180" dirty="0" smtClean="0">
                <a:solidFill>
                  <a:schemeClr val="bg1"/>
                </a:solidFill>
              </a:rPr>
              <a:t>공동 개정 추진</a:t>
            </a:r>
            <a:endParaRPr lang="en-US" altLang="ko-KR" spc="-180" dirty="0" smtClean="0">
              <a:solidFill>
                <a:schemeClr val="bg1"/>
              </a:solidFill>
            </a:endParaRPr>
          </a:p>
          <a:p>
            <a:pPr marL="357188" indent="-174625" latinLnBrk="0">
              <a:defRPr/>
            </a:pPr>
            <a:r>
              <a:rPr lang="en-US" altLang="ko-KR" spc="-150" dirty="0" smtClean="0">
                <a:solidFill>
                  <a:schemeClr val="bg1"/>
                </a:solidFill>
              </a:rPr>
              <a:t>   - </a:t>
            </a:r>
            <a:r>
              <a:rPr lang="ko-KR" altLang="en-US" spc="-150" dirty="0" smtClean="0">
                <a:solidFill>
                  <a:schemeClr val="bg1"/>
                </a:solidFill>
              </a:rPr>
              <a:t>토론서 발행</a:t>
            </a:r>
            <a:r>
              <a:rPr lang="en-US" altLang="ko-KR" spc="-150" dirty="0" smtClean="0">
                <a:solidFill>
                  <a:schemeClr val="bg1"/>
                </a:solidFill>
              </a:rPr>
              <a:t>(2007</a:t>
            </a:r>
            <a:r>
              <a:rPr lang="ko-KR" altLang="en-US" spc="-150" dirty="0" err="1" smtClean="0">
                <a:solidFill>
                  <a:schemeClr val="bg1"/>
                </a:solidFill>
              </a:rPr>
              <a:t>년말</a:t>
            </a:r>
            <a:r>
              <a:rPr lang="en-US" altLang="ko-KR" spc="-150" dirty="0" smtClean="0">
                <a:solidFill>
                  <a:schemeClr val="bg1"/>
                </a:solidFill>
              </a:rPr>
              <a:t>)</a:t>
            </a:r>
          </a:p>
          <a:p>
            <a:pPr marL="357188" indent="-174625" latinLnBrk="0">
              <a:spcAft>
                <a:spcPts val="600"/>
              </a:spcAft>
              <a:defRPr/>
            </a:pPr>
            <a:r>
              <a:rPr lang="en-US" altLang="ko-KR" spc="-150" dirty="0" smtClean="0">
                <a:solidFill>
                  <a:schemeClr val="bg1"/>
                </a:solidFill>
              </a:rPr>
              <a:t>   - “specified for specified”</a:t>
            </a:r>
          </a:p>
          <a:p>
            <a:pPr marL="357188" indent="-174625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pc="-150" dirty="0" smtClean="0">
                <a:solidFill>
                  <a:schemeClr val="bg1"/>
                </a:solidFill>
              </a:rPr>
              <a:t>금융위기 이후 중단 → </a:t>
            </a:r>
            <a:r>
              <a:rPr lang="en-US" altLang="ko-KR" spc="-150" dirty="0" smtClean="0">
                <a:solidFill>
                  <a:schemeClr val="bg1"/>
                </a:solidFill>
              </a:rPr>
              <a:t>2011.6 </a:t>
            </a:r>
            <a:r>
              <a:rPr lang="ko-KR" altLang="en-US" spc="-150" dirty="0" smtClean="0">
                <a:solidFill>
                  <a:schemeClr val="bg1"/>
                </a:solidFill>
              </a:rPr>
              <a:t>이후 재개 여부 결정예정 </a:t>
            </a:r>
            <a:endParaRPr lang="en-US" altLang="ko-KR" spc="-150" dirty="0" smtClean="0">
              <a:solidFill>
                <a:schemeClr val="bg1"/>
              </a:solidFill>
            </a:endParaRPr>
          </a:p>
          <a:p>
            <a:pPr marL="357188" indent="-174625" latinLnBrk="0">
              <a:spcAft>
                <a:spcPts val="600"/>
              </a:spcAft>
              <a:defRPr/>
            </a:pPr>
            <a:endParaRPr lang="en-US" altLang="ko-KR" spc="-150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179512" y="836712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희석화 방지 조항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이 포함된 복합상품에 포함된 전환권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신주인수권 등의 분류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836712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Conversion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obligation to deliver a variable number of own equity instruments subject to a cap and a floor(IFRS IC 2009 July)</a:t>
            </a:r>
            <a:endParaRPr lang="ko-KR" altLang="en-US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9512" y="1558533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전환일 현재 주식의 공정가치에 따라 인도하는 주식 수량이 변동하는 경우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323528" y="2492896"/>
            <a:ext cx="3726127" cy="2981945"/>
            <a:chOff x="323528" y="2852936"/>
            <a:chExt cx="3726127" cy="2981945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809296" y="5373216"/>
              <a:ext cx="2952328" cy="0"/>
            </a:xfrm>
            <a:prstGeom prst="line">
              <a:avLst/>
            </a:prstGeom>
            <a:ln w="158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16200000" flipH="1">
              <a:off x="-423224" y="4149080"/>
              <a:ext cx="2456656" cy="8384"/>
            </a:xfrm>
            <a:prstGeom prst="line">
              <a:avLst/>
            </a:prstGeom>
            <a:ln w="1587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809296" y="3519296"/>
              <a:ext cx="79208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2880384" y="4581128"/>
              <a:ext cx="8640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601384" y="3519296"/>
              <a:ext cx="1305288" cy="106183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 rot="16200000" flipH="1">
              <a:off x="368864" y="4149080"/>
              <a:ext cx="2456656" cy="8384"/>
            </a:xfrm>
            <a:prstGeom prst="line">
              <a:avLst/>
            </a:prstGeom>
            <a:ln w="63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rot="16200000" flipH="1">
              <a:off x="1665008" y="4149080"/>
              <a:ext cx="2456656" cy="8384"/>
            </a:xfrm>
            <a:prstGeom prst="line">
              <a:avLst/>
            </a:prstGeom>
            <a:ln w="63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rot="10800000" flipV="1">
              <a:off x="827584" y="4581128"/>
              <a:ext cx="2583904" cy="16768"/>
            </a:xfrm>
            <a:prstGeom prst="line">
              <a:avLst/>
            </a:prstGeom>
            <a:ln w="63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375144" y="5373216"/>
              <a:ext cx="26745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spc="-150" dirty="0" smtClean="0"/>
                <a:t>CU4                              CU10          1</a:t>
              </a:r>
              <a:r>
                <a:rPr lang="ko-KR" altLang="en-US" sz="1200" b="1" spc="-150" dirty="0" smtClean="0"/>
                <a:t>주당</a:t>
              </a:r>
              <a:endParaRPr lang="en-US" altLang="ko-KR" sz="1200" b="1" spc="-150" dirty="0" smtClean="0"/>
            </a:p>
            <a:p>
              <a:r>
                <a:rPr lang="en-US" altLang="ko-KR" sz="1200" b="1" spc="-150" dirty="0" smtClean="0"/>
                <a:t>                                                     </a:t>
              </a:r>
              <a:r>
                <a:rPr lang="ko-KR" altLang="en-US" sz="1200" b="1" spc="-150" dirty="0" smtClean="0"/>
                <a:t>   공정가치</a:t>
              </a:r>
              <a:endParaRPr lang="ko-KR" altLang="en-US" sz="1400" b="1" spc="-15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3528" y="2852936"/>
              <a:ext cx="50405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spc="-150" dirty="0" smtClean="0"/>
                <a:t>주식수량</a:t>
              </a:r>
              <a:endParaRPr lang="en-US" altLang="ko-KR" sz="1200" b="1" spc="-150" dirty="0" smtClean="0"/>
            </a:p>
            <a:p>
              <a:endParaRPr lang="en-US" altLang="ko-KR" sz="1200" b="1" spc="-150" dirty="0" smtClean="0"/>
            </a:p>
            <a:p>
              <a:r>
                <a:rPr lang="en-US" altLang="ko-KR" sz="1200" b="1" spc="-150" dirty="0" smtClean="0"/>
                <a:t>25</a:t>
              </a:r>
              <a:r>
                <a:rPr lang="ko-KR" altLang="en-US" sz="1200" b="1" spc="-150" dirty="0" smtClean="0"/>
                <a:t>주</a:t>
              </a:r>
              <a:endParaRPr lang="en-US" altLang="ko-KR" sz="1200" b="1" spc="-150" dirty="0" smtClean="0"/>
            </a:p>
            <a:p>
              <a:endParaRPr lang="en-US" altLang="ko-KR" sz="1200" b="1" spc="-150" dirty="0" smtClean="0"/>
            </a:p>
            <a:p>
              <a:endParaRPr lang="en-US" altLang="ko-KR" sz="1200" b="1" spc="-150" dirty="0" smtClean="0"/>
            </a:p>
            <a:p>
              <a:endParaRPr lang="en-US" altLang="ko-KR" sz="1200" b="1" spc="-150" dirty="0" smtClean="0"/>
            </a:p>
            <a:p>
              <a:endParaRPr lang="en-US" altLang="ko-KR" sz="1200" b="1" spc="-150" dirty="0" smtClean="0"/>
            </a:p>
            <a:p>
              <a:endParaRPr lang="en-US" altLang="ko-KR" sz="700" b="1" spc="-150" dirty="0" smtClean="0"/>
            </a:p>
            <a:p>
              <a:r>
                <a:rPr lang="en-US" altLang="ko-KR" sz="1200" b="1" spc="-150" dirty="0" smtClean="0"/>
                <a:t>10</a:t>
              </a:r>
              <a:r>
                <a:rPr lang="ko-KR" altLang="en-US" sz="1200" b="1" spc="-150" dirty="0" smtClean="0"/>
                <a:t>주</a:t>
              </a:r>
              <a:endParaRPr lang="ko-KR" altLang="en-US" sz="1400" b="1" spc="-150" dirty="0"/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4355976" y="1556792"/>
            <a:ext cx="460851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indent="-712788" latinLnBrk="0">
              <a:spcAft>
                <a:spcPts val="1200"/>
              </a:spcAft>
              <a:buClr>
                <a:srgbClr val="0000FF"/>
              </a:buClr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(View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전체를 금융부채로 분류하고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 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내재파생상품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(cap, floor)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을 분리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712788" indent="-712788" latinLnBrk="0">
              <a:spcAft>
                <a:spcPts val="1200"/>
              </a:spcAft>
              <a:buClr>
                <a:srgbClr val="0000FF"/>
              </a:buClr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(View 2)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자본요소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(10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주에 해당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 +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부채요소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추가적인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주에 해당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712788" indent="-712788" latinLnBrk="0">
              <a:buClr>
                <a:srgbClr val="0000FF"/>
              </a:buClr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(View 3)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부채요소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(CU 100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상당량의 주식 인도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 +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en-US" altLang="ko-KR" spc="-150" baseline="30000" dirty="0" smtClean="0">
                <a:latin typeface="맑은 고딕" pitchFamily="50" charset="-127"/>
                <a:ea typeface="맑은 고딕" pitchFamily="50" charset="-127"/>
              </a:rPr>
              <a:t>*1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 +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en-US" altLang="ko-KR" spc="-150" baseline="30000" dirty="0" smtClean="0">
                <a:latin typeface="맑은 고딕" pitchFamily="50" charset="-127"/>
                <a:ea typeface="맑은 고딕" pitchFamily="50" charset="-127"/>
              </a:rPr>
              <a:t>*2</a:t>
            </a:r>
          </a:p>
          <a:p>
            <a:pPr marL="712788" latinLnBrk="0"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*1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주당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상회하는 경우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주를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과 교환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712788" latinLnBrk="0">
              <a:spcAft>
                <a:spcPts val="1200"/>
              </a:spcAft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*2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주당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CU4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를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하회하는 경우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주를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교환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712788" indent="-712788" latinLnBrk="0">
              <a:buClr>
                <a:srgbClr val="0000FF"/>
              </a:buClr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(View 4)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부채요소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(CU 100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상당량의 주식 인도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 +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C</a:t>
            </a:r>
            <a:r>
              <a:rPr lang="en-US" altLang="ko-KR" spc="-150" baseline="30000" dirty="0" smtClean="0">
                <a:latin typeface="맑은 고딕" pitchFamily="50" charset="-127"/>
                <a:ea typeface="맑은 고딕" pitchFamily="50" charset="-127"/>
              </a:rPr>
              <a:t>*3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파생상품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pc="-150" baseline="30000" dirty="0" smtClean="0">
                <a:latin typeface="맑은 고딕" pitchFamily="50" charset="-127"/>
                <a:ea typeface="맑은 고딕" pitchFamily="50" charset="-127"/>
              </a:rPr>
              <a:t>*4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895350" indent="-182563" latinLnBrk="0"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*3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주당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상회하는 경우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주를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CU100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상당량의 주식과 교환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895350" indent="-182563" latinLnBrk="0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*4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주당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CU4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를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하회하는 경우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주를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CU100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상당량의 주식과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교환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79512" y="5733256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defRPr/>
            </a:pP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논의경과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IASB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가 </a:t>
            </a:r>
            <a:r>
              <a:rPr lang="ko-KR" altLang="en-US" spc="-150" dirty="0" smtClean="0">
                <a:latin typeface="+mn-ea"/>
              </a:rPr>
              <a:t>금융부채</a:t>
            </a:r>
            <a:r>
              <a:rPr lang="en-US" altLang="ko-KR" spc="-150" dirty="0" smtClean="0">
                <a:latin typeface="+mn-ea"/>
              </a:rPr>
              <a:t>•</a:t>
            </a:r>
            <a:r>
              <a:rPr lang="ko-KR" altLang="en-US" spc="-150" dirty="0" smtClean="0">
                <a:latin typeface="+mn-ea"/>
              </a:rPr>
              <a:t>자본 분류 프로젝트에서 다룰 예정</a:t>
            </a:r>
            <a:endParaRPr lang="en-US" altLang="ko-KR" spc="-150" dirty="0" smtClean="0">
              <a:latin typeface="+mn-ea"/>
            </a:endParaRPr>
          </a:p>
          <a:p>
            <a:pPr marL="987425" latinLnBrk="0">
              <a:defRPr/>
            </a:pPr>
            <a:r>
              <a:rPr lang="ko-KR" altLang="en-US" spc="-150" dirty="0" smtClean="0">
                <a:latin typeface="+mn-ea"/>
              </a:rPr>
              <a:t>→ 해석 과제로 상정하지 아니함</a:t>
            </a:r>
            <a:r>
              <a:rPr lang="en-US" altLang="ko-KR" spc="-150" dirty="0" smtClean="0">
                <a:latin typeface="+mn-ea"/>
              </a:rPr>
              <a:t>(2009.11, 2010.1.)</a:t>
            </a:r>
            <a:endParaRPr lang="ko-KR" altLang="en-US" spc="-15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07504" y="836712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IASB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금융부채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•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자본 분류 프로젝트의 진행경과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79512" y="1340768"/>
            <a:ext cx="8784976" cy="511256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65113" indent="-265113">
              <a:buFont typeface="Wingdings" pitchFamily="2" charset="2"/>
              <a:buChar char="l"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예비적 견해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토론서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pc="-150" dirty="0" smtClean="0"/>
              <a:t>자본의 특성이 있는 금융상품</a:t>
            </a:r>
            <a:r>
              <a:rPr lang="en-US" altLang="ko-KR" spc="-150" dirty="0" smtClean="0"/>
              <a:t>(Financial Instruments with Characteristics of Equity)’(FASB: 2007.11, IASB: 2008.2)</a:t>
            </a:r>
            <a:r>
              <a:rPr lang="ko-KR" altLang="en-US" spc="-150" dirty="0" smtClean="0"/>
              <a:t>에서  검토된 세가지 접근법 중 기본소유권금융상품</a:t>
            </a:r>
            <a:r>
              <a:rPr lang="en-US" altLang="ko-KR" spc="-150" dirty="0" smtClean="0"/>
              <a:t>(Basic Ownership Instrument: BOI)</a:t>
            </a:r>
            <a:r>
              <a:rPr lang="ko-KR" altLang="en-US" spc="-150" dirty="0" smtClean="0"/>
              <a:t>만을 자본으로 분류하는 접근법을 제안 </a:t>
            </a:r>
            <a:endParaRPr lang="en-US" altLang="ko-KR" spc="-150" dirty="0" smtClean="0"/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buFont typeface="Wingdings" pitchFamily="2" charset="2"/>
              <a:buChar char="l"/>
            </a:pP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endParaRPr lang="en-US" altLang="ko-KR" sz="1100" b="1" dirty="0" smtClean="0"/>
          </a:p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+mn-ea"/>
              </a:rPr>
              <a:t>금융위기 관련 프로젝트에 집중하기 위해 금융부채</a:t>
            </a:r>
            <a:r>
              <a:rPr lang="en-US" altLang="ko-KR" spc="-150" dirty="0" smtClean="0">
                <a:latin typeface="+mn-ea"/>
              </a:rPr>
              <a:t>•</a:t>
            </a:r>
            <a:r>
              <a:rPr lang="ko-KR" altLang="en-US" spc="-150" dirty="0" smtClean="0">
                <a:latin typeface="+mn-ea"/>
              </a:rPr>
              <a:t>자본 분류 프로젝트를 중단</a:t>
            </a:r>
            <a:endParaRPr lang="en-US" altLang="ko-KR" spc="-150" dirty="0" smtClean="0">
              <a:latin typeface="+mn-ea"/>
            </a:endParaRPr>
          </a:p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altLang="ko-KR" spc="-150" dirty="0" smtClean="0">
                <a:latin typeface="+mn-ea"/>
              </a:rPr>
              <a:t>    </a:t>
            </a:r>
            <a:r>
              <a:rPr lang="ko-KR" altLang="en-US" spc="-150" dirty="0" smtClean="0">
                <a:latin typeface="+mn-ea"/>
              </a:rPr>
              <a:t> →</a:t>
            </a:r>
            <a:r>
              <a:rPr lang="en-US" altLang="ko-KR" spc="-150" dirty="0" smtClean="0">
                <a:latin typeface="+mn-ea"/>
              </a:rPr>
              <a:t> 2011.6. </a:t>
            </a:r>
            <a:r>
              <a:rPr lang="ko-KR" altLang="en-US" spc="-150" dirty="0" smtClean="0">
                <a:latin typeface="+mn-ea"/>
              </a:rPr>
              <a:t>이후 재개 여부 결정할 예정</a:t>
            </a:r>
            <a:endParaRPr lang="en-US" altLang="ko-KR" b="1" dirty="0" smtClean="0"/>
          </a:p>
        </p:txBody>
      </p:sp>
      <p:grpSp>
        <p:nvGrpSpPr>
          <p:cNvPr id="20" name="Group 43"/>
          <p:cNvGrpSpPr>
            <a:grpSpLocks/>
          </p:cNvGrpSpPr>
          <p:nvPr/>
        </p:nvGrpSpPr>
        <p:grpSpPr bwMode="auto">
          <a:xfrm>
            <a:off x="539552" y="2347140"/>
            <a:ext cx="2700000" cy="3240360"/>
            <a:chOff x="222" y="2407"/>
            <a:chExt cx="1797" cy="560"/>
          </a:xfrm>
        </p:grpSpPr>
        <p:sp>
          <p:nvSpPr>
            <p:cNvPr id="22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1796" cy="555"/>
            </a:xfrm>
            <a:prstGeom prst="roundRect">
              <a:avLst>
                <a:gd name="adj" fmla="val 10008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defRPr/>
              </a:pPr>
              <a:endParaRPr lang="en-US" altLang="ko-KR" sz="6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defRPr/>
              </a:pPr>
              <a:r>
                <a:rPr lang="ko-KR" altLang="en-US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가장 </a:t>
              </a:r>
              <a:r>
                <a:rPr lang="ko-KR" altLang="en-US" spc="-150" dirty="0" err="1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후순위</a:t>
              </a:r>
              <a:r>
                <a:rPr lang="ko-KR" altLang="en-US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청구권에 해당되는 것</a:t>
              </a:r>
              <a:r>
                <a:rPr lang="en-US" altLang="ko-KR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(BOI)</a:t>
              </a:r>
              <a:r>
                <a:rPr lang="ko-KR" altLang="en-US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만을 자본으로 분류</a:t>
              </a:r>
              <a:endParaRPr lang="ko-KR" altLang="en-US" spc="-150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모서리가 둥근 직사각형 17"/>
            <p:cNvSpPr>
              <a:spLocks noChangeArrowheads="1"/>
            </p:cNvSpPr>
            <p:nvPr/>
          </p:nvSpPr>
          <p:spPr bwMode="auto">
            <a:xfrm>
              <a:off x="222" y="2407"/>
              <a:ext cx="1797" cy="133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기본소유권 접근법</a:t>
              </a:r>
              <a:endParaRPr kumimoji="1" lang="en-US" altLang="ko-KR" b="1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>
                <a:defRPr/>
              </a:pPr>
              <a:r>
                <a:rPr kumimoji="1" lang="en-US" altLang="ko-KR" sz="1400" b="1" spc="-150" dirty="0" smtClean="0">
                  <a:latin typeface="맑은 고딕" pitchFamily="50" charset="-127"/>
                  <a:ea typeface="맑은 고딕" pitchFamily="50" charset="-127"/>
                </a:rPr>
                <a:t>(Basic Ownership Approach: BOA)</a:t>
              </a:r>
              <a:endParaRPr kumimoji="1" lang="en-US" altLang="ko-KR" sz="14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6" name="Group 43"/>
          <p:cNvGrpSpPr>
            <a:grpSpLocks/>
          </p:cNvGrpSpPr>
          <p:nvPr/>
        </p:nvGrpSpPr>
        <p:grpSpPr bwMode="auto">
          <a:xfrm>
            <a:off x="3347864" y="2347140"/>
            <a:ext cx="2700000" cy="3240360"/>
            <a:chOff x="222" y="2407"/>
            <a:chExt cx="1797" cy="560"/>
          </a:xfrm>
        </p:grpSpPr>
        <p:sp>
          <p:nvSpPr>
            <p:cNvPr id="27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1796" cy="555"/>
            </a:xfrm>
            <a:prstGeom prst="roundRect">
              <a:avLst>
                <a:gd name="adj" fmla="val 10008"/>
              </a:avLst>
            </a:prstGeom>
            <a:solidFill>
              <a:schemeClr val="bg2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endParaRPr lang="en-US" altLang="ko-KR" sz="600" spc="-150" dirty="0" smtClean="0"/>
            </a:p>
            <a:p>
              <a:pPr latinLnBrk="0"/>
              <a:r>
                <a:rPr lang="ko-KR" altLang="en-US" spc="-150" dirty="0" smtClean="0">
                  <a:solidFill>
                    <a:srgbClr val="0000FF"/>
                  </a:solidFill>
                </a:rPr>
                <a:t>금융상품의 결제의무의 여부와 수익구조의 성격에 따라 분류</a:t>
              </a:r>
              <a:endParaRPr lang="en-US" altLang="ko-KR" spc="-150" dirty="0" smtClean="0">
                <a:solidFill>
                  <a:srgbClr val="0000FF"/>
                </a:solidFill>
              </a:endParaRPr>
            </a:p>
            <a:p>
              <a:pPr latinLnBrk="0"/>
              <a:r>
                <a:rPr lang="en-US" altLang="ko-KR" sz="1600" spc="-150" dirty="0" smtClean="0"/>
                <a:t>- </a:t>
              </a:r>
              <a:r>
                <a:rPr lang="ko-KR" altLang="en-US" sz="1600" spc="-150" dirty="0" smtClean="0"/>
                <a:t>기본소유권금융상품</a:t>
              </a:r>
              <a:r>
                <a:rPr lang="en-US" altLang="ko-KR" sz="1600" spc="-150" dirty="0" smtClean="0"/>
                <a:t>(BOI)</a:t>
              </a:r>
            </a:p>
            <a:p>
              <a:pPr latinLnBrk="0"/>
              <a:r>
                <a:rPr lang="en-US" altLang="ko-KR" sz="1600" spc="-150" dirty="0" smtClean="0"/>
                <a:t>- </a:t>
              </a:r>
              <a:r>
                <a:rPr lang="ko-KR" altLang="en-US" sz="1600" spc="-150" dirty="0" smtClean="0"/>
                <a:t>그 밖의 영구금융상품</a:t>
              </a:r>
            </a:p>
            <a:p>
              <a:pPr marL="92075" indent="-92075" latinLnBrk="0">
                <a:buFontTx/>
                <a:buChar char="-"/>
              </a:pPr>
              <a:r>
                <a:rPr lang="ko-KR" altLang="en-US" sz="1600" spc="-150" dirty="0" smtClean="0"/>
                <a:t>간접소유권금융상품 중 관련 </a:t>
              </a:r>
              <a:r>
                <a:rPr lang="en-US" altLang="ko-KR" sz="1600" spc="-150" dirty="0" smtClean="0"/>
                <a:t>BOI</a:t>
              </a:r>
              <a:r>
                <a:rPr lang="ko-KR" altLang="en-US" sz="1600" spc="-150" dirty="0" smtClean="0"/>
                <a:t>의 발행으로 결제되는 금융상품</a:t>
              </a:r>
            </a:p>
            <a:p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" name="모서리가 둥근 직사각형 17"/>
            <p:cNvSpPr>
              <a:spLocks noChangeArrowheads="1"/>
            </p:cNvSpPr>
            <p:nvPr/>
          </p:nvSpPr>
          <p:spPr bwMode="auto">
            <a:xfrm>
              <a:off x="222" y="2407"/>
              <a:ext cx="1797" cy="133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/>
              <a:r>
                <a:rPr lang="ko-KR" altLang="en-US" b="1" dirty="0" smtClean="0"/>
                <a:t>소유권</a:t>
              </a:r>
              <a:r>
                <a:rPr lang="en-US" altLang="ko-KR" b="1" dirty="0" smtClean="0"/>
                <a:t>-</a:t>
              </a:r>
              <a:r>
                <a:rPr lang="ko-KR" altLang="en-US" b="1" dirty="0" smtClean="0"/>
                <a:t>결제접근법</a:t>
              </a:r>
              <a:r>
                <a:rPr lang="en-US" altLang="ko-KR" sz="1400" b="1" dirty="0" smtClean="0"/>
                <a:t>(Ownership-Settlement Approach: OSA)</a:t>
              </a:r>
              <a:endParaRPr lang="en-US" altLang="ko-KR" b="1" dirty="0" smtClean="0"/>
            </a:p>
          </p:txBody>
        </p:sp>
      </p:grpSp>
      <p:grpSp>
        <p:nvGrpSpPr>
          <p:cNvPr id="32" name="Group 43"/>
          <p:cNvGrpSpPr>
            <a:grpSpLocks/>
          </p:cNvGrpSpPr>
          <p:nvPr/>
        </p:nvGrpSpPr>
        <p:grpSpPr bwMode="auto">
          <a:xfrm>
            <a:off x="6120472" y="2347140"/>
            <a:ext cx="2700000" cy="3240360"/>
            <a:chOff x="222" y="2407"/>
            <a:chExt cx="1797" cy="560"/>
          </a:xfrm>
        </p:grpSpPr>
        <p:sp>
          <p:nvSpPr>
            <p:cNvPr id="3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1796" cy="555"/>
            </a:xfrm>
            <a:prstGeom prst="roundRect">
              <a:avLst>
                <a:gd name="adj" fmla="val 10008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defRPr/>
              </a:pP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endParaRPr lang="en-US" altLang="ko-KR" sz="6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r>
                <a:rPr lang="ko-KR" altLang="en-US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부채요소와 </a:t>
              </a:r>
              <a:r>
                <a:rPr lang="ko-KR" altLang="en-US" spc="-150" dirty="0" smtClean="0">
                  <a:solidFill>
                    <a:srgbClr val="0000FF"/>
                  </a:solidFill>
                </a:rPr>
                <a:t>자본요소를 </a:t>
              </a:r>
              <a:r>
                <a:rPr lang="ko-KR" altLang="en-US" spc="-150" dirty="0" err="1" smtClean="0">
                  <a:solidFill>
                    <a:srgbClr val="0000FF"/>
                  </a:solidFill>
                </a:rPr>
                <a:t>확률가중된</a:t>
              </a:r>
              <a:r>
                <a:rPr lang="ko-KR" altLang="en-US" spc="-150" dirty="0" smtClean="0">
                  <a:solidFill>
                    <a:srgbClr val="0000FF"/>
                  </a:solidFill>
                </a:rPr>
                <a:t> 결과로 </a:t>
              </a:r>
              <a:r>
                <a:rPr lang="ko-KR" altLang="en-US" spc="-150" dirty="0" err="1" smtClean="0">
                  <a:solidFill>
                    <a:srgbClr val="0000FF"/>
                  </a:solidFill>
                </a:rPr>
                <a:t>재측정하여</a:t>
              </a:r>
              <a:r>
                <a:rPr lang="ko-KR" altLang="en-US" spc="-150" dirty="0" smtClean="0">
                  <a:solidFill>
                    <a:srgbClr val="0000FF"/>
                  </a:solidFill>
                </a:rPr>
                <a:t> 분류</a:t>
              </a:r>
              <a:endParaRPr lang="en-US" altLang="ko-KR" spc="-150" dirty="0" smtClean="0">
                <a:solidFill>
                  <a:srgbClr val="0000FF"/>
                </a:solidFill>
              </a:endParaRPr>
            </a:p>
            <a:p>
              <a:pPr latinLnBrk="0"/>
              <a:r>
                <a:rPr lang="ko-KR" altLang="en-US" sz="1600" spc="-150" dirty="0" smtClean="0"/>
                <a:t>예</a:t>
              </a:r>
              <a:r>
                <a:rPr lang="en-US" altLang="ko-KR" sz="1600" spc="-150" dirty="0" smtClean="0"/>
                <a:t>: </a:t>
              </a:r>
              <a:r>
                <a:rPr lang="ko-KR" altLang="en-US" sz="1600" spc="-150" dirty="0" smtClean="0"/>
                <a:t>기초자산을 </a:t>
              </a:r>
              <a:r>
                <a:rPr lang="en-US" altLang="ko-KR" sz="1600" spc="-150" dirty="0" smtClean="0"/>
                <a:t>BOI</a:t>
              </a:r>
              <a:r>
                <a:rPr lang="ko-KR" altLang="en-US" sz="1600" spc="-150" dirty="0" smtClean="0"/>
                <a:t>로 하는 파생상품의 경우 그 파생상품</a:t>
              </a:r>
            </a:p>
            <a:p>
              <a:pPr latinLnBrk="0"/>
              <a:r>
                <a:rPr lang="ko-KR" altLang="en-US" sz="1600" spc="-150" dirty="0" smtClean="0"/>
                <a:t>보유자의 수익구조가 </a:t>
              </a:r>
              <a:r>
                <a:rPr lang="en-US" altLang="ko-KR" sz="1600" spc="-150" dirty="0" smtClean="0"/>
                <a:t>BOI</a:t>
              </a:r>
              <a:r>
                <a:rPr lang="ko-KR" altLang="en-US" sz="1600" spc="-150" dirty="0" smtClean="0"/>
                <a:t>의 가격과 동일한 방향이면 자본요소이며 반대 방향이면 자본차감요소</a:t>
              </a:r>
              <a:endParaRPr lang="en-US" altLang="ko-KR" sz="1600" spc="-150" dirty="0" smtClean="0"/>
            </a:p>
            <a:p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5" name="모서리가 둥근 직사각형 17"/>
            <p:cNvSpPr>
              <a:spLocks noChangeArrowheads="1"/>
            </p:cNvSpPr>
            <p:nvPr/>
          </p:nvSpPr>
          <p:spPr bwMode="auto">
            <a:xfrm>
              <a:off x="222" y="2407"/>
              <a:ext cx="1797" cy="133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/>
              <a:r>
                <a:rPr lang="ko-KR" altLang="en-US" b="1" spc="-150" dirty="0" smtClean="0"/>
                <a:t>기대결과재평가 접근법</a:t>
              </a:r>
              <a:r>
                <a:rPr lang="en-US" altLang="ko-KR" sz="1400" b="1" spc="-150" dirty="0" smtClean="0"/>
                <a:t>(Reassessed Expected Outcomes</a:t>
              </a:r>
            </a:p>
            <a:p>
              <a:pPr algn="ctr"/>
              <a:r>
                <a:rPr lang="en-US" altLang="ko-KR" sz="1400" b="1" spc="-150" dirty="0" smtClean="0"/>
                <a:t>Approach: REOA)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금융보증부채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1400" b="1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spc="-150" dirty="0" err="1" smtClean="0">
                <a:solidFill>
                  <a:schemeClr val="tx1"/>
                </a:solidFill>
                <a:latin typeface="+mn-ea"/>
              </a:rPr>
              <a:t>보증료의</a:t>
            </a:r>
            <a:r>
              <a:rPr lang="en-US" altLang="ko-KR" sz="24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수수가 없는 경우</a:t>
            </a: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355600" defTabSz="1066800" latinLnBrk="0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금융보증부채의 공정가치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</a:t>
            </a:r>
          </a:p>
          <a:p>
            <a:pPr marL="355600" defTabSz="1066800" latinLnBrk="0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상대 항목은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 </a:t>
            </a:r>
            <a:endParaRPr lang="ko-KR" altLang="en-US" sz="2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08719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marL="182563" indent="-4763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200" dirty="0" err="1" smtClean="0">
                <a:solidFill>
                  <a:schemeClr val="tx1"/>
                </a:solidFill>
              </a:rPr>
              <a:t>시행사</a:t>
            </a:r>
            <a:r>
              <a:rPr lang="ko-KR" altLang="en-US" sz="2400" spc="-200" dirty="0" smtClean="0">
                <a:solidFill>
                  <a:schemeClr val="tx1"/>
                </a:solidFill>
              </a:rPr>
              <a:t> 차입금에 대해 </a:t>
            </a:r>
            <a:r>
              <a:rPr lang="ko-KR" altLang="en-US" sz="2400" spc="-200" dirty="0" err="1" smtClean="0">
                <a:solidFill>
                  <a:schemeClr val="tx1"/>
                </a:solidFill>
              </a:rPr>
              <a:t>시공사가</a:t>
            </a:r>
            <a:r>
              <a:rPr lang="ko-KR" altLang="en-US" sz="2400" spc="-200" dirty="0" smtClean="0">
                <a:solidFill>
                  <a:schemeClr val="tx1"/>
                </a:solidFill>
              </a:rPr>
              <a:t> </a:t>
            </a:r>
            <a:r>
              <a:rPr lang="ko-KR" altLang="en-US" sz="2400" spc="-200" dirty="0" err="1" smtClean="0">
                <a:solidFill>
                  <a:schemeClr val="tx1"/>
                </a:solidFill>
              </a:rPr>
              <a:t>지급보증하는</a:t>
            </a:r>
            <a:r>
              <a:rPr lang="ko-KR" altLang="en-US" sz="2400" spc="-200" dirty="0" smtClean="0">
                <a:solidFill>
                  <a:schemeClr val="tx1"/>
                </a:solidFill>
              </a:rPr>
              <a:t> 경우</a:t>
            </a: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1100" spc="-150" dirty="0" smtClean="0">
              <a:solidFill>
                <a:schemeClr val="tx1"/>
              </a:solidFill>
              <a:latin typeface="+mn-ea"/>
            </a:endParaRPr>
          </a:p>
          <a:p>
            <a:pPr marL="17303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150" dirty="0" err="1" smtClean="0">
                <a:solidFill>
                  <a:schemeClr val="bg1"/>
                </a:solidFill>
                <a:latin typeface="+mn-ea"/>
              </a:rPr>
              <a:t>피보증인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(guarantee contract holder)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의 회계처리</a:t>
            </a:r>
          </a:p>
          <a:p>
            <a:pPr marL="173038"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파생상품과의 구분</a:t>
            </a:r>
            <a:endParaRPr lang="en-US" altLang="ko-KR" sz="2400" spc="-150" dirty="0" smtClean="0">
              <a:solidFill>
                <a:schemeClr val="bg1"/>
              </a:solidFill>
              <a:latin typeface="+mn-ea"/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100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spc="-150" dirty="0" smtClean="0">
                <a:latin typeface="+mn-ea"/>
              </a:rPr>
              <a:t>금융보증부채의</a:t>
            </a:r>
            <a:endParaRPr lang="en-US" altLang="ko-KR" sz="2800" b="1" spc="-150" dirty="0" smtClean="0">
              <a:latin typeface="+mn-ea"/>
            </a:endParaRPr>
          </a:p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spc="-150" dirty="0" smtClean="0">
                <a:latin typeface="+mn-ea"/>
              </a:rPr>
              <a:t>인식과 측정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31224" y="2420889"/>
            <a:ext cx="8613735" cy="2088231"/>
            <a:chOff x="231224" y="908721"/>
            <a:chExt cx="8613735" cy="2088231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208823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보험계약은 적용범위에서 제외</a:t>
              </a:r>
              <a:endParaRPr lang="en-US" altLang="ko-KR" spc="-150" dirty="0" smtClean="0">
                <a:latin typeface="+mn-ea"/>
              </a:endParaRPr>
            </a:p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다만</a:t>
              </a:r>
              <a:r>
                <a:rPr lang="en-US" altLang="ko-KR" spc="-150" dirty="0" smtClean="0">
                  <a:latin typeface="+mn-ea"/>
                </a:rPr>
                <a:t>, </a:t>
              </a:r>
              <a:r>
                <a:rPr lang="ko-KR" altLang="en-US" spc="-150" dirty="0" smtClean="0">
                  <a:latin typeface="+mn-ea"/>
                </a:rPr>
                <a:t>금융보증계약의 정의를 충족하는 보험계약 발행자의 권리</a:t>
              </a:r>
              <a:r>
                <a:rPr lang="en-US" altLang="ko-KR" spc="-150" dirty="0" smtClean="0">
                  <a:latin typeface="+mn-ea"/>
                </a:rPr>
                <a:t>·</a:t>
              </a:r>
              <a:r>
                <a:rPr lang="ko-KR" altLang="en-US" spc="-150" dirty="0" smtClean="0">
                  <a:latin typeface="+mn-ea"/>
                </a:rPr>
                <a:t>의무에는 적용</a:t>
              </a:r>
              <a:endParaRPr lang="en-US" altLang="ko-KR" spc="-150" dirty="0" smtClean="0">
                <a:latin typeface="+mn-ea"/>
              </a:endParaRPr>
            </a:p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금융보증계약의 발행자가 당해 계약을 보험계약으로 간주한다는 것을 사전에 명백히 하고 보험계약에 </a:t>
              </a:r>
              <a:r>
                <a:rPr lang="ko-KR" altLang="en-US" spc="-150" dirty="0" err="1" smtClean="0">
                  <a:latin typeface="+mn-ea"/>
                </a:rPr>
                <a:t>적용가능한</a:t>
              </a:r>
              <a:r>
                <a:rPr lang="ko-KR" altLang="en-US" spc="-150" dirty="0" smtClean="0">
                  <a:latin typeface="+mn-ea"/>
                </a:rPr>
                <a:t> 회계처리를 하였다면</a:t>
              </a:r>
              <a:r>
                <a:rPr lang="en-US" altLang="ko-KR" spc="-150" dirty="0" smtClean="0">
                  <a:latin typeface="+mn-ea"/>
                </a:rPr>
                <a:t>, </a:t>
              </a:r>
              <a:r>
                <a:rPr lang="ko-KR" altLang="en-US" spc="-150" dirty="0" smtClean="0">
                  <a:latin typeface="+mn-ea"/>
                </a:rPr>
                <a:t>보험계약 기준서 또는 금융상품 </a:t>
              </a:r>
              <a:r>
                <a:rPr lang="ko-KR" altLang="en-US" spc="-150" dirty="0" err="1" smtClean="0">
                  <a:latin typeface="+mn-ea"/>
                </a:rPr>
                <a:t>기준서를</a:t>
              </a:r>
              <a:r>
                <a:rPr lang="ko-KR" altLang="en-US" spc="-150" dirty="0" smtClean="0">
                  <a:latin typeface="+mn-ea"/>
                </a:rPr>
                <a:t> 선택하여 적용할 수 있음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모서리가 둥근 직사각형 10"/>
            <p:cNvSpPr>
              <a:spLocks noChangeArrowheads="1"/>
            </p:cNvSpPr>
            <p:nvPr/>
          </p:nvSpPr>
          <p:spPr bwMode="auto">
            <a:xfrm rot="20700000">
              <a:off x="231224" y="1251945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1039.2(5)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265994" y="980728"/>
            <a:ext cx="8578965" cy="1152128"/>
            <a:chOff x="265994" y="3212976"/>
            <a:chExt cx="8578965" cy="1152128"/>
          </a:xfrm>
        </p:grpSpPr>
        <p:sp>
          <p:nvSpPr>
            <p:cNvPr id="1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3212976"/>
              <a:ext cx="8527422" cy="115212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612900" latinLnBrk="0">
                <a:defRPr/>
              </a:pPr>
              <a:r>
                <a:rPr lang="ko-KR" altLang="en-US" b="1" i="1" spc="-150" dirty="0" smtClean="0">
                  <a:latin typeface="맑은 고딕" pitchFamily="50" charset="-127"/>
                  <a:ea typeface="맑은 고딕" pitchFamily="50" charset="-127"/>
                </a:rPr>
                <a:t>금융보증계약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채무상품의 최초 계약조건이나 변경된 계약조건에 따라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지급기일에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특정 채무자가 지급하지 못하여 보유자가 입은 손실을 보상하기 위해 발행자가 특정금액을 지급하여야 하는 계약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524000" indent="-98425" latinLnBrk="0"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모서리가 둥근 직사각형 16"/>
            <p:cNvSpPr>
              <a:spLocks noChangeArrowheads="1"/>
            </p:cNvSpPr>
            <p:nvPr/>
          </p:nvSpPr>
          <p:spPr bwMode="auto">
            <a:xfrm rot="20700000">
              <a:off x="265994" y="3481006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1039.9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51520" y="4581128"/>
            <a:ext cx="8578965" cy="1656183"/>
            <a:chOff x="251520" y="4725144"/>
            <a:chExt cx="8578965" cy="1656183"/>
          </a:xfrm>
        </p:grpSpPr>
        <p:sp>
          <p:nvSpPr>
            <p:cNvPr id="19" name="모서리가 둥근 직사각형 34"/>
            <p:cNvSpPr>
              <a:spLocks noChangeArrowheads="1"/>
            </p:cNvSpPr>
            <p:nvPr/>
          </p:nvSpPr>
          <p:spPr bwMode="auto">
            <a:xfrm>
              <a:off x="303063" y="4725144"/>
              <a:ext cx="8527422" cy="165618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en-US" altLang="ko-KR" spc="-150" dirty="0" smtClean="0"/>
                <a:t>(US GAAP: FIN</a:t>
              </a:r>
              <a:r>
                <a:rPr lang="ko-KR" altLang="en-US" spc="-150" dirty="0" smtClean="0"/>
                <a:t> </a:t>
              </a:r>
              <a:r>
                <a:rPr lang="en-US" altLang="ko-KR" spc="-150" dirty="0" smtClean="0"/>
                <a:t>45) </a:t>
              </a:r>
              <a:r>
                <a:rPr lang="ko-KR" altLang="en-US" spc="-150" dirty="0" smtClean="0"/>
                <a:t>지배기업과 종속기업 간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공동지배하의 기업 간 또는 지배기업이나 종속기업이 상대방을 위하여 발행한 </a:t>
              </a:r>
              <a:r>
                <a:rPr lang="ko-KR" altLang="en-US" spc="-150" dirty="0" err="1" smtClean="0"/>
                <a:t>보증계약를</a:t>
              </a:r>
              <a:r>
                <a:rPr lang="en-US" altLang="ko-KR" spc="-150" dirty="0" smtClean="0"/>
                <a:t> </a:t>
              </a:r>
              <a:r>
                <a:rPr lang="ko-KR" altLang="en-US" spc="-150" dirty="0" smtClean="0"/>
                <a:t>적용범위에서 제외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en-US" altLang="ko-KR" spc="-150" dirty="0" smtClean="0"/>
                <a:t>(IFRS) </a:t>
              </a:r>
              <a:r>
                <a:rPr lang="ko-KR" altLang="en-US" spc="-150" dirty="0" smtClean="0"/>
                <a:t>별도재무제표나 개별재무제표에서 중요한 부채가 누락되는 것을 방지하기 위하여 적용제외를 규정하지 않았음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모서리가 둥근 직사각형 19"/>
            <p:cNvSpPr>
              <a:spLocks noChangeArrowheads="1"/>
            </p:cNvSpPr>
            <p:nvPr/>
          </p:nvSpPr>
          <p:spPr bwMode="auto">
            <a:xfrm rot="20700000">
              <a:off x="251520" y="5068368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1039.BC23C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65994" y="3645024"/>
            <a:ext cx="8578965" cy="1800199"/>
            <a:chOff x="265994" y="908721"/>
            <a:chExt cx="8578965" cy="1800199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001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524000" indent="-3175" latinLnBrk="0"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최초인식 후 모든 금융부채는 유효이자율법을 사용하여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상각후원가로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측정하되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금융보증계약은 다음 중 큰 금액으로 측정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en-US" altLang="ko-KR" sz="1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가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기업회계기준서 제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1037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호에 따라 결정된 금액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879600" indent="-454025" latinLnBrk="0"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나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최초인식금액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문단 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43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참조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에서 기업회계기준서 제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1018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호에 따라 인식한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상각누계액을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차감한 금액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모서리가 둥근 직사각형 12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1039.47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51520" y="1628800"/>
            <a:ext cx="8599430" cy="956106"/>
            <a:chOff x="251520" y="3645024"/>
            <a:chExt cx="8599430" cy="956106"/>
          </a:xfrm>
        </p:grpSpPr>
        <p:sp>
          <p:nvSpPr>
            <p:cNvPr id="19" name="모서리가 둥근 직사각형 34"/>
            <p:cNvSpPr>
              <a:spLocks noChangeArrowheads="1"/>
            </p:cNvSpPr>
            <p:nvPr/>
          </p:nvSpPr>
          <p:spPr bwMode="auto">
            <a:xfrm>
              <a:off x="323528" y="3645024"/>
              <a:ext cx="8527422" cy="86409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520825"/>
              <a:endParaRPr lang="en-US" altLang="ko-KR" b="1" dirty="0" smtClean="0"/>
            </a:p>
            <a:p>
              <a:pPr marL="1520825"/>
              <a:r>
                <a:rPr lang="ko-KR" altLang="en-US" spc="-150" dirty="0" smtClean="0"/>
                <a:t>금융자산이나 금융부채는 </a:t>
              </a:r>
              <a:r>
                <a:rPr lang="ko-KR" altLang="en-US" spc="-150" dirty="0" err="1" smtClean="0"/>
                <a:t>최초인식시</a:t>
              </a:r>
              <a:r>
                <a:rPr lang="ko-KR" altLang="en-US" spc="-150" dirty="0" smtClean="0"/>
                <a:t> 공정가치로 측정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모서리가 둥근 직사각형 19"/>
            <p:cNvSpPr>
              <a:spLocks noChangeArrowheads="1"/>
            </p:cNvSpPr>
            <p:nvPr/>
          </p:nvSpPr>
          <p:spPr bwMode="auto">
            <a:xfrm rot="20700000">
              <a:off x="251520" y="3988249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1039.43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3" name="그룹 13"/>
          <p:cNvGrpSpPr/>
          <p:nvPr/>
        </p:nvGrpSpPr>
        <p:grpSpPr>
          <a:xfrm>
            <a:off x="251520" y="1052736"/>
            <a:ext cx="8578965" cy="1800199"/>
            <a:chOff x="265994" y="908721"/>
            <a:chExt cx="8578965" cy="1800199"/>
          </a:xfrm>
        </p:grpSpPr>
        <p:sp>
          <p:nvSpPr>
            <p:cNvPr id="15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001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공정가치의 최선의 추정치는 활성시장에서 공시되는 가격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금융상품에 대한 활성시장이 없다면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공정가치는 평가기법을 사용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평가기법을 사용하는 목적은 측정일 현재 독립된 당사자 사이의 정상적인 거래에서 발생할 수 있는 거래가격을 결정하는 데 있음</a:t>
              </a:r>
              <a:endParaRPr lang="en-US" altLang="ko-KR" spc="-150" dirty="0" smtClean="0"/>
            </a:p>
            <a:p>
              <a:pPr marL="1798638" indent="-277813"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평가기법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합리적인 판단력과 거래의사가 있는 독립된 당사자 사이의 최근 거래를 사용하는 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실질적으로 동일한 다른 금융상품의 현행 공정가치를 이용할 수 있다면 이를 참조하는 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현금흐름할인방법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옵션가격결정모형</a:t>
              </a:r>
              <a:endParaRPr lang="en-US" altLang="ko-KR" spc="-150" dirty="0" smtClean="0"/>
            </a:p>
            <a:p>
              <a:pPr marL="1973263" indent="-174625">
                <a:spcAft>
                  <a:spcPts val="600"/>
                </a:spcAft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ko-KR" spc="-150" dirty="0" smtClean="0">
                  <a:latin typeface="바탕"/>
                  <a:ea typeface="바탕"/>
                </a:rPr>
                <a:t>…</a:t>
              </a:r>
              <a:r>
                <a:rPr lang="en-US" altLang="ko-KR" spc="-150" dirty="0" smtClean="0"/>
                <a:t> </a:t>
              </a:r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시장정보를 최대한 사용하고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기업특유정보를 최소한으로 사용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주기적으로 평가기법을 조정하며 동일한 금융상품</a:t>
              </a: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즉 수정하거나 재구성하지 아니함</a:t>
              </a:r>
              <a:r>
                <a:rPr lang="en-US" altLang="ko-KR" spc="-150" dirty="0" smtClean="0"/>
                <a:t>)</a:t>
              </a:r>
              <a:r>
                <a:rPr lang="ko-KR" altLang="en-US" spc="-150" dirty="0" smtClean="0"/>
                <a:t>의 관측가능한 현행 시장거래가격을 사용하거나 </a:t>
              </a:r>
              <a:r>
                <a:rPr lang="ko-KR" altLang="en-US" spc="-150" dirty="0" err="1" smtClean="0"/>
                <a:t>관측가능한</a:t>
              </a:r>
              <a:r>
                <a:rPr lang="ko-KR" altLang="en-US" spc="-150" dirty="0" smtClean="0"/>
                <a:t> 시장자료에 기초하여 그 타당성을 검토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모서리가 둥근 직사각형 15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1039.48A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251520" y="1052736"/>
            <a:ext cx="8578965" cy="1800199"/>
            <a:chOff x="265994" y="908721"/>
            <a:chExt cx="8578965" cy="1800199"/>
          </a:xfrm>
        </p:grpSpPr>
        <p:sp>
          <p:nvSpPr>
            <p:cNvPr id="15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001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err="1" smtClean="0"/>
                <a:t>최초인식시</a:t>
              </a:r>
              <a:r>
                <a:rPr lang="ko-KR" altLang="en-US" spc="-150" dirty="0" smtClean="0"/>
                <a:t> 금융상품의 공정가치는 일반적으로 거래가격</a:t>
              </a:r>
              <a:r>
                <a:rPr lang="en-US" altLang="ko-KR" spc="-150" dirty="0" smtClean="0"/>
                <a:t>[</a:t>
              </a:r>
              <a:r>
                <a:rPr lang="ko-KR" altLang="en-US" spc="-150" dirty="0" smtClean="0"/>
                <a:t>제공하거나 수취한 대가의 공정가치</a:t>
              </a: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문단 </a:t>
              </a:r>
              <a:r>
                <a:rPr lang="en-US" altLang="ko-KR" spc="-150" dirty="0" smtClean="0"/>
                <a:t>AG76 </a:t>
              </a:r>
              <a:r>
                <a:rPr lang="ko-KR" altLang="en-US" spc="-150" dirty="0" smtClean="0"/>
                <a:t>참조</a:t>
              </a:r>
              <a:r>
                <a:rPr lang="en-US" altLang="ko-KR" spc="-150" dirty="0" smtClean="0"/>
                <a:t>)]</a:t>
              </a:r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제공하거나 수취한 대가 중 일부가 금융상품이 아닌 다른 것에 대한 대가라면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평가기법을 사용하여 금융상품의 공정가치를 추정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예시</a:t>
              </a:r>
              <a:r>
                <a:rPr lang="en-US" altLang="ko-KR" spc="-150" dirty="0" smtClean="0"/>
                <a:t>) </a:t>
              </a:r>
              <a:r>
                <a:rPr lang="ko-KR" altLang="en-US" spc="-150" dirty="0" smtClean="0"/>
                <a:t>이자를 지급하지 아니하는 장기대여금이나 장기수취채권의 공정가치는 유사한 신용등급을 가진 유사한 금융상품</a:t>
              </a: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통화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기간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이자율유형 및 그 밖의 요소에 관하여 유사함</a:t>
              </a:r>
              <a:r>
                <a:rPr lang="en-US" altLang="ko-KR" spc="-150" dirty="0" smtClean="0"/>
                <a:t>)</a:t>
              </a:r>
              <a:r>
                <a:rPr lang="ko-KR" altLang="en-US" spc="-150" dirty="0" smtClean="0"/>
                <a:t>의 시장이자율로 할인한 미래 현금수취액의 현재가치로 추정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추가로 지급한 금액이 어떤 형태로든 자산의 인식기준을 충족하지 못하면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당해 금액은 비용으로 인식하거나 수익에서 차감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모서리가 둥근 직사각형 15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1039.AG64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5" name="모서리가 둥근 직사각형 34"/>
          <p:cNvSpPr>
            <a:spLocks noChangeArrowheads="1"/>
          </p:cNvSpPr>
          <p:nvPr/>
        </p:nvSpPr>
        <p:spPr bwMode="auto">
          <a:xfrm>
            <a:off x="324167" y="980276"/>
            <a:ext cx="8712328" cy="352884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지배기업이 종속기업의 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자 차입금에 대해 그 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자에게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지급보증한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경우 별도재무제표에서 금융보증계약으로 회계처리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276225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종속기업에게 </a:t>
            </a:r>
            <a:r>
              <a:rPr lang="ko-KR" altLang="en-US" sz="1600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지급보증한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경우</a:t>
            </a:r>
            <a:r>
              <a:rPr lang="en-US" altLang="ko-KR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추가 출자합의에 불과하므로</a:t>
            </a:r>
            <a:r>
              <a:rPr lang="en-US" altLang="ko-KR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지배기업의 별도재무제표에서도 지급보증계약으로 인식하지 아니함</a:t>
            </a:r>
            <a:endParaRPr lang="en-US" altLang="ko-KR" sz="1600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명시적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보증료의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수수없이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종속기업의 차입금에 대해 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자에게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지급보증한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경우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지급보증을 공정가치로 인식하고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일반적으로 종속기업에 대한 추가 투자의 원가로 인식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주주의 자격으로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지급보증하였다는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관점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00213" indent="-265113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금액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만기 및 신용상태가 유사한 차입금에 대해 은행이 발행한 지급보증을 참조하여 공정가치를 측정하되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지배기업과 은행의 신용등급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유동성 등의 차이를 고려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6"/>
          <p:cNvSpPr>
            <a:spLocks noChangeArrowheads="1"/>
          </p:cNvSpPr>
          <p:nvPr/>
        </p:nvSpPr>
        <p:spPr bwMode="auto">
          <a:xfrm rot="20700000">
            <a:off x="278908" y="1217754"/>
            <a:ext cx="1655181" cy="7213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실무관행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(?)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85720" y="1500174"/>
            <a:ext cx="8640960" cy="1496778"/>
            <a:chOff x="222" y="2407"/>
            <a:chExt cx="5390" cy="364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36000" tIns="36000" rIns="36000" bIns="36000" anchor="t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시행사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·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시공사의 연결여부와 함께 고려될 필요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합리적인 판단력과 거래의사가 있는 독립된 당사자 사이의 최근 거래를 사용하는 방법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357158" y="4941168"/>
            <a:ext cx="8640960" cy="1008112"/>
            <a:chOff x="222" y="2407"/>
            <a:chExt cx="5390" cy="364"/>
          </a:xfrm>
        </p:grpSpPr>
        <p:sp>
          <p:nvSpPr>
            <p:cNvPr id="16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시행사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부도율 등의 변수를 고려하여 측정하는 모형 등을 이용할 수 있음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268288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현금흐름할인방법</a:t>
              </a:r>
              <a:endPara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68288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옵션가격결정모형 등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63934" y="868650"/>
            <a:ext cx="898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l"/>
            </a:pPr>
            <a:r>
              <a:rPr lang="en-US" altLang="ko-KR" sz="2000" spc="-200" dirty="0" smtClean="0"/>
              <a:t> 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활성시장에서 공시되는 가격이 없는 경우</a:t>
            </a:r>
            <a:r>
              <a:rPr lang="en-US" altLang="ko-KR" spc="-150" dirty="0" smtClean="0"/>
              <a:t>) </a:t>
            </a:r>
            <a:r>
              <a:rPr lang="ko-KR" altLang="en-US" sz="2000" spc="-200" dirty="0" smtClean="0"/>
              <a:t>지급보증부채의 공정가치측정방법</a:t>
            </a:r>
            <a:r>
              <a:rPr lang="en-US" altLang="ko-KR" sz="2000" spc="-200" dirty="0" smtClean="0">
                <a:latin typeface="맑은 고딕" pitchFamily="50" charset="-127"/>
                <a:ea typeface="맑은 고딕" pitchFamily="50" charset="-127"/>
              </a:rPr>
              <a:t>(1039.</a:t>
            </a:r>
            <a:r>
              <a:rPr kumimoji="1" lang="en-US" altLang="ko-KR" sz="2000" spc="-200" dirty="0" smtClean="0">
                <a:latin typeface="맑은 고딕" pitchFamily="50" charset="-127"/>
                <a:ea typeface="맑은 고딕" pitchFamily="50" charset="-127"/>
              </a:rPr>
              <a:t>48A)</a:t>
            </a:r>
            <a:endParaRPr lang="ko-KR" altLang="en-US" sz="2000" spc="-200" dirty="0"/>
          </a:p>
        </p:txBody>
      </p:sp>
      <p:grpSp>
        <p:nvGrpSpPr>
          <p:cNvPr id="15" name="Group 43"/>
          <p:cNvGrpSpPr>
            <a:grpSpLocks/>
          </p:cNvGrpSpPr>
          <p:nvPr/>
        </p:nvGrpSpPr>
        <p:grpSpPr bwMode="auto">
          <a:xfrm>
            <a:off x="323528" y="3304766"/>
            <a:ext cx="8640960" cy="1432247"/>
            <a:chOff x="222" y="2412"/>
            <a:chExt cx="5390" cy="362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‘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시공사의 지급보증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수수료율을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사용하는 방법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’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을 고려할 수 있음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다만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시행사와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시공사의 부도위험 등이 동일하여 실질적으로 동일한 보증으로 볼 수 있어야 함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15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실질적으로 동일한 다른 금융상품의 현행 공정가치를 이용할 수 있다면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이를 참조하는 방법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85720" y="1529643"/>
            <a:ext cx="8640960" cy="1899357"/>
            <a:chOff x="222" y="2412"/>
            <a:chExt cx="5390" cy="360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18000" tIns="18000" rIns="18000" bIns="18000" anchor="t"/>
            <a:lstStyle/>
            <a:p>
              <a:pPr marL="3136900" indent="-266700" latinLnBrk="0">
                <a:spcAft>
                  <a:spcPts val="600"/>
                </a:spcAft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연결대상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</a:p>
            <a:p>
              <a:pPr marL="3136900" indent="-266700" latinLnBrk="0">
                <a:spcAft>
                  <a:spcPts val="600"/>
                </a:spcAft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지급보증은 공사용역의무와 별개의 의무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대안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</a:p>
            <a:p>
              <a:pPr marL="3413125" indent="-277813" latinLnBrk="0">
                <a:buFont typeface="Arial" pitchFamily="34" charset="0"/>
                <a:buChar char="•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도급금액에서 차감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선급공사원가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금융비용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</a:p>
            <a:p>
              <a:pPr marL="3413125" indent="-277813" latinLnBrk="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종속기업에 대한 추가 투자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13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 latinLnBrk="0">
                <a:spcAft>
                  <a:spcPts val="600"/>
                </a:spcAft>
                <a:buClr>
                  <a:srgbClr val="0000FF"/>
                </a:buClr>
              </a:pPr>
              <a:r>
                <a:rPr lang="ko-KR" altLang="en-US" sz="2000" b="1" spc="-200" dirty="0" smtClean="0"/>
                <a:t>추가로 지급한 금액 중</a:t>
              </a:r>
              <a:r>
                <a:rPr lang="en-US" altLang="ko-KR" sz="2000" b="1" spc="-200" dirty="0" smtClean="0"/>
                <a:t> </a:t>
              </a:r>
              <a:r>
                <a:rPr lang="ko-KR" altLang="en-US" sz="2000" b="1" spc="-200" dirty="0" smtClean="0"/>
                <a:t>자산의 인식기준을 충족하지 못하는 부분은  비용으로 인식하거나 수익에서 차감</a:t>
              </a:r>
              <a:r>
                <a:rPr lang="en-US" altLang="ko-KR" sz="2000" b="1" spc="-200" dirty="0" smtClean="0">
                  <a:latin typeface="맑은 고딕" pitchFamily="50" charset="-127"/>
                  <a:ea typeface="맑은 고딕" pitchFamily="50" charset="-127"/>
                </a:rPr>
                <a:t>(1039.</a:t>
              </a:r>
              <a:r>
                <a:rPr kumimoji="1" lang="en-US" altLang="ko-KR" sz="2000" b="1" spc="-200" dirty="0" smtClean="0">
                  <a:latin typeface="맑은 고딕" pitchFamily="50" charset="-127"/>
                  <a:ea typeface="맑은 고딕" pitchFamily="50" charset="-127"/>
                </a:rPr>
                <a:t>AG64)</a:t>
              </a:r>
              <a:endParaRPr kumimoji="1" lang="en-US" altLang="ko-KR" sz="2000" b="1" spc="-2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63934" y="868650"/>
            <a:ext cx="8800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l"/>
            </a:pPr>
            <a:r>
              <a:rPr lang="en-US" altLang="ko-KR" sz="2000" spc="-150" dirty="0" smtClean="0"/>
              <a:t> </a:t>
            </a:r>
            <a:r>
              <a:rPr lang="ko-KR" altLang="en-US" sz="2000" spc="-150" dirty="0" smtClean="0"/>
              <a:t>상대 항목의 결정</a:t>
            </a:r>
            <a:endParaRPr lang="ko-KR" altLang="en-US" sz="2000" spc="-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643992" y="2511328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181193" y="2502393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직사각형 13"/>
          <p:cNvSpPr/>
          <p:nvPr/>
        </p:nvSpPr>
        <p:spPr>
          <a:xfrm>
            <a:off x="404800" y="2286811"/>
            <a:ext cx="2880000" cy="36317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fontAlgn="auto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ea typeface="+mj-ea"/>
              </a:rPr>
              <a:t> </a:t>
            </a:r>
            <a:r>
              <a:rPr lang="ko-KR" altLang="en-US" sz="2000" spc="-150" dirty="0" smtClean="0">
                <a:ea typeface="+mj-ea"/>
              </a:rPr>
              <a:t>활성시장에서 공시되는 가격이 없는 경우 지급보증부채의 공정가치를 측정하는 방법을 특정하기 어려움</a:t>
            </a:r>
            <a:endParaRPr lang="en-US" altLang="ko-KR" sz="2000" spc="-150" dirty="0" smtClean="0">
              <a:ea typeface="+mj-ea"/>
            </a:endParaRPr>
          </a:p>
          <a:p>
            <a:pPr marL="268288" indent="-268288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부도위험 등 신용상태의 차이 등 </a:t>
            </a:r>
            <a:r>
              <a:rPr lang="ko-KR" altLang="en-US" sz="2000" spc="-150" dirty="0" err="1" smtClean="0">
                <a:ea typeface="+mj-ea"/>
              </a:rPr>
              <a:t>이용가능한</a:t>
            </a:r>
            <a:r>
              <a:rPr lang="ko-KR" altLang="en-US" sz="2000" spc="-150" dirty="0" smtClean="0">
                <a:ea typeface="+mj-ea"/>
              </a:rPr>
              <a:t> 사실과 상황을 적절히 고려할 필요</a:t>
            </a:r>
            <a:endParaRPr lang="en-US" altLang="ko-KR" sz="2000" spc="-150" dirty="0" smtClean="0"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3848" y="2602713"/>
            <a:ext cx="264320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latinLnBrk="0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</a:pPr>
            <a:r>
              <a:rPr lang="ko-KR" altLang="en-US" sz="2000" spc="-150" dirty="0" smtClean="0"/>
              <a:t>추가 지급액 중 자산의 인식기준을 충족하지 못하는 부분은 비용인식 또는 수익차감</a:t>
            </a:r>
            <a:endParaRPr lang="en-US" altLang="ko-KR" sz="2000" spc="-150" dirty="0" smtClean="0"/>
          </a:p>
          <a:p>
            <a:pPr marL="268288" indent="-268288" latinLnBrk="0">
              <a:buClr>
                <a:srgbClr val="0000FF"/>
              </a:buClr>
              <a:buFont typeface="Wingdings" pitchFamily="2" charset="2"/>
              <a:buChar char="l"/>
            </a:pPr>
            <a:r>
              <a:rPr lang="ko-KR" altLang="en-US" sz="2000" spc="-150" dirty="0" smtClean="0"/>
              <a:t>연결대상 여부</a:t>
            </a:r>
            <a:r>
              <a:rPr lang="en-US" altLang="ko-KR" sz="2000" spc="-150" dirty="0" smtClean="0"/>
              <a:t>, </a:t>
            </a:r>
            <a:r>
              <a:rPr lang="ko-KR" altLang="en-US" sz="2000" spc="-150" dirty="0" smtClean="0"/>
              <a:t>별개 의무</a:t>
            </a:r>
            <a:r>
              <a:rPr lang="en-US" altLang="ko-KR" sz="2000" spc="-150" dirty="0" smtClean="0"/>
              <a:t>  </a:t>
            </a:r>
            <a:r>
              <a:rPr lang="ko-KR" altLang="en-US" sz="2000" spc="-150" dirty="0" smtClean="0"/>
              <a:t>여부 등을 고려하여 결정</a:t>
            </a:r>
            <a:endParaRPr lang="ko-KR" altLang="en-US" sz="2000" spc="-150" dirty="0"/>
          </a:p>
        </p:txBody>
      </p:sp>
      <p:sp>
        <p:nvSpPr>
          <p:cNvPr id="12" name="순서도: 수동 연산 11"/>
          <p:cNvSpPr/>
          <p:nvPr/>
        </p:nvSpPr>
        <p:spPr>
          <a:xfrm rot="16200000">
            <a:off x="4967027" y="2484724"/>
            <a:ext cx="4860000" cy="2880000"/>
          </a:xfrm>
          <a:prstGeom prst="flowChartManualOperation">
            <a:avLst/>
          </a:prstGeom>
          <a:solidFill>
            <a:srgbClr val="53682A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직사각형 12"/>
          <p:cNvSpPr/>
          <p:nvPr/>
        </p:nvSpPr>
        <p:spPr>
          <a:xfrm>
            <a:off x="6012160" y="2490929"/>
            <a:ext cx="2880000" cy="14003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solidFill>
                  <a:schemeClr val="bg1"/>
                </a:solidFill>
                <a:ea typeface="+mj-ea"/>
              </a:rPr>
              <a:t>기타 </a:t>
            </a:r>
            <a:endParaRPr lang="en-US" altLang="ko-KR" sz="2000" spc="-150" dirty="0" smtClean="0">
              <a:solidFill>
                <a:schemeClr val="bg1"/>
              </a:solidFill>
              <a:ea typeface="+mj-ea"/>
            </a:endParaRPr>
          </a:p>
          <a:p>
            <a:pPr marL="357188" indent="-174625" latinLnBrk="0">
              <a:buFont typeface="Arial" pitchFamily="34" charset="0"/>
              <a:buChar char="•"/>
              <a:defRPr/>
            </a:pPr>
            <a:r>
              <a:rPr lang="ko-KR" altLang="en-US" sz="2000" spc="-180" dirty="0" err="1" smtClean="0">
                <a:solidFill>
                  <a:schemeClr val="bg1"/>
                </a:solidFill>
              </a:rPr>
              <a:t>피보증자의</a:t>
            </a:r>
            <a:r>
              <a:rPr lang="ko-KR" altLang="en-US" sz="2000" spc="-180" dirty="0" smtClean="0">
                <a:solidFill>
                  <a:schemeClr val="bg1"/>
                </a:solidFill>
              </a:rPr>
              <a:t> 회계처리</a:t>
            </a:r>
            <a:r>
              <a:rPr lang="en-US" altLang="ko-KR" sz="2000" spc="-180" dirty="0" smtClean="0">
                <a:solidFill>
                  <a:schemeClr val="bg1"/>
                </a:solidFill>
              </a:rPr>
              <a:t>?</a:t>
            </a:r>
          </a:p>
          <a:p>
            <a:pPr marL="357188" indent="-174625" latinLnBrk="0">
              <a:buFont typeface="Arial" pitchFamily="34" charset="0"/>
              <a:buChar char="•"/>
              <a:defRPr/>
            </a:pPr>
            <a:r>
              <a:rPr lang="ko-KR" altLang="en-US" sz="2000" spc="-180" dirty="0" smtClean="0">
                <a:solidFill>
                  <a:schemeClr val="bg1"/>
                </a:solidFill>
              </a:rPr>
              <a:t>파생상품과의 구분</a:t>
            </a:r>
            <a:r>
              <a:rPr lang="en-US" altLang="ko-KR" sz="2000" spc="-180" dirty="0" smtClean="0">
                <a:solidFill>
                  <a:schemeClr val="bg1"/>
                </a:solidFill>
              </a:rPr>
              <a:t>?</a:t>
            </a:r>
          </a:p>
          <a:p>
            <a:pPr marL="357188" indent="-174625" latinLnBrk="0">
              <a:spcAft>
                <a:spcPts val="600"/>
              </a:spcAft>
              <a:defRPr/>
            </a:pPr>
            <a:endParaRPr lang="en-US" altLang="ko-KR" sz="2000" spc="-150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금융보증부채의 측정방법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상대 항목의 결정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8" name="모서리가 둥근 직사각형 34"/>
          <p:cNvSpPr>
            <a:spLocks noChangeArrowheads="1"/>
          </p:cNvSpPr>
          <p:nvPr/>
        </p:nvSpPr>
        <p:spPr bwMode="auto">
          <a:xfrm>
            <a:off x="323528" y="1052736"/>
            <a:ext cx="8640000" cy="338437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92288" indent="-263525" latinLnBrk="0"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피보증자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(guarantee contract holder)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 회계처리는 어느 기준서에서 규정하고 있는지가 불분명함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92288" indent="-176213" latinLnBrk="0">
              <a:buFont typeface="Arial" pitchFamily="34" charset="0"/>
              <a:buChar char="•"/>
              <a:defRPr/>
            </a:pPr>
            <a:endParaRPr lang="en-US" altLang="ko-KR" sz="8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IAS 39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 적용범위에는 포함되지 않으며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IN6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에서는 보험계약이라고 기술하고 있으나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, IFRS 4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에서는 보험회사의 회계처리만을 다루고 있음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8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일반적으로 지급한 보증수수료 상당금액을 자산으로 인식한 후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상각을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통해 비용으로 인식해야 할 것임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360363"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616075"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7"/>
          <p:cNvSpPr>
            <a:spLocks noChangeArrowheads="1"/>
          </p:cNvSpPr>
          <p:nvPr/>
        </p:nvSpPr>
        <p:spPr bwMode="auto">
          <a:xfrm rot="20700000">
            <a:off x="325621" y="1203144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err="1" smtClean="0">
                <a:latin typeface="맑은 고딕" pitchFamily="50" charset="-127"/>
                <a:ea typeface="맑은 고딕" pitchFamily="50" charset="-127"/>
              </a:rPr>
              <a:t>피보증자의</a:t>
            </a: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 회계처리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endParaRPr lang="ko-KR" altLang="en-US" sz="20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8" name="모서리가 둥근 직사각형 34"/>
          <p:cNvSpPr>
            <a:spLocks noChangeArrowheads="1"/>
          </p:cNvSpPr>
          <p:nvPr/>
        </p:nvSpPr>
        <p:spPr bwMode="auto">
          <a:xfrm>
            <a:off x="323528" y="1052736"/>
            <a:ext cx="8640000" cy="100879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92288" indent="-263525" latinLnBrk="0"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금융보증계약이 아닌 파생상품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92288" indent="-176213" latinLnBrk="0">
              <a:buFont typeface="Arial" pitchFamily="34" charset="0"/>
              <a:buChar char="•"/>
              <a:defRPr/>
            </a:pPr>
            <a:endParaRPr lang="en-US" altLang="ko-KR" sz="8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사례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1) A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회사가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X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회사의 채권을 보유하고 있는 상황에서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X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회사의 신용등급 하락 위험에 대한 보장을 위해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회사와 계약을 맺어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X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회사의 신용 등급 이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BB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이하 하락에 따른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X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회사 채권의 공정가치 하락 분에 대한 보장을 받기로 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8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사례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신용디폴트스왑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(Credit Default Swap: CDS)</a:t>
            </a: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179388" latinLnBrk="0">
              <a:buFont typeface="Arial" pitchFamily="34" charset="0"/>
              <a:buChar char="•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채무자의 지급불이행으로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인한 손실의 부담을 전제로 하고 있지 않으므로 금융보증계약의 정의를 충족하지 못함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4363" indent="-268288">
              <a:buFont typeface="Arial" pitchFamily="34" charset="0"/>
              <a:buChar char="•"/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6438" indent="-360363"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616075"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7"/>
          <p:cNvSpPr>
            <a:spLocks noChangeArrowheads="1"/>
          </p:cNvSpPr>
          <p:nvPr/>
        </p:nvSpPr>
        <p:spPr bwMode="auto">
          <a:xfrm rot="20700000">
            <a:off x="325621" y="1203144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파생상품과의 구분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483768" y="3429000"/>
            <a:ext cx="1620000" cy="720080"/>
          </a:xfrm>
          <a:prstGeom prst="roundRect">
            <a:avLst/>
          </a:prstGeom>
          <a:noFill/>
          <a:ln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</a:rPr>
              <a:t>은행 甲</a:t>
            </a:r>
            <a:endParaRPr lang="en-US" altLang="ko-KR" spc="-15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pc="-150" dirty="0" smtClean="0">
                <a:solidFill>
                  <a:schemeClr val="tx1"/>
                </a:solidFill>
              </a:rPr>
              <a:t>(</a:t>
            </a:r>
            <a:r>
              <a:rPr lang="ko-KR" altLang="en-US" spc="-150" dirty="0" smtClean="0">
                <a:solidFill>
                  <a:schemeClr val="tx1"/>
                </a:solidFill>
              </a:rPr>
              <a:t>신용보장매입</a:t>
            </a:r>
            <a:r>
              <a:rPr lang="en-US" altLang="ko-KR" spc="-150" dirty="0" smtClean="0">
                <a:solidFill>
                  <a:schemeClr val="tx1"/>
                </a:solidFill>
              </a:rPr>
              <a:t>)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483768" y="4437112"/>
            <a:ext cx="1620000" cy="720080"/>
          </a:xfrm>
          <a:prstGeom prst="roundRect">
            <a:avLst/>
          </a:prstGeom>
          <a:noFill/>
          <a:ln>
            <a:solidFill>
              <a:srgbClr val="4F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</a:rPr>
              <a:t>기업</a:t>
            </a:r>
            <a:r>
              <a:rPr lang="en-US" altLang="ko-KR" spc="-150" dirty="0" smtClean="0">
                <a:solidFill>
                  <a:schemeClr val="tx1"/>
                </a:solidFill>
              </a:rPr>
              <a:t>Y</a:t>
            </a:r>
            <a:r>
              <a:rPr lang="ko-KR" altLang="en-US" spc="-150" dirty="0" smtClean="0">
                <a:solidFill>
                  <a:schemeClr val="tx1"/>
                </a:solidFill>
              </a:rPr>
              <a:t>  </a:t>
            </a:r>
            <a:r>
              <a:rPr lang="ko-KR" altLang="en-US" spc="-150" dirty="0" err="1" smtClean="0">
                <a:solidFill>
                  <a:schemeClr val="tx1"/>
                </a:solidFill>
              </a:rPr>
              <a:t>기초자산또는</a:t>
            </a:r>
            <a:r>
              <a:rPr lang="ko-KR" altLang="en-US" spc="-150" dirty="0" smtClean="0">
                <a:solidFill>
                  <a:schemeClr val="tx1"/>
                </a:solidFill>
              </a:rPr>
              <a:t> </a:t>
            </a:r>
            <a:r>
              <a:rPr lang="ko-KR" altLang="en-US" spc="-150" dirty="0" err="1" smtClean="0">
                <a:solidFill>
                  <a:schemeClr val="tx1"/>
                </a:solidFill>
              </a:rPr>
              <a:t>준거자산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7200472" y="3429000"/>
            <a:ext cx="1620000" cy="720080"/>
          </a:xfrm>
          <a:prstGeom prst="roundRect">
            <a:avLst/>
          </a:prstGeom>
          <a:noFill/>
          <a:ln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</a:rPr>
              <a:t>은행 乙</a:t>
            </a:r>
            <a:endParaRPr lang="en-US" altLang="ko-KR" spc="-15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pc="-150" dirty="0" smtClean="0">
                <a:solidFill>
                  <a:schemeClr val="tx1"/>
                </a:solidFill>
              </a:rPr>
              <a:t>(</a:t>
            </a:r>
            <a:r>
              <a:rPr lang="ko-KR" altLang="en-US" spc="-150" dirty="0" smtClean="0">
                <a:solidFill>
                  <a:schemeClr val="tx1"/>
                </a:solidFill>
              </a:rPr>
              <a:t>신용보장매도</a:t>
            </a:r>
            <a:r>
              <a:rPr lang="en-US" altLang="ko-KR" spc="-150" dirty="0" smtClean="0">
                <a:solidFill>
                  <a:schemeClr val="tx1"/>
                </a:solidFill>
              </a:rPr>
              <a:t>)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4243492" y="3716004"/>
            <a:ext cx="288000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4211960" y="3868404"/>
            <a:ext cx="2880000" cy="1588"/>
          </a:xfrm>
          <a:prstGeom prst="straightConnector1">
            <a:avLst/>
          </a:prstGeom>
          <a:ln w="15875">
            <a:solidFill>
              <a:schemeClr val="tx1"/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>
            <a:stCxn id="7" idx="0"/>
            <a:endCxn id="6" idx="2"/>
          </p:cNvCxnSpPr>
          <p:nvPr/>
        </p:nvCxnSpPr>
        <p:spPr>
          <a:xfrm rot="5400000" flipH="1" flipV="1">
            <a:off x="3149752" y="4293096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88282" y="3397468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pc="-150" dirty="0" smtClean="0"/>
              <a:t>수수료지급</a:t>
            </a:r>
            <a:endParaRPr lang="ko-KR" altLang="en-US" sz="1600" spc="-150" dirty="0"/>
          </a:p>
        </p:txBody>
      </p:sp>
      <p:sp>
        <p:nvSpPr>
          <p:cNvPr id="21" name="TextBox 20"/>
          <p:cNvSpPr txBox="1"/>
          <p:nvPr/>
        </p:nvSpPr>
        <p:spPr>
          <a:xfrm>
            <a:off x="4224060" y="3851002"/>
            <a:ext cx="2940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pc="-200" dirty="0" smtClean="0"/>
              <a:t>신용사건 발생시 원금</a:t>
            </a:r>
            <a:r>
              <a:rPr lang="en-US" altLang="ko-KR" sz="1600" spc="-200" dirty="0" smtClean="0"/>
              <a:t>/</a:t>
            </a:r>
            <a:r>
              <a:rPr lang="ko-KR" altLang="en-US" sz="1600" spc="-200" dirty="0" smtClean="0"/>
              <a:t>손실분 지급</a:t>
            </a:r>
            <a:endParaRPr lang="ko-KR" altLang="en-US" sz="1600" spc="-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제거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유의적 위험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보상의 이전 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1400" b="1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9" rIns="170689" bIns="845686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매출채권 등의 양도거래에서</a:t>
            </a: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defTabSz="1066800">
              <a:spcBef>
                <a:spcPct val="0"/>
              </a:spcBef>
              <a:spcAft>
                <a:spcPts val="600"/>
              </a:spcAft>
            </a:pP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173038" lvl="0" defTabSz="1066800" latinLnBrk="0">
              <a:spcBef>
                <a:spcPct val="0"/>
              </a:spcBef>
              <a:spcAft>
                <a:spcPts val="3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양도 전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·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후 양도자산의 </a:t>
            </a:r>
            <a:r>
              <a:rPr lang="ko-KR" altLang="en-US" sz="2400" b="1" spc="-150" dirty="0" err="1" smtClean="0">
                <a:solidFill>
                  <a:schemeClr val="bg1"/>
                </a:solidFill>
                <a:latin typeface="+mn-ea"/>
              </a:rPr>
              <a:t>순현금흐름의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 금액과 시기의 변동에 대한 양도자의 </a:t>
            </a:r>
            <a:r>
              <a:rPr lang="ko-KR" altLang="en-US" sz="2400" b="1" spc="-150" dirty="0" err="1" smtClean="0">
                <a:solidFill>
                  <a:schemeClr val="bg1"/>
                </a:solidFill>
                <a:latin typeface="+mn-ea"/>
              </a:rPr>
              <a:t>노출정도를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 비교하는 방법은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</a:t>
            </a:r>
            <a:endParaRPr lang="ko-KR" altLang="en-US" sz="2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08719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7" tIns="845689" rIns="170689" bIns="170688" numCol="1" spcCol="1270" anchor="ctr" anchorCtr="0">
            <a:noAutofit/>
          </a:bodyPr>
          <a:lstStyle/>
          <a:p>
            <a:pPr lvl="0" defTabSz="1066800" latinLnBrk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일반적인 </a:t>
            </a:r>
            <a:r>
              <a:rPr lang="ko-KR" altLang="en-US" sz="2400" spc="-150" dirty="0" err="1" smtClean="0">
                <a:solidFill>
                  <a:schemeClr val="tx1"/>
                </a:solidFill>
                <a:latin typeface="+mn-ea"/>
              </a:rPr>
              <a:t>대손율</a:t>
            </a:r>
            <a:r>
              <a:rPr lang="en-US" altLang="ko-KR" sz="24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예</a:t>
            </a:r>
            <a:r>
              <a:rPr lang="en-US" altLang="ko-KR" sz="2400" spc="-150" dirty="0" smtClean="0">
                <a:solidFill>
                  <a:schemeClr val="tx1"/>
                </a:solidFill>
                <a:latin typeface="+mn-ea"/>
              </a:rPr>
              <a:t>: 20%)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을 보증한 경우</a:t>
            </a: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defTabSz="1066800" latinLnBrk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marL="173038" lvl="0" indent="4763" defTabSz="1066800" latinLnBrk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대부분의 위험과 보상이 </a:t>
            </a:r>
            <a:r>
              <a:rPr lang="ko-KR" altLang="en-US" sz="2400" spc="-150" dirty="0" err="1" smtClean="0">
                <a:solidFill>
                  <a:schemeClr val="bg1"/>
                </a:solidFill>
                <a:latin typeface="+mn-ea"/>
              </a:rPr>
              <a:t>양도자에게서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2400" spc="-150" dirty="0" err="1" smtClean="0">
                <a:solidFill>
                  <a:schemeClr val="bg1"/>
                </a:solidFill>
                <a:latin typeface="+mn-ea"/>
              </a:rPr>
              <a:t>양수자로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 이전되었는지를 판단할 때</a:t>
            </a:r>
            <a:endParaRPr lang="ko-KR" altLang="en-US" sz="2400" kern="1200" spc="-15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kern="1200" spc="-150" dirty="0" smtClean="0">
                <a:latin typeface="+mn-ea"/>
                <a:ea typeface="+mn-ea"/>
              </a:rPr>
              <a:t>위험과 보상의 이전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78909" y="980276"/>
            <a:ext cx="8571720" cy="4176441"/>
            <a:chOff x="195" y="2334"/>
            <a:chExt cx="5418" cy="1377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137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528763" latinLnBrk="0">
                <a:spcAft>
                  <a:spcPts val="1200"/>
                </a:spcAft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금융자산의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양도시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양도자는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금융자산 소유에 따른 위험과 보상의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보유정도를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평가하여 다음과 같이 처리함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1797050" indent="-268288" latinLnBrk="0">
                <a:spcAft>
                  <a:spcPts val="1200"/>
                </a:spcAft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⑴	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위험과 보상의 대부분 이전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금융자산을 제거하고 양도로 인한 권리와 의무를 자산과 부채로 인식함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797050" indent="-268288" latinLnBrk="0">
                <a:spcAft>
                  <a:spcPts val="1200"/>
                </a:spcAft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⑵	위험과 보상의 대부분 보유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금융자산을 계속하여 인식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797050" indent="-268288" latinLnBrk="0">
                <a:spcAft>
                  <a:spcPts val="600"/>
                </a:spcAft>
                <a:defRPr/>
              </a:pPr>
              <a:r>
                <a:rPr lang="ko-KR" altLang="en-US" spc="-150" dirty="0" smtClean="0">
                  <a:latin typeface="맑은 고딕"/>
                  <a:ea typeface="맑은 고딕"/>
                </a:rPr>
                <a:t>⑶ 위험과 보상의 이전도 보유도 아닌 경우</a:t>
              </a:r>
              <a:r>
                <a:rPr lang="en-US" altLang="ko-KR" spc="-150" dirty="0" smtClean="0">
                  <a:latin typeface="맑은 고딕"/>
                  <a:ea typeface="맑은 고딕"/>
                </a:rPr>
                <a:t>: 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양도자가 당해 금융자산을 통제하고 있는지 여부에 따라 회계처리</a:t>
              </a:r>
              <a:endParaRPr lang="en-US" altLang="ko-KR" spc="-150" dirty="0" smtClean="0">
                <a:latin typeface="맑은 고딕"/>
                <a:ea typeface="맑은 고딕"/>
              </a:endParaRPr>
            </a:p>
            <a:p>
              <a:pPr marL="2065338" indent="-268288" latinLnBrk="0">
                <a:spcAft>
                  <a:spcPts val="600"/>
                </a:spcAft>
                <a:defRPr/>
              </a:pPr>
              <a:r>
                <a:rPr lang="ko-KR" altLang="en-US" spc="-150" dirty="0" smtClean="0">
                  <a:latin typeface="맑은 고딕"/>
                  <a:ea typeface="맑은 고딕"/>
                </a:rPr>
                <a:t>㈎ 양도자가 통제하지 않는 경우</a:t>
              </a:r>
              <a:r>
                <a:rPr lang="en-US" altLang="ko-KR" spc="-150" dirty="0" smtClean="0">
                  <a:latin typeface="맑은 고딕"/>
                  <a:ea typeface="맑은 고딕"/>
                </a:rPr>
                <a:t>: 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금융자산을 제거하고 양도로 인한 권리와 의무를 자산과 부채로 인식</a:t>
              </a:r>
              <a:endParaRPr lang="en-US" altLang="ko-KR" spc="-150" dirty="0" smtClean="0">
                <a:latin typeface="맑은 고딕"/>
                <a:ea typeface="맑은 고딕"/>
              </a:endParaRPr>
            </a:p>
            <a:p>
              <a:pPr marL="2065338" indent="-268288" latinLnBrk="0">
                <a:spcAft>
                  <a:spcPts val="600"/>
                </a:spcAft>
                <a:defRPr/>
              </a:pPr>
              <a:r>
                <a:rPr lang="ko-KR" altLang="en-US" spc="-150" dirty="0" smtClean="0">
                  <a:latin typeface="맑은 고딕"/>
                  <a:ea typeface="맑은 고딕"/>
                </a:rPr>
                <a:t>㈏ 양도자가 통제하고 있는 경우</a:t>
              </a:r>
              <a:r>
                <a:rPr lang="en-US" altLang="ko-KR" spc="-150" dirty="0" smtClean="0">
                  <a:latin typeface="맑은 고딕"/>
                  <a:ea typeface="맑은 고딕"/>
                </a:rPr>
                <a:t>:  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금융자산에 대한 지속적 관여 정도까지 금융자산을 계속하여 인식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1039.20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360040" y="3332282"/>
            <a:ext cx="8676456" cy="792088"/>
          </a:xfrm>
          <a:prstGeom prst="rightArrow">
            <a:avLst>
              <a:gd name="adj1" fmla="val 50000"/>
              <a:gd name="adj2" fmla="val 149858"/>
            </a:avLst>
          </a:prstGeom>
          <a:noFill/>
          <a:ln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 smtClean="0">
                <a:solidFill>
                  <a:srgbClr val="0000FF"/>
                </a:solidFill>
              </a:rPr>
              <a:t>위험과 보상의 이전 정도</a:t>
            </a:r>
            <a:endParaRPr lang="ko-KR" altLang="en-US" b="1" spc="-150" dirty="0">
              <a:solidFill>
                <a:srgbClr val="0000FF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 rot="5400000">
            <a:off x="-1253306" y="3620554"/>
            <a:ext cx="43200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5400000">
            <a:off x="456998" y="3620554"/>
            <a:ext cx="4320000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>
            <a:off x="3848196" y="3620554"/>
            <a:ext cx="4320000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rot="5400000">
            <a:off x="5544856" y="3645264"/>
            <a:ext cx="43200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>
            <a:off x="2160480" y="3620554"/>
            <a:ext cx="4320000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19"/>
          <p:cNvSpPr/>
          <p:nvPr/>
        </p:nvSpPr>
        <p:spPr>
          <a:xfrm>
            <a:off x="967636" y="2227452"/>
            <a:ext cx="1620000" cy="1224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150" dirty="0" smtClean="0">
                <a:solidFill>
                  <a:schemeClr val="tx1"/>
                </a:solidFill>
              </a:rPr>
              <a:t>대부분의 위험과 보상을 보유하는 경우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664296" y="3034470"/>
            <a:ext cx="1620000" cy="43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</a:rPr>
              <a:t>양도자가 통제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360956" y="3044298"/>
            <a:ext cx="1620000" cy="43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</a:rPr>
              <a:t>양수자가 통제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048672" y="2234274"/>
            <a:ext cx="1620000" cy="12240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150" dirty="0" smtClean="0">
                <a:solidFill>
                  <a:schemeClr val="bg1"/>
                </a:solidFill>
              </a:rPr>
              <a:t>대부분의 위험과 보상을 이전하는 경우</a:t>
            </a:r>
            <a:endParaRPr lang="ko-KR" altLang="en-US" spc="-150" dirty="0">
              <a:solidFill>
                <a:schemeClr val="bg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2664296" y="2245420"/>
            <a:ext cx="3312368" cy="720000"/>
          </a:xfrm>
          <a:prstGeom prst="roundRect">
            <a:avLst/>
          </a:prstGeom>
          <a:solidFill>
            <a:srgbClr val="B0A674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150" dirty="0" smtClean="0">
                <a:solidFill>
                  <a:schemeClr val="tx1"/>
                </a:solidFill>
              </a:rPr>
              <a:t>대부분의 위험과 보상을 이전하지도 보유하지도 않는 경우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967636" y="3995004"/>
            <a:ext cx="1620000" cy="1224000"/>
          </a:xfrm>
          <a:prstGeom prst="roundRect">
            <a:avLst/>
          </a:prstGeom>
          <a:solidFill>
            <a:srgbClr val="8593DB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150" dirty="0" smtClean="0">
                <a:solidFill>
                  <a:schemeClr val="tx1"/>
                </a:solidFill>
              </a:rPr>
              <a:t>계속 인식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664296" y="3994868"/>
            <a:ext cx="1620000" cy="1224000"/>
          </a:xfrm>
          <a:prstGeom prst="roundRect">
            <a:avLst/>
          </a:prstGeom>
          <a:solidFill>
            <a:srgbClr val="566ACE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200" dirty="0" smtClean="0">
                <a:solidFill>
                  <a:schemeClr val="tx1"/>
                </a:solidFill>
              </a:rPr>
              <a:t>지속적 관여의 정도까지</a:t>
            </a:r>
            <a:endParaRPr lang="en-US" altLang="ko-KR" spc="-200" dirty="0" smtClean="0">
              <a:solidFill>
                <a:schemeClr val="tx1"/>
              </a:solidFill>
            </a:endParaRPr>
          </a:p>
          <a:p>
            <a:pPr algn="ctr" latinLnBrk="0"/>
            <a:r>
              <a:rPr lang="ko-KR" altLang="en-US" spc="-200" dirty="0" smtClean="0">
                <a:solidFill>
                  <a:schemeClr val="tx1"/>
                </a:solidFill>
              </a:rPr>
              <a:t> 계속 인식</a:t>
            </a:r>
            <a:endParaRPr lang="ko-KR" altLang="en-US" spc="-20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388196" y="3994868"/>
            <a:ext cx="3244652" cy="1224000"/>
          </a:xfrm>
          <a:prstGeom prst="roundRect">
            <a:avLst/>
          </a:prstGeom>
          <a:solidFill>
            <a:srgbClr val="2E419E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/>
            <a:r>
              <a:rPr lang="ko-KR" altLang="en-US" spc="-150" dirty="0" smtClean="0">
                <a:solidFill>
                  <a:schemeClr val="bg1"/>
                </a:solidFill>
              </a:rPr>
              <a:t>제거</a:t>
            </a:r>
            <a:endParaRPr lang="ko-KR" altLang="en-US" spc="-150" dirty="0">
              <a:solidFill>
                <a:schemeClr val="bg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360040" y="2236396"/>
            <a:ext cx="499404" cy="1224000"/>
          </a:xfrm>
          <a:prstGeom prst="round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>
              <a:lnSpc>
                <a:spcPts val="1800"/>
              </a:lnSpc>
            </a:pPr>
            <a:r>
              <a:rPr lang="ko-KR" altLang="en-US" spc="-150" dirty="0" smtClean="0">
                <a:solidFill>
                  <a:schemeClr val="tx1"/>
                </a:solidFill>
              </a:rPr>
              <a:t>상황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60040" y="4003948"/>
            <a:ext cx="499404" cy="122400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 latinLnBrk="0">
              <a:lnSpc>
                <a:spcPts val="1800"/>
              </a:lnSpc>
            </a:pPr>
            <a:r>
              <a:rPr lang="ko-KR" altLang="en-US" spc="-150" dirty="0" smtClean="0">
                <a:solidFill>
                  <a:schemeClr val="tx1"/>
                </a:solidFill>
              </a:rPr>
              <a:t>회계처리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0080" y="3578513"/>
            <a:ext cx="48122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b="1" spc="-150" dirty="0" smtClean="0"/>
              <a:t>0%</a:t>
            </a:r>
            <a:endParaRPr lang="ko-KR" altLang="en-US" b="1" spc="-150" dirty="0"/>
          </a:p>
        </p:txBody>
      </p:sp>
      <p:sp>
        <p:nvSpPr>
          <p:cNvPr id="31" name="TextBox 30"/>
          <p:cNvSpPr txBox="1"/>
          <p:nvPr/>
        </p:nvSpPr>
        <p:spPr>
          <a:xfrm>
            <a:off x="7428056" y="3587805"/>
            <a:ext cx="70884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b="1" spc="-150" dirty="0" smtClean="0"/>
              <a:t>100%</a:t>
            </a:r>
            <a:endParaRPr lang="ko-KR" altLang="en-US" b="1" spc="-150" dirty="0"/>
          </a:p>
        </p:txBody>
      </p:sp>
      <p:sp>
        <p:nvSpPr>
          <p:cNvPr id="33" name="다이아몬드 32"/>
          <p:cNvSpPr/>
          <p:nvPr/>
        </p:nvSpPr>
        <p:spPr>
          <a:xfrm>
            <a:off x="2067486" y="1268760"/>
            <a:ext cx="1080120" cy="648072"/>
          </a:xfrm>
          <a:prstGeom prst="diamond">
            <a:avLst/>
          </a:prstGeom>
          <a:solidFill>
            <a:srgbClr val="F57E1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tx1"/>
                </a:solidFill>
              </a:rPr>
              <a:t>?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다이아몬드 33"/>
          <p:cNvSpPr/>
          <p:nvPr/>
        </p:nvSpPr>
        <p:spPr>
          <a:xfrm>
            <a:off x="5451862" y="1268760"/>
            <a:ext cx="1080120" cy="648072"/>
          </a:xfrm>
          <a:prstGeom prst="diamond">
            <a:avLst/>
          </a:prstGeom>
          <a:solidFill>
            <a:srgbClr val="F57E1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tx1"/>
                </a:solidFill>
              </a:rPr>
              <a:t>?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다이아몬드 34"/>
          <p:cNvSpPr/>
          <p:nvPr/>
        </p:nvSpPr>
        <p:spPr>
          <a:xfrm>
            <a:off x="3779912" y="1268760"/>
            <a:ext cx="1080120" cy="648072"/>
          </a:xfrm>
          <a:prstGeom prst="diamond">
            <a:avLst/>
          </a:prstGeom>
          <a:solidFill>
            <a:srgbClr val="F57E1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tx1"/>
                </a:solidFill>
              </a:rPr>
              <a:t>?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85720" y="1124744"/>
            <a:ext cx="8571720" cy="1071099"/>
            <a:chOff x="195" y="2334"/>
            <a:chExt cx="5418" cy="361"/>
          </a:xfrm>
        </p:grpSpPr>
        <p:sp>
          <p:nvSpPr>
            <p:cNvPr id="12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36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797050" indent="-268288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위험과 보상의 이전여부는 양도자산의 </a:t>
              </a:r>
              <a:r>
                <a:rPr lang="ko-KR" altLang="en-US" spc="-150" dirty="0" err="1" smtClean="0">
                  <a:latin typeface="+mn-ea"/>
                </a:rPr>
                <a:t>순현금흐름의</a:t>
              </a:r>
              <a:r>
                <a:rPr lang="ko-KR" altLang="en-US" spc="-150" dirty="0" smtClean="0">
                  <a:latin typeface="+mn-ea"/>
                </a:rPr>
                <a:t> 금액과 시기의 변동에 대한 양도 전</a:t>
              </a:r>
              <a:r>
                <a:rPr lang="en-US" altLang="ko-KR" spc="-150" dirty="0" smtClean="0">
                  <a:latin typeface="+mn-ea"/>
                </a:rPr>
                <a:t>·</a:t>
              </a:r>
              <a:r>
                <a:rPr lang="ko-KR" altLang="en-US" spc="-150" dirty="0" smtClean="0">
                  <a:latin typeface="+mn-ea"/>
                </a:rPr>
                <a:t>후 양도자의 </a:t>
              </a:r>
              <a:r>
                <a:rPr lang="ko-KR" altLang="en-US" spc="-150" dirty="0" err="1" smtClean="0">
                  <a:latin typeface="+mn-ea"/>
                </a:rPr>
                <a:t>노출정도를</a:t>
              </a:r>
              <a:r>
                <a:rPr lang="ko-KR" altLang="en-US" spc="-150" dirty="0" smtClean="0">
                  <a:latin typeface="+mn-ea"/>
                </a:rPr>
                <a:t> 비교하여 평가</a:t>
              </a:r>
              <a:endParaRPr lang="ko-KR" altLang="en-US" spc="-150" dirty="0">
                <a:latin typeface="+mn-ea"/>
              </a:endParaRPr>
            </a:p>
          </p:txBody>
        </p:sp>
        <p:sp>
          <p:nvSpPr>
            <p:cNvPr id="13" name="모서리가 둥근 직사각형 12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1039.21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5" name="Group 43"/>
          <p:cNvGrpSpPr>
            <a:grpSpLocks/>
          </p:cNvGrpSpPr>
          <p:nvPr/>
        </p:nvGrpSpPr>
        <p:grpSpPr bwMode="auto">
          <a:xfrm>
            <a:off x="251520" y="2708920"/>
            <a:ext cx="8571720" cy="2664396"/>
            <a:chOff x="195" y="2334"/>
            <a:chExt cx="5418" cy="898"/>
          </a:xfrm>
        </p:grpSpPr>
        <p:sp>
          <p:nvSpPr>
            <p:cNvPr id="1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89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797050" indent="-268288">
                <a:spcAft>
                  <a:spcPts val="12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소유에 따른 위험과 보상의 대부분을 이전하였는지 아니면 보유하고 있는지가 명백한 경우 별도의 계산이 불필요함</a:t>
              </a:r>
              <a:endParaRPr lang="en-US" altLang="ko-KR" spc="-150" dirty="0" smtClean="0"/>
            </a:p>
            <a:p>
              <a:pPr marL="1797050" indent="-268288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미래 </a:t>
              </a:r>
              <a:r>
                <a:rPr lang="ko-KR" altLang="en-US" spc="-150" dirty="0" err="1" smtClean="0"/>
                <a:t>순현금흐름의</a:t>
              </a:r>
              <a:r>
                <a:rPr lang="ko-KR" altLang="en-US" spc="-150" dirty="0" smtClean="0"/>
                <a:t> 현재가치 변동에 대한 양도 전</a:t>
              </a:r>
              <a:r>
                <a:rPr lang="en-US" altLang="ko-KR" spc="-150" dirty="0" smtClean="0"/>
                <a:t>․</a:t>
              </a:r>
              <a:r>
                <a:rPr lang="ko-KR" altLang="en-US" spc="-150" dirty="0" smtClean="0"/>
                <a:t>후 양도자의 </a:t>
              </a:r>
              <a:r>
                <a:rPr lang="ko-KR" altLang="en-US" spc="-150" dirty="0" err="1" smtClean="0"/>
                <a:t>노출정도를</a:t>
              </a:r>
              <a:r>
                <a:rPr lang="ko-KR" altLang="en-US" spc="-150" dirty="0" smtClean="0"/>
                <a:t> 계산하여 비교할 필요가 있는 경우</a:t>
              </a:r>
              <a:r>
                <a:rPr lang="en-US" altLang="ko-KR" spc="-150" dirty="0" smtClean="0"/>
                <a:t>,</a:t>
              </a:r>
              <a:r>
                <a:rPr lang="ko-KR" altLang="en-US" spc="-150" dirty="0" smtClean="0"/>
                <a:t> </a:t>
              </a:r>
              <a:endParaRPr lang="en-US" altLang="ko-KR" spc="-150" dirty="0" smtClean="0"/>
            </a:p>
            <a:p>
              <a:pPr marL="2065338" indent="-268288">
                <a:spcAft>
                  <a:spcPts val="600"/>
                </a:spcAft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적절한 현행 시장이자율을 할인율로 사용하여 양도자의 </a:t>
              </a:r>
              <a:r>
                <a:rPr lang="ko-KR" altLang="en-US" spc="-150" dirty="0" err="1" smtClean="0"/>
                <a:t>노출정도를</a:t>
              </a:r>
              <a:r>
                <a:rPr lang="ko-KR" altLang="en-US" spc="-150" dirty="0" smtClean="0"/>
                <a:t> 계산하고 비교하며</a:t>
              </a:r>
              <a:r>
                <a:rPr lang="en-US" altLang="ko-KR" spc="-150" dirty="0" smtClean="0"/>
                <a:t>, </a:t>
              </a:r>
            </a:p>
            <a:p>
              <a:pPr marL="2065338" indent="-268288">
                <a:spcAft>
                  <a:spcPts val="1200"/>
                </a:spcAft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발생하리라고 합리적으로 기대되는 모든 </a:t>
              </a:r>
              <a:r>
                <a:rPr lang="ko-KR" altLang="en-US" spc="-150" dirty="0" err="1" smtClean="0"/>
                <a:t>순현금흐름</a:t>
              </a:r>
              <a:r>
                <a:rPr lang="ko-KR" altLang="en-US" spc="-150" dirty="0" smtClean="0"/>
                <a:t> 변동을 고려하되 발생가능성이 더 높은 결과에 더 큰 비중을 둠</a:t>
              </a:r>
              <a:endParaRPr lang="ko-KR" altLang="en-US" spc="-150" dirty="0"/>
            </a:p>
          </p:txBody>
        </p:sp>
        <p:sp>
          <p:nvSpPr>
            <p:cNvPr id="17" name="모서리가 둥근 직사각형 16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1039.22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85720" y="1126813"/>
            <a:ext cx="8571720" cy="2590219"/>
            <a:chOff x="195" y="2334"/>
            <a:chExt cx="5418" cy="873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87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03388" indent="-268288" latinLnBrk="0">
                <a:spcAft>
                  <a:spcPts val="1200"/>
                </a:spcAft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양도자가 소유에 따른 위험과 보상의 대부분을 이전하는 경우의 예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:</a:t>
              </a:r>
            </a:p>
            <a:p>
              <a:pPr marL="1970088" indent="-266700" latinLnBrk="0">
                <a:spcAft>
                  <a:spcPts val="1200"/>
                </a:spcAft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⑴	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금융자산을 아무런 조건 없이 매도한 경우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970088" indent="-266700" latinLnBrk="0">
                <a:spcAft>
                  <a:spcPts val="1200"/>
                </a:spcAft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⑵	양도자가 매도한 금융자산을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재매입시점의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공정가치로 재매입할 수 있는 권리를 보유하고 있는 경우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970088" indent="-266700" latinLnBrk="0">
                <a:spcAft>
                  <a:spcPts val="1200"/>
                </a:spcAft>
                <a:defRPr/>
              </a:pPr>
              <a:r>
                <a:rPr lang="ko-KR" altLang="en-US" spc="-150" dirty="0" smtClean="0">
                  <a:latin typeface="맑은 고딕"/>
                  <a:ea typeface="맑은 고딕"/>
                </a:rPr>
                <a:t>⑶ 양도자가 매도한 금융자산에 대한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콜옵션을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보유하고 있거나 양수자가 당해 금융자산에 대한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풋옵션을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보유하고 있지만</a:t>
              </a:r>
              <a:r>
                <a:rPr lang="en-US" altLang="ko-KR" spc="-150" dirty="0" smtClean="0">
                  <a:latin typeface="맑은 고딕"/>
                  <a:ea typeface="맑은 고딕"/>
                </a:rPr>
                <a:t>, 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당해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콜옵션이나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풋옵션이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깊은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외가격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상태이기 때문에 만기 이전에 당해 옵션의 </a:t>
              </a:r>
              <a:r>
                <a:rPr lang="ko-KR" altLang="en-US" spc="-150" dirty="0" err="1" smtClean="0">
                  <a:latin typeface="맑은 고딕"/>
                  <a:ea typeface="맑은 고딕"/>
                </a:rPr>
                <a:t>내가격</a:t>
              </a:r>
              <a:r>
                <a:rPr lang="ko-KR" altLang="en-US" spc="-150" dirty="0" smtClean="0">
                  <a:latin typeface="맑은 고딕"/>
                  <a:ea typeface="맑은 고딕"/>
                </a:rPr>
                <a:t> 상태가 될 가능성이 매우 낮은 경우 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1039.AG39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2" name="모서리가 둥근 직사각형 34"/>
          <p:cNvSpPr>
            <a:spLocks noChangeArrowheads="1"/>
          </p:cNvSpPr>
          <p:nvPr/>
        </p:nvSpPr>
        <p:spPr bwMode="auto">
          <a:xfrm>
            <a:off x="336829" y="1052736"/>
            <a:ext cx="8527422" cy="482453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619250" indent="-279400" latinLnBrk="0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b="1" spc="-150" dirty="0" smtClean="0">
                <a:latin typeface="맑은 고딕" pitchFamily="50" charset="-127"/>
                <a:ea typeface="맑은 고딕" pitchFamily="50" charset="-127"/>
              </a:rPr>
              <a:t>양도자가 소유에 따른 위험과 보상의 대부분을 보유하는 경우의 예</a:t>
            </a:r>
            <a:r>
              <a:rPr lang="en-US" altLang="ko-KR" b="1" spc="-150" dirty="0" smtClean="0">
                <a:latin typeface="맑은 고딕" pitchFamily="50" charset="-127"/>
                <a:ea typeface="맑은 고딕" pitchFamily="50" charset="-127"/>
              </a:rPr>
              <a:t>:</a:t>
            </a:r>
          </a:p>
          <a:p>
            <a:pPr marL="1876425" indent="-268288" latinLnBrk="0">
              <a:spcAft>
                <a:spcPts val="1200"/>
              </a:spcAft>
              <a:defRPr/>
            </a:pP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⑴	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양도자가 매도 후 미리 정한 가격이나 매도가격에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양도자에게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금전을 대여한 경우 그 대가로 받았을 이자수익을 더한 금액으로 양도자산을 재매입하는 거래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76425" indent="-268288" latinLnBrk="0">
              <a:spcAft>
                <a:spcPts val="1200"/>
              </a:spcAft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⑵	유자증권대여계약을 체결한 경우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76425" indent="-268288" latinLnBrk="0">
              <a:spcAft>
                <a:spcPts val="1200"/>
              </a:spcAft>
              <a:defRPr/>
            </a:pPr>
            <a:r>
              <a:rPr lang="ko-KR" altLang="en-US" spc="-150" dirty="0" smtClean="0"/>
              <a:t>⑶ 시장위험을 </a:t>
            </a:r>
            <a:r>
              <a:rPr lang="ko-KR" altLang="en-US" spc="-150" dirty="0" err="1" smtClean="0"/>
              <a:t>양도자에게</a:t>
            </a:r>
            <a:r>
              <a:rPr lang="ko-KR" altLang="en-US" spc="-150" dirty="0" smtClean="0"/>
              <a:t> </a:t>
            </a:r>
            <a:r>
              <a:rPr lang="ko-KR" altLang="en-US" spc="-150" dirty="0" err="1" smtClean="0"/>
              <a:t>재이전하는</a:t>
            </a:r>
            <a:r>
              <a:rPr lang="ko-KR" altLang="en-US" spc="-150" dirty="0" smtClean="0"/>
              <a:t> </a:t>
            </a:r>
            <a:r>
              <a:rPr lang="ko-KR" altLang="en-US" spc="-150" dirty="0" err="1" smtClean="0"/>
              <a:t>총수익스왑과</a:t>
            </a:r>
            <a:r>
              <a:rPr lang="ko-KR" altLang="en-US" spc="-150" dirty="0" smtClean="0"/>
              <a:t> 함께 매도한 경우 </a:t>
            </a:r>
            <a:endParaRPr lang="en-US" altLang="ko-KR" spc="-150" dirty="0" smtClean="0"/>
          </a:p>
          <a:p>
            <a:pPr marL="1876425" indent="-268288" latinLnBrk="0">
              <a:spcAft>
                <a:spcPts val="1200"/>
              </a:spcAft>
              <a:defRPr/>
            </a:pPr>
            <a:r>
              <a:rPr lang="ko-KR" altLang="ko-KR" spc="-150" dirty="0" smtClean="0">
                <a:latin typeface="맑은 고딕" pitchFamily="50" charset="-127"/>
                <a:ea typeface="맑은 고딕" pitchFamily="50" charset="-127"/>
              </a:rPr>
              <a:t>⑷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양도자가 매도한 금융자산에 대한 </a:t>
            </a:r>
            <a:r>
              <a:rPr lang="ko-KR" altLang="en-US" spc="-150" dirty="0" err="1" smtClean="0"/>
              <a:t>콜옵션을</a:t>
            </a:r>
            <a:r>
              <a:rPr lang="ko-KR" altLang="en-US" spc="-150" dirty="0" smtClean="0"/>
              <a:t> 보유하고 있거나 양수자가 당해 금융자산에 대한 </a:t>
            </a:r>
            <a:r>
              <a:rPr lang="ko-KR" altLang="en-US" spc="-150" dirty="0" err="1" smtClean="0"/>
              <a:t>풋옵션을</a:t>
            </a:r>
            <a:r>
              <a:rPr lang="ko-KR" altLang="en-US" spc="-150" dirty="0" smtClean="0"/>
              <a:t> 보유하고 있으며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당해 </a:t>
            </a:r>
            <a:r>
              <a:rPr lang="ko-KR" altLang="en-US" spc="-150" dirty="0" err="1" smtClean="0"/>
              <a:t>콜옵션이나</a:t>
            </a:r>
            <a:r>
              <a:rPr lang="ko-KR" altLang="en-US" spc="-150" dirty="0" smtClean="0"/>
              <a:t> </a:t>
            </a:r>
            <a:r>
              <a:rPr lang="ko-KR" altLang="en-US" spc="-150" dirty="0" err="1" smtClean="0"/>
              <a:t>풋옵션이</a:t>
            </a:r>
            <a:r>
              <a:rPr lang="ko-KR" altLang="en-US" spc="-150" dirty="0" smtClean="0"/>
              <a:t> 깊은 </a:t>
            </a:r>
            <a:r>
              <a:rPr lang="ko-KR" altLang="en-US" spc="-150" dirty="0" err="1" smtClean="0"/>
              <a:t>내가격</a:t>
            </a:r>
            <a:r>
              <a:rPr lang="ko-KR" altLang="en-US" spc="-150" dirty="0" smtClean="0"/>
              <a:t> 상태이기 때문에 만기 이전에 당해 옵션이 </a:t>
            </a:r>
            <a:r>
              <a:rPr lang="ko-KR" altLang="en-US" spc="-150" dirty="0" err="1" smtClean="0"/>
              <a:t>외가격</a:t>
            </a:r>
            <a:r>
              <a:rPr lang="ko-KR" altLang="en-US" spc="-150" dirty="0" smtClean="0"/>
              <a:t> 상태가 될 가능성이 매우 낮은 경우</a:t>
            </a:r>
            <a:endParaRPr lang="en-US" altLang="ko-KR" spc="-150" dirty="0" smtClean="0"/>
          </a:p>
          <a:p>
            <a:pPr marL="1876425" indent="-268288" latinLnBrk="0">
              <a:spcAft>
                <a:spcPts val="1200"/>
              </a:spcAft>
              <a:defRPr/>
            </a:pPr>
            <a:r>
              <a:rPr lang="ko-KR" altLang="en-US" spc="-150" dirty="0" smtClean="0"/>
              <a:t>⑸</a:t>
            </a:r>
            <a:r>
              <a:rPr lang="ko-KR" altLang="en-US" spc="-150" dirty="0" smtClean="0">
                <a:latin typeface="+mj-lt"/>
              </a:rPr>
              <a:t>  양도자가 </a:t>
            </a:r>
            <a:r>
              <a:rPr lang="ko-KR" altLang="en-US" spc="-150" dirty="0" err="1" smtClean="0">
                <a:latin typeface="+mj-lt"/>
              </a:rPr>
              <a:t>양수자에게</a:t>
            </a:r>
            <a:r>
              <a:rPr lang="ko-KR" altLang="en-US" spc="-150" dirty="0" smtClean="0">
                <a:latin typeface="+mj-lt"/>
              </a:rPr>
              <a:t> 발생가능성이 높은 대손의 보상을 보증하면서 단기 수취채권을 매도한 경우</a:t>
            </a:r>
            <a:endParaRPr lang="ko-KR" altLang="en-US" spc="-150" dirty="0">
              <a:latin typeface="+mj-lt"/>
              <a:ea typeface="맑은 고딕" pitchFamily="50" charset="-127"/>
            </a:endParaRPr>
          </a:p>
        </p:txBody>
      </p:sp>
      <p:sp>
        <p:nvSpPr>
          <p:cNvPr id="13" name="모서리가 둥근 직사각형 12"/>
          <p:cNvSpPr>
            <a:spLocks noChangeArrowheads="1"/>
          </p:cNvSpPr>
          <p:nvPr/>
        </p:nvSpPr>
        <p:spPr bwMode="auto">
          <a:xfrm rot="20700000">
            <a:off x="292531" y="1361537"/>
            <a:ext cx="1620052" cy="7209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K-IFRS 1039.AG40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85720" y="1064954"/>
            <a:ext cx="8571720" cy="1355934"/>
            <a:chOff x="195" y="2334"/>
            <a:chExt cx="5418" cy="457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45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03388" indent="-268288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양도자가 양도자산의 채무불이행에 따른 손실을 보증하여 양도자산의 소요에 따른 위험과 보상의 대부분을 보유하기 때문에 당해 양도자산을 제거하지 못하면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양도자산 전체를 계속하여 인식하고 수취한 대가를 부채로 인식함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1039.AG47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모서리가 둥근 직사각형 34"/>
          <p:cNvSpPr>
            <a:spLocks noChangeArrowheads="1"/>
          </p:cNvSpPr>
          <p:nvPr/>
        </p:nvSpPr>
        <p:spPr bwMode="auto">
          <a:xfrm>
            <a:off x="289512" y="908720"/>
            <a:ext cx="8527422" cy="187220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+mn-ea"/>
              </a:rPr>
              <a:t>기존 </a:t>
            </a:r>
            <a:r>
              <a:rPr lang="ko-KR" altLang="en-US" spc="-150" dirty="0" err="1" smtClean="0">
                <a:latin typeface="+mn-ea"/>
              </a:rPr>
              <a:t>차입자와</a:t>
            </a:r>
            <a:r>
              <a:rPr lang="ko-KR" altLang="en-US" spc="-150" dirty="0" smtClean="0">
                <a:latin typeface="+mn-ea"/>
              </a:rPr>
              <a:t> 대여자가 실질적으로 다른 조건으로 채무상품을 교환한 경우</a:t>
            </a:r>
            <a:r>
              <a:rPr lang="en-US" altLang="ko-KR" spc="-150" dirty="0" smtClean="0">
                <a:latin typeface="+mn-ea"/>
              </a:rPr>
              <a:t>, </a:t>
            </a:r>
            <a:r>
              <a:rPr lang="ko-KR" altLang="en-US" spc="-150" dirty="0" smtClean="0">
                <a:latin typeface="+mn-ea"/>
              </a:rPr>
              <a:t>최초의 금융부채를 제거하고 새로운 금융부채를 인식</a:t>
            </a:r>
            <a:endParaRPr lang="en-US" altLang="ko-KR" spc="-150" dirty="0" smtClean="0">
              <a:latin typeface="+mn-ea"/>
            </a:endParaRPr>
          </a:p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>
                <a:latin typeface="+mn-ea"/>
              </a:rPr>
              <a:t>기존 금융부채</a:t>
            </a:r>
            <a:r>
              <a:rPr lang="en-US" altLang="ko-KR" spc="-150" dirty="0" smtClean="0">
                <a:latin typeface="+mn-ea"/>
              </a:rPr>
              <a:t>(</a:t>
            </a:r>
            <a:r>
              <a:rPr lang="ko-KR" altLang="en-US" spc="-150" dirty="0" smtClean="0">
                <a:latin typeface="+mn-ea"/>
              </a:rPr>
              <a:t>또는 금융부채의 일부</a:t>
            </a:r>
            <a:r>
              <a:rPr lang="en-US" altLang="ko-KR" spc="-150" dirty="0" smtClean="0">
                <a:latin typeface="+mn-ea"/>
              </a:rPr>
              <a:t>)</a:t>
            </a:r>
            <a:r>
              <a:rPr lang="ko-KR" altLang="en-US" spc="-150" dirty="0" smtClean="0">
                <a:latin typeface="+mn-ea"/>
              </a:rPr>
              <a:t>의 조건이 실질적으로 변경된 경우</a:t>
            </a:r>
            <a:r>
              <a:rPr lang="en-US" altLang="ko-KR" spc="-150" dirty="0" smtClean="0">
                <a:latin typeface="+mn-ea"/>
              </a:rPr>
              <a:t>(</a:t>
            </a:r>
            <a:r>
              <a:rPr lang="ko-KR" altLang="en-US" spc="-150" dirty="0" smtClean="0">
                <a:latin typeface="+mn-ea"/>
              </a:rPr>
              <a:t>채무자의 재무적 어려움으로 인한 경우와 그렇지 아니한 경우를 포함</a:t>
            </a:r>
            <a:r>
              <a:rPr lang="en-US" altLang="ko-KR" spc="-150" dirty="0" smtClean="0">
                <a:latin typeface="+mn-ea"/>
              </a:rPr>
              <a:t>)</a:t>
            </a:r>
            <a:r>
              <a:rPr lang="ko-KR" altLang="en-US" spc="-150" dirty="0" smtClean="0">
                <a:latin typeface="+mn-ea"/>
              </a:rPr>
              <a:t>에도 최초의 금융부채를 제거하고 새로운 금융부채를 인식</a:t>
            </a:r>
            <a:endParaRPr lang="en-US" altLang="ko-KR" spc="-150" dirty="0" smtClean="0">
              <a:latin typeface="+mn-ea"/>
            </a:endParaRPr>
          </a:p>
        </p:txBody>
      </p:sp>
      <p:sp>
        <p:nvSpPr>
          <p:cNvPr id="12" name="모서리가 둥근 직사각형 11"/>
          <p:cNvSpPr>
            <a:spLocks noChangeArrowheads="1"/>
          </p:cNvSpPr>
          <p:nvPr/>
        </p:nvSpPr>
        <p:spPr bwMode="auto">
          <a:xfrm rot="20700000">
            <a:off x="245214" y="1146083"/>
            <a:ext cx="1620052" cy="7209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K-IFRS 1039.40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34"/>
          <p:cNvSpPr>
            <a:spLocks noChangeArrowheads="1"/>
          </p:cNvSpPr>
          <p:nvPr/>
        </p:nvSpPr>
        <p:spPr bwMode="auto">
          <a:xfrm>
            <a:off x="299149" y="2708920"/>
            <a:ext cx="8527422" cy="187220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/>
              <a:t>문단 </a:t>
            </a:r>
            <a:r>
              <a:rPr lang="en-US" altLang="ko-KR" spc="-150" dirty="0" smtClean="0"/>
              <a:t>40</a:t>
            </a:r>
            <a:r>
              <a:rPr lang="ko-KR" altLang="en-US" spc="-150" dirty="0" smtClean="0"/>
              <a:t>을 적용할 때 새로운 조건에 따른 현금흐름의 현재가치와 최초 금융부채의 잔여현금흐름의 현재가치의 차이가 적어도 </a:t>
            </a:r>
            <a:r>
              <a:rPr lang="en-US" altLang="ko-KR" spc="-150" dirty="0" smtClean="0"/>
              <a:t>10%</a:t>
            </a:r>
            <a:r>
              <a:rPr lang="ko-KR" altLang="en-US" spc="-150" dirty="0" smtClean="0"/>
              <a:t>이상이라면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계약조건이 실질적으로 달라진 것임</a:t>
            </a:r>
            <a:endParaRPr lang="en-US" altLang="ko-KR" spc="-150" dirty="0" smtClean="0"/>
          </a:p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/>
              <a:t>새로운 조건에 따른 현금흐름에는 지급한 수수료에서 수취한 수수료를 차감한 수수료 </a:t>
            </a:r>
            <a:r>
              <a:rPr lang="ko-KR" altLang="en-US" spc="-150" dirty="0" err="1" smtClean="0"/>
              <a:t>순액이</a:t>
            </a:r>
            <a:r>
              <a:rPr lang="ko-KR" altLang="en-US" spc="-150" dirty="0" smtClean="0"/>
              <a:t> 포함되며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현금흐름을 할인할 때에는 최초의 유효이자율을 사용</a:t>
            </a:r>
            <a:endParaRPr lang="en-US" altLang="ko-KR" spc="-150" dirty="0" smtClean="0"/>
          </a:p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/>
              <a:t>채무상품의 교환이나 계약조건의 변경을 금융부채의 소멸로 </a:t>
            </a:r>
            <a:r>
              <a:rPr lang="ko-KR" altLang="en-US" spc="-150" dirty="0" err="1" smtClean="0"/>
              <a:t>회계처리한다면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발생한 원가나 수수료는 금융부채의 소멸에 따른 손익의 일부로 인식</a:t>
            </a:r>
            <a:endParaRPr lang="en-US" altLang="ko-KR" spc="-150" dirty="0" smtClean="0"/>
          </a:p>
          <a:p>
            <a:pPr marL="17033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pc="-150" dirty="0" smtClean="0"/>
              <a:t>채무상품의 교환이나 계약조건의 변경을 금융부채의 소멸로 </a:t>
            </a:r>
            <a:r>
              <a:rPr lang="ko-KR" altLang="en-US" spc="-150" dirty="0" err="1" smtClean="0"/>
              <a:t>회계처리하지</a:t>
            </a:r>
            <a:r>
              <a:rPr lang="ko-KR" altLang="en-US" spc="-150" dirty="0" smtClean="0"/>
              <a:t> 아니하면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발생한 원가나 수수료는 부채의 장부금액에서 조정하며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변경된 부채의 잔여기간에 </a:t>
            </a:r>
            <a:r>
              <a:rPr lang="ko-KR" altLang="en-US" dirty="0" err="1" smtClean="0"/>
              <a:t>상각</a:t>
            </a:r>
            <a:endParaRPr lang="en-US" altLang="ko-KR" spc="-150" dirty="0" smtClean="0">
              <a:latin typeface="+mn-ea"/>
            </a:endParaRPr>
          </a:p>
        </p:txBody>
      </p:sp>
      <p:sp>
        <p:nvSpPr>
          <p:cNvPr id="15" name="모서리가 둥근 직사각형 14"/>
          <p:cNvSpPr>
            <a:spLocks noChangeArrowheads="1"/>
          </p:cNvSpPr>
          <p:nvPr/>
        </p:nvSpPr>
        <p:spPr bwMode="auto">
          <a:xfrm rot="20700000">
            <a:off x="254851" y="2946283"/>
            <a:ext cx="1620052" cy="7209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K-IFRS 1039.AG62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25621" y="2235074"/>
            <a:ext cx="8671537" cy="1519008"/>
            <a:chOff x="325621" y="928670"/>
            <a:chExt cx="8671537" cy="1519008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357158" y="928670"/>
              <a:ext cx="8640000" cy="15190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616075">
                <a:defRPr/>
              </a:pP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[E&amp;Y-Example 30.11]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2009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년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12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31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일에 상환되는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1,000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원의 대여금을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2009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년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일 은행에 매각하면서 대여금에 대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100%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지급 보증함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.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이 경우 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는 실질적으로 대여금에 대한 위험과 보상을 보유하고 있으므로 동 자산을 제거하지 않으며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2009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년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12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31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일 상환시점에 제거함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모서리가 둥근 직사각형 17"/>
            <p:cNvSpPr>
              <a:spLocks noChangeArrowheads="1"/>
            </p:cNvSpPr>
            <p:nvPr/>
          </p:nvSpPr>
          <p:spPr bwMode="auto">
            <a:xfrm rot="20700000">
              <a:off x="325621" y="1203144"/>
              <a:ext cx="1620000" cy="720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실무관행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(?)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179512" y="868650"/>
            <a:ext cx="878497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위험과 보상의 대부분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을 판단하기 위한 양적 지침은 없음</a:t>
            </a:r>
            <a:endParaRPr lang="en-US" altLang="ko-KR" sz="2000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금융상품과 관련된 모든 위험을 고려하여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모든 사실</a:t>
            </a:r>
            <a:r>
              <a:rPr lang="en-US" altLang="ko-KR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상황 및 발생가능성에 기초하여 판단하여야 함</a:t>
            </a:r>
            <a:endParaRPr lang="en-US" altLang="ko-KR" sz="2000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35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25621" y="1529209"/>
            <a:ext cx="8671537" cy="2130030"/>
            <a:chOff x="325621" y="928670"/>
            <a:chExt cx="8671537" cy="2130030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357158" y="928670"/>
              <a:ext cx="8640000" cy="213003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616075">
                <a:defRPr/>
              </a:pP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[KPMG-3.6.1220 Example]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100,000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의 단기에 회수가능한 매출채권을 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B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에게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95,000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에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양도함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. </a:t>
              </a:r>
              <a:r>
                <a:rPr lang="ko-KR" altLang="en-US" sz="2000" b="1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예상되는 평균 대손</a:t>
              </a:r>
              <a:r>
                <a:rPr lang="en-US" altLang="ko-KR" sz="2000" b="1" spc="-150" baseline="3000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*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율은</a:t>
              </a:r>
              <a:r>
                <a:rPr lang="ko-KR" altLang="en-US" sz="2000" b="1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5%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이며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4.5%~6.5%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구간에서 대손이 발생할 가능성이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99.9%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임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.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이 경우 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가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6.5%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를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초과하는 손실에 대해 보증한 경우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기업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는 실질적으로 대여금에 대한 위험과 보상을 이전하였으므로 동 자산을 재무제표에서 제거함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모서리가 둥근 직사각형 17"/>
            <p:cNvSpPr>
              <a:spLocks noChangeArrowheads="1"/>
            </p:cNvSpPr>
            <p:nvPr/>
          </p:nvSpPr>
          <p:spPr bwMode="auto">
            <a:xfrm rot="20700000">
              <a:off x="325621" y="1203144"/>
              <a:ext cx="1620000" cy="720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실무관행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(?)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2051720" y="3587231"/>
            <a:ext cx="6984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altLang="ko-KR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*  </a:t>
            </a:r>
            <a:r>
              <a:rPr lang="ko-KR" altLang="en-US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예상손실</a:t>
            </a:r>
            <a:r>
              <a:rPr lang="en-US" altLang="ko-KR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위험의 양도일 현재 공정가치와 명목금액의 차이</a:t>
            </a:r>
            <a:endParaRPr lang="en-US" altLang="ko-KR" sz="1600" b="1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051720" y="4685074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양도자가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아닌 제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자가 </a:t>
            </a:r>
            <a:r>
              <a:rPr lang="ko-KR" altLang="en-US" sz="2000" b="1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신용보강한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경우는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36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287949" y="836713"/>
            <a:ext cx="8709209" cy="2304256"/>
            <a:chOff x="287949" y="928671"/>
            <a:chExt cx="8709209" cy="1640839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357158" y="928671"/>
              <a:ext cx="8640000" cy="164083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797050" indent="-457200">
                <a:defRPr/>
              </a:pP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[Deloitte Example 3.1.5B]</a:t>
              </a: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CU10,000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의 대출채권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(10%)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중 원금의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90%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와 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9.5%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의 이자를 양도하고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채무불이행 손실은 나머지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10%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에서 우선 차감하는 경우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개의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발생가능한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시나리오를 상정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현재가치 계산시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무위험이자율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8.5%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적용 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/>
                <a:t>미래 </a:t>
              </a:r>
              <a:r>
                <a:rPr lang="ko-KR" altLang="en-US" sz="2000" spc="-150" dirty="0" err="1" smtClean="0"/>
                <a:t>순현금흐름의</a:t>
              </a:r>
              <a:r>
                <a:rPr lang="ko-KR" altLang="en-US" sz="2000" spc="-150" dirty="0" smtClean="0"/>
                <a:t> 현재가치 변동에 대한 양도 전</a:t>
              </a:r>
              <a:r>
                <a:rPr lang="en-US" altLang="ko-KR" sz="2000" spc="-150" dirty="0" smtClean="0"/>
                <a:t>․</a:t>
              </a:r>
              <a:r>
                <a:rPr lang="ko-KR" altLang="en-US" sz="2000" spc="-150" dirty="0" smtClean="0"/>
                <a:t>후 양도자의 </a:t>
              </a:r>
              <a:r>
                <a:rPr lang="ko-KR" altLang="en-US" sz="2000" spc="-150" dirty="0" err="1" smtClean="0"/>
                <a:t>노출정도를</a:t>
              </a:r>
              <a:r>
                <a:rPr lang="ko-KR" altLang="en-US" sz="2000" spc="-150" dirty="0" smtClean="0"/>
                <a:t> 표준편차로 측정</a:t>
              </a:r>
              <a:endParaRPr lang="en-US" altLang="ko-KR" sz="2000" spc="-150" dirty="0" smtClean="0"/>
            </a:p>
          </p:txBody>
        </p:sp>
        <p:sp>
          <p:nvSpPr>
            <p:cNvPr id="19" name="모서리가 둥근 직사각형 17"/>
            <p:cNvSpPr>
              <a:spLocks noChangeArrowheads="1"/>
            </p:cNvSpPr>
            <p:nvPr/>
          </p:nvSpPr>
          <p:spPr bwMode="auto">
            <a:xfrm rot="20700000">
              <a:off x="287949" y="1206676"/>
              <a:ext cx="1620000" cy="51270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실무관행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(?)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2123728" y="3140968"/>
          <a:ext cx="6768750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125"/>
                <a:gridCol w="1128125"/>
                <a:gridCol w="1128125"/>
                <a:gridCol w="1128125"/>
                <a:gridCol w="1128125"/>
                <a:gridCol w="1128125"/>
              </a:tblGrid>
              <a:tr h="30603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시나리오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확률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(A)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</a:rPr>
                        <a:t>양도전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</a:rPr>
                        <a:t>양도후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60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*</a:t>
                      </a:r>
                      <a:endParaRPr lang="ko-KR" altLang="en-US" sz="16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*A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*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B’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*A</a:t>
                      </a:r>
                      <a:endParaRPr lang="ko-KR" altLang="en-US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20%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101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2,040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12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29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30%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411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43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555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30%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164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8,069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94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2,651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20%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201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8,080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195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7,605</a:t>
                      </a:r>
                      <a:endParaRPr lang="ko-KR" altLang="en-US" sz="1600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분산</a:t>
                      </a:r>
                      <a:endParaRPr lang="ko-KR" altLang="en-US" sz="1600" b="1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18,600</a:t>
                      </a:r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10,840</a:t>
                      </a:r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표준편차</a:t>
                      </a:r>
                      <a:endParaRPr lang="ko-KR" altLang="en-US" sz="1600" b="1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600" b="1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136</a:t>
                      </a:r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104</a:t>
                      </a:r>
                      <a:endParaRPr lang="ko-KR" altLang="en-US" sz="1600" b="1" dirty="0"/>
                    </a:p>
                  </a:txBody>
                  <a:tcPr marL="18000" marR="180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2026932" y="5939988"/>
            <a:ext cx="693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양도 전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후 변동성의 변화율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: 104/136 = 76%  →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위험과 보상의  대부분을 이전 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?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339752" y="5589240"/>
            <a:ext cx="65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spc="-150" dirty="0" err="1" smtClean="0">
                <a:latin typeface="맑은 고딕" pitchFamily="50" charset="-127"/>
                <a:ea typeface="맑은 고딕" pitchFamily="50" charset="-127"/>
              </a:rPr>
              <a:t>시나리오별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 현금흐름의 현가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현금흐름현가의 가중평균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37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287949" y="836713"/>
            <a:ext cx="8709209" cy="2088230"/>
            <a:chOff x="287949" y="928671"/>
            <a:chExt cx="8709209" cy="1487009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357158" y="928671"/>
              <a:ext cx="8640000" cy="148700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797050" indent="-457200">
                <a:defRPr/>
              </a:pP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[PwC Example]</a:t>
              </a: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CU10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억의 매출채권을 제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자에게 양도하되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1.25%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까지 손실 보전을 약정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과거 경험상 평균 손실은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2%)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한 경우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08138" indent="-268288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/>
                <a:t>위험과 보상의 보유 여부의 판단 기준</a:t>
              </a:r>
              <a:r>
                <a:rPr lang="en-US" altLang="ko-KR" sz="2000" spc="-150" dirty="0" smtClean="0"/>
                <a:t>?</a:t>
              </a:r>
            </a:p>
            <a:p>
              <a:pPr marL="1876425" indent="-268288">
                <a:buFont typeface="Arial" pitchFamily="34" charset="0"/>
                <a:buChar char="•"/>
                <a:tabLst>
                  <a:tab pos="1608138" algn="l"/>
                </a:tabLst>
                <a:defRPr/>
              </a:pPr>
              <a:r>
                <a:rPr lang="ko-KR" altLang="en-US" sz="2000" spc="-150" dirty="0" smtClean="0"/>
                <a:t>예상손실의 </a:t>
              </a:r>
              <a:r>
                <a:rPr lang="ko-KR" altLang="en-US" sz="2000" spc="-150" dirty="0" err="1" smtClean="0"/>
                <a:t>부담정도</a:t>
              </a:r>
              <a:r>
                <a:rPr lang="en-US" altLang="ko-KR" sz="2000" spc="-150" dirty="0" smtClean="0"/>
                <a:t>: 1.25% / 2% = 62.5% or </a:t>
              </a:r>
            </a:p>
            <a:p>
              <a:pPr marL="1876425" indent="-268288">
                <a:buFont typeface="Arial" pitchFamily="34" charset="0"/>
                <a:buChar char="•"/>
                <a:tabLst>
                  <a:tab pos="1608138" algn="l"/>
                </a:tabLst>
                <a:defRPr/>
              </a:pPr>
              <a:r>
                <a:rPr lang="ko-KR" altLang="en-US" sz="2000" spc="-150" dirty="0" err="1" smtClean="0"/>
                <a:t>양도후</a:t>
              </a:r>
              <a:r>
                <a:rPr lang="ko-KR" altLang="en-US" sz="2000" spc="-150" dirty="0" smtClean="0"/>
                <a:t> 현금흐름의</a:t>
              </a:r>
              <a:r>
                <a:rPr lang="en-US" altLang="ko-KR" sz="2000" spc="-150" dirty="0" smtClean="0"/>
                <a:t> </a:t>
              </a:r>
              <a:r>
                <a:rPr lang="ko-KR" altLang="en-US" sz="2000" spc="-150" dirty="0" smtClean="0"/>
                <a:t>변동성의 </a:t>
              </a:r>
              <a:r>
                <a:rPr lang="ko-KR" altLang="en-US" sz="2000" spc="-150" dirty="0" err="1" smtClean="0"/>
                <a:t>보유정도</a:t>
              </a:r>
              <a:r>
                <a:rPr lang="en-US" altLang="ko-KR" sz="2000" spc="-150" dirty="0" smtClean="0"/>
                <a:t>: 638 / 6,470 = 9.86%</a:t>
              </a:r>
            </a:p>
          </p:txBody>
        </p:sp>
        <p:sp>
          <p:nvSpPr>
            <p:cNvPr id="19" name="모서리가 둥근 직사각형 17"/>
            <p:cNvSpPr>
              <a:spLocks noChangeArrowheads="1"/>
            </p:cNvSpPr>
            <p:nvPr/>
          </p:nvSpPr>
          <p:spPr bwMode="auto">
            <a:xfrm rot="20700000">
              <a:off x="287949" y="1206676"/>
              <a:ext cx="1620000" cy="51270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실무관행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(?)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2123728" y="2977207"/>
          <a:ext cx="6768750" cy="2754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80120"/>
                <a:gridCol w="1296144"/>
                <a:gridCol w="1152128"/>
                <a:gridCol w="1224134"/>
              </a:tblGrid>
              <a:tr h="30603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시나리오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확률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(A)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</a:rPr>
                        <a:t>양도전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</a:rPr>
                        <a:t>양도후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60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*</a:t>
                      </a:r>
                      <a:endParaRPr lang="ko-KR" altLang="en-US" sz="16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절대값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(B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*A)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*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절대값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(B’</a:t>
                      </a:r>
                      <a:r>
                        <a:rPr lang="en-US" altLang="ko-KR" sz="1600" baseline="30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*A)</a:t>
                      </a:r>
                      <a:endParaRPr lang="ko-KR" altLang="en-US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marT="18000" marB="1800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15%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11,050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1,658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2,125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319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20%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6,050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1,210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35%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1,050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368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131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25%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8.950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2,238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94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4.5%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18,950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853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17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</a:t>
                      </a:r>
                      <a:endParaRPr lang="ko-KR" altLang="en-US" sz="1600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0.5%</a:t>
                      </a:r>
                      <a:endParaRPr lang="ko-KR" altLang="en-US" sz="1600" dirty="0" smtClean="0"/>
                    </a:p>
                  </a:txBody>
                  <a:tcPr marL="18000" marR="1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28,950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145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375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/>
                        <a:t>2</a:t>
                      </a:r>
                      <a:endParaRPr lang="ko-KR" altLang="en-US" sz="1600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marL="18000" marR="1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38,700</a:t>
                      </a:r>
                      <a:endParaRPr lang="ko-KR" altLang="en-US" sz="1600" b="1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6,472</a:t>
                      </a:r>
                      <a:endParaRPr lang="ko-KR" altLang="en-US" sz="1600" b="1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600" dirty="0" smtClean="0"/>
                        <a:t>△</a:t>
                      </a:r>
                      <a:r>
                        <a:rPr lang="en-US" altLang="ko-KR" sz="1600" dirty="0" smtClean="0"/>
                        <a:t>250</a:t>
                      </a:r>
                      <a:endParaRPr lang="ko-KR" altLang="en-US" sz="1600" b="1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/>
                        <a:t>638</a:t>
                      </a:r>
                      <a:endParaRPr lang="ko-KR" altLang="en-US" sz="1600" b="1" dirty="0"/>
                    </a:p>
                  </a:txBody>
                  <a:tcPr marL="18000" marR="108000" marT="18000" marB="18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2026932" y="6084004"/>
            <a:ext cx="6937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위험과 보상의  대부분을 이전 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?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339752" y="5713511"/>
            <a:ext cx="65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spc="-150" dirty="0" err="1" smtClean="0">
                <a:latin typeface="맑은 고딕" pitchFamily="50" charset="-127"/>
                <a:ea typeface="맑은 고딕" pitchFamily="50" charset="-127"/>
              </a:rPr>
              <a:t>시나리오별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 현금흐름의 현가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</a:rPr>
              <a:t>현금흐름현가의 가중평균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38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51520" y="1484784"/>
            <a:ext cx="8640960" cy="2376264"/>
            <a:chOff x="222" y="2407"/>
            <a:chExt cx="5390" cy="364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18000" tIns="18000" rIns="18000" bIns="18000" anchor="ctr"/>
            <a:lstStyle/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양도자의 경우 양도 여부와는 상관없이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대손율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20%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위험에 노출되어 있으며 이에 따라 현금흐름에의 영향도 동일함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136900" indent="-26670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즉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양도자산의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순현금흐름의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금액과 시기의 변동이 양도 여부와는 상관없이 동일함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18000" tIns="18000" rIns="18000" bIns="18000" anchor="ctr"/>
            <a:lstStyle/>
            <a:p>
              <a:pPr latinLnBrk="0">
                <a:defRPr/>
              </a:pPr>
              <a:r>
                <a:rPr lang="ko-KR" altLang="en-US" sz="2000" spc="-150" dirty="0" smtClean="0">
                  <a:latin typeface="+mn-ea"/>
                </a:rPr>
                <a:t>위험과 보상의 이전여부는 양도자산의 </a:t>
              </a:r>
              <a:r>
                <a:rPr lang="ko-KR" altLang="en-US" sz="2000" spc="-150" dirty="0" err="1" smtClean="0">
                  <a:latin typeface="+mn-ea"/>
                </a:rPr>
                <a:t>순현금흐름의</a:t>
              </a:r>
              <a:r>
                <a:rPr lang="ko-KR" altLang="en-US" sz="2000" spc="-150" dirty="0" smtClean="0">
                  <a:latin typeface="+mn-ea"/>
                </a:rPr>
                <a:t> 금액과 시기의 변동에 대한 양도 전</a:t>
              </a:r>
              <a:r>
                <a:rPr lang="en-US" altLang="ko-KR" sz="2000" spc="-150" dirty="0" smtClean="0">
                  <a:latin typeface="+mn-ea"/>
                </a:rPr>
                <a:t>·</a:t>
              </a:r>
              <a:r>
                <a:rPr lang="ko-KR" altLang="en-US" sz="2000" spc="-150" dirty="0" smtClean="0">
                  <a:latin typeface="+mn-ea"/>
                </a:rPr>
                <a:t>후 양도자의 </a:t>
              </a:r>
              <a:r>
                <a:rPr lang="ko-KR" altLang="en-US" sz="2000" spc="-150" dirty="0" err="1" smtClean="0">
                  <a:latin typeface="+mn-ea"/>
                </a:rPr>
                <a:t>노출정도를</a:t>
              </a:r>
              <a:r>
                <a:rPr lang="ko-KR" altLang="en-US" sz="2000" spc="-150" dirty="0" smtClean="0">
                  <a:latin typeface="+mn-ea"/>
                </a:rPr>
                <a:t> 비교하여 평가</a:t>
              </a:r>
              <a:r>
                <a:rPr lang="en-US" altLang="ko-KR" sz="2000" b="1" spc="-150" dirty="0" smtClean="0">
                  <a:latin typeface="+mn-ea"/>
                </a:rPr>
                <a:t>(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1039.21)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3163372" y="4685074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개별 </a:t>
            </a:r>
            <a:r>
              <a:rPr lang="ko-KR" altLang="en-US" sz="2000" b="1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양도자산별로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를 보증한 경우는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39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594463" y="2511328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230722" y="2502393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순서도: 수동 연산 10"/>
          <p:cNvSpPr/>
          <p:nvPr/>
        </p:nvSpPr>
        <p:spPr>
          <a:xfrm rot="16200000">
            <a:off x="4967027" y="2502393"/>
            <a:ext cx="4860000" cy="2880000"/>
          </a:xfrm>
          <a:prstGeom prst="flowChartManualOperation">
            <a:avLst/>
          </a:prstGeom>
          <a:solidFill>
            <a:srgbClr val="53682A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직사각형 11"/>
          <p:cNvSpPr/>
          <p:nvPr/>
        </p:nvSpPr>
        <p:spPr>
          <a:xfrm>
            <a:off x="6012480" y="2374484"/>
            <a:ext cx="2880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금융상품과 관련된 모든 위험을 고려하여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모든 사실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상황 및 발생가능성에 기초하여 판단하여야 함</a:t>
            </a:r>
            <a:endParaRPr lang="ko-KR" altLang="en-US" sz="2000" b="1" spc="-15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171533" y="2364612"/>
            <a:ext cx="2880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양도 이후에도 위험과 보상을 양도인이 계속 보유한다면</a:t>
            </a:r>
            <a:r>
              <a:rPr lang="en-US" altLang="ko-KR" sz="2000" spc="-150" dirty="0" smtClean="0">
                <a:ea typeface="+mj-ea"/>
              </a:rPr>
              <a:t>, </a:t>
            </a:r>
            <a:r>
              <a:rPr lang="ko-KR" altLang="en-US" sz="2000" spc="-150" dirty="0" smtClean="0">
                <a:ea typeface="+mj-ea"/>
              </a:rPr>
              <a:t>양도자산은 재무제표에서 제거하지 아니함</a:t>
            </a:r>
            <a:endParaRPr lang="en-US" altLang="ko-KR" sz="2000" spc="-15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67864" y="2313216"/>
            <a:ext cx="2880000" cy="38625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양도자산의 </a:t>
            </a:r>
            <a:r>
              <a:rPr lang="ko-KR" altLang="en-US" sz="2000" spc="-150" dirty="0" err="1" smtClean="0">
                <a:ea typeface="+mj-ea"/>
              </a:rPr>
              <a:t>순현금흐름의</a:t>
            </a:r>
            <a:r>
              <a:rPr lang="ko-KR" altLang="en-US" sz="2000" spc="-150" dirty="0" smtClean="0">
                <a:ea typeface="+mj-ea"/>
              </a:rPr>
              <a:t> 금액과 시기의 변동에 대한  양도 전</a:t>
            </a:r>
            <a:r>
              <a:rPr lang="en-US" altLang="ko-KR" sz="2000" spc="-150" dirty="0" smtClean="0">
                <a:ea typeface="+mj-ea"/>
              </a:rPr>
              <a:t>·</a:t>
            </a:r>
            <a:r>
              <a:rPr lang="ko-KR" altLang="en-US" sz="2000" spc="-150" dirty="0" smtClean="0">
                <a:ea typeface="+mj-ea"/>
              </a:rPr>
              <a:t>후 양도</a:t>
            </a:r>
            <a:r>
              <a:rPr lang="en-US" altLang="ko-KR" sz="2000" spc="-150" dirty="0" smtClean="0">
                <a:ea typeface="+mj-ea"/>
              </a:rPr>
              <a:t>2</a:t>
            </a:r>
            <a:r>
              <a:rPr lang="ko-KR" altLang="en-US" sz="2000" spc="-150" dirty="0" smtClean="0">
                <a:ea typeface="+mj-ea"/>
              </a:rPr>
              <a:t>자의 </a:t>
            </a:r>
            <a:r>
              <a:rPr lang="ko-KR" altLang="en-US" sz="2000" spc="-150" dirty="0" err="1" smtClean="0">
                <a:ea typeface="+mj-ea"/>
              </a:rPr>
              <a:t>노출정도가</a:t>
            </a:r>
            <a:r>
              <a:rPr lang="ko-KR" altLang="en-US" sz="2000" spc="-150" dirty="0" smtClean="0">
                <a:ea typeface="+mj-ea"/>
              </a:rPr>
              <a:t> 거의 변하지 않았다면</a:t>
            </a:r>
            <a:r>
              <a:rPr lang="en-US" altLang="ko-KR" sz="2000" spc="-150" dirty="0" smtClean="0">
                <a:ea typeface="+mj-ea"/>
              </a:rPr>
              <a:t>, </a:t>
            </a:r>
            <a:r>
              <a:rPr lang="ko-KR" altLang="en-US" sz="2000" spc="-150" dirty="0" smtClean="0">
                <a:ea typeface="+mj-ea"/>
              </a:rPr>
              <a:t>양도자산에 따른 대부분의 위험과 보상을 양도인이 보유하고 있다고 보여짐</a:t>
            </a:r>
            <a:endParaRPr lang="ko-KR" altLang="en-US" sz="2000" spc="-150" dirty="0">
              <a:latin typeface="+mn-lt"/>
              <a:ea typeface="+mj-ea"/>
            </a:endParaRPr>
          </a:p>
          <a:p>
            <a:pPr marL="180975" indent="-180975" algn="l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l"/>
              <a:defRPr/>
            </a:pPr>
            <a:endParaRPr lang="ko-KR" altLang="en-US" sz="2000" spc="-150" dirty="0">
              <a:latin typeface="+mn-lt"/>
              <a:ea typeface="+mj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위험과 보상의 이전 여부 </a:t>
            </a:r>
            <a:endParaRPr lang="ko-KR" altLang="en-US" sz="2000" b="1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퇴직급여채무의 할인율 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2800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9" rIns="170689" bIns="845686" numCol="1" spcCol="1270" anchor="ctr" anchorCtr="0">
            <a:noAutofit/>
          </a:bodyPr>
          <a:lstStyle/>
          <a:p>
            <a:pPr marL="173038" lvl="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확정급여제도에서 </a:t>
            </a: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marL="173038" lvl="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퇴직급여채무의 할인율은</a:t>
            </a: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173038" defTabSz="1066800" latinLnBrk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한국의 경우 퇴직급여채무 </a:t>
            </a:r>
            <a:r>
              <a:rPr lang="ko-KR" altLang="en-US" sz="2400" b="1" spc="-150" dirty="0" err="1" smtClean="0">
                <a:solidFill>
                  <a:schemeClr val="bg1"/>
                </a:solidFill>
                <a:latin typeface="+mn-ea"/>
              </a:rPr>
              <a:t>측정시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 사용할 할인율은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</a:t>
            </a:r>
            <a:endParaRPr lang="ko-KR" altLang="en-US" sz="2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08719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7" tIns="845689" rIns="170689" bIns="170688" numCol="1" spcCol="1270" anchor="ctr" anchorCtr="0">
            <a:noAutofit/>
          </a:bodyPr>
          <a:lstStyle/>
          <a:p>
            <a:pPr lvl="0" indent="173038" defTabSz="1066800" latinLnBrk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우량회사채 시장이</a:t>
            </a: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indent="173038" defTabSz="1066800" latinLnBrk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‘Deep Market’</a:t>
            </a:r>
            <a:r>
              <a:rPr lang="ko-KR" altLang="en-US" sz="2400" kern="1200" spc="-150" baseline="0" dirty="0" smtClean="0">
                <a:solidFill>
                  <a:schemeClr val="tx1"/>
                </a:solidFill>
                <a:latin typeface="+mn-ea"/>
                <a:ea typeface="+mn-ea"/>
              </a:rPr>
              <a:t> 여부에 따라 </a:t>
            </a:r>
            <a:endParaRPr lang="en-US" altLang="ko-KR" sz="2400" kern="1200" spc="-150" baseline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우량회사채 시장수익률</a:t>
            </a:r>
            <a:endParaRPr lang="en-US" altLang="ko-KR" sz="2400" b="1" spc="-150" dirty="0" smtClean="0">
              <a:solidFill>
                <a:schemeClr val="bg1"/>
              </a:solidFill>
              <a:latin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또는 </a:t>
            </a:r>
            <a:endParaRPr lang="en-US" altLang="ko-KR" sz="2400" b="1" spc="-150" dirty="0" smtClean="0">
              <a:solidFill>
                <a:schemeClr val="bg1"/>
              </a:solidFill>
              <a:latin typeface="+mn-ea"/>
            </a:endParaRP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국공채 시장수익률을 사용</a:t>
            </a:r>
          </a:p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kern="1200" spc="-15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kern="1200" spc="-150" dirty="0" smtClean="0">
                <a:latin typeface="+mn-ea"/>
                <a:ea typeface="+mn-ea"/>
              </a:rPr>
              <a:t>할인율 적용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41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0"/>
            <a:ext cx="9143999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: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확정급여채무의 측정 개요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42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AutoShape 104"/>
          <p:cNvSpPr>
            <a:spLocks noChangeArrowheads="1"/>
          </p:cNvSpPr>
          <p:nvPr/>
        </p:nvSpPr>
        <p:spPr bwMode="auto">
          <a:xfrm rot="10800000">
            <a:off x="4859338" y="4396482"/>
            <a:ext cx="4057650" cy="900113"/>
          </a:xfrm>
          <a:prstGeom prst="rightArrow">
            <a:avLst>
              <a:gd name="adj1" fmla="val 54185"/>
              <a:gd name="adj2" fmla="val 57685"/>
            </a:avLst>
          </a:prstGeom>
          <a:gradFill rotWithShape="1">
            <a:gsLst>
              <a:gs pos="0">
                <a:srgbClr val="D8D8D8"/>
              </a:gs>
              <a:gs pos="100000">
                <a:srgbClr val="80808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pc="-15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 Box 74"/>
          <p:cNvSpPr txBox="1">
            <a:spLocks noChangeArrowheads="1"/>
          </p:cNvSpPr>
          <p:nvPr/>
        </p:nvSpPr>
        <p:spPr bwMode="auto">
          <a:xfrm>
            <a:off x="52217" y="3966270"/>
            <a:ext cx="65915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입사</a:t>
            </a:r>
          </a:p>
        </p:txBody>
      </p:sp>
      <p:sp>
        <p:nvSpPr>
          <p:cNvPr id="17" name="Text Box 75"/>
          <p:cNvSpPr txBox="1">
            <a:spLocks noChangeArrowheads="1"/>
          </p:cNvSpPr>
          <p:nvPr/>
        </p:nvSpPr>
        <p:spPr bwMode="auto">
          <a:xfrm>
            <a:off x="3505200" y="3945632"/>
            <a:ext cx="12192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퇴직</a:t>
            </a:r>
          </a:p>
        </p:txBody>
      </p:sp>
      <p:sp>
        <p:nvSpPr>
          <p:cNvPr id="18" name="Text Box 76"/>
          <p:cNvSpPr txBox="1">
            <a:spLocks noChangeArrowheads="1"/>
          </p:cNvSpPr>
          <p:nvPr/>
        </p:nvSpPr>
        <p:spPr bwMode="auto">
          <a:xfrm>
            <a:off x="4878388" y="3928170"/>
            <a:ext cx="129381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연금개시</a:t>
            </a:r>
          </a:p>
        </p:txBody>
      </p:sp>
      <p:sp>
        <p:nvSpPr>
          <p:cNvPr id="19" name="Text Box 77"/>
          <p:cNvSpPr txBox="1">
            <a:spLocks noChangeArrowheads="1"/>
          </p:cNvSpPr>
          <p:nvPr/>
        </p:nvSpPr>
        <p:spPr bwMode="auto">
          <a:xfrm>
            <a:off x="8153400" y="3893245"/>
            <a:ext cx="7778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사망</a:t>
            </a:r>
          </a:p>
        </p:txBody>
      </p:sp>
      <p:sp>
        <p:nvSpPr>
          <p:cNvPr id="20" name="Rectangle 71"/>
          <p:cNvSpPr>
            <a:spLocks noChangeAspect="1" noChangeArrowheads="1"/>
          </p:cNvSpPr>
          <p:nvPr/>
        </p:nvSpPr>
        <p:spPr bwMode="auto">
          <a:xfrm>
            <a:off x="6767513" y="3115052"/>
            <a:ext cx="2391457" cy="766800"/>
          </a:xfrm>
          <a:prstGeom prst="rect">
            <a:avLst/>
          </a:prstGeom>
          <a:gradFill rotWithShape="1">
            <a:gsLst>
              <a:gs pos="0">
                <a:schemeClr val="bg2">
                  <a:lumMod val="50000"/>
                </a:schemeClr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AutoShape 64"/>
          <p:cNvSpPr>
            <a:spLocks noChangeArrowheads="1"/>
          </p:cNvSpPr>
          <p:nvPr/>
        </p:nvSpPr>
        <p:spPr bwMode="auto">
          <a:xfrm rot="-5400000">
            <a:off x="1012826" y="640457"/>
            <a:ext cx="2514600" cy="3997325"/>
          </a:xfrm>
          <a:prstGeom prst="rtTriangle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2000" spc="-15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Rectangle 65"/>
          <p:cNvSpPr>
            <a:spLocks noChangeAspect="1" noChangeArrowheads="1"/>
          </p:cNvSpPr>
          <p:nvPr/>
        </p:nvSpPr>
        <p:spPr bwMode="auto">
          <a:xfrm>
            <a:off x="4376738" y="1354832"/>
            <a:ext cx="887412" cy="2520950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확</a:t>
            </a:r>
          </a:p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정</a:t>
            </a:r>
          </a:p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급</a:t>
            </a:r>
          </a:p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여</a:t>
            </a:r>
          </a:p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채</a:t>
            </a:r>
          </a:p>
          <a:p>
            <a:pPr algn="ctr">
              <a:defRPr/>
            </a:pPr>
            <a:r>
              <a:rPr lang="ko-KR" altLang="en-US" sz="20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무</a:t>
            </a:r>
          </a:p>
        </p:txBody>
      </p:sp>
      <p:sp>
        <p:nvSpPr>
          <p:cNvPr id="23" name="Rectangle 66"/>
          <p:cNvSpPr>
            <a:spLocks noChangeAspect="1" noChangeArrowheads="1"/>
          </p:cNvSpPr>
          <p:nvPr/>
        </p:nvSpPr>
        <p:spPr bwMode="auto">
          <a:xfrm>
            <a:off x="5376862" y="3115370"/>
            <a:ext cx="345600" cy="75649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67"/>
          <p:cNvSpPr>
            <a:spLocks noChangeAspect="1" noChangeArrowheads="1"/>
          </p:cNvSpPr>
          <p:nvPr/>
        </p:nvSpPr>
        <p:spPr bwMode="auto">
          <a:xfrm>
            <a:off x="5722937" y="3115370"/>
            <a:ext cx="345600" cy="75649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68"/>
          <p:cNvSpPr>
            <a:spLocks noChangeAspect="1" noChangeArrowheads="1"/>
          </p:cNvSpPr>
          <p:nvPr/>
        </p:nvSpPr>
        <p:spPr bwMode="auto">
          <a:xfrm>
            <a:off x="6064568" y="3120132"/>
            <a:ext cx="347950" cy="756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70"/>
          <p:cNvSpPr>
            <a:spLocks noChangeAspect="1" noChangeArrowheads="1"/>
          </p:cNvSpPr>
          <p:nvPr/>
        </p:nvSpPr>
        <p:spPr bwMode="auto">
          <a:xfrm>
            <a:off x="8577263" y="3107432"/>
            <a:ext cx="341312" cy="75565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AutoShape 663"/>
          <p:cNvSpPr>
            <a:spLocks noChangeAspect="1" noChangeArrowheads="1"/>
          </p:cNvSpPr>
          <p:nvPr/>
        </p:nvSpPr>
        <p:spPr bwMode="auto">
          <a:xfrm rot="-5400000">
            <a:off x="866775" y="1292920"/>
            <a:ext cx="2008188" cy="3198812"/>
          </a:xfrm>
          <a:prstGeom prst="rtTriangle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2000" spc="-15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AutoShape 661"/>
          <p:cNvSpPr>
            <a:spLocks noChangeAspect="1" noChangeArrowheads="1"/>
          </p:cNvSpPr>
          <p:nvPr/>
        </p:nvSpPr>
        <p:spPr bwMode="auto">
          <a:xfrm rot="-5400000">
            <a:off x="698500" y="1946970"/>
            <a:ext cx="1500187" cy="2401888"/>
          </a:xfrm>
          <a:prstGeom prst="rtTriangle">
            <a:avLst/>
          </a:prstGeom>
          <a:solidFill>
            <a:schemeClr val="bg2">
              <a:lumMod val="50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2000" spc="-15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 Box 68"/>
          <p:cNvSpPr txBox="1">
            <a:spLocks noChangeArrowheads="1"/>
          </p:cNvSpPr>
          <p:nvPr/>
        </p:nvSpPr>
        <p:spPr bwMode="auto">
          <a:xfrm>
            <a:off x="5143500" y="4612382"/>
            <a:ext cx="38862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연금급여의 현재가치 할인</a:t>
            </a:r>
          </a:p>
        </p:txBody>
      </p:sp>
      <p:sp>
        <p:nvSpPr>
          <p:cNvPr id="30" name="AutoShape 105"/>
          <p:cNvSpPr>
            <a:spLocks noChangeArrowheads="1"/>
          </p:cNvSpPr>
          <p:nvPr/>
        </p:nvSpPr>
        <p:spPr bwMode="auto">
          <a:xfrm rot="10800000">
            <a:off x="249238" y="4413945"/>
            <a:ext cx="4608512" cy="900112"/>
          </a:xfrm>
          <a:prstGeom prst="rightArrow">
            <a:avLst>
              <a:gd name="adj1" fmla="val 54185"/>
              <a:gd name="adj2" fmla="val 65516"/>
            </a:avLst>
          </a:prstGeom>
          <a:gradFill rotWithShape="1">
            <a:gsLst>
              <a:gs pos="0">
                <a:srgbClr val="D8D8D8"/>
              </a:gs>
              <a:gs pos="100000">
                <a:srgbClr val="80808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pc="-15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 Box 69"/>
          <p:cNvSpPr txBox="1">
            <a:spLocks noChangeArrowheads="1"/>
          </p:cNvSpPr>
          <p:nvPr/>
        </p:nvSpPr>
        <p:spPr bwMode="auto">
          <a:xfrm>
            <a:off x="776288" y="4640957"/>
            <a:ext cx="39624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b="1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예측급여현가의 근무기간별 할당</a:t>
            </a:r>
          </a:p>
        </p:txBody>
      </p:sp>
      <p:sp>
        <p:nvSpPr>
          <p:cNvPr id="32" name="Rectangle 106"/>
          <p:cNvSpPr>
            <a:spLocks noChangeAspect="1" noChangeArrowheads="1"/>
          </p:cNvSpPr>
          <p:nvPr/>
        </p:nvSpPr>
        <p:spPr bwMode="auto">
          <a:xfrm>
            <a:off x="6410960" y="3120341"/>
            <a:ext cx="345600" cy="75089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ko-KR" altLang="ko-KR" sz="2000" b="1" spc="-15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107"/>
          <p:cNvSpPr>
            <a:spLocks noChangeArrowheads="1"/>
          </p:cNvSpPr>
          <p:nvPr/>
        </p:nvSpPr>
        <p:spPr bwMode="auto">
          <a:xfrm>
            <a:off x="179512" y="5085184"/>
            <a:ext cx="5654402" cy="8640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03275" eaLnBrk="0" latinLnBrk="0" hangingPunct="0">
              <a:lnSpc>
                <a:spcPct val="125000"/>
              </a:lnSpc>
              <a:defRPr/>
            </a:pP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예측단위적립방식</a:t>
            </a:r>
            <a:r>
              <a:rPr lang="en-US" altLang="ko-KR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b="1" spc="-150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Projected Unit Credit Method</a:t>
            </a:r>
            <a:r>
              <a:rPr lang="en-US" altLang="ko-KR" sz="16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536575" eaLnBrk="0" latinLnBrk="0" hangingPunct="0">
              <a:lnSpc>
                <a:spcPct val="125000"/>
              </a:lnSpc>
              <a:defRPr/>
            </a:pPr>
            <a:r>
              <a:rPr lang="en-US" altLang="ko-KR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→ B/S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일 현재가치 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매기근무원가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누계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63538" indent="-363538" algn="ctr" eaLnBrk="0" latinLnBrk="0" hangingPunct="0">
              <a:lnSpc>
                <a:spcPct val="125000"/>
              </a:lnSpc>
              <a:defRPr/>
            </a:pPr>
            <a:endParaRPr lang="en-US" altLang="ko-KR" sz="1600" b="1" spc="-150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43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78909" y="980277"/>
            <a:ext cx="8571720" cy="2809780"/>
            <a:chOff x="195" y="2334"/>
            <a:chExt cx="5418" cy="947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94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433513" indent="1588" latinLnBrk="0"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퇴직급여채무를 할인하기 위해 사용하는 할인율은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보고기간말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현재 우량회사채의 시장수익률을 </a:t>
              </a:r>
              <a:r>
                <a:rPr lang="ko-KR" altLang="en-US" b="1" spc="-150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참조하여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결정함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만약 그러한 회사채에 대해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거래층이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두터운 시장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(Deep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Market)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없는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경우에는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보도기간말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현재 국공채의 시장수익률을 사용함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그러한 회사채나 국공채의 통화 및 만기는 퇴직급여채무의 통화 및 예상지급시점과 일관성이 있어야 함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1019.78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44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78909" y="980277"/>
            <a:ext cx="8571720" cy="4177582"/>
            <a:chOff x="195" y="2334"/>
            <a:chExt cx="5418" cy="1408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14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528763"/>
              <a:r>
                <a:rPr lang="en-US" altLang="ko-KR" spc="-150" dirty="0" smtClean="0"/>
                <a:t>“IASC</a:t>
              </a:r>
              <a:r>
                <a:rPr lang="ko-KR" altLang="en-US" spc="-150" dirty="0" smtClean="0"/>
                <a:t>는 적절한 자산포트폴리오의 기대수익률이 확정급여채무와 관련된 위험에 대해 목적적합하고 신뢰할만한 지표가 된다거나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신뢰성 있게 객관적으로 결정될 수 있다는 명백한 증거를 발견하지 못하였다</a:t>
              </a:r>
              <a:r>
                <a:rPr lang="en-US" altLang="ko-KR" spc="-150" dirty="0" smtClean="0"/>
                <a:t>. “</a:t>
              </a:r>
            </a:p>
            <a:p>
              <a:pPr marL="1528763"/>
              <a:endParaRPr lang="en-US" altLang="ko-KR" spc="-150" dirty="0" smtClean="0"/>
            </a:p>
            <a:p>
              <a:pPr marL="1528763"/>
              <a:r>
                <a:rPr lang="en-US" altLang="ko-KR" spc="-150" dirty="0" smtClean="0"/>
                <a:t>“</a:t>
              </a:r>
              <a:r>
                <a:rPr lang="ko-KR" altLang="en-US" spc="-150" dirty="0" smtClean="0"/>
                <a:t>따라서 </a:t>
              </a:r>
              <a:r>
                <a:rPr lang="en-US" altLang="ko-KR" spc="-150" dirty="0" smtClean="0"/>
                <a:t>IASC</a:t>
              </a:r>
              <a:r>
                <a:rPr lang="ko-KR" altLang="en-US" spc="-150" dirty="0" smtClean="0"/>
                <a:t>는 할인율에는 화폐의 시간가치만 반영하고 위험을 반영해서는 안 된다고 결정하였다</a:t>
              </a:r>
              <a:r>
                <a:rPr lang="en-US" altLang="ko-KR" spc="-150" dirty="0" smtClean="0"/>
                <a:t>. “</a:t>
              </a:r>
            </a:p>
            <a:p>
              <a:pPr marL="1528763"/>
              <a:endParaRPr lang="en-US" altLang="ko-KR" spc="-150" dirty="0" smtClean="0"/>
            </a:p>
            <a:p>
              <a:pPr marL="1528763"/>
              <a:r>
                <a:rPr lang="en-US" altLang="ko-KR" spc="-150" dirty="0" smtClean="0"/>
                <a:t>“</a:t>
              </a:r>
              <a:r>
                <a:rPr lang="ko-KR" altLang="en-US" spc="-150" dirty="0" smtClean="0"/>
                <a:t>나아가 할인율에 기업 자신의 신용등급을 반영해서는 안 된다</a:t>
              </a:r>
              <a:r>
                <a:rPr lang="en-US" altLang="ko-KR" spc="-150" dirty="0" smtClean="0"/>
                <a:t>. </a:t>
              </a:r>
              <a:r>
                <a:rPr lang="ko-KR" altLang="en-US" spc="-150" dirty="0" smtClean="0"/>
                <a:t>만약 그럴 경우 신용등급이 낮은 기업이 부채를 더 적게 인식할 것이기 때문이다</a:t>
              </a:r>
              <a:r>
                <a:rPr lang="en-US" altLang="ko-KR" spc="-150" dirty="0" smtClean="0"/>
                <a:t>. </a:t>
              </a:r>
              <a:r>
                <a:rPr lang="ko-KR" altLang="en-US" spc="-150" dirty="0" smtClean="0"/>
                <a:t>이러한 목적을 가장 잘 달성할 수 있는 할인율은 우량회사채의 수익률이다</a:t>
              </a:r>
              <a:r>
                <a:rPr lang="en-US" altLang="ko-KR" spc="-150" dirty="0" smtClean="0"/>
                <a:t>. “</a:t>
              </a:r>
            </a:p>
            <a:p>
              <a:pPr marL="1528763"/>
              <a:endParaRPr lang="en-US" altLang="ko-KR" spc="-150" dirty="0" smtClean="0"/>
            </a:p>
            <a:p>
              <a:pPr marL="1528763"/>
              <a:r>
                <a:rPr lang="en-US" altLang="ko-KR" spc="-150" dirty="0" smtClean="0"/>
                <a:t>“</a:t>
              </a:r>
              <a:r>
                <a:rPr lang="ko-KR" altLang="en-US" spc="-150" dirty="0" smtClean="0"/>
                <a:t>우량회사채에 대해 </a:t>
              </a:r>
              <a:r>
                <a:rPr lang="ko-KR" altLang="en-US" spc="-150" dirty="0" err="1" smtClean="0"/>
                <a:t>거래층이</a:t>
              </a:r>
              <a:r>
                <a:rPr lang="ko-KR" altLang="en-US" spc="-150" dirty="0" smtClean="0"/>
                <a:t> 두터운 시장이 없는 국가에서는 국공채의 수익률을 사용하여야 한다</a:t>
              </a:r>
              <a:r>
                <a:rPr lang="en-US" altLang="ko-KR" spc="-150" dirty="0" smtClean="0"/>
                <a:t>.”</a:t>
              </a:r>
              <a:endParaRPr lang="ko-KR" altLang="en-US" spc="-150" dirty="0"/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1019.BC31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45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8" name="모서리가 둥근 직사각형 34"/>
          <p:cNvSpPr>
            <a:spLocks noChangeArrowheads="1"/>
          </p:cNvSpPr>
          <p:nvPr/>
        </p:nvSpPr>
        <p:spPr bwMode="auto">
          <a:xfrm>
            <a:off x="323528" y="836712"/>
            <a:ext cx="8640000" cy="223224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611313" indent="4763">
              <a:spcAft>
                <a:spcPts val="600"/>
              </a:spcAft>
              <a:defRPr/>
            </a:pP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한 국가에 존재하는 하나의 회사채시장의 경제적 실질에 대하여 상이한 판단이 존재하는 것은 비합리적</a:t>
            </a:r>
            <a:endParaRPr lang="en-US" altLang="ko-KR" sz="2000" b="1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269875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기업 간 비교가능성 유지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269875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60" dirty="0" smtClean="0">
                <a:latin typeface="맑은 고딕" pitchFamily="50" charset="-127"/>
                <a:ea typeface="맑은 고딕" pitchFamily="50" charset="-127"/>
              </a:rPr>
              <a:t>연결재무제표 작성 </a:t>
            </a:r>
            <a:endParaRPr lang="en-US" altLang="ko-KR" sz="2000" spc="-6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9525">
              <a:spcAft>
                <a:spcPts val="600"/>
              </a:spcAft>
              <a:defRPr/>
            </a:pPr>
            <a:r>
              <a:rPr lang="ko-KR" altLang="ko-KR" spc="-150" dirty="0" smtClean="0">
                <a:latin typeface="맑은 고딕" pitchFamily="50" charset="-127"/>
                <a:ea typeface="맑은 고딕" pitchFamily="50" charset="-127"/>
              </a:rPr>
              <a:t>☞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지배기업과 종속기업간 회계정책의 일관성 유지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9525">
              <a:spcAft>
                <a:spcPts val="600"/>
              </a:spcAft>
              <a:defRPr/>
            </a:pPr>
            <a:r>
              <a:rPr lang="ko-KR" altLang="ko-KR" spc="-150" dirty="0" smtClean="0">
                <a:latin typeface="맑은 고딕" pitchFamily="50" charset="-127"/>
                <a:ea typeface="맑은 고딕" pitchFamily="50" charset="-127"/>
              </a:rPr>
              <a:t>☞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적용 할인율이 다르다면 별도의 조정절차 필요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7"/>
          <p:cNvSpPr>
            <a:spLocks noChangeArrowheads="1"/>
          </p:cNvSpPr>
          <p:nvPr/>
        </p:nvSpPr>
        <p:spPr bwMode="auto">
          <a:xfrm rot="20700000">
            <a:off x="325621" y="1131136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비교가능성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34"/>
          <p:cNvSpPr>
            <a:spLocks noChangeArrowheads="1"/>
          </p:cNvSpPr>
          <p:nvPr/>
        </p:nvSpPr>
        <p:spPr bwMode="auto">
          <a:xfrm>
            <a:off x="323528" y="3284984"/>
            <a:ext cx="8640000" cy="19442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885950" indent="-269875">
              <a:spcAft>
                <a:spcPts val="600"/>
              </a:spcAft>
              <a:defRPr/>
            </a:pP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구체적인 정의 및 사용근거가 불명확 </a:t>
            </a: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(K-IFRS 1019)</a:t>
            </a:r>
          </a:p>
          <a:p>
            <a:pPr marL="1885950" indent="-269875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일반적으로 신용등급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AA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수준의 우량회사채수익률 사용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269875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퇴직급여채무에 적용하는 할인율의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목적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(K-IFRS 1019.BC31)</a:t>
            </a:r>
          </a:p>
          <a:p>
            <a:pPr marL="1885950" indent="-9525">
              <a:spcAft>
                <a:spcPts val="600"/>
              </a:spcAft>
              <a:defRPr/>
            </a:pPr>
            <a:r>
              <a:rPr lang="ko-KR" altLang="en-US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☞ 화폐의 시간가치만을 반영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기업의 신용위험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미반영</a:t>
            </a:r>
            <a:endParaRPr lang="ko-KR" altLang="en-US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885950" indent="-9525">
              <a:spcAft>
                <a:spcPts val="600"/>
              </a:spcAft>
              <a:defRPr/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☞ 우량회사채 시장수익률이 목적에 가장 부합</a:t>
            </a:r>
            <a:endParaRPr lang="ko-KR" altLang="en-US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17"/>
          <p:cNvSpPr>
            <a:spLocks noChangeArrowheads="1"/>
          </p:cNvSpPr>
          <p:nvPr/>
        </p:nvSpPr>
        <p:spPr bwMode="auto">
          <a:xfrm rot="20700000">
            <a:off x="366145" y="3410353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우량회사채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84187" y="980729"/>
            <a:ext cx="8708293" cy="3813457"/>
            <a:chOff x="180" y="2412"/>
            <a:chExt cx="5432" cy="521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521"/>
            </a:xfrm>
            <a:prstGeom prst="roundRect">
              <a:avLst>
                <a:gd name="adj" fmla="val 6492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2963863" indent="-268288" latinLnBrk="0">
                <a:spcAft>
                  <a:spcPts val="1200"/>
                </a:spcAft>
                <a:buFont typeface="Wingdings" pitchFamily="2" charset="2"/>
                <a:buChar char="l"/>
                <a:tabLst>
                  <a:tab pos="2963863" algn="l"/>
                </a:tabLst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한국의 회사채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일반회사채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시장의 회전율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</a:rPr>
                <a:t>거래량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</a:rPr>
                <a:t>기말 잔액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은 다른 국가에 비해 상대적으로 높은 편임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963863" indent="-268288" latinLnBrk="0">
                <a:spcAft>
                  <a:spcPts val="1200"/>
                </a:spcAft>
                <a:buFont typeface="Wingdings" pitchFamily="2" charset="2"/>
                <a:buChar char="l"/>
                <a:tabLst>
                  <a:tab pos="2963863" algn="l"/>
                </a:tabLst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회전율 외에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발행량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거래량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거래건수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시장가격의 신뢰성 등을 고려할 필요가 있음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963863" indent="-268288" latinLnBrk="0">
                <a:spcAft>
                  <a:spcPts val="300"/>
                </a:spcAft>
                <a:buFont typeface="Wingdings" pitchFamily="2" charset="2"/>
                <a:buChar char="l"/>
                <a:tabLst>
                  <a:tab pos="2963863" algn="l"/>
                </a:tabLst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회사채의 발행이 원활하게 이루어지고 있음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232150" indent="-268288">
                <a:spcAft>
                  <a:spcPts val="300"/>
                </a:spcAft>
                <a:defRPr/>
              </a:pPr>
              <a:r>
                <a:rPr lang="ko-KR" altLang="ko-KR" spc="-150" dirty="0" smtClean="0">
                  <a:latin typeface="맑은 고딕" pitchFamily="50" charset="-127"/>
                  <a:ea typeface="맑은 고딕" pitchFamily="50" charset="-127"/>
                </a:rPr>
                <a:t>☞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회사채의 보유자는 일반적으로 회사채를 만기까지 보유하려는 성향이 있음</a:t>
              </a:r>
            </a:p>
            <a:p>
              <a:pPr marL="3232150" indent="-268288">
                <a:spcAft>
                  <a:spcPts val="300"/>
                </a:spcAft>
                <a:defRPr/>
              </a:pPr>
              <a:r>
                <a:rPr lang="ko-KR" altLang="ko-KR" spc="-150" dirty="0" smtClean="0">
                  <a:latin typeface="맑은 고딕" pitchFamily="50" charset="-127"/>
                  <a:ea typeface="맑은 고딕" pitchFamily="50" charset="-127"/>
                </a:rPr>
                <a:t>☞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다양한 종목의 회사채가 발행되며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발행금액이 작으므로 거래가 활발히 일어날 수 없음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963863" indent="-268288">
                <a:spcAft>
                  <a:spcPts val="300"/>
                </a:spcAft>
                <a:buFont typeface="Wingdings" pitchFamily="2" charset="2"/>
                <a:buChar char="l"/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“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한국 회사채시장 규모는 세계 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10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위권 이내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”(</a:t>
              </a:r>
              <a:r>
                <a:rPr lang="ko-KR" altLang="en-US" sz="1400" spc="-150" dirty="0" smtClean="0">
                  <a:latin typeface="맑은 고딕" pitchFamily="50" charset="-127"/>
                  <a:ea typeface="맑은 고딕" pitchFamily="50" charset="-127"/>
                </a:rPr>
                <a:t>미결제잔액 기준</a:t>
              </a:r>
              <a:r>
                <a:rPr lang="en-US" altLang="ko-KR" sz="14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963863" indent="-268288">
                <a:spcAft>
                  <a:spcPts val="300"/>
                </a:spcAft>
                <a:buFont typeface="Wingdings" pitchFamily="2" charset="2"/>
                <a:buChar char="l"/>
                <a:defRPr/>
              </a:pPr>
              <a:endParaRPr lang="ko-KR" altLang="en-US" spc="-15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180" y="2420"/>
              <a:ext cx="1797" cy="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Deep Market ?</a:t>
              </a:r>
            </a:p>
          </p:txBody>
        </p:sp>
      </p:grpSp>
      <p:sp>
        <p:nvSpPr>
          <p:cNvPr id="16" name="모서리가 둥근 직사각형 34"/>
          <p:cNvSpPr>
            <a:spLocks noChangeArrowheads="1"/>
          </p:cNvSpPr>
          <p:nvPr/>
        </p:nvSpPr>
        <p:spPr bwMode="auto">
          <a:xfrm>
            <a:off x="251520" y="5628750"/>
            <a:ext cx="8640960" cy="791928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3043238" indent="-268288" latinLnBrk="0"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한국의 회사채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일반회사채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유통시장에서의 거래는 매우 저조한 편임</a:t>
            </a:r>
          </a:p>
        </p:txBody>
      </p:sp>
      <p:sp>
        <p:nvSpPr>
          <p:cNvPr id="11" name="다이아몬드 10"/>
          <p:cNvSpPr/>
          <p:nvPr/>
        </p:nvSpPr>
        <p:spPr>
          <a:xfrm>
            <a:off x="1291164" y="4900692"/>
            <a:ext cx="720080" cy="648072"/>
          </a:xfrm>
          <a:prstGeom prst="diamond">
            <a:avLst/>
          </a:prstGeom>
          <a:solidFill>
            <a:srgbClr val="F57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VS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987824" y="504511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해외사례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47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594463" y="2439320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230722" y="2430385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순서도: 수동 연산 10"/>
          <p:cNvSpPr/>
          <p:nvPr/>
        </p:nvSpPr>
        <p:spPr>
          <a:xfrm rot="16200000">
            <a:off x="4967027" y="2430385"/>
            <a:ext cx="4860000" cy="2880000"/>
          </a:xfrm>
          <a:prstGeom prst="flowChartManualOperation">
            <a:avLst/>
          </a:prstGeom>
          <a:solidFill>
            <a:srgbClr val="53682A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직사각형 11"/>
          <p:cNvSpPr/>
          <p:nvPr/>
        </p:nvSpPr>
        <p:spPr>
          <a:xfrm>
            <a:off x="5950667" y="2575412"/>
            <a:ext cx="2880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latinLnBrk="0">
              <a:spcAft>
                <a:spcPts val="12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회사채시장이 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‘Deep Market’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이 아닌 국가의 경우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Deep Market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인 다른 국가의 시장을 참조하여 사용할 수 있는가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342900" indent="-342900" latinLnBrk="0">
              <a:spcAft>
                <a:spcPts val="12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+mn-lt"/>
                <a:ea typeface="+mj-ea"/>
              </a:rPr>
              <a:t>할인율의 일원화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+mn-lt"/>
                <a:ea typeface="+mj-ea"/>
              </a:rPr>
              <a:t>?</a:t>
            </a:r>
          </a:p>
          <a:p>
            <a:pPr marL="342900" indent="-342900" latinLnBrk="0">
              <a:spcAft>
                <a:spcPts val="12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en-US" altLang="ko-KR" sz="2000" b="1" spc="-150" dirty="0" smtClean="0">
                <a:solidFill>
                  <a:schemeClr val="bg1"/>
                </a:solidFill>
                <a:ea typeface="+mj-ea"/>
              </a:rPr>
              <a:t>IAS 19</a:t>
            </a:r>
            <a:r>
              <a:rPr lang="ko-KR" altLang="en-US" sz="2000" b="1" spc="-150" dirty="0" smtClean="0">
                <a:solidFill>
                  <a:schemeClr val="bg1"/>
                </a:solidFill>
                <a:ea typeface="+mj-ea"/>
              </a:rPr>
              <a:t>의 개정 방향</a:t>
            </a:r>
            <a:r>
              <a:rPr lang="en-US" altLang="ko-KR" sz="2000" b="1" spc="-150" dirty="0" smtClean="0">
                <a:solidFill>
                  <a:schemeClr val="bg1"/>
                </a:solidFill>
                <a:ea typeface="+mj-ea"/>
              </a:rPr>
              <a:t>?</a:t>
            </a:r>
            <a:endParaRPr lang="ko-KR" altLang="en-US" sz="2000" b="1" spc="-15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171533" y="2575412"/>
            <a:ext cx="2880000" cy="29392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전문가회의</a:t>
            </a:r>
            <a:r>
              <a:rPr lang="en-US" altLang="ko-KR" sz="2000" spc="-150" dirty="0" smtClean="0">
                <a:ea typeface="+mj-ea"/>
              </a:rPr>
              <a:t>(2010.1.13.) </a:t>
            </a:r>
            <a:r>
              <a:rPr lang="ko-KR" altLang="en-US" sz="2000" spc="-150" dirty="0" smtClean="0">
                <a:ea typeface="+mj-ea"/>
              </a:rPr>
              <a:t>결과</a:t>
            </a:r>
            <a:r>
              <a:rPr lang="en-US" altLang="ko-KR" sz="2000" spc="-150" dirty="0" smtClean="0">
                <a:ea typeface="+mj-ea"/>
              </a:rPr>
              <a:t>, “</a:t>
            </a:r>
            <a:r>
              <a:rPr lang="ko-KR" altLang="en-US" sz="2000" spc="-150" dirty="0" smtClean="0">
                <a:ea typeface="+mj-ea"/>
              </a:rPr>
              <a:t>퇴직급여채무에 대한 할인과 관련된 규정의 취지를 고려한다면</a:t>
            </a:r>
            <a:r>
              <a:rPr lang="en-US" altLang="ko-KR" sz="2000" spc="-150" dirty="0" smtClean="0">
                <a:ea typeface="+mj-ea"/>
              </a:rPr>
              <a:t>, </a:t>
            </a:r>
            <a:r>
              <a:rPr lang="ko-KR" altLang="en-US" sz="2000" spc="-150" dirty="0" smtClean="0">
                <a:ea typeface="+mj-ea"/>
              </a:rPr>
              <a:t>우량회사채 시장수익률이 보다 적절</a:t>
            </a:r>
            <a:r>
              <a:rPr lang="en-US" altLang="ko-KR" sz="2000" spc="-150" dirty="0" smtClean="0">
                <a:ea typeface="+mj-ea"/>
              </a:rPr>
              <a:t>”</a:t>
            </a:r>
            <a:endParaRPr lang="ko-KR" altLang="en-US" sz="2000" spc="-150" dirty="0" smtClean="0">
              <a:ea typeface="+mj-ea"/>
            </a:endParaRPr>
          </a:p>
          <a:p>
            <a:pPr marL="180975" indent="-180975" algn="l" fontAlgn="auto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ko-KR" altLang="en-US" sz="2000" spc="-150" dirty="0">
              <a:latin typeface="+mn-lt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2411" y="2647420"/>
            <a:ext cx="2880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한국의 회사채시장이 </a:t>
            </a:r>
            <a:r>
              <a:rPr lang="en-US" altLang="ko-KR" sz="2000" spc="-150" dirty="0" smtClean="0">
                <a:ea typeface="+mj-ea"/>
              </a:rPr>
              <a:t>‘Deep Market' </a:t>
            </a:r>
            <a:r>
              <a:rPr lang="ko-KR" altLang="en-US" sz="2000" spc="-150" dirty="0" smtClean="0">
                <a:ea typeface="+mj-ea"/>
              </a:rPr>
              <a:t>인지 여부에 대하여 명확한 결론을 내리기는 어려움</a:t>
            </a:r>
            <a:endParaRPr lang="ko-KR" altLang="en-US" sz="2000" spc="-150" dirty="0">
              <a:latin typeface="+mn-lt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퇴직급여채무의 할인율 </a:t>
            </a:r>
            <a:endParaRPr lang="ko-KR" altLang="en-US" sz="2000" b="1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48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42834" y="1380545"/>
            <a:ext cx="855207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ea typeface="+mj-ea"/>
              </a:rPr>
              <a:t>IASB</a:t>
            </a:r>
            <a:r>
              <a:rPr lang="ko-KR" altLang="en-US" sz="2000" spc="-150" dirty="0" smtClean="0">
                <a:ea typeface="+mj-ea"/>
              </a:rPr>
              <a:t>는 퇴직급여채무에 대한 할인율로서 우량회사채 시장수익율만으로 일원화를 제안</a:t>
            </a:r>
            <a:r>
              <a:rPr lang="en-US" altLang="ko-KR" sz="2000" spc="-150" dirty="0" smtClean="0">
                <a:ea typeface="+mj-ea"/>
              </a:rPr>
              <a:t>(2009.8.20.)</a:t>
            </a:r>
            <a:r>
              <a:rPr lang="ko-KR" altLang="en-US" sz="2000" spc="-150" dirty="0" smtClean="0">
                <a:ea typeface="+mj-ea"/>
              </a:rPr>
              <a:t>한 바 있으나</a:t>
            </a:r>
            <a:r>
              <a:rPr lang="en-US" altLang="ko-KR" sz="2000" spc="-150" dirty="0" smtClean="0">
                <a:ea typeface="+mj-ea"/>
              </a:rPr>
              <a:t>, </a:t>
            </a:r>
          </a:p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일부 국가의 경우 우량회사채 시장수익률 추정의 부담 등을 이유로 반대함에 따라 공개초안의 제안을 철회</a:t>
            </a:r>
            <a:r>
              <a:rPr lang="en-US" altLang="ko-KR" sz="2000" spc="-150" dirty="0" smtClean="0">
                <a:ea typeface="+mj-ea"/>
              </a:rPr>
              <a:t>(2009.10.)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79512" y="980435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할인율의 일원화</a:t>
            </a:r>
            <a:endParaRPr lang="ko-KR" altLang="en-US" sz="2000" b="1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schemeClr val="tx1"/>
                </a:solidFill>
              </a:rPr>
              <a:pPr/>
              <a:t>49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4F.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42834" y="1268760"/>
            <a:ext cx="8552078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할인율 등 측정 관련 사항은 </a:t>
            </a:r>
            <a:r>
              <a:rPr lang="en-US" altLang="ko-KR" sz="2000" spc="-150" dirty="0" smtClean="0">
                <a:ea typeface="+mj-ea"/>
              </a:rPr>
              <a:t>2011</a:t>
            </a:r>
            <a:r>
              <a:rPr lang="ko-KR" altLang="en-US" sz="2000" spc="-150" dirty="0" smtClean="0">
                <a:ea typeface="+mj-ea"/>
              </a:rPr>
              <a:t>년 </a:t>
            </a:r>
            <a:r>
              <a:rPr lang="en-US" altLang="ko-KR" sz="2000" spc="-150" dirty="0" smtClean="0">
                <a:ea typeface="+mj-ea"/>
              </a:rPr>
              <a:t>6</a:t>
            </a:r>
            <a:r>
              <a:rPr lang="ko-KR" altLang="en-US" sz="2000" spc="-150" dirty="0" smtClean="0">
                <a:ea typeface="+mj-ea"/>
              </a:rPr>
              <a:t>월 이후 개정 추진여부를 결정할 예정</a:t>
            </a:r>
            <a:endParaRPr lang="en-US" altLang="ko-KR" sz="2000" spc="-150" dirty="0" smtClean="0">
              <a:ea typeface="+mj-ea"/>
            </a:endParaRPr>
          </a:p>
          <a:p>
            <a:pPr marL="268288" indent="-268288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/>
              <a:t>표시 및 공시 관련 사항을 </a:t>
            </a:r>
            <a:r>
              <a:rPr lang="en-US" altLang="ko-KR" sz="2000" spc="-150" dirty="0" smtClean="0"/>
              <a:t>2011</a:t>
            </a:r>
            <a:r>
              <a:rPr lang="ko-KR" altLang="en-US" sz="2000" spc="-150" dirty="0" smtClean="0"/>
              <a:t>년 </a:t>
            </a:r>
            <a:r>
              <a:rPr lang="en-US" altLang="ko-KR" sz="2000" spc="-150" dirty="0" smtClean="0"/>
              <a:t>1</a:t>
            </a:r>
            <a:r>
              <a:rPr lang="ko-KR" altLang="en-US" sz="2000" spc="-150" dirty="0" smtClean="0"/>
              <a:t>분기중 개정 예정</a:t>
            </a:r>
            <a:endParaRPr lang="en-US" altLang="ko-KR" sz="2000" spc="-150" dirty="0" smtClean="0"/>
          </a:p>
          <a:p>
            <a:pPr marL="536575" indent="-268288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1" spc="-150" dirty="0" smtClean="0"/>
              <a:t>퇴직급여채무</a:t>
            </a:r>
            <a:r>
              <a:rPr lang="en-US" altLang="ko-KR" sz="2000" b="1" spc="-150" dirty="0" smtClean="0"/>
              <a:t>․</a:t>
            </a:r>
            <a:r>
              <a:rPr lang="ko-KR" altLang="en-US" sz="2000" b="1" spc="-150" dirty="0" smtClean="0"/>
              <a:t>사외적립자산의 모든 변동을 발생 기간에 인식</a:t>
            </a:r>
            <a:endParaRPr lang="ko-KR" altLang="en-US" sz="2000" spc="-150" dirty="0" smtClean="0"/>
          </a:p>
          <a:p>
            <a:pPr marL="536575" indent="-268288"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spc="-150" dirty="0" smtClean="0"/>
              <a:t>퇴직급여부채</a:t>
            </a:r>
            <a:r>
              <a:rPr lang="en-US" altLang="ko-KR" sz="2000" spc="-150" dirty="0" smtClean="0"/>
              <a:t>(</a:t>
            </a:r>
            <a:r>
              <a:rPr lang="ko-KR" altLang="en-US" sz="2000" spc="-150" dirty="0" smtClean="0"/>
              <a:t>자산</a:t>
            </a:r>
            <a:r>
              <a:rPr lang="en-US" altLang="ko-KR" sz="2000" spc="-150" dirty="0" smtClean="0"/>
              <a:t>)</a:t>
            </a:r>
            <a:r>
              <a:rPr lang="ko-KR" altLang="en-US" sz="2000" spc="-150" dirty="0" smtClean="0"/>
              <a:t>의 변동 중 </a:t>
            </a:r>
            <a:endParaRPr lang="en-US" altLang="ko-KR" sz="2000" spc="-150" dirty="0" smtClean="0"/>
          </a:p>
          <a:p>
            <a:pPr marL="536575" latinLnBrk="0">
              <a:spcAft>
                <a:spcPts val="600"/>
              </a:spcAft>
              <a:defRPr/>
            </a:pPr>
            <a:r>
              <a:rPr lang="en-US" altLang="ko-KR" sz="2000" b="1" spc="-150" dirty="0" smtClean="0"/>
              <a:t>- </a:t>
            </a:r>
            <a:r>
              <a:rPr lang="ko-KR" altLang="en-US" sz="2000" b="1" spc="-150" dirty="0" smtClean="0"/>
              <a:t>현행근무원가와 순이자수익</a:t>
            </a:r>
            <a:r>
              <a:rPr lang="en-US" altLang="ko-KR" sz="2000" b="1" spc="-150" dirty="0" smtClean="0"/>
              <a:t>(</a:t>
            </a:r>
            <a:r>
              <a:rPr lang="ko-KR" altLang="en-US" sz="2000" b="1" spc="-150" dirty="0" smtClean="0"/>
              <a:t>비용</a:t>
            </a:r>
            <a:r>
              <a:rPr lang="en-US" altLang="ko-KR" sz="2000" b="1" spc="-150" dirty="0" smtClean="0"/>
              <a:t>)</a:t>
            </a:r>
            <a:r>
              <a:rPr lang="ko-KR" altLang="en-US" sz="2000" b="1" spc="-150" dirty="0" smtClean="0"/>
              <a:t>은 당기손익</a:t>
            </a:r>
            <a:r>
              <a:rPr lang="ko-KR" altLang="en-US" sz="2000" spc="-150" dirty="0" smtClean="0"/>
              <a:t>으로</a:t>
            </a:r>
            <a:r>
              <a:rPr lang="en-US" altLang="ko-KR" sz="2000" spc="-150" dirty="0" smtClean="0"/>
              <a:t>, </a:t>
            </a:r>
          </a:p>
          <a:p>
            <a:pPr marL="536575" latinLnBrk="0">
              <a:spcAft>
                <a:spcPts val="600"/>
              </a:spcAft>
              <a:defRPr/>
            </a:pPr>
            <a:r>
              <a:rPr lang="en-US" altLang="ko-KR" sz="2000" b="1" spc="-150" dirty="0" smtClean="0"/>
              <a:t>- </a:t>
            </a:r>
            <a:r>
              <a:rPr lang="ko-KR" altLang="en-US" sz="2000" b="1" spc="-150" dirty="0" err="1" smtClean="0"/>
              <a:t>재측정에</a:t>
            </a:r>
            <a:r>
              <a:rPr lang="ko-KR" altLang="en-US" sz="2000" b="1" spc="-150" dirty="0" smtClean="0"/>
              <a:t> 따른 손익</a:t>
            </a:r>
            <a:r>
              <a:rPr lang="ko-KR" altLang="en-US" sz="2000" b="1" spc="-150" baseline="30000" dirty="0" smtClean="0"/>
              <a:t>*</a:t>
            </a:r>
            <a:r>
              <a:rPr lang="ko-KR" altLang="en-US" sz="2000" b="1" spc="-150" dirty="0" smtClean="0"/>
              <a:t>은 기타포괄손익</a:t>
            </a:r>
            <a:r>
              <a:rPr lang="ko-KR" altLang="en-US" sz="2000" spc="-150" dirty="0" smtClean="0"/>
              <a:t>으로 포괄손익계산서에 표시</a:t>
            </a:r>
            <a:endParaRPr lang="en-US" altLang="ko-KR" sz="2000" spc="-150" dirty="0" smtClean="0"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IAS 19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개정 방향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주식기준보상의 상실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취소 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2800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5A.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9" rIns="170689" bIns="84568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150" dirty="0" smtClean="0">
              <a:solidFill>
                <a:schemeClr val="bg1"/>
              </a:solidFill>
              <a:latin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err="1" smtClean="0">
                <a:solidFill>
                  <a:schemeClr val="bg1"/>
                </a:solidFill>
                <a:latin typeface="+mn-ea"/>
                <a:ea typeface="+mn-ea"/>
              </a:rPr>
              <a:t>주식결제형</a:t>
            </a:r>
            <a:r>
              <a:rPr lang="ko-KR" altLang="en-US" sz="2400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en-US" altLang="ko-KR" sz="2400" kern="1200" spc="-150" baseline="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lvl="0" indent="177800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400" kern="1200" spc="-150" baseline="0" dirty="0" smtClean="0">
                <a:solidFill>
                  <a:schemeClr val="bg1"/>
                </a:solidFill>
                <a:latin typeface="+mn-ea"/>
                <a:ea typeface="+mn-ea"/>
              </a:rPr>
              <a:t>주식기준보상거래에서</a:t>
            </a:r>
            <a:endParaRPr lang="en-US" altLang="ko-KR" sz="2400" spc="-15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173038" lvl="0" defTabSz="1066800" latinLnBrk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상실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(forfeiture) or </a:t>
            </a: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취소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(cancellation) ?</a:t>
            </a:r>
            <a:endParaRPr lang="ko-KR" altLang="en-US" sz="2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45024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7" tIns="845689" rIns="170689" bIns="170688" numCol="1" spcCol="1270" anchor="ctr" anchorCtr="0">
            <a:noAutofit/>
          </a:bodyPr>
          <a:lstStyle/>
          <a:p>
            <a:pPr lvl="0" defTabSz="1066800" latinLnBrk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종업원이 자발적으로 주식선택권을 포기한 경우</a:t>
            </a:r>
            <a:endParaRPr lang="ko-KR" altLang="en-US" sz="2400" kern="1200" spc="-15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lvl="0"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1100" kern="1200" spc="-150" baseline="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indent="36195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관점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) “unit of service” </a:t>
            </a:r>
          </a:p>
          <a:p>
            <a:pPr indent="1166813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err="1" smtClean="0">
                <a:solidFill>
                  <a:schemeClr val="bg1"/>
                </a:solidFill>
                <a:latin typeface="+mn-ea"/>
              </a:rPr>
              <a:t>vs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 </a:t>
            </a:r>
          </a:p>
          <a:p>
            <a:pPr indent="1166813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“payment”</a:t>
            </a:r>
            <a:endParaRPr lang="ko-KR" altLang="en-US" sz="2400" kern="1200" spc="-15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kern="1200" spc="-150" dirty="0" smtClean="0">
                <a:latin typeface="+mn-ea"/>
                <a:ea typeface="+mn-ea"/>
              </a:rPr>
              <a:t>변형된 부여일 측정법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45685" y="1196752"/>
            <a:ext cx="8604944" cy="2593187"/>
            <a:chOff x="174" y="2334"/>
            <a:chExt cx="5439" cy="874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87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433513" indent="1588" latinLnBrk="0">
                <a:defRPr/>
              </a:pP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주식결제형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주식기준보상거래의 경우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제공받는 재화나 용역과 그에 상응하는 자본의 증가를 제공받는 재화나 용역의 공정가치로 직접 측정함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제공받는 재화나 용역의 공정가치를 신뢰성 있게 추정할 수 없다면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제공받는 재화나 용역과 그에 상응하는 자본의 증가는 부여한 지분상품의 공정가치에 기초하여 간접 측정함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74" y="2486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1102.10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3999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: </a:t>
            </a:r>
            <a:r>
              <a:rPr lang="ko-KR" altLang="en-US" sz="2400" kern="0" spc="-150" dirty="0" err="1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주식결제형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주식기준보상의 측정 개요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7" name="순서도: 처리 20"/>
          <p:cNvSpPr>
            <a:spLocks noChangeArrowheads="1"/>
          </p:cNvSpPr>
          <p:nvPr/>
        </p:nvSpPr>
        <p:spPr bwMode="auto">
          <a:xfrm>
            <a:off x="1519238" y="1071563"/>
            <a:ext cx="3141662" cy="398462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ctr">
              <a:defRPr/>
            </a:pPr>
            <a:r>
              <a:rPr lang="ko-KR" altLang="en-US" sz="2000" b="1" spc="-150" dirty="0">
                <a:latin typeface="+mn-ea"/>
              </a:rPr>
              <a:t>거래상대방이 누구인가</a:t>
            </a:r>
            <a:r>
              <a:rPr lang="en-US" altLang="ko-KR" sz="2000" b="1" spc="-150" dirty="0">
                <a:latin typeface="+mn-ea"/>
              </a:rPr>
              <a:t>?</a:t>
            </a:r>
            <a:endParaRPr lang="ko-KR" altLang="en-US" sz="2000" b="1" spc="-150" dirty="0">
              <a:latin typeface="+mn-ea"/>
            </a:endParaRPr>
          </a:p>
        </p:txBody>
      </p:sp>
      <p:sp>
        <p:nvSpPr>
          <p:cNvPr id="11" name="타원 10"/>
          <p:cNvSpPr>
            <a:spLocks/>
          </p:cNvSpPr>
          <p:nvPr/>
        </p:nvSpPr>
        <p:spPr bwMode="auto">
          <a:xfrm>
            <a:off x="3287713" y="2246313"/>
            <a:ext cx="2698750" cy="6127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2000" b="1" spc="-150" dirty="0">
                <a:solidFill>
                  <a:schemeClr val="tx1"/>
                </a:solidFill>
                <a:latin typeface="+mn-ea"/>
              </a:rPr>
              <a:t>종업원</a:t>
            </a:r>
          </a:p>
        </p:txBody>
      </p:sp>
      <p:cxnSp>
        <p:nvCxnSpPr>
          <p:cNvPr id="12" name="꺾인 연결선 77"/>
          <p:cNvCxnSpPr>
            <a:stCxn id="7" idx="2"/>
            <a:endCxn id="11" idx="0"/>
          </p:cNvCxnSpPr>
          <p:nvPr/>
        </p:nvCxnSpPr>
        <p:spPr>
          <a:xfrm rot="16200000" flipH="1">
            <a:off x="3475832" y="1085056"/>
            <a:ext cx="776288" cy="1546225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꺾인 연결선 12"/>
          <p:cNvCxnSpPr>
            <a:stCxn id="7" idx="2"/>
            <a:endCxn id="14" idx="0"/>
          </p:cNvCxnSpPr>
          <p:nvPr/>
        </p:nvCxnSpPr>
        <p:spPr>
          <a:xfrm rot="5400000">
            <a:off x="1903413" y="1058862"/>
            <a:ext cx="776288" cy="1598613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/>
          <p:cNvSpPr>
            <a:spLocks noChangeAspect="1"/>
          </p:cNvSpPr>
          <p:nvPr/>
        </p:nvSpPr>
        <p:spPr bwMode="auto">
          <a:xfrm>
            <a:off x="171450" y="2246313"/>
            <a:ext cx="2643188" cy="612775"/>
          </a:xfrm>
          <a:prstGeom prst="ellipse">
            <a:avLst/>
          </a:prstGeom>
          <a:solidFill>
            <a:srgbClr val="596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2000" b="1" spc="-150" dirty="0" err="1">
                <a:solidFill>
                  <a:schemeClr val="tx1"/>
                </a:solidFill>
                <a:latin typeface="+mn-ea"/>
              </a:rPr>
              <a:t>비종업원</a:t>
            </a:r>
            <a:endParaRPr lang="ko-KR" altLang="en-US" sz="20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순서도: 처리 20"/>
          <p:cNvSpPr>
            <a:spLocks noChangeArrowheads="1"/>
          </p:cNvSpPr>
          <p:nvPr/>
        </p:nvSpPr>
        <p:spPr bwMode="auto">
          <a:xfrm>
            <a:off x="3349625" y="4743450"/>
            <a:ext cx="2571750" cy="97155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 w="2540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lIns="36000" rIns="36000" anchor="ctr"/>
          <a:lstStyle/>
          <a:p>
            <a:r>
              <a:rPr lang="ko-KR" altLang="en-US" sz="1800" b="1" spc="-150" dirty="0">
                <a:latin typeface="+mn-ea"/>
              </a:rPr>
              <a:t>① 부여한 지분상품을</a:t>
            </a:r>
          </a:p>
          <a:p>
            <a:r>
              <a:rPr lang="ko-KR" altLang="en-US" sz="1800" b="1" spc="-150" dirty="0">
                <a:latin typeface="+mn-ea"/>
              </a:rPr>
              <a:t>② 부여일</a:t>
            </a:r>
            <a:r>
              <a:rPr lang="en-US" altLang="ko-KR" sz="1800" b="1" spc="-150" baseline="50000" dirty="0">
                <a:latin typeface="+mn-ea"/>
              </a:rPr>
              <a:t>*</a:t>
            </a:r>
            <a:r>
              <a:rPr lang="ko-KR" altLang="en-US" sz="1800" b="1" spc="-150" dirty="0">
                <a:latin typeface="+mn-ea"/>
              </a:rPr>
              <a:t> 현재</a:t>
            </a:r>
          </a:p>
          <a:p>
            <a:r>
              <a:rPr lang="ko-KR" altLang="en-US" sz="1800" b="1" spc="-150" dirty="0">
                <a:latin typeface="+mn-ea"/>
              </a:rPr>
              <a:t>③ 공정가치로 측정한다</a:t>
            </a:r>
            <a:r>
              <a:rPr lang="en-US" altLang="ko-KR" sz="1800" b="1" spc="-150" dirty="0">
                <a:latin typeface="+mn-ea"/>
              </a:rPr>
              <a:t>.</a:t>
            </a:r>
            <a:endParaRPr lang="ko-KR" altLang="en-US" sz="1800" b="1" spc="-150" dirty="0">
              <a:latin typeface="+mn-ea"/>
            </a:endParaRPr>
          </a:p>
        </p:txBody>
      </p:sp>
      <p:sp>
        <p:nvSpPr>
          <p:cNvPr id="16" name="순서도: 처리 21"/>
          <p:cNvSpPr>
            <a:spLocks noChangeArrowheads="1"/>
          </p:cNvSpPr>
          <p:nvPr/>
        </p:nvSpPr>
        <p:spPr bwMode="auto">
          <a:xfrm>
            <a:off x="207963" y="4714875"/>
            <a:ext cx="2571750" cy="971550"/>
          </a:xfrm>
          <a:prstGeom prst="flowChartProcess">
            <a:avLst/>
          </a:prstGeom>
          <a:solidFill>
            <a:srgbClr val="596DCF"/>
          </a:solidFill>
          <a:ln w="25400" algn="ctr">
            <a:solidFill>
              <a:srgbClr val="596DCF"/>
            </a:solidFill>
            <a:miter lim="800000"/>
            <a:headEnd/>
            <a:tailEnd/>
          </a:ln>
        </p:spPr>
        <p:txBody>
          <a:bodyPr lIns="36000" rIns="36000" anchor="ctr"/>
          <a:lstStyle/>
          <a:p>
            <a:r>
              <a:rPr lang="ko-KR" altLang="en-US" sz="1800" b="1" spc="-150" dirty="0">
                <a:latin typeface="+mn-ea"/>
              </a:rPr>
              <a:t>① 제공받는 재화나 용역을</a:t>
            </a:r>
          </a:p>
          <a:p>
            <a:r>
              <a:rPr lang="ko-KR" altLang="en-US" sz="1800" b="1" spc="-150" dirty="0">
                <a:latin typeface="+mn-ea"/>
              </a:rPr>
              <a:t>② 제공일 현재</a:t>
            </a:r>
          </a:p>
          <a:p>
            <a:r>
              <a:rPr lang="ko-KR" altLang="en-US" sz="1800" b="1" spc="-150" dirty="0">
                <a:latin typeface="+mn-ea"/>
              </a:rPr>
              <a:t>③ 공정가치로 측정한다</a:t>
            </a:r>
            <a:r>
              <a:rPr lang="en-US" altLang="ko-KR" sz="1800" b="1" spc="-150" dirty="0">
                <a:latin typeface="+mn-ea"/>
              </a:rPr>
              <a:t>.</a:t>
            </a:r>
            <a:endParaRPr lang="ko-KR" altLang="en-US" sz="1800" b="1" spc="-150" dirty="0">
              <a:latin typeface="+mn-ea"/>
            </a:endParaRPr>
          </a:p>
        </p:txBody>
      </p:sp>
      <p:sp>
        <p:nvSpPr>
          <p:cNvPr id="17" name="순서도: 처리 20"/>
          <p:cNvSpPr>
            <a:spLocks noChangeArrowheads="1"/>
          </p:cNvSpPr>
          <p:nvPr/>
        </p:nvSpPr>
        <p:spPr bwMode="auto">
          <a:xfrm>
            <a:off x="207963" y="3286125"/>
            <a:ext cx="2571750" cy="971550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lIns="36000" rIns="36000" anchor="ctr"/>
          <a:lstStyle/>
          <a:p>
            <a:pPr algn="ctr">
              <a:defRPr/>
            </a:pPr>
            <a:r>
              <a:rPr lang="ko-KR" altLang="en-US" sz="1800" b="1" spc="-150" dirty="0">
                <a:latin typeface="+mn-ea"/>
              </a:rPr>
              <a:t>제공받는 재화나 용역의 공정가치를 신뢰성 있게 측정할 수 있는가</a:t>
            </a:r>
            <a:r>
              <a:rPr lang="en-US" altLang="ko-KR" sz="1800" b="1" spc="-150" dirty="0">
                <a:latin typeface="+mn-ea"/>
              </a:rPr>
              <a:t>?</a:t>
            </a:r>
            <a:endParaRPr lang="ko-KR" altLang="en-US" sz="1800" b="1" spc="-150" dirty="0">
              <a:latin typeface="+mn-ea"/>
            </a:endParaRPr>
          </a:p>
        </p:txBody>
      </p:sp>
      <p:sp>
        <p:nvSpPr>
          <p:cNvPr id="18" name="순서도: 처리 23"/>
          <p:cNvSpPr>
            <a:spLocks noChangeArrowheads="1"/>
          </p:cNvSpPr>
          <p:nvPr/>
        </p:nvSpPr>
        <p:spPr bwMode="auto">
          <a:xfrm>
            <a:off x="6429375" y="4741863"/>
            <a:ext cx="2571750" cy="971550"/>
          </a:xfrm>
          <a:prstGeom prst="flowChartProcess">
            <a:avLst/>
          </a:prstGeom>
          <a:solidFill>
            <a:schemeClr val="bg1">
              <a:lumMod val="75000"/>
              <a:alpha val="70000"/>
            </a:scheme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lIns="36000" rIns="36000" anchor="ctr"/>
          <a:lstStyle/>
          <a:p>
            <a:r>
              <a:rPr lang="ko-KR" altLang="en-US" sz="1800" b="1" spc="-150">
                <a:latin typeface="+mn-ea"/>
              </a:rPr>
              <a:t>① 부여한 지분상품을</a:t>
            </a:r>
          </a:p>
          <a:p>
            <a:r>
              <a:rPr lang="ko-KR" altLang="en-US" sz="1800" b="1" spc="-150">
                <a:latin typeface="+mn-ea"/>
              </a:rPr>
              <a:t>② 결제일까지 매 </a:t>
            </a:r>
            <a:r>
              <a:rPr lang="en-US" altLang="ko-KR" sz="1800" b="1" spc="-150">
                <a:latin typeface="+mn-ea"/>
              </a:rPr>
              <a:t>B/S</a:t>
            </a:r>
            <a:r>
              <a:rPr lang="ko-KR" altLang="en-US" sz="1800" b="1" spc="-150">
                <a:latin typeface="+mn-ea"/>
              </a:rPr>
              <a:t>일에</a:t>
            </a:r>
          </a:p>
          <a:p>
            <a:r>
              <a:rPr lang="ko-KR" altLang="en-US" sz="1800" b="1" spc="-150">
                <a:latin typeface="+mn-ea"/>
              </a:rPr>
              <a:t>③ 내재가치로 측정한다</a:t>
            </a:r>
            <a:r>
              <a:rPr lang="en-US" altLang="ko-KR" sz="1800" b="1" spc="-150">
                <a:latin typeface="+mn-ea"/>
              </a:rPr>
              <a:t>.</a:t>
            </a:r>
            <a:endParaRPr lang="ko-KR" altLang="en-US" sz="1800" b="1" spc="-150">
              <a:latin typeface="+mn-ea"/>
            </a:endParaRPr>
          </a:p>
        </p:txBody>
      </p:sp>
      <p:sp>
        <p:nvSpPr>
          <p:cNvPr id="19" name="순서도: 처리 20"/>
          <p:cNvSpPr>
            <a:spLocks noChangeArrowheads="1"/>
          </p:cNvSpPr>
          <p:nvPr/>
        </p:nvSpPr>
        <p:spPr bwMode="auto">
          <a:xfrm>
            <a:off x="3349625" y="3286125"/>
            <a:ext cx="2571750" cy="971550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lIns="36000" rIns="36000" anchor="ctr"/>
          <a:lstStyle/>
          <a:p>
            <a:pPr algn="ctr">
              <a:defRPr/>
            </a:pPr>
            <a:r>
              <a:rPr lang="ko-KR" altLang="en-US" sz="1800" b="1" spc="-150" dirty="0">
                <a:latin typeface="+mn-ea"/>
              </a:rPr>
              <a:t>부여한 지분상품의 공정가치를 신뢰성 있게 측정할 수 있는가</a:t>
            </a:r>
            <a:r>
              <a:rPr lang="en-US" altLang="ko-KR" sz="1800" b="1" spc="-150" dirty="0">
                <a:latin typeface="+mn-ea"/>
              </a:rPr>
              <a:t>?</a:t>
            </a:r>
            <a:endParaRPr lang="ko-KR" altLang="en-US" sz="1800" b="1" spc="-150" dirty="0">
              <a:latin typeface="+mn-ea"/>
            </a:endParaRPr>
          </a:p>
        </p:txBody>
      </p:sp>
      <p:cxnSp>
        <p:nvCxnSpPr>
          <p:cNvPr id="20" name="꺾인 연결선 77"/>
          <p:cNvCxnSpPr>
            <a:stCxn id="19" idx="3"/>
            <a:endCxn id="18" idx="0"/>
          </p:cNvCxnSpPr>
          <p:nvPr/>
        </p:nvCxnSpPr>
        <p:spPr>
          <a:xfrm>
            <a:off x="5921375" y="3771900"/>
            <a:ext cx="1793875" cy="969963"/>
          </a:xfrm>
          <a:prstGeom prst="bentConnector2">
            <a:avLst/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꺾인 연결선 77"/>
          <p:cNvCxnSpPr>
            <a:stCxn id="19" idx="2"/>
            <a:endCxn id="15" idx="0"/>
          </p:cNvCxnSpPr>
          <p:nvPr/>
        </p:nvCxnSpPr>
        <p:spPr>
          <a:xfrm rot="16200000" flipH="1">
            <a:off x="4392612" y="4500563"/>
            <a:ext cx="485775" cy="0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77"/>
          <p:cNvCxnSpPr>
            <a:stCxn id="11" idx="4"/>
            <a:endCxn id="19" idx="0"/>
          </p:cNvCxnSpPr>
          <p:nvPr/>
        </p:nvCxnSpPr>
        <p:spPr>
          <a:xfrm rot="5400000">
            <a:off x="4422775" y="3071813"/>
            <a:ext cx="427037" cy="1588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77"/>
          <p:cNvCxnSpPr>
            <a:stCxn id="14" idx="4"/>
            <a:endCxn id="17" idx="0"/>
          </p:cNvCxnSpPr>
          <p:nvPr/>
        </p:nvCxnSpPr>
        <p:spPr>
          <a:xfrm rot="16200000" flipH="1">
            <a:off x="1279525" y="3071813"/>
            <a:ext cx="427037" cy="1588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77"/>
          <p:cNvCxnSpPr>
            <a:stCxn id="17" idx="2"/>
            <a:endCxn id="16" idx="0"/>
          </p:cNvCxnSpPr>
          <p:nvPr/>
        </p:nvCxnSpPr>
        <p:spPr>
          <a:xfrm rot="16200000" flipH="1">
            <a:off x="1265238" y="4486275"/>
            <a:ext cx="457200" cy="0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77"/>
          <p:cNvCxnSpPr>
            <a:stCxn id="17" idx="3"/>
            <a:endCxn id="19" idx="1"/>
          </p:cNvCxnSpPr>
          <p:nvPr/>
        </p:nvCxnSpPr>
        <p:spPr>
          <a:xfrm>
            <a:off x="2779713" y="3771900"/>
            <a:ext cx="569912" cy="1588"/>
          </a:xfrm>
          <a:prstGeom prst="bentConnector3">
            <a:avLst>
              <a:gd name="adj1" fmla="val 50000"/>
            </a:avLst>
          </a:prstGeom>
          <a:ln w="50800" cmpd="sng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53"/>
          <p:cNvSpPr txBox="1">
            <a:spLocks noChangeArrowheads="1"/>
          </p:cNvSpPr>
          <p:nvPr/>
        </p:nvSpPr>
        <p:spPr bwMode="auto">
          <a:xfrm>
            <a:off x="4184650" y="4335463"/>
            <a:ext cx="4012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gl-ES" altLang="ko-KR" sz="1400" b="1" spc="-150">
                <a:solidFill>
                  <a:srgbClr val="0000FF"/>
                </a:solidFill>
                <a:latin typeface="+mn-ea"/>
              </a:rPr>
              <a:t>Yes</a:t>
            </a:r>
            <a:endParaRPr lang="ko-KR" altLang="en-US" b="1" spc="-15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27" name="TextBox 64"/>
          <p:cNvSpPr txBox="1">
            <a:spLocks noChangeArrowheads="1"/>
          </p:cNvSpPr>
          <p:nvPr/>
        </p:nvSpPr>
        <p:spPr bwMode="auto">
          <a:xfrm>
            <a:off x="6572250" y="3478213"/>
            <a:ext cx="3994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gl-ES" altLang="ko-KR" sz="1400" b="1" spc="-150">
                <a:solidFill>
                  <a:srgbClr val="C00000"/>
                </a:solidFill>
                <a:latin typeface="+mn-ea"/>
              </a:rPr>
              <a:t>No</a:t>
            </a:r>
            <a:endParaRPr lang="ko-KR" altLang="en-US" b="1" spc="-15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8" name="TextBox 66"/>
          <p:cNvSpPr txBox="1">
            <a:spLocks noChangeArrowheads="1"/>
          </p:cNvSpPr>
          <p:nvPr/>
        </p:nvSpPr>
        <p:spPr bwMode="auto">
          <a:xfrm>
            <a:off x="2860675" y="3478213"/>
            <a:ext cx="3994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gl-ES" altLang="ko-KR" sz="1400" b="1" spc="-150">
                <a:solidFill>
                  <a:srgbClr val="C00000"/>
                </a:solidFill>
                <a:latin typeface="+mn-ea"/>
              </a:rPr>
              <a:t>No</a:t>
            </a:r>
            <a:endParaRPr lang="ko-KR" altLang="en-US" b="1" spc="-15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9" name="TextBox 53"/>
          <p:cNvSpPr txBox="1">
            <a:spLocks noChangeArrowheads="1"/>
          </p:cNvSpPr>
          <p:nvPr/>
        </p:nvSpPr>
        <p:spPr bwMode="auto">
          <a:xfrm>
            <a:off x="1041400" y="4335463"/>
            <a:ext cx="4012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gl-ES" altLang="ko-KR" sz="1400" b="1" spc="-150">
                <a:solidFill>
                  <a:srgbClr val="0000FF"/>
                </a:solidFill>
                <a:latin typeface="+mn-ea"/>
              </a:rPr>
              <a:t>Yes</a:t>
            </a:r>
            <a:endParaRPr lang="ko-KR" altLang="en-US" b="1" spc="-15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30" name="TextBox 24"/>
          <p:cNvSpPr txBox="1">
            <a:spLocks noChangeArrowheads="1"/>
          </p:cNvSpPr>
          <p:nvPr/>
        </p:nvSpPr>
        <p:spPr bwMode="auto">
          <a:xfrm>
            <a:off x="214313" y="6000750"/>
            <a:ext cx="32528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b="1" spc="-150">
                <a:latin typeface="+mn-ea"/>
              </a:rPr>
              <a:t>* </a:t>
            </a:r>
            <a:r>
              <a:rPr lang="ko-KR" altLang="en-US" sz="1600" b="1" spc="-150">
                <a:latin typeface="+mn-ea"/>
              </a:rPr>
              <a:t>비종업과의 거래에 대해서는 제공일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6" grpId="0"/>
      <p:bldP spid="27" grpId="0"/>
      <p:bldP spid="28" grpId="0"/>
      <p:bldP spid="2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30526" y="1381244"/>
            <a:ext cx="8677720" cy="2593187"/>
            <a:chOff x="128" y="2334"/>
            <a:chExt cx="5485" cy="874"/>
          </a:xfrm>
        </p:grpSpPr>
        <p:sp>
          <p:nvSpPr>
            <p:cNvPr id="12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87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433513" indent="1588" latinLnBrk="0">
                <a:defRPr/>
              </a:pP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가득조건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시장조건 제외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은 거래금액 측정 시 포함되는 지분상품의 수량을 조정할 때 고려함으로써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부여한 지분상품의 대가로 제공받는 재화나 용역에 대해 인식하는 금액이 궁극적으로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가득되는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지분상품의 수량에 기초하여 결정될 수 있도록 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19250" indent="-1841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433513" indent="1588" latinLnBrk="0">
                <a:defRPr/>
              </a:pP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가득조건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시장조건 제외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이 충족되지 못하여 부여한 지분상품이 가득되지 않는다면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누적기준으로 볼 때 제공받은 재화나 용역에 대해 어떠한 금액도 인식하지 아니함</a:t>
              </a:r>
            </a:p>
            <a:p>
              <a:pPr marL="1698625" indent="-273050" latinLnBrk="0"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…</a:t>
              </a:r>
            </a:p>
          </p:txBody>
        </p:sp>
        <p:sp>
          <p:nvSpPr>
            <p:cNvPr id="13" name="모서리가 둥근 직사각형 12"/>
            <p:cNvSpPr>
              <a:spLocks noChangeArrowheads="1"/>
            </p:cNvSpPr>
            <p:nvPr/>
          </p:nvSpPr>
          <p:spPr bwMode="auto">
            <a:xfrm rot="20700000">
              <a:off x="128" y="2425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1102.19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78909" y="1411078"/>
            <a:ext cx="8571720" cy="2521978"/>
            <a:chOff x="195" y="2334"/>
            <a:chExt cx="5418" cy="850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85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528763" latinLnBrk="0">
                <a:spcAft>
                  <a:spcPts val="1200"/>
                </a:spcAft>
                <a:defRPr/>
              </a:pP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부여한 지분상품이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가득기간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중에 취소되거나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중도청산되는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경우에는 다음과 같이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회계처리함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단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가득조건이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충족되지 못해 부여된 지분상품이 상실로 인해 취소되는 경우는 제외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</a:p>
            <a:p>
              <a:pPr marL="1797050" indent="-268288" latinLnBrk="0">
                <a:spcAft>
                  <a:spcPts val="1200"/>
                </a:spcAft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⑴	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취소나 중도청산으로 인해 부여한 지분상품이 일찍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가득된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것으로 보아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취소나 중도청산이 없다면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잔여가득기간에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제공받을 용역에 대해 인식될 금액을 즉시 인식함</a:t>
              </a: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797050" indent="-268288" latinLnBrk="0">
                <a:spcAft>
                  <a:spcPts val="1200"/>
                </a:spcAft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…</a:t>
              </a:r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1102.28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2" y="912097"/>
          <a:ext cx="8712966" cy="5397223"/>
        </p:xfrm>
        <a:graphic>
          <a:graphicData uri="http://schemas.openxmlformats.org/drawingml/2006/table">
            <a:tbl>
              <a:tblPr/>
              <a:tblGrid>
                <a:gridCol w="1244592"/>
                <a:gridCol w="1244592"/>
                <a:gridCol w="1244592"/>
                <a:gridCol w="1244592"/>
                <a:gridCol w="1244592"/>
                <a:gridCol w="1245003"/>
                <a:gridCol w="1245003"/>
              </a:tblGrid>
              <a:tr h="263809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거래상대방이 부여된 지분상품을 받는지를 결정하는 조건의 요약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80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가득조건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비가득조건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8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용역제공</a:t>
                      </a:r>
                      <a:endParaRPr lang="ko-KR" altLang="en-US" sz="1600" spc="-15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조건</a:t>
                      </a:r>
                      <a:endParaRPr lang="ko-KR" altLang="en-US" sz="1600" spc="-15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성과조건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991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시장조건인 성과조건</a:t>
                      </a:r>
                      <a:endParaRPr lang="ko-KR" altLang="en-US" sz="1600" spc="-15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그 밖의 성과조건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기업이나 거래상대방 어느 누구도 조건의 충족 여부를 선택할 수 없는 경우</a:t>
                      </a:r>
                      <a:endParaRPr lang="ko-KR" altLang="en-US" sz="1600" spc="-15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거래상대방이 조건의 충족 여부를 선택할 수 있는 경우</a:t>
                      </a:r>
                      <a:endParaRPr lang="ko-KR" altLang="en-US" sz="1600" spc="-15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기업이 조건의 충족 여부를 선택할 수 있는 경우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0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i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조건 예시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동안 계속 근무해야 하는 조건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기업 지분상품의 시장가격에 근거한 목표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성공적인 기업공개에 근거한 </a:t>
                      </a:r>
                      <a:r>
                        <a:rPr lang="ko-KR" altLang="en-US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목표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일반상품지수에 근거한 목표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주식기준보상의 행사가격 지급을 위한 기여금의 납부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기업이 제도를 지속시키는 것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i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부여일 공정가치에 포함되는지 여부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아니오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아니오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90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i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부여일 후 </a:t>
                      </a:r>
                      <a:r>
                        <a:rPr lang="ko-KR" altLang="en-US" sz="1600" b="1" i="1" spc="-15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가득기간에</a:t>
                      </a:r>
                      <a:r>
                        <a:rPr lang="ko-KR" altLang="en-US" sz="1600" b="1" i="1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조건이 충족되지 않을 경우의 </a:t>
                      </a:r>
                      <a:r>
                        <a:rPr lang="ko-KR" altLang="en-US" sz="1600" b="1" i="1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상실</a:t>
                      </a:r>
                      <a:r>
                        <a:rPr lang="en-US" altLang="ko-KR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회계처리에 어떠한 변화도 </a:t>
                      </a:r>
                      <a:r>
                        <a:rPr lang="ko-KR" altLang="en-US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상실</a:t>
                      </a:r>
                      <a:r>
                        <a:rPr lang="en-US" altLang="ko-KR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회계처리에 어떠한 변화도 </a:t>
                      </a:r>
                      <a:r>
                        <a:rPr lang="ko-KR" altLang="en-US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취소</a:t>
                      </a:r>
                      <a:r>
                        <a:rPr lang="en-US" altLang="ko-KR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취소</a:t>
                      </a:r>
                      <a:r>
                        <a:rPr lang="en-US" altLang="ko-KR" sz="160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1600" marR="21600" marT="19728" marB="1972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모서리가 둥근 직사각형 9"/>
          <p:cNvSpPr>
            <a:spLocks noChangeArrowheads="1"/>
          </p:cNvSpPr>
          <p:nvPr/>
        </p:nvSpPr>
        <p:spPr bwMode="auto">
          <a:xfrm rot="20700000">
            <a:off x="278909" y="1178095"/>
            <a:ext cx="1620052" cy="7209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K-IFRS 1102.IG24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5B.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78909" y="1411077"/>
            <a:ext cx="8571720" cy="4539560"/>
            <a:chOff x="195" y="2334"/>
            <a:chExt cx="5418" cy="1530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223" y="2334"/>
              <a:ext cx="5390" cy="153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1528763">
                <a:spcAft>
                  <a:spcPts val="1200"/>
                </a:spcAft>
              </a:pPr>
              <a:r>
                <a:rPr lang="en-US" altLang="ko-KR" spc="-150" dirty="0" smtClean="0"/>
                <a:t>“IASB</a:t>
              </a:r>
              <a:r>
                <a:rPr lang="ko-KR" altLang="en-US" spc="-150" dirty="0" smtClean="0"/>
                <a:t>는 </a:t>
              </a:r>
              <a:r>
                <a:rPr lang="en-US" altLang="ko-KR" spc="-150" dirty="0" smtClean="0"/>
                <a:t>ED 2</a:t>
              </a:r>
              <a:r>
                <a:rPr lang="ko-KR" altLang="en-US" spc="-150" dirty="0" smtClean="0"/>
                <a:t>를 마련하면서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기업이 주식이나 주식선택권을 </a:t>
              </a:r>
              <a:r>
                <a:rPr lang="ko-KR" altLang="en-US" spc="-150" dirty="0" err="1" smtClean="0"/>
                <a:t>가득기간</a:t>
              </a:r>
              <a:r>
                <a:rPr lang="ko-KR" altLang="en-US" spc="-150" dirty="0" smtClean="0"/>
                <a:t> 중에 취소</a:t>
              </a: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종업원이 </a:t>
              </a:r>
              <a:r>
                <a:rPr lang="ko-KR" altLang="en-US" spc="-150" dirty="0" err="1" smtClean="0"/>
                <a:t>가득조건을</a:t>
              </a:r>
              <a:r>
                <a:rPr lang="ko-KR" altLang="en-US" spc="-150" dirty="0" smtClean="0"/>
                <a:t> 충족하지 못해 취소되는 경우는 제외</a:t>
              </a:r>
              <a:r>
                <a:rPr lang="en-US" altLang="ko-KR" spc="-150" dirty="0" smtClean="0"/>
                <a:t>)</a:t>
              </a:r>
              <a:r>
                <a:rPr lang="ko-KR" altLang="en-US" spc="-150" dirty="0" smtClean="0"/>
                <a:t>하더라도 마치 취소하지 않은 것처럼 제공받는 용역에 대한 회계처리를 계속해야 한다고 </a:t>
              </a:r>
              <a:r>
                <a:rPr lang="ko-KR" altLang="en-US" spc="-150" dirty="0" err="1" smtClean="0"/>
                <a:t>결론내렸다</a:t>
              </a:r>
              <a:r>
                <a:rPr lang="en-US" altLang="ko-KR" spc="-150" dirty="0" smtClean="0"/>
                <a:t>.”</a:t>
              </a:r>
            </a:p>
            <a:p>
              <a:pPr marL="1528763">
                <a:spcAft>
                  <a:spcPts val="1200"/>
                </a:spcAft>
              </a:pPr>
              <a:r>
                <a:rPr lang="en-US" altLang="ko-KR" spc="-150" dirty="0" smtClean="0"/>
                <a:t>“IASB</a:t>
              </a:r>
              <a:r>
                <a:rPr lang="ko-KR" altLang="en-US" spc="-150" dirty="0" smtClean="0"/>
                <a:t>의 관점에서는 </a:t>
              </a:r>
              <a:r>
                <a:rPr lang="ko-KR" altLang="en-US" b="1" spc="-150" dirty="0" smtClean="0"/>
                <a:t>주식이나 주식선택권 부여가 거래상대방에 대한 어떤 보상</a:t>
              </a:r>
              <a:r>
                <a:rPr lang="en-US" altLang="ko-KR" b="1" spc="-150" dirty="0" smtClean="0"/>
                <a:t>(</a:t>
              </a:r>
              <a:r>
                <a:rPr lang="ko-KR" altLang="en-US" b="1" spc="-150" dirty="0" smtClean="0"/>
                <a:t>현금이나 대체 주식선택권</a:t>
              </a:r>
              <a:r>
                <a:rPr lang="en-US" altLang="ko-KR" b="1" spc="-150" dirty="0" smtClean="0"/>
                <a:t>)</a:t>
              </a:r>
              <a:r>
                <a:rPr lang="ko-KR" altLang="en-US" b="1" spc="-150" dirty="0" smtClean="0"/>
                <a:t>도 없이 취소될 가능성은 매우 낮다</a:t>
              </a:r>
              <a:r>
                <a:rPr lang="en-US" altLang="ko-KR" spc="-150" dirty="0" smtClean="0"/>
                <a:t>.”</a:t>
              </a:r>
            </a:p>
            <a:p>
              <a:pPr marL="1528763">
                <a:spcAft>
                  <a:spcPts val="1200"/>
                </a:spcAft>
              </a:pPr>
              <a:r>
                <a:rPr lang="en-US" altLang="ko-KR" spc="-150" dirty="0" smtClean="0"/>
                <a:t>“</a:t>
              </a:r>
              <a:r>
                <a:rPr lang="ko-KR" altLang="en-US" spc="-150" dirty="0" smtClean="0"/>
                <a:t>게다가 </a:t>
              </a:r>
              <a:r>
                <a:rPr lang="en-US" altLang="ko-KR" spc="-150" dirty="0" smtClean="0"/>
                <a:t>IASB</a:t>
              </a:r>
              <a:r>
                <a:rPr lang="ko-KR" altLang="en-US" spc="-150" dirty="0" smtClean="0"/>
                <a:t>는 주식선택권의 행사가격을 조정하는 경우와 주식선택권을 취소한 후 행사가격이 낮은 대체 주식선택권을 부여하는 경우 사이에서 어떠한 차이점도 발견하지 못하였다</a:t>
              </a:r>
              <a:r>
                <a:rPr lang="en-US" altLang="ko-KR" spc="-150" dirty="0" smtClean="0"/>
                <a:t>.“</a:t>
              </a:r>
            </a:p>
            <a:p>
              <a:pPr marL="1528763">
                <a:spcAft>
                  <a:spcPts val="1200"/>
                </a:spcAft>
              </a:pPr>
              <a:r>
                <a:rPr lang="en-US" altLang="ko-KR" spc="-150" dirty="0" smtClean="0"/>
                <a:t>“</a:t>
              </a:r>
              <a:r>
                <a:rPr lang="ko-KR" altLang="en-US" spc="-150" dirty="0" smtClean="0"/>
                <a:t>따라서 </a:t>
              </a:r>
              <a:r>
                <a:rPr lang="en-US" altLang="ko-KR" spc="-150" dirty="0" smtClean="0"/>
                <a:t>IASB</a:t>
              </a:r>
              <a:r>
                <a:rPr lang="ko-KR" altLang="en-US" spc="-150" dirty="0" smtClean="0"/>
                <a:t>는 두 경우의 회계처리가 동일해야 한다고 결론내렸다</a:t>
              </a:r>
              <a:r>
                <a:rPr lang="en-US" altLang="ko-KR" spc="-150" dirty="0" smtClean="0"/>
                <a:t>. IASB</a:t>
              </a:r>
              <a:r>
                <a:rPr lang="ko-KR" altLang="en-US" spc="-150" dirty="0" smtClean="0"/>
                <a:t>는 주식이나 주식선택권 부여를 취소하면서 현금을 지급하는 경우에는 지분의 재매입으로 보아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즉 자본에서 차감하여 </a:t>
              </a:r>
              <a:r>
                <a:rPr lang="ko-KR" altLang="en-US" spc="-150" dirty="0" err="1" smtClean="0"/>
                <a:t>회계처리하여야</a:t>
              </a:r>
              <a:r>
                <a:rPr lang="ko-KR" altLang="en-US" spc="-150" dirty="0" smtClean="0"/>
                <a:t> 한다고 </a:t>
              </a:r>
              <a:r>
                <a:rPr lang="ko-KR" altLang="en-US" spc="-150" dirty="0" err="1" smtClean="0"/>
                <a:t>결론내렸다</a:t>
              </a:r>
              <a:r>
                <a:rPr lang="en-US" altLang="ko-KR" spc="-150" dirty="0" smtClean="0"/>
                <a:t>.”</a:t>
              </a:r>
              <a:endParaRPr lang="ko-KR" altLang="en-US" spc="-150" dirty="0"/>
            </a:p>
          </p:txBody>
        </p:sp>
        <p:sp>
          <p:nvSpPr>
            <p:cNvPr id="10" name="모서리가 둥근 직사각형 9"/>
            <p:cNvSpPr>
              <a:spLocks noChangeArrowheads="1"/>
            </p:cNvSpPr>
            <p:nvPr/>
          </p:nvSpPr>
          <p:spPr bwMode="auto">
            <a:xfrm rot="20700000">
              <a:off x="195" y="2414"/>
              <a:ext cx="1024" cy="2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1102.BC233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58</a:t>
            </a:fld>
            <a:endParaRPr lang="ko-KR" alt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5C.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8" name="모서리가 둥근 직사각형 34"/>
          <p:cNvSpPr>
            <a:spLocks noChangeArrowheads="1"/>
          </p:cNvSpPr>
          <p:nvPr/>
        </p:nvSpPr>
        <p:spPr bwMode="auto">
          <a:xfrm>
            <a:off x="323528" y="1052736"/>
            <a:ext cx="8640000" cy="367240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97050" indent="-268288"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취소의 경우에서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가득조건이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충족되지 못하여 부여된 지분상품이 상실되는 경우는 제외됨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97050" indent="-268288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기업에 의해 근무계약이 해지되는 경우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(Termination of employment by entity):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상실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forfeiture)or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취소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(cancellation)?</a:t>
            </a:r>
          </a:p>
          <a:p>
            <a:pPr marL="1970088" indent="-1730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기업은 합의된 근무용역을 제공받지 못하였음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en-US" altLang="ko-KR" sz="2000" spc="-150" dirty="0" err="1" smtClean="0">
                <a:latin typeface="맑은 고딕" pitchFamily="50" charset="-127"/>
                <a:ea typeface="맑은 고딕" pitchFamily="50" charset="-127"/>
              </a:rPr>
              <a:t>vs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970088" indent="-173038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기업이 근무용역이 제공되는 것을 불가능하게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하였음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”</a:t>
            </a:r>
          </a:p>
          <a:p>
            <a:pPr marL="1797050" indent="-268288"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가득조건을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비현실적으로 변경한 경우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주가상승 목표를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1,000,000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배로 조정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):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조건변경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(modification)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취소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(cancellation)?</a:t>
            </a:r>
          </a:p>
          <a:p>
            <a:pPr marL="1797050" indent="-268288"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경제상황의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악화를 감안하여 기업의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CEO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가 주식선택권을 포기한 경우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실제적인 보상은 이루어지지 않더라도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취소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에 따른 회계처리가 요구됨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616075"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616075"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7"/>
          <p:cNvSpPr>
            <a:spLocks noChangeArrowheads="1"/>
          </p:cNvSpPr>
          <p:nvPr/>
        </p:nvSpPr>
        <p:spPr bwMode="auto">
          <a:xfrm rot="20700000">
            <a:off x="325621" y="1203144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실무관행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(?)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59</a:t>
            </a:fld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5D.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51520" y="1124744"/>
            <a:ext cx="8640960" cy="1584176"/>
            <a:chOff x="222" y="2407"/>
            <a:chExt cx="5390" cy="364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268288">
                <a:buFont typeface="Wingdings" pitchFamily="2" charset="2"/>
                <a:buChar char="l"/>
                <a:defRPr/>
              </a:pP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2008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년 금융위기 시 국내의 일부 기업들의 종업원이 자발적으로 주식선택권을 포기하였음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136900" indent="-268288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이러한 경우 종업원은 퇴사하지 아니하였으므로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가득조건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용역제공조건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을 총족시키고 있음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err="1" smtClean="0">
                  <a:latin typeface="맑은 고딕" pitchFamily="50" charset="-127"/>
                  <a:ea typeface="맑은 고딕" pitchFamily="50" charset="-127"/>
                </a:rPr>
                <a:t>가득조건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or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1" lang="ko-KR" altLang="en-US" sz="2000" b="1" spc="-150" dirty="0" err="1" smtClean="0">
                  <a:latin typeface="맑은 고딕" pitchFamily="50" charset="-127"/>
                  <a:ea typeface="맑은 고딕" pitchFamily="50" charset="-127"/>
                </a:rPr>
                <a:t>비가득조건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51520" y="3174756"/>
            <a:ext cx="8640960" cy="2198460"/>
            <a:chOff x="222" y="2412"/>
            <a:chExt cx="5390" cy="359"/>
          </a:xfrm>
        </p:grpSpPr>
        <p:sp>
          <p:nvSpPr>
            <p:cNvPr id="16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136900" indent="-36195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‘취소’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미인식된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 주식기준보상비용을 즉시 인식함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종업원이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가득기간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동안 제공할 용역을 전부 제공한 것처럼 봄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</a:p>
            <a:p>
              <a:pPr marL="3136900" indent="-361950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‘상실’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: ‘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가득’될 것으로 기대되는 지분상품만을 비용으로 인식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종업원에게 지급되는 지분상품에 대한 용역만을 표시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2000" spc="-15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12"/>
              <a:ext cx="1797" cy="359"/>
            </a:xfrm>
            <a:prstGeom prst="roundRect">
              <a:avLst>
                <a:gd name="adj" fmla="val 9848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상실과 취소의 회계처리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594463" y="2583336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230722" y="2574401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순서도: 수동 연산 10"/>
          <p:cNvSpPr/>
          <p:nvPr/>
        </p:nvSpPr>
        <p:spPr>
          <a:xfrm rot="16200000">
            <a:off x="4967027" y="2574401"/>
            <a:ext cx="4860000" cy="2880000"/>
          </a:xfrm>
          <a:prstGeom prst="flowChartManualOperation">
            <a:avLst/>
          </a:prstGeom>
          <a:solidFill>
            <a:schemeClr val="accent3">
              <a:lumMod val="50000"/>
              <a:alpha val="95000"/>
            </a:schemeClr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직사각형 11"/>
          <p:cNvSpPr/>
          <p:nvPr/>
        </p:nvSpPr>
        <p:spPr>
          <a:xfrm>
            <a:off x="5950667" y="2967192"/>
            <a:ext cx="2880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en-US" altLang="ko-KR" sz="2000" b="1" spc="-150" dirty="0" smtClean="0">
                <a:solidFill>
                  <a:schemeClr val="bg1"/>
                </a:solidFill>
              </a:rPr>
              <a:t>‘</a:t>
            </a:r>
            <a:r>
              <a:rPr lang="ko-KR" altLang="en-US" sz="2000" b="1" spc="-150" dirty="0" smtClean="0">
                <a:solidFill>
                  <a:schemeClr val="bg1"/>
                </a:solidFill>
              </a:rPr>
              <a:t>상실</a:t>
            </a:r>
            <a:r>
              <a:rPr lang="en-US" altLang="ko-KR" sz="2000" b="1" spc="-150" dirty="0" smtClean="0">
                <a:solidFill>
                  <a:schemeClr val="bg1"/>
                </a:solidFill>
              </a:rPr>
              <a:t>’</a:t>
            </a:r>
            <a:r>
              <a:rPr lang="ko-KR" altLang="en-US" sz="2000" b="1" spc="-150" dirty="0" smtClean="0">
                <a:solidFill>
                  <a:schemeClr val="bg1"/>
                </a:solidFill>
              </a:rPr>
              <a:t>과 </a:t>
            </a:r>
            <a:r>
              <a:rPr lang="en-US" altLang="ko-KR" sz="2000" b="1" spc="-150" dirty="0" smtClean="0">
                <a:solidFill>
                  <a:schemeClr val="bg1"/>
                </a:solidFill>
              </a:rPr>
              <a:t>‘</a:t>
            </a:r>
            <a:r>
              <a:rPr lang="ko-KR" altLang="en-US" sz="2000" b="1" spc="-150" dirty="0" smtClean="0">
                <a:solidFill>
                  <a:schemeClr val="bg1"/>
                </a:solidFill>
              </a:rPr>
              <a:t>취소</a:t>
            </a:r>
            <a:r>
              <a:rPr lang="en-US" altLang="ko-KR" sz="2000" b="1" spc="-150" dirty="0" smtClean="0">
                <a:solidFill>
                  <a:schemeClr val="bg1"/>
                </a:solidFill>
              </a:rPr>
              <a:t>’</a:t>
            </a:r>
            <a:r>
              <a:rPr lang="ko-KR" altLang="en-US" sz="2000" b="1" spc="-150" dirty="0" smtClean="0">
                <a:solidFill>
                  <a:schemeClr val="bg1"/>
                </a:solidFill>
              </a:rPr>
              <a:t>의 회계처리상 일관성 결여</a:t>
            </a:r>
            <a:r>
              <a:rPr lang="en-US" altLang="ko-KR" sz="2000" b="1" spc="-150" dirty="0" smtClean="0">
                <a:solidFill>
                  <a:schemeClr val="bg1"/>
                </a:solidFill>
              </a:rPr>
              <a:t>(?)</a:t>
            </a:r>
          </a:p>
          <a:p>
            <a:pPr marL="268288" indent="-268288" latinLnBrk="0"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en-US" altLang="ko-KR" sz="2000" b="1" spc="-150" dirty="0" smtClean="0">
                <a:solidFill>
                  <a:schemeClr val="bg1"/>
                </a:solidFill>
              </a:rPr>
              <a:t>ANC</a:t>
            </a:r>
            <a:r>
              <a:rPr lang="en-US" altLang="ko-KR" b="1" spc="-150" dirty="0" smtClean="0">
                <a:solidFill>
                  <a:schemeClr val="bg1"/>
                </a:solidFill>
              </a:rPr>
              <a:t>(</a:t>
            </a:r>
            <a:r>
              <a:rPr lang="ko-KR" altLang="en-US" b="1" spc="-150" dirty="0" smtClean="0">
                <a:solidFill>
                  <a:schemeClr val="bg1"/>
                </a:solidFill>
              </a:rPr>
              <a:t>프랑스</a:t>
            </a:r>
            <a:r>
              <a:rPr lang="en-US" altLang="ko-KR" b="1" spc="-150" dirty="0" smtClean="0">
                <a:solidFill>
                  <a:schemeClr val="bg1"/>
                </a:solidFill>
              </a:rPr>
              <a:t> </a:t>
            </a:r>
            <a:r>
              <a:rPr lang="ko-KR" altLang="en-US" b="1" spc="-150" dirty="0" smtClean="0">
                <a:solidFill>
                  <a:schemeClr val="bg1"/>
                </a:solidFill>
              </a:rPr>
              <a:t>회계제정기구</a:t>
            </a:r>
            <a:r>
              <a:rPr lang="en-US" altLang="ko-KR" b="1" spc="-150" dirty="0" smtClean="0">
                <a:solidFill>
                  <a:schemeClr val="bg1"/>
                </a:solidFill>
              </a:rPr>
              <a:t>)</a:t>
            </a:r>
            <a:r>
              <a:rPr lang="ko-KR" altLang="en-US" sz="2000" b="1" spc="-150" dirty="0" smtClean="0">
                <a:solidFill>
                  <a:schemeClr val="bg1"/>
                </a:solidFill>
              </a:rPr>
              <a:t>가 검토를 진행하고 있음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71533" y="2983067"/>
            <a:ext cx="2880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미인식된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 주식기준보상비용을 즉시 인식함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종업원이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가득기간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동안 제공할 용역을 전부 제공한 것처럼 봄</a:t>
            </a:r>
            <a:endParaRPr lang="en-US" altLang="ko-KR" sz="2000" spc="-150" dirty="0" smtClean="0"/>
          </a:p>
          <a:p>
            <a:pPr marL="180975" indent="-180975" latinLnBrk="0">
              <a:spcAft>
                <a:spcPts val="600"/>
              </a:spcAft>
              <a:defRPr/>
            </a:pPr>
            <a:endParaRPr lang="ko-KR" altLang="en-US" sz="2000" spc="-150" dirty="0"/>
          </a:p>
        </p:txBody>
      </p:sp>
      <p:sp>
        <p:nvSpPr>
          <p:cNvPr id="14" name="직사각형 13"/>
          <p:cNvSpPr/>
          <p:nvPr/>
        </p:nvSpPr>
        <p:spPr>
          <a:xfrm>
            <a:off x="412411" y="2967192"/>
            <a:ext cx="2880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spcAft>
                <a:spcPts val="600"/>
              </a:spcAft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현행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IFRS 2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에 따르면 이러한 거래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자발적 포기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는 상실이 아니라 취소로 회계처리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주식기준보상의 상실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취소</a:t>
            </a:r>
            <a:endParaRPr lang="ko-KR" altLang="en-US" sz="2000" b="1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5F.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ANC</a:t>
            </a: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 검토내용</a:t>
            </a:r>
            <a:endParaRPr lang="ko-KR" altLang="en-US" sz="2000" b="1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34"/>
          <p:cNvSpPr>
            <a:spLocks noChangeArrowheads="1"/>
          </p:cNvSpPr>
          <p:nvPr/>
        </p:nvSpPr>
        <p:spPr bwMode="auto">
          <a:xfrm>
            <a:off x="251520" y="1434537"/>
            <a:ext cx="8712968" cy="4298719"/>
          </a:xfrm>
          <a:prstGeom prst="roundRect">
            <a:avLst>
              <a:gd name="adj" fmla="val 5899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t"/>
          <a:lstStyle/>
          <a:p>
            <a:pPr marL="1703388" indent="-268288"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상실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’:  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가득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될 것으로 기대되는 지분상품만을 비용으로 인식하므로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가득되지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않은 주식선택권은 비용으로 인식되지 아니함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03388" indent="-268288"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취소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’: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종업원이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가득기간에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제공할 근무용역을 전부 제공한 것처럼 취급하여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미인식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주식기준보상비용을 즉시 인식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03388" indent="-268288">
              <a:spcAft>
                <a:spcPts val="1200"/>
              </a:spcAft>
              <a:defRPr/>
            </a:pPr>
            <a:r>
              <a:rPr lang="ko-KR" altLang="ko-KR" sz="2000" spc="-150" dirty="0" smtClean="0">
                <a:latin typeface="맑은 고딕" pitchFamily="50" charset="-127"/>
                <a:ea typeface="맑은 고딕" pitchFamily="50" charset="-127"/>
              </a:rPr>
              <a:t>→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변형된 </a:t>
            </a:r>
            <a:r>
              <a:rPr lang="ko-KR" altLang="en-US" sz="2000" spc="-150" dirty="0" err="1" smtClean="0">
                <a:latin typeface="맑은 고딕" pitchFamily="50" charset="-127"/>
                <a:ea typeface="맑은 고딕" pitchFamily="50" charset="-127"/>
              </a:rPr>
              <a:t>부여일측정방법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현행 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IFRS 2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측정방법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 측정원칙이 일관되지 않음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: 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제공받은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용역의 표시 </a:t>
            </a:r>
            <a:r>
              <a:rPr lang="en-US" altLang="ko-KR" sz="2000" spc="-150" dirty="0" err="1" smtClean="0">
                <a:latin typeface="맑은 고딕" pitchFamily="50" charset="-127"/>
                <a:ea typeface="맑은 고딕" pitchFamily="50" charset="-127"/>
              </a:rPr>
              <a:t>vs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지급된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용역의 표시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03388" indent="-268288">
              <a:spcAft>
                <a:spcPts val="1200"/>
              </a:spcAft>
              <a:defRPr/>
            </a:pP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238375" indent="-803275">
              <a:spcAft>
                <a:spcPts val="1200"/>
              </a:spcAft>
              <a:defRPr/>
            </a:pP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대안</a:t>
            </a: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1) (“unit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of service” perspective)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제공받은 재화나 용역을 표시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기업이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식별가능한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대가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를 주식기준보상거래에서 제공하였는지 여부는 고려하지 않음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38375" indent="-803275">
              <a:spcAft>
                <a:spcPts val="1200"/>
              </a:spcAft>
              <a:defRPr/>
            </a:pP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대안</a:t>
            </a:r>
            <a:r>
              <a:rPr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en-US" altLang="ko-KR" sz="2000" b="1" spc="-180" dirty="0" smtClean="0">
                <a:latin typeface="맑은 고딕" pitchFamily="50" charset="-127"/>
                <a:ea typeface="맑은 고딕" pitchFamily="50" charset="-127"/>
              </a:rPr>
              <a:t>(“payment” perspective)</a:t>
            </a:r>
            <a:r>
              <a:rPr lang="ko-KR" altLang="en-US" sz="2000" b="1" spc="-180" dirty="0" smtClean="0">
                <a:latin typeface="맑은 고딕" pitchFamily="50" charset="-127"/>
                <a:ea typeface="맑은 고딕" pitchFamily="50" charset="-127"/>
              </a:rPr>
              <a:t>주식기준보상에 대한 지급액을 표시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기업이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식별가능한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용역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</a:rPr>
              <a:t>제고받았는지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 여부는 고려하지 않음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8" name="모서리가 둥근 직사각형 17"/>
          <p:cNvSpPr>
            <a:spLocks noChangeArrowheads="1"/>
          </p:cNvSpPr>
          <p:nvPr/>
        </p:nvSpPr>
        <p:spPr bwMode="auto">
          <a:xfrm rot="21300000">
            <a:off x="217210" y="1469323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문제점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8"/>
          <p:cNvSpPr>
            <a:spLocks noChangeArrowheads="1"/>
          </p:cNvSpPr>
          <p:nvPr/>
        </p:nvSpPr>
        <p:spPr bwMode="auto">
          <a:xfrm rot="21300000">
            <a:off x="207806" y="4223949"/>
            <a:ext cx="1620000" cy="72000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측정목적</a:t>
            </a:r>
            <a:endParaRPr kumimoji="1" lang="en-US" altLang="ko-KR" sz="2000" b="1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및 대안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772400" cy="576064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주식선도계약의 측정</a:t>
            </a: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1400" b="1" spc="-15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6A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251519" y="908720"/>
            <a:ext cx="4320001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0" y="4319999"/>
                </a:moveTo>
                <a:lnTo>
                  <a:pt x="0" y="720015"/>
                </a:lnTo>
                <a:cubicBezTo>
                  <a:pt x="0" y="529055"/>
                  <a:pt x="29633" y="345917"/>
                  <a:pt x="82378" y="210889"/>
                </a:cubicBezTo>
                <a:cubicBezTo>
                  <a:pt x="135124" y="75860"/>
                  <a:pt x="206663" y="2"/>
                  <a:pt x="281256" y="2"/>
                </a:cubicBezTo>
                <a:cubicBezTo>
                  <a:pt x="1087504" y="2"/>
                  <a:pt x="1893752" y="1"/>
                  <a:pt x="2700000" y="1"/>
                </a:cubicBezTo>
                <a:lnTo>
                  <a:pt x="2700000" y="4319999"/>
                </a:lnTo>
                <a:lnTo>
                  <a:pt x="0" y="4319999"/>
                </a:lnTo>
                <a:close/>
              </a:path>
            </a:pathLst>
          </a:custGeom>
          <a:solidFill>
            <a:srgbClr val="94A1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marL="173038" lvl="0" indent="4763" defTabSz="1066800">
              <a:spcBef>
                <a:spcPct val="0"/>
              </a:spcBef>
              <a:spcAft>
                <a:spcPts val="600"/>
              </a:spcAft>
            </a:pPr>
            <a:r>
              <a:rPr lang="ko-KR" altLang="en-US" sz="2300" spc="-150" dirty="0" smtClean="0">
                <a:solidFill>
                  <a:schemeClr val="tx1"/>
                </a:solidFill>
                <a:latin typeface="+mn-ea"/>
              </a:rPr>
              <a:t>개별적 처분에 대한 제약이 있는 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대량 보유 주식</a:t>
            </a:r>
            <a:r>
              <a:rPr lang="en-US" altLang="ko-KR" sz="24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매도가능증권</a:t>
            </a:r>
            <a:r>
              <a:rPr lang="en-US" altLang="ko-KR" sz="2400" spc="-15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2400" spc="-150" dirty="0" smtClean="0">
                <a:solidFill>
                  <a:schemeClr val="tx1"/>
                </a:solidFill>
                <a:latin typeface="+mn-ea"/>
              </a:rPr>
              <a:t>을 미래의 특정 시점에 이전하기로 계약을 체결하고</a:t>
            </a:r>
            <a:endParaRPr lang="en-US" altLang="ko-KR" sz="2400" spc="-15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4571520" y="908720"/>
            <a:ext cx="4320000" cy="2700000"/>
          </a:xfrm>
          <a:custGeom>
            <a:avLst/>
            <a:gdLst>
              <a:gd name="connsiteX0" fmla="*/ 450009 w 4320000"/>
              <a:gd name="connsiteY0" fmla="*/ 0 h 2700000"/>
              <a:gd name="connsiteX1" fmla="*/ 4320000 w 4320000"/>
              <a:gd name="connsiteY1" fmla="*/ 0 h 2700000"/>
              <a:gd name="connsiteX2" fmla="*/ 4320000 w 4320000"/>
              <a:gd name="connsiteY2" fmla="*/ 0 h 2700000"/>
              <a:gd name="connsiteX3" fmla="*/ 4320000 w 4320000"/>
              <a:gd name="connsiteY3" fmla="*/ 0 h 2700000"/>
              <a:gd name="connsiteX4" fmla="*/ 4320000 w 4320000"/>
              <a:gd name="connsiteY4" fmla="*/ 2249991 h 2700000"/>
              <a:gd name="connsiteX5" fmla="*/ 4188195 w 4320000"/>
              <a:gd name="connsiteY5" fmla="*/ 2568196 h 2700000"/>
              <a:gd name="connsiteX6" fmla="*/ 3869990 w 4320000"/>
              <a:gd name="connsiteY6" fmla="*/ 2700000 h 2700000"/>
              <a:gd name="connsiteX7" fmla="*/ 0 w 4320000"/>
              <a:gd name="connsiteY7" fmla="*/ 2700000 h 2700000"/>
              <a:gd name="connsiteX8" fmla="*/ 0 w 4320000"/>
              <a:gd name="connsiteY8" fmla="*/ 2700000 h 2700000"/>
              <a:gd name="connsiteX9" fmla="*/ 0 w 4320000"/>
              <a:gd name="connsiteY9" fmla="*/ 2700000 h 2700000"/>
              <a:gd name="connsiteX10" fmla="*/ 0 w 4320000"/>
              <a:gd name="connsiteY10" fmla="*/ 450009 h 2700000"/>
              <a:gd name="connsiteX11" fmla="*/ 131805 w 4320000"/>
              <a:gd name="connsiteY11" fmla="*/ 131805 h 2700000"/>
              <a:gd name="connsiteX12" fmla="*/ 450010 w 4320000"/>
              <a:gd name="connsiteY12" fmla="*/ 1 h 2700000"/>
              <a:gd name="connsiteX13" fmla="*/ 450009 w 4320000"/>
              <a:gd name="connsiteY13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20000" h="2700000">
                <a:moveTo>
                  <a:pt x="450009" y="0"/>
                </a:moveTo>
                <a:lnTo>
                  <a:pt x="4320000" y="0"/>
                </a:lnTo>
                <a:lnTo>
                  <a:pt x="4320000" y="0"/>
                </a:lnTo>
                <a:lnTo>
                  <a:pt x="4320000" y="0"/>
                </a:lnTo>
                <a:lnTo>
                  <a:pt x="4320000" y="2249991"/>
                </a:lnTo>
                <a:cubicBezTo>
                  <a:pt x="4320000" y="2369341"/>
                  <a:pt x="4272588" y="2483802"/>
                  <a:pt x="4188195" y="2568196"/>
                </a:cubicBezTo>
                <a:cubicBezTo>
                  <a:pt x="4103802" y="2652589"/>
                  <a:pt x="3989340" y="2700001"/>
                  <a:pt x="3869990" y="2700000"/>
                </a:cubicBezTo>
                <a:lnTo>
                  <a:pt x="0" y="2700000"/>
                </a:lnTo>
                <a:lnTo>
                  <a:pt x="0" y="2700000"/>
                </a:lnTo>
                <a:lnTo>
                  <a:pt x="0" y="2700000"/>
                </a:lnTo>
                <a:lnTo>
                  <a:pt x="0" y="450009"/>
                </a:lnTo>
                <a:cubicBezTo>
                  <a:pt x="0" y="330659"/>
                  <a:pt x="47412" y="216198"/>
                  <a:pt x="131805" y="131805"/>
                </a:cubicBezTo>
                <a:cubicBezTo>
                  <a:pt x="216198" y="47412"/>
                  <a:pt x="330660" y="1"/>
                  <a:pt x="450010" y="1"/>
                </a:cubicBezTo>
                <a:lnTo>
                  <a:pt x="450009" y="0"/>
                </a:lnTo>
                <a:close/>
              </a:path>
            </a:pathLst>
          </a:custGeom>
          <a:solidFill>
            <a:srgbClr val="26358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845688" numCol="1" spcCol="1270" anchor="ctr" anchorCtr="0">
            <a:noAutofit/>
          </a:bodyPr>
          <a:lstStyle/>
          <a:p>
            <a:pPr marL="355600" defTabSz="1066800" latinLnBrk="0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보유중인 주식의 측정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</a:t>
            </a:r>
          </a:p>
          <a:p>
            <a:pPr marL="355600" defTabSz="1066800" latinLnBrk="0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선도계약에 대한 최초측정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? </a:t>
            </a:r>
            <a:endParaRPr lang="ko-KR" altLang="en-US" sz="2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51520" y="3608719"/>
            <a:ext cx="4320001" cy="2700001"/>
          </a:xfrm>
          <a:custGeom>
            <a:avLst/>
            <a:gdLst>
              <a:gd name="connsiteX0" fmla="*/ 0 w 4320000"/>
              <a:gd name="connsiteY0" fmla="*/ 0 h 2700000"/>
              <a:gd name="connsiteX1" fmla="*/ 3869991 w 4320000"/>
              <a:gd name="connsiteY1" fmla="*/ 0 h 2700000"/>
              <a:gd name="connsiteX2" fmla="*/ 4188195 w 4320000"/>
              <a:gd name="connsiteY2" fmla="*/ 131805 h 2700000"/>
              <a:gd name="connsiteX3" fmla="*/ 4319999 w 4320000"/>
              <a:gd name="connsiteY3" fmla="*/ 450010 h 2700000"/>
              <a:gd name="connsiteX4" fmla="*/ 4320000 w 4320000"/>
              <a:gd name="connsiteY4" fmla="*/ 2700000 h 2700000"/>
              <a:gd name="connsiteX5" fmla="*/ 0 w 4320000"/>
              <a:gd name="connsiteY5" fmla="*/ 2700000 h 2700000"/>
              <a:gd name="connsiteX6" fmla="*/ 0 w 4320000"/>
              <a:gd name="connsiteY6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0000" h="2700000">
                <a:moveTo>
                  <a:pt x="4320000" y="2700000"/>
                </a:moveTo>
                <a:lnTo>
                  <a:pt x="450009" y="2700000"/>
                </a:lnTo>
                <a:cubicBezTo>
                  <a:pt x="330659" y="2700000"/>
                  <a:pt x="216198" y="2652588"/>
                  <a:pt x="131805" y="2568195"/>
                </a:cubicBezTo>
                <a:cubicBezTo>
                  <a:pt x="47412" y="2483802"/>
                  <a:pt x="1" y="2369340"/>
                  <a:pt x="1" y="2249990"/>
                </a:cubicBezTo>
                <a:cubicBezTo>
                  <a:pt x="1" y="1499993"/>
                  <a:pt x="0" y="749997"/>
                  <a:pt x="0" y="0"/>
                </a:cubicBezTo>
                <a:lnTo>
                  <a:pt x="4320000" y="0"/>
                </a:lnTo>
                <a:lnTo>
                  <a:pt x="4320000" y="2700000"/>
                </a:lnTo>
                <a:close/>
              </a:path>
            </a:pathLst>
          </a:custGeom>
          <a:solidFill>
            <a:srgbClr val="596DC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marL="182563" indent="-4763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400" spc="-200" dirty="0" smtClean="0">
              <a:solidFill>
                <a:schemeClr val="tx1"/>
              </a:solidFill>
            </a:endParaRPr>
          </a:p>
          <a:p>
            <a:pPr marL="182563" indent="-4763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spc="-200" dirty="0" smtClean="0">
                <a:solidFill>
                  <a:schemeClr val="tx1"/>
                </a:solidFill>
              </a:rPr>
              <a:t>대량의 주식매매에 따라 공시되는 시가에 추가적 대가를 지급하기로 하는 경우</a:t>
            </a:r>
            <a:endParaRPr lang="ko-KR" altLang="en-US" sz="2400" kern="1200" spc="-150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4571520" y="3608720"/>
            <a:ext cx="4320000" cy="2700000"/>
          </a:xfrm>
          <a:custGeom>
            <a:avLst/>
            <a:gdLst>
              <a:gd name="connsiteX0" fmla="*/ 0 w 2700000"/>
              <a:gd name="connsiteY0" fmla="*/ 0 h 4320000"/>
              <a:gd name="connsiteX1" fmla="*/ 2249991 w 2700000"/>
              <a:gd name="connsiteY1" fmla="*/ 0 h 4320000"/>
              <a:gd name="connsiteX2" fmla="*/ 2568195 w 2700000"/>
              <a:gd name="connsiteY2" fmla="*/ 131805 h 4320000"/>
              <a:gd name="connsiteX3" fmla="*/ 2699999 w 2700000"/>
              <a:gd name="connsiteY3" fmla="*/ 450010 h 4320000"/>
              <a:gd name="connsiteX4" fmla="*/ 2700000 w 2700000"/>
              <a:gd name="connsiteY4" fmla="*/ 4320000 h 4320000"/>
              <a:gd name="connsiteX5" fmla="*/ 0 w 2700000"/>
              <a:gd name="connsiteY5" fmla="*/ 4320000 h 4320000"/>
              <a:gd name="connsiteX6" fmla="*/ 0 w 2700000"/>
              <a:gd name="connsiteY6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0000" h="4320000">
                <a:moveTo>
                  <a:pt x="2700000" y="1"/>
                </a:moveTo>
                <a:lnTo>
                  <a:pt x="2700000" y="3599985"/>
                </a:lnTo>
                <a:cubicBezTo>
                  <a:pt x="2700000" y="3790945"/>
                  <a:pt x="2670368" y="3974083"/>
                  <a:pt x="2617622" y="4109111"/>
                </a:cubicBezTo>
                <a:cubicBezTo>
                  <a:pt x="2564876" y="4244140"/>
                  <a:pt x="2493338" y="4319998"/>
                  <a:pt x="2418744" y="4319998"/>
                </a:cubicBezTo>
                <a:cubicBezTo>
                  <a:pt x="1612496" y="4319998"/>
                  <a:pt x="806248" y="4319999"/>
                  <a:pt x="0" y="4319999"/>
                </a:cubicBezTo>
                <a:lnTo>
                  <a:pt x="0" y="1"/>
                </a:lnTo>
                <a:lnTo>
                  <a:pt x="2700000" y="1"/>
                </a:lnTo>
                <a:close/>
              </a:path>
            </a:pathLst>
          </a:custGeom>
          <a:solidFill>
            <a:srgbClr val="3246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845688" rIns="170688" bIns="170688" numCol="1" spcCol="1270" anchor="t" anchorCtr="0">
            <a:noAutofit/>
          </a:bodyPr>
          <a:lstStyle/>
          <a:p>
            <a:pPr marL="17303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400" b="1" spc="-150" dirty="0" smtClean="0">
                <a:solidFill>
                  <a:schemeClr val="bg1"/>
                </a:solidFill>
                <a:latin typeface="+mn-ea"/>
              </a:rPr>
              <a:t>가정</a:t>
            </a:r>
            <a:r>
              <a:rPr lang="en-US" altLang="ko-KR" sz="2400" b="1" spc="-15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 marL="17303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①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정형화된 거래 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X</a:t>
            </a:r>
          </a:p>
          <a:p>
            <a:pPr marL="441325" indent="-26828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②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파생상품의 정의를 충족</a:t>
            </a:r>
            <a:endParaRPr lang="en-US" altLang="ko-KR" sz="2400" spc="-150" dirty="0" smtClean="0">
              <a:solidFill>
                <a:schemeClr val="bg1"/>
              </a:solidFill>
              <a:latin typeface="+mn-ea"/>
            </a:endParaRPr>
          </a:p>
          <a:p>
            <a:pPr marL="441325" indent="-26828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400" spc="-150" dirty="0" smtClean="0">
                <a:solidFill>
                  <a:schemeClr val="bg1"/>
                </a:solidFill>
                <a:latin typeface="+mn-ea"/>
              </a:rPr>
              <a:t>③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n-ea"/>
              </a:rPr>
              <a:t>지배력은 이전되지 않음</a:t>
            </a:r>
            <a:endParaRPr lang="en-US" altLang="ko-KR" sz="2400" spc="-150" dirty="0" smtClean="0">
              <a:solidFill>
                <a:schemeClr val="bg1"/>
              </a:solidFill>
              <a:latin typeface="+mn-ea"/>
            </a:endParaRPr>
          </a:p>
          <a:p>
            <a:pPr marL="173038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100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자유형 14"/>
          <p:cNvSpPr/>
          <p:nvPr/>
        </p:nvSpPr>
        <p:spPr>
          <a:xfrm rot="21300000">
            <a:off x="2699797" y="2933720"/>
            <a:ext cx="3743444" cy="1350000"/>
          </a:xfrm>
          <a:custGeom>
            <a:avLst/>
            <a:gdLst>
              <a:gd name="connsiteX0" fmla="*/ 0 w 3743444"/>
              <a:gd name="connsiteY0" fmla="*/ 225005 h 1350000"/>
              <a:gd name="connsiteX1" fmla="*/ 65903 w 3743444"/>
              <a:gd name="connsiteY1" fmla="*/ 65902 h 1350000"/>
              <a:gd name="connsiteX2" fmla="*/ 225006 w 3743444"/>
              <a:gd name="connsiteY2" fmla="*/ 0 h 1350000"/>
              <a:gd name="connsiteX3" fmla="*/ 3518439 w 3743444"/>
              <a:gd name="connsiteY3" fmla="*/ 0 h 1350000"/>
              <a:gd name="connsiteX4" fmla="*/ 3677542 w 3743444"/>
              <a:gd name="connsiteY4" fmla="*/ 65903 h 1350000"/>
              <a:gd name="connsiteX5" fmla="*/ 3743444 w 3743444"/>
              <a:gd name="connsiteY5" fmla="*/ 225006 h 1350000"/>
              <a:gd name="connsiteX6" fmla="*/ 3743444 w 3743444"/>
              <a:gd name="connsiteY6" fmla="*/ 1124995 h 1350000"/>
              <a:gd name="connsiteX7" fmla="*/ 3677542 w 3743444"/>
              <a:gd name="connsiteY7" fmla="*/ 1284098 h 1350000"/>
              <a:gd name="connsiteX8" fmla="*/ 3518439 w 3743444"/>
              <a:gd name="connsiteY8" fmla="*/ 1350000 h 1350000"/>
              <a:gd name="connsiteX9" fmla="*/ 225005 w 3743444"/>
              <a:gd name="connsiteY9" fmla="*/ 1350000 h 1350000"/>
              <a:gd name="connsiteX10" fmla="*/ 65902 w 3743444"/>
              <a:gd name="connsiteY10" fmla="*/ 1284097 h 1350000"/>
              <a:gd name="connsiteX11" fmla="*/ 0 w 3743444"/>
              <a:gd name="connsiteY11" fmla="*/ 1124994 h 1350000"/>
              <a:gd name="connsiteX12" fmla="*/ 0 w 3743444"/>
              <a:gd name="connsiteY12" fmla="*/ 225005 h 1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3444" h="1350000">
                <a:moveTo>
                  <a:pt x="0" y="225005"/>
                </a:moveTo>
                <a:cubicBezTo>
                  <a:pt x="0" y="165330"/>
                  <a:pt x="23706" y="108099"/>
                  <a:pt x="65903" y="65902"/>
                </a:cubicBezTo>
                <a:cubicBezTo>
                  <a:pt x="108100" y="23705"/>
                  <a:pt x="165331" y="0"/>
                  <a:pt x="225006" y="0"/>
                </a:cubicBezTo>
                <a:lnTo>
                  <a:pt x="3518439" y="0"/>
                </a:lnTo>
                <a:cubicBezTo>
                  <a:pt x="3578114" y="0"/>
                  <a:pt x="3635345" y="23706"/>
                  <a:pt x="3677542" y="65903"/>
                </a:cubicBezTo>
                <a:cubicBezTo>
                  <a:pt x="3719739" y="108100"/>
                  <a:pt x="3743444" y="165331"/>
                  <a:pt x="3743444" y="225006"/>
                </a:cubicBezTo>
                <a:lnTo>
                  <a:pt x="3743444" y="1124995"/>
                </a:lnTo>
                <a:cubicBezTo>
                  <a:pt x="3743444" y="1184670"/>
                  <a:pt x="3719738" y="1241901"/>
                  <a:pt x="3677542" y="1284098"/>
                </a:cubicBezTo>
                <a:cubicBezTo>
                  <a:pt x="3635345" y="1326295"/>
                  <a:pt x="3578114" y="1350000"/>
                  <a:pt x="3518439" y="1350000"/>
                </a:cubicBezTo>
                <a:lnTo>
                  <a:pt x="225005" y="1350000"/>
                </a:lnTo>
                <a:cubicBezTo>
                  <a:pt x="165330" y="1350000"/>
                  <a:pt x="108099" y="1326294"/>
                  <a:pt x="65902" y="1284097"/>
                </a:cubicBezTo>
                <a:cubicBezTo>
                  <a:pt x="23705" y="1241900"/>
                  <a:pt x="0" y="1184669"/>
                  <a:pt x="0" y="1124994"/>
                </a:cubicBezTo>
                <a:lnTo>
                  <a:pt x="0" y="225005"/>
                </a:lnTo>
                <a:close/>
              </a:path>
            </a:pathLst>
          </a:custGeom>
          <a:solidFill>
            <a:schemeClr val="bg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02" tIns="83902" rIns="83902" bIns="83902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b="1" spc="-150" dirty="0" smtClean="0">
                <a:latin typeface="+mn-ea"/>
              </a:rPr>
              <a:t>주식선도계약의 측정</a:t>
            </a:r>
            <a:endParaRPr lang="ko-KR" altLang="en-US" sz="2800" b="1" kern="1200" spc="-150" dirty="0">
              <a:latin typeface="+mn-ea"/>
              <a:ea typeface="+mn-ea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64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6B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231224" y="2852937"/>
            <a:ext cx="8613735" cy="1368151"/>
            <a:chOff x="231224" y="908721"/>
            <a:chExt cx="8613735" cy="1368151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36815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04975" indent="-180975" latinLnBrk="0">
                <a:buClr>
                  <a:srgbClr val="0000FF"/>
                </a:buClr>
                <a:defRPr/>
              </a:pPr>
              <a:r>
                <a:rPr lang="ko-KR" altLang="en-US" b="1" i="1" spc="-150" dirty="0" smtClean="0">
                  <a:latin typeface="+mn-ea"/>
                </a:rPr>
                <a:t>파생상품</a:t>
              </a:r>
              <a:r>
                <a:rPr lang="en-US" altLang="ko-KR" spc="-150" dirty="0" smtClean="0">
                  <a:latin typeface="+mn-ea"/>
                </a:rPr>
                <a:t>: </a:t>
              </a:r>
              <a:r>
                <a:rPr lang="ko-KR" altLang="en-US" spc="-150" dirty="0" smtClean="0">
                  <a:latin typeface="+mn-ea"/>
                </a:rPr>
                <a:t>다음을 모두 충족하는 금융상품이나 기타계약</a:t>
              </a:r>
              <a:endParaRPr lang="en-US" altLang="ko-KR" spc="-150" dirty="0" smtClean="0">
                <a:latin typeface="+mn-ea"/>
              </a:endParaRPr>
            </a:p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기초변수의 변동에 따라 가치가 변동</a:t>
              </a:r>
              <a:endParaRPr lang="en-US" altLang="ko-KR" spc="-150" dirty="0" smtClean="0">
                <a:latin typeface="+mn-ea"/>
              </a:endParaRPr>
            </a:p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최초 </a:t>
              </a:r>
              <a:r>
                <a:rPr lang="ko-KR" altLang="en-US" spc="-150" dirty="0" err="1" smtClean="0">
                  <a:latin typeface="+mn-ea"/>
                </a:rPr>
                <a:t>계약시</a:t>
              </a:r>
              <a:r>
                <a:rPr lang="ko-KR" altLang="en-US" spc="-150" dirty="0" smtClean="0">
                  <a:latin typeface="+mn-ea"/>
                </a:rPr>
                <a:t> </a:t>
              </a:r>
              <a:r>
                <a:rPr lang="ko-KR" altLang="en-US" spc="-150" dirty="0" err="1" smtClean="0">
                  <a:latin typeface="+mn-ea"/>
                </a:rPr>
                <a:t>순투자금액이</a:t>
              </a:r>
              <a:r>
                <a:rPr lang="ko-KR" altLang="en-US" spc="-150" dirty="0" smtClean="0">
                  <a:latin typeface="+mn-ea"/>
                </a:rPr>
                <a:t> 없거나 작음</a:t>
              </a:r>
              <a:endParaRPr lang="en-US" altLang="ko-KR" spc="-150" dirty="0" smtClean="0">
                <a:latin typeface="+mn-ea"/>
              </a:endParaRPr>
            </a:p>
            <a:p>
              <a:pPr marL="1704975" indent="-180975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ko-KR" altLang="en-US" spc="-150" dirty="0" smtClean="0">
                  <a:latin typeface="+mn-ea"/>
                </a:rPr>
                <a:t>미래에 결제됨</a:t>
              </a:r>
              <a:endParaRPr lang="en-US" altLang="ko-KR" spc="-150" dirty="0" smtClean="0">
                <a:latin typeface="+mn-ea"/>
              </a:endParaRPr>
            </a:p>
          </p:txBody>
        </p:sp>
        <p:sp>
          <p:nvSpPr>
            <p:cNvPr id="11" name="모서리가 둥근 직사각형 10"/>
            <p:cNvSpPr>
              <a:spLocks noChangeArrowheads="1"/>
            </p:cNvSpPr>
            <p:nvPr/>
          </p:nvSpPr>
          <p:spPr bwMode="auto">
            <a:xfrm rot="20700000">
              <a:off x="231224" y="1251945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1039.9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그룹 14"/>
          <p:cNvGrpSpPr/>
          <p:nvPr/>
        </p:nvGrpSpPr>
        <p:grpSpPr>
          <a:xfrm>
            <a:off x="265994" y="1412776"/>
            <a:ext cx="8578965" cy="1152128"/>
            <a:chOff x="265994" y="3212976"/>
            <a:chExt cx="8578965" cy="1152128"/>
          </a:xfrm>
        </p:grpSpPr>
        <p:sp>
          <p:nvSpPr>
            <p:cNvPr id="1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3212976"/>
              <a:ext cx="8527422" cy="115212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612900" latinLnBrk="0">
                <a:defRPr/>
              </a:pP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적용범위배제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미래의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취득일에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사업결합이 되는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err="1" smtClean="0">
                  <a:latin typeface="맑은 고딕" pitchFamily="50" charset="-127"/>
                  <a:ea typeface="맑은 고딕" pitchFamily="50" charset="-127"/>
                </a:rPr>
                <a:t>피취득대상을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 매입하거나 매도하기로 하는 취득자와 매도주주 사이의 선도계약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모서리가 둥근 직사각형 16"/>
            <p:cNvSpPr>
              <a:spLocks noChangeArrowheads="1"/>
            </p:cNvSpPr>
            <p:nvPr/>
          </p:nvSpPr>
          <p:spPr bwMode="auto">
            <a:xfrm rot="20700000">
              <a:off x="265994" y="3481006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1039.2(7)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그룹 12"/>
          <p:cNvGrpSpPr/>
          <p:nvPr/>
        </p:nvGrpSpPr>
        <p:grpSpPr>
          <a:xfrm>
            <a:off x="251520" y="4581128"/>
            <a:ext cx="8599430" cy="956106"/>
            <a:chOff x="251520" y="3645024"/>
            <a:chExt cx="8599430" cy="956106"/>
          </a:xfrm>
        </p:grpSpPr>
        <p:sp>
          <p:nvSpPr>
            <p:cNvPr id="18" name="모서리가 둥근 직사각형 34"/>
            <p:cNvSpPr>
              <a:spLocks noChangeArrowheads="1"/>
            </p:cNvSpPr>
            <p:nvPr/>
          </p:nvSpPr>
          <p:spPr bwMode="auto">
            <a:xfrm>
              <a:off x="323528" y="3645024"/>
              <a:ext cx="8527422" cy="86409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520825"/>
              <a:endParaRPr lang="en-US" altLang="ko-KR" b="1" dirty="0" smtClean="0"/>
            </a:p>
            <a:p>
              <a:pPr marL="1520825"/>
              <a:r>
                <a:rPr lang="ko-KR" altLang="en-US" spc="-150" dirty="0" smtClean="0"/>
                <a:t>금융자산이나 금융부채는 </a:t>
              </a:r>
              <a:r>
                <a:rPr lang="ko-KR" altLang="en-US" spc="-150" dirty="0" err="1" smtClean="0"/>
                <a:t>최초인식시</a:t>
              </a:r>
              <a:r>
                <a:rPr lang="ko-KR" altLang="en-US" spc="-150" dirty="0" smtClean="0"/>
                <a:t> 공정가치로 측정</a:t>
              </a: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모서리가 둥근 직사각형 21"/>
            <p:cNvSpPr>
              <a:spLocks noChangeArrowheads="1"/>
            </p:cNvSpPr>
            <p:nvPr/>
          </p:nvSpPr>
          <p:spPr bwMode="auto">
            <a:xfrm rot="20700000">
              <a:off x="251520" y="3988249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1039.43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65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6B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251520" y="1052736"/>
            <a:ext cx="8578965" cy="1800199"/>
            <a:chOff x="265994" y="908721"/>
            <a:chExt cx="8578965" cy="1800199"/>
          </a:xfrm>
        </p:grpSpPr>
        <p:sp>
          <p:nvSpPr>
            <p:cNvPr id="15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001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공정가치의 최선의 추정치는 활성시장에서 공시되는 가격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금융상품에 대한 활성시장이 없다면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공정가치는 평가기법을 사용</a:t>
              </a:r>
              <a:endParaRPr lang="en-US" altLang="ko-KR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b="1" spc="-150" dirty="0" smtClean="0"/>
                <a:t>평가기법을 사용하는 목적은 측정일 현재 독립된 당사자 사이의 정상적인 거래에서 발생할 수 있는 거래가격을 결정하는 데 있음</a:t>
              </a:r>
              <a:endParaRPr lang="en-US" altLang="ko-KR" b="1" spc="-150" dirty="0" smtClean="0"/>
            </a:p>
            <a:p>
              <a:pPr marL="1798638" indent="-277813"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평가기법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합리적인 판단력과 거래의사가 있는 독립된 당사자 사이의 최근 거래를 사용하는 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실질적으로 동일한 다른 금융상품의 현행 공정가치를 이용할 수 있다면 이를 참조하는 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현금흐름할인방법</a:t>
              </a:r>
              <a:endParaRPr lang="en-US" altLang="ko-KR" spc="-150" dirty="0" smtClean="0"/>
            </a:p>
            <a:p>
              <a:pPr marL="1973263" indent="-174625"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en-US" spc="-150" dirty="0" smtClean="0"/>
                <a:t>옵션가격결정모형</a:t>
              </a:r>
              <a:endParaRPr lang="en-US" altLang="ko-KR" spc="-150" dirty="0" smtClean="0"/>
            </a:p>
            <a:p>
              <a:pPr marL="1973263" indent="-174625">
                <a:spcAft>
                  <a:spcPts val="600"/>
                </a:spcAft>
                <a:buClr>
                  <a:schemeClr val="tx1"/>
                </a:buClr>
                <a:buFont typeface="Arial" pitchFamily="34" charset="0"/>
                <a:buChar char="•"/>
              </a:pPr>
              <a:r>
                <a:rPr lang="ko-KR" altLang="ko-KR" spc="-150" dirty="0" smtClean="0">
                  <a:latin typeface="바탕"/>
                  <a:ea typeface="바탕"/>
                </a:rPr>
                <a:t>…</a:t>
              </a:r>
              <a:r>
                <a:rPr lang="en-US" altLang="ko-KR" spc="-150" dirty="0" smtClean="0"/>
                <a:t> </a:t>
              </a:r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b="1" spc="-150" dirty="0" smtClean="0"/>
                <a:t>시장정보를 최대한 사용하고</a:t>
              </a:r>
              <a:r>
                <a:rPr lang="en-US" altLang="ko-KR" b="1" spc="-150" dirty="0" smtClean="0"/>
                <a:t>, </a:t>
              </a:r>
              <a:r>
                <a:rPr lang="ko-KR" altLang="en-US" b="1" spc="-150" dirty="0" smtClean="0"/>
                <a:t>기업특유정보를 최소한으로 사용</a:t>
              </a:r>
              <a:endParaRPr lang="en-US" altLang="ko-KR" b="1" spc="-150" dirty="0" smtClean="0"/>
            </a:p>
            <a:p>
              <a:pPr marL="1798638" indent="-277813">
                <a:spcAft>
                  <a:spcPts val="600"/>
                </a:spcAft>
                <a:buClr>
                  <a:srgbClr val="0000FF"/>
                </a:buClr>
                <a:buFont typeface="Wingdings" pitchFamily="2" charset="2"/>
                <a:buChar char="l"/>
              </a:pPr>
              <a:r>
                <a:rPr lang="ko-KR" altLang="en-US" spc="-150" dirty="0" smtClean="0"/>
                <a:t>주기적으로 평가기법을 조정하며 동일한 금융상품</a:t>
              </a:r>
              <a:r>
                <a:rPr lang="en-US" altLang="ko-KR" spc="-150" dirty="0" smtClean="0"/>
                <a:t>(</a:t>
              </a:r>
              <a:r>
                <a:rPr lang="ko-KR" altLang="en-US" spc="-150" dirty="0" smtClean="0"/>
                <a:t>즉 수정하거나 재구성하지 아니함</a:t>
              </a:r>
              <a:r>
                <a:rPr lang="en-US" altLang="ko-KR" spc="-150" dirty="0" smtClean="0"/>
                <a:t>)</a:t>
              </a:r>
              <a:r>
                <a:rPr lang="ko-KR" altLang="en-US" spc="-150" dirty="0" smtClean="0"/>
                <a:t>의 관측가능한 현행 시장거래가격을 사용하거나 </a:t>
              </a:r>
              <a:r>
                <a:rPr lang="ko-KR" altLang="en-US" spc="-150" dirty="0" err="1" smtClean="0"/>
                <a:t>관측가능한</a:t>
              </a:r>
              <a:r>
                <a:rPr lang="ko-KR" altLang="en-US" spc="-150" dirty="0" smtClean="0"/>
                <a:t> 시장자료에 기초하여 그 타당성을 검토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모서리가 둥근 직사각형 15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1039.48A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66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6B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251520" y="1412776"/>
            <a:ext cx="8578965" cy="1872208"/>
            <a:chOff x="265994" y="908721"/>
            <a:chExt cx="8578965" cy="1872208"/>
          </a:xfrm>
        </p:grpSpPr>
        <p:sp>
          <p:nvSpPr>
            <p:cNvPr id="6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524000" indent="-3175" latinLnBrk="0">
                <a:defRPr/>
              </a:pP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활성시장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공시가격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1703388" indent="-182563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…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활성시장에서 공표되는 가격은 공정가치의 최선의 추정치이며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이러한 가격이 있으면 금융자산이나 금융부채를 측정하는 데 그 가격을 사용한다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모서리가 둥근 직사각형 12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1039.AG71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그룹 10"/>
          <p:cNvGrpSpPr/>
          <p:nvPr/>
        </p:nvGrpSpPr>
        <p:grpSpPr>
          <a:xfrm>
            <a:off x="251520" y="3573016"/>
            <a:ext cx="8578965" cy="1872208"/>
            <a:chOff x="265994" y="908721"/>
            <a:chExt cx="8578965" cy="1872208"/>
          </a:xfrm>
        </p:grpSpPr>
        <p:sp>
          <p:nvSpPr>
            <p:cNvPr id="12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524000" indent="-3175" latinLnBrk="0">
                <a:defRPr/>
              </a:pP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활성시장이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없는 경우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spc="-150" dirty="0" smtClean="0">
                  <a:latin typeface="맑은 고딕" pitchFamily="50" charset="-127"/>
                  <a:ea typeface="맑은 고딕" pitchFamily="50" charset="-127"/>
                </a:rPr>
                <a:t>평가기법</a:t>
              </a:r>
              <a:r>
                <a:rPr lang="en-US" altLang="ko-KR" b="1" spc="-150" dirty="0" smtClean="0"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1703388" indent="-182563" latinLnBrk="0">
                <a:buClr>
                  <a:srgbClr val="0000FF"/>
                </a:buClr>
                <a:buFont typeface="Wingdings" pitchFamily="2" charset="2"/>
                <a:buChar char="l"/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⑴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평가기법이 금융상품의 가격을 결정하는 데 시장에서 사용할 것이라고 예상될 수 있는 방법을 합리적으로 반영하고 ⑵ 평가기법의 투입요소가 금융상품에 내재된 위험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수익 요인에 대한 시장의 기대와 측정치를 합리적으로 반영한다면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pc="-150" dirty="0" smtClean="0">
                  <a:latin typeface="맑은 고딕" pitchFamily="50" charset="-127"/>
                  <a:ea typeface="맑은 고딕" pitchFamily="50" charset="-127"/>
                </a:rPr>
                <a:t>그 평가기법은 공정가치에 가장 근접한 추정치를 제공할 것이라고 기대할 수 있다</a:t>
              </a: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1698625" indent="-273050" latinLnBrk="0">
                <a:defRPr/>
              </a:pPr>
              <a:endParaRPr lang="en-US" altLang="ko-KR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3"/>
            <p:cNvSpPr>
              <a:spLocks noChangeArrowheads="1"/>
            </p:cNvSpPr>
            <p:nvPr/>
          </p:nvSpPr>
          <p:spPr bwMode="auto">
            <a:xfrm rot="20700000">
              <a:off x="265994" y="1323953"/>
              <a:ext cx="1620052" cy="6128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1039.AG75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67</a:t>
            </a:fld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6B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규정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256065" y="1052736"/>
            <a:ext cx="8574420" cy="5040560"/>
            <a:chOff x="270539" y="908721"/>
            <a:chExt cx="8574420" cy="5040560"/>
          </a:xfrm>
        </p:grpSpPr>
        <p:sp>
          <p:nvSpPr>
            <p:cNvPr id="15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504056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608138" indent="-268288" latinLnBrk="0">
                <a:defRPr/>
              </a:pPr>
              <a:r>
                <a:rPr lang="en-US" altLang="ko-KR" spc="-150" dirty="0" smtClean="0">
                  <a:latin typeface="맑은 고딕" pitchFamily="50" charset="-127"/>
                  <a:ea typeface="맑은 고딕" pitchFamily="50" charset="-127"/>
                </a:rPr>
                <a:t>Q   </a:t>
              </a:r>
              <a:r>
                <a:rPr lang="en-US" altLang="ko-KR" spc="-150" dirty="0" smtClean="0"/>
                <a:t>A</a:t>
              </a:r>
              <a:r>
                <a:rPr lang="ko-KR" altLang="en-US" spc="-150" dirty="0" smtClean="0"/>
                <a:t>사는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B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사 주식의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15%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를 보유</a:t>
              </a:r>
              <a:r>
                <a:rPr lang="ko-KR" altLang="en-US" spc="-150" dirty="0" smtClean="0"/>
                <a:t>하고 있다</a:t>
              </a:r>
              <a:r>
                <a:rPr lang="en-US" altLang="ko-KR" spc="-150" dirty="0" smtClean="0"/>
                <a:t>. B</a:t>
              </a:r>
              <a:r>
                <a:rPr lang="ko-KR" altLang="en-US" spc="-150" dirty="0" smtClean="0"/>
                <a:t>사 주식은 활성시장에서 공개적으로 거래되고 있으며 현재 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공시되는 가격은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100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원</a:t>
              </a:r>
              <a:r>
                <a:rPr lang="ko-KR" altLang="en-US" spc="-150" dirty="0" smtClean="0"/>
                <a:t>이고 일일 거래량은 유통주식의 </a:t>
              </a:r>
              <a:r>
                <a:rPr lang="en-US" altLang="ko-KR" spc="-150" dirty="0" smtClean="0"/>
                <a:t>0.1%</a:t>
              </a:r>
              <a:r>
                <a:rPr lang="ko-KR" altLang="en-US" spc="-150" dirty="0" smtClean="0"/>
                <a:t>이다</a:t>
              </a:r>
              <a:r>
                <a:rPr lang="en-US" altLang="ko-KR" spc="-150" dirty="0" smtClean="0"/>
                <a:t>. A</a:t>
              </a:r>
              <a:r>
                <a:rPr lang="ko-KR" altLang="en-US" spc="-150" dirty="0" smtClean="0"/>
                <a:t>사가 보유한 </a:t>
              </a:r>
              <a:r>
                <a:rPr lang="en-US" altLang="ko-KR" spc="-150" dirty="0" smtClean="0"/>
                <a:t>B</a:t>
              </a:r>
              <a:r>
                <a:rPr lang="ko-KR" altLang="en-US" spc="-150" dirty="0" smtClean="0"/>
                <a:t>사 주식을 </a:t>
              </a:r>
              <a:r>
                <a:rPr lang="ko-KR" altLang="en-US" spc="-150" dirty="0" err="1" smtClean="0"/>
                <a:t>일괄매각하게</a:t>
              </a:r>
              <a:r>
                <a:rPr lang="ko-KR" altLang="en-US" spc="-150" dirty="0" smtClean="0"/>
                <a:t> 되면 보유중인 </a:t>
              </a:r>
              <a:r>
                <a:rPr lang="en-US" altLang="ko-KR" spc="-150" dirty="0" smtClean="0"/>
                <a:t>B</a:t>
              </a:r>
              <a:r>
                <a:rPr lang="ko-KR" altLang="en-US" spc="-150" dirty="0" smtClean="0"/>
                <a:t>사 주식의 공정가치가 공시된 시장가격보다 더 높을 것으로 </a:t>
              </a:r>
              <a:r>
                <a:rPr lang="en-US" altLang="ko-KR" spc="-150" dirty="0" smtClean="0"/>
                <a:t>A</a:t>
              </a:r>
              <a:r>
                <a:rPr lang="ko-KR" altLang="en-US" spc="-150" dirty="0" smtClean="0"/>
                <a:t>사는 예상하기 때문에</a:t>
              </a:r>
              <a:r>
                <a:rPr lang="en-US" altLang="ko-KR" spc="-150" dirty="0" smtClean="0"/>
                <a:t>, </a:t>
              </a:r>
              <a:r>
                <a:rPr lang="ko-KR" altLang="en-US" spc="-150" dirty="0" smtClean="0"/>
                <a:t>보유 중인 주식을 매도할 경우 받을 수 있는 가격에 대한 다수의 독립적인 추정치를 구하였다</a:t>
              </a:r>
              <a:r>
                <a:rPr lang="en-US" altLang="ko-KR" spc="-150" dirty="0" smtClean="0"/>
                <a:t>. </a:t>
              </a:r>
              <a:r>
                <a:rPr lang="ko-KR" altLang="en-US" spc="-150" dirty="0" smtClean="0"/>
                <a:t>이들 추정치에 따르면 </a:t>
              </a:r>
              <a:r>
                <a:rPr lang="en-US" altLang="ko-KR" spc="-150" dirty="0" smtClean="0"/>
                <a:t>A</a:t>
              </a:r>
              <a:r>
                <a:rPr lang="ko-KR" altLang="en-US" spc="-150" dirty="0" smtClean="0"/>
                <a:t>사는 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공시되는 가격보다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5% 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할증된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105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원을 받을 수 있을 것</a:t>
              </a:r>
              <a:r>
                <a:rPr lang="ko-KR" altLang="en-US" spc="-150" dirty="0" smtClean="0"/>
                <a:t>이다</a:t>
              </a:r>
              <a:r>
                <a:rPr lang="en-US" altLang="ko-KR" spc="-150" dirty="0" smtClean="0"/>
                <a:t>. A</a:t>
              </a:r>
              <a:r>
                <a:rPr lang="ko-KR" altLang="en-US" spc="-150" dirty="0" smtClean="0"/>
                <a:t>사는 보유중인 주식을 공정가치로 측정할 때 어떤 수치를 이용하여야 하는가</a:t>
              </a:r>
              <a:r>
                <a:rPr lang="en-US" altLang="ko-KR" spc="-150" dirty="0" smtClean="0"/>
                <a:t>?</a:t>
              </a:r>
            </a:p>
            <a:p>
              <a:pPr marL="1698625" indent="-273050" latinLnBrk="0">
                <a:defRPr/>
              </a:pPr>
              <a:endParaRPr lang="en-US" altLang="ko-KR" spc="-150" dirty="0" smtClean="0"/>
            </a:p>
            <a:p>
              <a:pPr marL="1608138" indent="-268288" latinLnBrk="0">
                <a:defRPr/>
              </a:pPr>
              <a:r>
                <a:rPr lang="en-US" altLang="ko-KR" spc="-150" dirty="0" smtClean="0"/>
                <a:t>A   K-IFRS 1039.AG71</a:t>
              </a:r>
              <a:r>
                <a:rPr lang="ko-KR" altLang="en-US" spc="-150" dirty="0" smtClean="0"/>
                <a:t>에 따르면 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활성시장에서 공표되는 가격이 공정가치의 최선의 추정치</a:t>
              </a:r>
              <a:r>
                <a:rPr lang="ko-KR" altLang="en-US" spc="-150" dirty="0" smtClean="0"/>
                <a:t>이므로 </a:t>
              </a:r>
              <a:r>
                <a:rPr lang="en-US" altLang="ko-KR" spc="-150" dirty="0" smtClean="0"/>
                <a:t>A</a:t>
              </a:r>
              <a:r>
                <a:rPr lang="ko-KR" altLang="en-US" spc="-150" dirty="0" smtClean="0"/>
                <a:t>사는 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공표된 가격인 </a:t>
              </a:r>
              <a:r>
                <a:rPr lang="en-US" altLang="ko-KR" b="1" spc="-150" dirty="0" smtClean="0">
                  <a:solidFill>
                    <a:srgbClr val="0000FF"/>
                  </a:solidFill>
                </a:rPr>
                <a:t>100</a:t>
              </a:r>
              <a:r>
                <a:rPr lang="ko-KR" altLang="en-US" b="1" spc="-150" dirty="0" smtClean="0">
                  <a:solidFill>
                    <a:srgbClr val="0000FF"/>
                  </a:solidFill>
                </a:rPr>
                <a:t>원을 이용</a:t>
              </a:r>
              <a:r>
                <a:rPr lang="ko-KR" altLang="en-US" spc="-150" dirty="0" smtClean="0"/>
                <a:t>한다</a:t>
              </a:r>
              <a:r>
                <a:rPr lang="en-US" altLang="ko-KR" spc="-150" dirty="0" smtClean="0"/>
                <a:t>. A</a:t>
              </a:r>
              <a:r>
                <a:rPr lang="ko-KR" altLang="en-US" spc="-150" dirty="0" smtClean="0"/>
                <a:t>사가 보유중인 주식을 </a:t>
              </a:r>
              <a:r>
                <a:rPr lang="ko-KR" altLang="en-US" spc="-150" dirty="0" err="1" smtClean="0"/>
                <a:t>일괄매각함으로써</a:t>
              </a:r>
              <a:r>
                <a:rPr lang="ko-KR" altLang="en-US" spc="-150" dirty="0" smtClean="0"/>
                <a:t> 더 높거나 더 낮은 가격을 받을 수 있다는 독립적인 추정치가 있다고 하여 공시된 시장가격을 적용하지 아니할 수는 없다</a:t>
              </a:r>
              <a:r>
                <a:rPr lang="en-US" altLang="ko-KR" spc="-150" dirty="0" smtClean="0"/>
                <a:t>.</a:t>
              </a:r>
            </a:p>
            <a:p>
              <a:pPr marL="1698625" indent="-273050" latinLnBrk="0">
                <a:defRPr/>
              </a:pPr>
              <a:endParaRPr lang="en-US" altLang="ko-KR" spc="-150" dirty="0" smtClean="0"/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모서리가 둥근 직사각형 15"/>
            <p:cNvSpPr>
              <a:spLocks noChangeArrowheads="1"/>
            </p:cNvSpPr>
            <p:nvPr/>
          </p:nvSpPr>
          <p:spPr bwMode="auto">
            <a:xfrm rot="20700000">
              <a:off x="270539" y="1323354"/>
              <a:ext cx="1620052" cy="64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K-IFRS 1039.IGE.2.2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68</a:t>
            </a:fld>
            <a:endParaRPr lang="ko-KR" altLang="en-US"/>
          </a:p>
        </p:txBody>
      </p:sp>
      <p:grpSp>
        <p:nvGrpSpPr>
          <p:cNvPr id="2" name="그룹 13"/>
          <p:cNvGrpSpPr/>
          <p:nvPr/>
        </p:nvGrpSpPr>
        <p:grpSpPr>
          <a:xfrm>
            <a:off x="256064" y="908720"/>
            <a:ext cx="8574421" cy="5544616"/>
            <a:chOff x="270538" y="908721"/>
            <a:chExt cx="8574421" cy="5544616"/>
          </a:xfrm>
        </p:grpSpPr>
        <p:sp>
          <p:nvSpPr>
            <p:cNvPr id="15" name="모서리가 둥근 직사각형 34"/>
            <p:cNvSpPr>
              <a:spLocks noChangeArrowheads="1"/>
            </p:cNvSpPr>
            <p:nvPr/>
          </p:nvSpPr>
          <p:spPr bwMode="auto">
            <a:xfrm>
              <a:off x="317537" y="908721"/>
              <a:ext cx="8527422" cy="554461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t"/>
            <a:lstStyle/>
            <a:p>
              <a:pPr marL="1698625" indent="-273050" latinLnBrk="0">
                <a:defRPr/>
              </a:pPr>
              <a:endParaRPr lang="en-US" altLang="ko-KR" spc="-150" dirty="0" smtClean="0"/>
            </a:p>
            <a:p>
              <a:pPr marL="1698625" indent="-273050" latinLnBrk="0">
                <a:defRPr/>
              </a:pPr>
              <a:endParaRPr lang="ko-KR" altLang="en-US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모서리가 둥근 직사각형 15"/>
            <p:cNvSpPr>
              <a:spLocks noChangeArrowheads="1"/>
            </p:cNvSpPr>
            <p:nvPr/>
          </p:nvSpPr>
          <p:spPr bwMode="auto">
            <a:xfrm rot="20700000">
              <a:off x="270538" y="1323354"/>
              <a:ext cx="1620052" cy="648000"/>
            </a:xfrm>
            <a:prstGeom prst="roundRect">
              <a:avLst>
                <a:gd name="adj" fmla="val 8902"/>
              </a:avLst>
            </a:prstGeom>
            <a:solidFill>
              <a:schemeClr val="bg1"/>
            </a:solidFill>
            <a:ln w="25400" algn="ctr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18000" tIns="18000" rIns="18000" bIns="18000" anchor="ctr"/>
            <a:lstStyle/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IFRS 13</a:t>
              </a:r>
            </a:p>
            <a:p>
              <a:pPr algn="ctr">
                <a:defRPr/>
              </a:pP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공정가치측정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433388" y="2905646"/>
            <a:ext cx="1317625" cy="1714698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ctr" defTabSz="533400">
              <a:lnSpc>
                <a:spcPct val="90000"/>
              </a:lnSpc>
              <a:spcAft>
                <a:spcPct val="20000"/>
              </a:spcAft>
              <a:defRPr/>
            </a:pPr>
            <a:r>
              <a:rPr lang="ko-KR" altLang="en-US" sz="2000" spc="-150" dirty="0">
                <a:latin typeface="+mn-ea"/>
                <a:ea typeface="+mn-ea"/>
              </a:rPr>
              <a:t>자산의 특성을 구성</a:t>
            </a: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433388" y="2492896"/>
            <a:ext cx="1319212" cy="387350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none" lIns="0" rIns="0" anchor="ctr"/>
          <a:lstStyle/>
          <a:p>
            <a:pPr marL="271463" indent="-271463"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spc="-150" dirty="0">
                <a:latin typeface="+mn-ea"/>
                <a:ea typeface="+mn-ea"/>
              </a:rPr>
              <a:t>구분</a:t>
            </a:r>
          </a:p>
        </p:txBody>
      </p:sp>
      <p:sp>
        <p:nvSpPr>
          <p:cNvPr id="11" name="Rectangle 29"/>
          <p:cNvSpPr>
            <a:spLocks noChangeArrowheads="1"/>
          </p:cNvSpPr>
          <p:nvPr/>
        </p:nvSpPr>
        <p:spPr bwMode="auto">
          <a:xfrm>
            <a:off x="1800225" y="2905646"/>
            <a:ext cx="4283943" cy="1714698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marL="173038" indent="-173038" defTabSz="5334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ko-KR" altLang="en-US" sz="2000" b="0" spc="-150" dirty="0">
                <a:latin typeface="가는각진제목체" pitchFamily="18" charset="-127"/>
              </a:rPr>
              <a:t>일정 기간 매도가 제한되는 증권으로서 이러한 제약이 시장참여자에게 이전되는 경우</a:t>
            </a:r>
          </a:p>
          <a:p>
            <a:pPr marL="173038" indent="-173038" defTabSz="5334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ko-KR" altLang="en-US" sz="2000" b="0" spc="-150" dirty="0">
                <a:latin typeface="가는각진제목체" pitchFamily="18" charset="-127"/>
              </a:rPr>
              <a:t>전력선을 가설할 지역권이 부여된 토지로서 시장참여자에게 이전되는 경우</a:t>
            </a:r>
          </a:p>
        </p:txBody>
      </p:sp>
      <p:sp>
        <p:nvSpPr>
          <p:cNvPr id="12" name="Rectangle 30"/>
          <p:cNvSpPr>
            <a:spLocks noChangeArrowheads="1"/>
          </p:cNvSpPr>
          <p:nvPr/>
        </p:nvSpPr>
        <p:spPr bwMode="auto">
          <a:xfrm>
            <a:off x="1800225" y="2492896"/>
            <a:ext cx="4283943" cy="387350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none" lIns="0" rIns="0" anchor="ctr"/>
          <a:lstStyle/>
          <a:p>
            <a:pPr marL="271463" indent="-271463"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spc="-150" dirty="0">
                <a:latin typeface="+mn-ea"/>
                <a:ea typeface="+mn-ea"/>
              </a:rPr>
              <a:t>사례</a:t>
            </a:r>
          </a:p>
        </p:txBody>
      </p: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433388" y="4660820"/>
            <a:ext cx="1317625" cy="1297235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ctr" defTabSz="533400">
              <a:lnSpc>
                <a:spcPct val="90000"/>
              </a:lnSpc>
              <a:spcAft>
                <a:spcPct val="20000"/>
              </a:spcAft>
              <a:defRPr/>
            </a:pPr>
            <a:r>
              <a:rPr lang="ko-KR" altLang="en-US" sz="2000" spc="-150" dirty="0">
                <a:latin typeface="+mn-ea"/>
                <a:ea typeface="+mn-ea"/>
              </a:rPr>
              <a:t>자산의 특성을 구성하지 않음</a:t>
            </a: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1800225" y="4660820"/>
            <a:ext cx="4283943" cy="1297235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marL="173038" indent="-173038" defTabSz="5334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ko-KR" altLang="en-US" sz="2000" b="0" spc="-150" dirty="0">
                <a:latin typeface="가는각진제목체" pitchFamily="18" charset="-127"/>
              </a:rPr>
              <a:t>특정 단체가 </a:t>
            </a:r>
            <a:r>
              <a:rPr lang="ko-KR" altLang="en-US" sz="2000" b="0" spc="-150" dirty="0" smtClean="0">
                <a:latin typeface="가는각진제목체" pitchFamily="18" charset="-127"/>
              </a:rPr>
              <a:t>기부 받은 </a:t>
            </a:r>
            <a:r>
              <a:rPr lang="ko-KR" altLang="en-US" sz="2000" b="0" spc="-150" dirty="0">
                <a:latin typeface="가는각진제목체" pitchFamily="18" charset="-127"/>
              </a:rPr>
              <a:t>토지를 운동장으로 사용할 제한이 있으나</a:t>
            </a:r>
            <a:r>
              <a:rPr lang="en-US" altLang="ko-KR" sz="2000" b="0" spc="-150" dirty="0">
                <a:latin typeface="가는각진제목체" pitchFamily="18" charset="-127"/>
              </a:rPr>
              <a:t>, </a:t>
            </a:r>
            <a:r>
              <a:rPr lang="ko-KR" altLang="en-US" sz="2000" b="0" spc="-150" dirty="0">
                <a:latin typeface="가는각진제목체" pitchFamily="18" charset="-127"/>
              </a:rPr>
              <a:t>이러한 제약의 이전을 수반하지 않고 매도할 수 있는 경우</a:t>
            </a:r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6156176" y="2905646"/>
            <a:ext cx="2808437" cy="1714698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marL="173038" indent="-173038" defTabSz="5334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ko-KR" altLang="en-US" sz="2000" b="0" spc="-150" dirty="0">
                <a:latin typeface="가는각진제목체" pitchFamily="18" charset="-127"/>
              </a:rPr>
              <a:t>제약이 없는 자산의 공시가격에서 제약의 영향을 조정하여 측정</a:t>
            </a: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6156176" y="2492896"/>
            <a:ext cx="2808437" cy="387350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none" lIns="0" rIns="0" anchor="ctr"/>
          <a:lstStyle/>
          <a:p>
            <a:pPr marL="271463" indent="-271463"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spc="-150">
                <a:latin typeface="+mn-ea"/>
                <a:ea typeface="+mn-ea"/>
              </a:rPr>
              <a:t>공정가치측정</a:t>
            </a:r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6156176" y="4660820"/>
            <a:ext cx="2808437" cy="1297235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marL="173038" indent="-173038" defTabSz="5334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ko-KR" altLang="en-US" sz="2000" b="0" spc="-150" dirty="0">
                <a:latin typeface="가는각진제목체" pitchFamily="18" charset="-127"/>
              </a:rPr>
              <a:t>토지 사용에 대한 제약에 관계없이 </a:t>
            </a:r>
            <a:r>
              <a:rPr lang="ko-KR" altLang="en-US" sz="2000" b="0" spc="-150" dirty="0" err="1">
                <a:latin typeface="가는각진제목체" pitchFamily="18" charset="-127"/>
              </a:rPr>
              <a:t>계속사용전제와</a:t>
            </a:r>
            <a:r>
              <a:rPr lang="ko-KR" altLang="en-US" sz="2000" b="0" spc="-150" dirty="0">
                <a:latin typeface="가는각진제목체" pitchFamily="18" charset="-127"/>
              </a:rPr>
              <a:t> 교환전제 중 높은 금액으로 측정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35668" y="1403484"/>
            <a:ext cx="4652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1463" indent="-271463" algn="just" defTabSz="533400">
              <a:lnSpc>
                <a:spcPct val="90000"/>
              </a:lnSpc>
              <a:spcAft>
                <a:spcPct val="350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b="1" spc="-150" dirty="0" smtClean="0">
                <a:latin typeface="+mn-ea"/>
              </a:rPr>
              <a:t>사례 </a:t>
            </a:r>
            <a:r>
              <a:rPr lang="en-US" altLang="ko-KR" sz="2000" b="1" spc="-150" dirty="0" smtClean="0">
                <a:latin typeface="+mn-ea"/>
              </a:rPr>
              <a:t>8, 9 :</a:t>
            </a:r>
            <a:r>
              <a:rPr lang="ko-KR" altLang="en-US" sz="2000" b="1" spc="-150" dirty="0" smtClean="0">
                <a:latin typeface="+mn-ea"/>
              </a:rPr>
              <a:t>자산의 매도</a:t>
            </a:r>
            <a:r>
              <a:rPr lang="en-US" altLang="ko-KR" sz="2000" b="1" spc="-150" dirty="0" smtClean="0">
                <a:latin typeface="+mn-ea"/>
              </a:rPr>
              <a:t>/</a:t>
            </a:r>
            <a:r>
              <a:rPr lang="ko-KR" altLang="en-US" sz="2000" b="1" spc="-150" dirty="0" smtClean="0">
                <a:latin typeface="+mn-ea"/>
              </a:rPr>
              <a:t>사용에 대한 제약</a:t>
            </a:r>
            <a:endParaRPr lang="en-US" altLang="ko-KR" sz="2000" b="1" spc="-150" dirty="0">
              <a:latin typeface="+mn-ea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6C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69</a:t>
            </a:fld>
            <a:endParaRPr lang="ko-KR" alt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6C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기타고려사항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5" name="모서리가 둥근 직사각형 34"/>
          <p:cNvSpPr>
            <a:spLocks noChangeArrowheads="1"/>
          </p:cNvSpPr>
          <p:nvPr/>
        </p:nvSpPr>
        <p:spPr bwMode="auto">
          <a:xfrm>
            <a:off x="324167" y="980276"/>
            <a:ext cx="8712328" cy="554506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/>
        </p:spPr>
        <p:txBody>
          <a:bodyPr lIns="72000" rIns="72000" anchor="ctr"/>
          <a:lstStyle/>
          <a:p>
            <a:pPr marL="1431925" indent="3175" latinLnBrk="0">
              <a:spcAft>
                <a:spcPts val="600"/>
              </a:spcAft>
              <a:defRPr/>
            </a:pPr>
            <a:r>
              <a:rPr lang="en-US" altLang="ko-KR" spc="-110" dirty="0" smtClean="0"/>
              <a:t>An entity shall select inputs that are consistent with the characteristics of the asset or liability that market participants would take into account in a transaction for the asset or liability </a:t>
            </a:r>
            <a:r>
              <a:rPr lang="en-US" altLang="ko-KR" sz="1600" spc="-110" dirty="0" smtClean="0"/>
              <a:t>(see paragraphs 11 and 12)</a:t>
            </a:r>
            <a:r>
              <a:rPr lang="en-US" altLang="ko-KR" spc="-110" dirty="0" smtClean="0"/>
              <a:t>. In some cases, those characteristics result in the application of an adjustment, such as a premium or discount (</a:t>
            </a:r>
            <a:r>
              <a:rPr lang="en-US" altLang="ko-KR" spc="-110" dirty="0" err="1" smtClean="0"/>
              <a:t>eg</a:t>
            </a:r>
            <a:r>
              <a:rPr lang="en-US" altLang="ko-KR" spc="-110" dirty="0" smtClean="0"/>
              <a:t> a control premium or non-controlling interest discount). However, a fair value measurement shall not incorporate a premium or discount that is inconsistent with the unit of account in the IFRS that requires or permits the fair value measurement </a:t>
            </a:r>
            <a:r>
              <a:rPr lang="en-US" altLang="ko-KR" sz="1600" spc="-110" dirty="0" smtClean="0"/>
              <a:t>(see paragraphs 13 and 14). </a:t>
            </a:r>
            <a:r>
              <a:rPr lang="en-US" altLang="ko-KR" spc="-110" dirty="0" smtClean="0"/>
              <a:t>Premiums or discounts that reflect size as a </a:t>
            </a:r>
            <a:r>
              <a:rPr lang="en-US" altLang="ko-KR" b="1" spc="-110" dirty="0" smtClean="0">
                <a:solidFill>
                  <a:srgbClr val="0000FF"/>
                </a:solidFill>
              </a:rPr>
              <a:t>characteristic of the </a:t>
            </a:r>
            <a:r>
              <a:rPr lang="en-US" altLang="ko-KR" b="1" spc="-110" dirty="0" err="1" smtClean="0">
                <a:solidFill>
                  <a:srgbClr val="0000FF"/>
                </a:solidFill>
              </a:rPr>
              <a:t>entity’'s</a:t>
            </a:r>
            <a:r>
              <a:rPr lang="en-US" altLang="ko-KR" b="1" spc="-110" dirty="0" smtClean="0">
                <a:solidFill>
                  <a:srgbClr val="0000FF"/>
                </a:solidFill>
              </a:rPr>
              <a:t> holding </a:t>
            </a:r>
            <a:r>
              <a:rPr lang="en-US" altLang="ko-KR" spc="-110" dirty="0" smtClean="0"/>
              <a:t>(specifically, a blockage factor that adjusts the quoted price of an asset or a liability because the </a:t>
            </a:r>
            <a:r>
              <a:rPr lang="en-US" altLang="ko-KR" spc="-110" dirty="0" err="1" smtClean="0"/>
              <a:t>market’'s</a:t>
            </a:r>
            <a:r>
              <a:rPr lang="en-US" altLang="ko-KR" spc="-110" dirty="0" smtClean="0"/>
              <a:t> normal daily trading volume is not sufficient to absorb the quantity held by the entity, as described in paragraph 80) rather than as a </a:t>
            </a:r>
            <a:r>
              <a:rPr lang="en-US" altLang="ko-KR" b="1" spc="-110" dirty="0" smtClean="0">
                <a:solidFill>
                  <a:srgbClr val="0000FF"/>
                </a:solidFill>
              </a:rPr>
              <a:t>characteristic of the asset or liability </a:t>
            </a:r>
            <a:r>
              <a:rPr lang="en-US" altLang="ko-KR" spc="-110" dirty="0" smtClean="0"/>
              <a:t>(</a:t>
            </a:r>
            <a:r>
              <a:rPr lang="en-US" altLang="ko-KR" spc="-110" dirty="0" err="1" smtClean="0"/>
              <a:t>eg</a:t>
            </a:r>
            <a:r>
              <a:rPr lang="en-US" altLang="ko-KR" spc="-110" dirty="0" smtClean="0"/>
              <a:t> a control premium when measuring the fair value of a controlling interest) are not permitted in a fair value measurement. </a:t>
            </a:r>
            <a:r>
              <a:rPr lang="en-US" altLang="ko-KR" b="1" spc="-110" dirty="0" smtClean="0">
                <a:solidFill>
                  <a:srgbClr val="0000FF"/>
                </a:solidFill>
              </a:rPr>
              <a:t>In all cases, if there is a quoted price in an active market (</a:t>
            </a:r>
            <a:r>
              <a:rPr lang="en-US" altLang="ko-KR" b="1" spc="-110" dirty="0" err="1" smtClean="0">
                <a:solidFill>
                  <a:srgbClr val="0000FF"/>
                </a:solidFill>
              </a:rPr>
              <a:t>ie</a:t>
            </a:r>
            <a:r>
              <a:rPr lang="en-US" altLang="ko-KR" b="1" spc="-110" dirty="0" smtClean="0">
                <a:solidFill>
                  <a:srgbClr val="0000FF"/>
                </a:solidFill>
              </a:rPr>
              <a:t> a Level 1 input) for an asset or a liability, an entity shall use that price without adjustment when measuring fair value, except as specified in paragraph 79.</a:t>
            </a:r>
          </a:p>
        </p:txBody>
      </p:sp>
      <p:sp>
        <p:nvSpPr>
          <p:cNvPr id="7" name="모서리가 둥근 직사각형 6"/>
          <p:cNvSpPr>
            <a:spLocks noChangeArrowheads="1"/>
          </p:cNvSpPr>
          <p:nvPr/>
        </p:nvSpPr>
        <p:spPr bwMode="auto">
          <a:xfrm rot="20700000">
            <a:off x="324668" y="1211729"/>
            <a:ext cx="1655181" cy="1074954"/>
          </a:xfrm>
          <a:prstGeom prst="roundRect">
            <a:avLst>
              <a:gd name="adj" fmla="val 4980"/>
            </a:avLst>
          </a:prstGeom>
          <a:solidFill>
            <a:schemeClr val="bg1"/>
          </a:solidFill>
          <a:ln w="2540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18000" rIns="18000" anchor="ctr"/>
          <a:lstStyle/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IFRS 13</a:t>
            </a:r>
          </a:p>
          <a:p>
            <a:pPr algn="ctr">
              <a:defRPr/>
            </a:pP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공정가치측정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>
              <a:defRPr/>
            </a:pPr>
            <a:r>
              <a:rPr kumimoji="1" lang="en-US" altLang="ko-KR" b="1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문단 </a:t>
            </a:r>
            <a:r>
              <a:rPr kumimoji="1" lang="en-US" altLang="ko-KR" sz="2000" b="1" spc="-150" dirty="0" smtClean="0">
                <a:latin typeface="맑은 고딕" pitchFamily="50" charset="-127"/>
                <a:ea typeface="맑은 고딕" pitchFamily="50" charset="-127"/>
              </a:rPr>
              <a:t>69</a:t>
            </a:r>
            <a:endParaRPr kumimoji="1" lang="en-US" altLang="ko-KR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70</a:t>
            </a:fld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6D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51520" y="1484784"/>
            <a:ext cx="8640960" cy="1440160"/>
            <a:chOff x="222" y="2407"/>
            <a:chExt cx="5390" cy="364"/>
          </a:xfrm>
        </p:grpSpPr>
        <p:sp>
          <p:nvSpPr>
            <p:cNvPr id="13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043238" indent="-268288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주식을 개별적으로 처분할 수 없다는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양도자에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대한 제한이 계약에 따라 </a:t>
              </a:r>
              <a:r>
                <a:rPr lang="ko-KR" altLang="en-US" sz="2000" spc="-150" dirty="0" err="1" smtClean="0">
                  <a:latin typeface="맑은 고딕" pitchFamily="50" charset="-127"/>
                  <a:ea typeface="맑은 고딕" pitchFamily="50" charset="-127"/>
                </a:rPr>
                <a:t>양수자에게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 이전되지는 않음</a:t>
              </a:r>
              <a:endParaRPr lang="ko-KR" altLang="en-US" sz="2000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22" y="2407"/>
              <a:ext cx="1797" cy="359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algn="ctr" latinLnBrk="0">
                <a:defRPr/>
              </a:pP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보유 주식의 개별적 처분에 대한 제한은 </a:t>
              </a:r>
              <a:r>
                <a:rPr kumimoji="1" lang="ko-KR" altLang="en-US" sz="2000" b="1" spc="-150" dirty="0" err="1" smtClean="0">
                  <a:latin typeface="맑은 고딕" pitchFamily="50" charset="-127"/>
                  <a:ea typeface="맑은 고딕" pitchFamily="50" charset="-127"/>
                </a:rPr>
                <a:t>양수자에게</a:t>
              </a:r>
              <a:r>
                <a:rPr kumimoji="1"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 이전되는가</a:t>
              </a:r>
              <a:r>
                <a:rPr kumimoji="1"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  <a:endParaRPr kumimoji="1" lang="en-US" altLang="ko-KR" sz="2000" b="1" spc="-15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51520" y="3284985"/>
            <a:ext cx="8640960" cy="2160240"/>
            <a:chOff x="222" y="2407"/>
            <a:chExt cx="5390" cy="582"/>
          </a:xfrm>
        </p:grpSpPr>
        <p:sp>
          <p:nvSpPr>
            <p:cNvPr id="25" name="모서리가 둥근 직사각형 34"/>
            <p:cNvSpPr>
              <a:spLocks noChangeArrowheads="1"/>
            </p:cNvSpPr>
            <p:nvPr/>
          </p:nvSpPr>
          <p:spPr bwMode="auto">
            <a:xfrm>
              <a:off x="222" y="2412"/>
              <a:ext cx="5390" cy="577"/>
            </a:xfrm>
            <a:prstGeom prst="roundRect">
              <a:avLst>
                <a:gd name="adj" fmla="val 13493"/>
              </a:avLst>
            </a:prstGeom>
            <a:solidFill>
              <a:schemeClr val="bg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72000" rIns="72000" anchor="ctr"/>
            <a:lstStyle/>
            <a:p>
              <a:pPr marL="3043238" indent="-268288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일반적으로 공시되는 시장가격이 있는 주식의 경우 측정의 단위는 개별 금융상품이며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처분하는 방식에 따라 공정가치가 달라지지 않음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043238" indent="-268288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보유하는 주식의 측정단위는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주</a:t>
              </a:r>
              <a:endParaRPr lang="en-US" altLang="ko-KR" sz="2000" spc="-15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043238" indent="-268288" latinLnBrk="0">
                <a:buFont typeface="Wingdings" pitchFamily="2" charset="2"/>
                <a:buChar char="l"/>
                <a:defRPr/>
              </a:pPr>
              <a:r>
                <a:rPr lang="ko-KR" altLang="en-US" sz="2000" spc="-150" dirty="0" smtClean="0">
                  <a:latin typeface="맑은 고딕" pitchFamily="50" charset="-127"/>
                  <a:ea typeface="맑은 고딕" pitchFamily="50" charset="-127"/>
                </a:rPr>
                <a:t>대량보유 주식을 미래의 특정 시점에 이전하는 계약의 측정단위는 그 계약 자체 </a:t>
              </a:r>
              <a:r>
                <a:rPr lang="en-US" altLang="ko-KR" sz="2000" spc="-150" dirty="0" smtClean="0">
                  <a:latin typeface="맑은 고딕" pitchFamily="50" charset="-127"/>
                  <a:ea typeface="맑은 고딕" pitchFamily="50" charset="-127"/>
                </a:rPr>
                <a:t>(?)</a:t>
              </a:r>
            </a:p>
          </p:txBody>
        </p:sp>
        <p:sp>
          <p:nvSpPr>
            <p:cNvPr id="26" name="모서리가 둥근 직사각형 17"/>
            <p:cNvSpPr>
              <a:spLocks noChangeArrowheads="1"/>
            </p:cNvSpPr>
            <p:nvPr/>
          </p:nvSpPr>
          <p:spPr bwMode="auto">
            <a:xfrm rot="21300000">
              <a:off x="244" y="2407"/>
              <a:ext cx="1797" cy="567"/>
            </a:xfrm>
            <a:prstGeom prst="roundRect">
              <a:avLst>
                <a:gd name="adj" fmla="val 8446"/>
              </a:avLst>
            </a:prstGeom>
            <a:solidFill>
              <a:schemeClr val="bg1">
                <a:lumMod val="5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lIns="18000" rIns="18000" anchor="ctr"/>
            <a:lstStyle/>
            <a:p>
              <a:pPr algn="ctr">
                <a:defRPr/>
              </a:pP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1" lang="en-US" altLang="ko-KR" sz="1950" b="1" spc="-220" dirty="0" smtClean="0">
                  <a:latin typeface="맑은 고딕" pitchFamily="50" charset="-127"/>
                  <a:ea typeface="맑은 고딕" pitchFamily="50" charset="-127"/>
                </a:rPr>
                <a:t>‘</a:t>
              </a: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대량보유</a:t>
              </a:r>
              <a:r>
                <a:rPr kumimoji="1" lang="en-US" altLang="ko-KR" sz="1950" b="1" spc="-220" dirty="0" smtClean="0">
                  <a:latin typeface="맑은 고딕" pitchFamily="50" charset="-127"/>
                  <a:ea typeface="맑은 고딕" pitchFamily="50" charset="-127"/>
                </a:rPr>
                <a:t>’</a:t>
              </a: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요소는  </a:t>
              </a:r>
              <a:endParaRPr kumimoji="1" lang="en-US" altLang="ko-KR" sz="1950" b="1" spc="-22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>
                <a:defRPr/>
              </a:pP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①주식∙계약 자체의 성격</a:t>
              </a:r>
              <a:r>
                <a:rPr kumimoji="1" lang="en-US" altLang="ko-KR" sz="1950" b="1" spc="-22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</a:p>
            <a:p>
              <a:pPr algn="ctr">
                <a:defRPr/>
              </a:pP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또는 </a:t>
              </a:r>
              <a:endParaRPr kumimoji="1" lang="en-US" altLang="ko-KR" sz="1950" b="1" spc="-22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>
                <a:defRPr/>
              </a:pPr>
              <a:r>
                <a:rPr kumimoji="1" lang="ko-KR" altLang="en-US" sz="1950" b="1" spc="-220" dirty="0" smtClean="0">
                  <a:latin typeface="맑은 고딕" pitchFamily="50" charset="-127"/>
                  <a:ea typeface="맑은 고딕" pitchFamily="50" charset="-127"/>
                </a:rPr>
                <a:t>②</a:t>
              </a:r>
              <a:r>
                <a:rPr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보유∙처분방식의 성격</a:t>
              </a:r>
              <a:r>
                <a:rPr lang="en-US" altLang="ko-KR" sz="2000" b="1" spc="-150" dirty="0" smtClean="0">
                  <a:latin typeface="맑은 고딕" pitchFamily="50" charset="-127"/>
                  <a:ea typeface="맑은 고딕" pitchFamily="50" charset="-127"/>
                </a:rPr>
                <a:t>?</a:t>
              </a:r>
              <a:r>
                <a:rPr lang="ko-KR" altLang="en-US" sz="2000" b="1" spc="-15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endParaRPr kumimoji="1" lang="en-US" altLang="ko-KR" sz="1950" b="1" spc="-22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79512" y="908720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주식선도계약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 측정과 관련된 명시적 규정이 없음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6E. </a:t>
            </a:r>
            <a:r>
              <a:rPr lang="ko-KR" altLang="en-US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r>
              <a:rPr lang="en-US" altLang="ko-KR" sz="2400" kern="0" spc="-150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endParaRPr lang="ko-KR" altLang="en-US" sz="2400" kern="0" spc="-15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16200000">
            <a:off x="-643992" y="2511328"/>
            <a:ext cx="4860000" cy="2880000"/>
          </a:xfrm>
          <a:prstGeom prst="flowChartManualOperation">
            <a:avLst/>
          </a:prstGeom>
          <a:solidFill>
            <a:srgbClr val="ADC876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순서도: 수동 연산 9"/>
          <p:cNvSpPr/>
          <p:nvPr/>
        </p:nvSpPr>
        <p:spPr>
          <a:xfrm rot="16200000">
            <a:off x="2181193" y="2502393"/>
            <a:ext cx="4860000" cy="2880000"/>
          </a:xfrm>
          <a:prstGeom prst="flowChartManualOperation">
            <a:avLst/>
          </a:prstGeom>
          <a:solidFill>
            <a:srgbClr val="7A983E"/>
          </a:solidFill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직사각형 13"/>
          <p:cNvSpPr/>
          <p:nvPr/>
        </p:nvSpPr>
        <p:spPr>
          <a:xfrm>
            <a:off x="395856" y="2138080"/>
            <a:ext cx="2880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fontAlgn="auto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ea typeface="+mj-ea"/>
              </a:rPr>
              <a:t>보유주식의 개별적 처분에 대한 제약이 </a:t>
            </a:r>
            <a:r>
              <a:rPr lang="ko-KR" altLang="en-US" sz="2000" spc="-150" dirty="0" err="1" smtClean="0">
                <a:ea typeface="+mj-ea"/>
              </a:rPr>
              <a:t>양수자에게</a:t>
            </a:r>
            <a:r>
              <a:rPr lang="ko-KR" altLang="en-US" sz="2000" spc="-150" dirty="0" smtClean="0">
                <a:ea typeface="+mj-ea"/>
              </a:rPr>
              <a:t> 이전되지 않는다면</a:t>
            </a:r>
            <a:r>
              <a:rPr lang="en-US" altLang="ko-KR" sz="2000" spc="-150" dirty="0" smtClean="0">
                <a:ea typeface="+mj-ea"/>
              </a:rPr>
              <a:t>, </a:t>
            </a:r>
            <a:r>
              <a:rPr lang="ko-KR" altLang="en-US" sz="2000" spc="-150" dirty="0" smtClean="0">
                <a:ea typeface="+mj-ea"/>
              </a:rPr>
              <a:t>보유주식의 공정가치결정에 영향을 주지 않음</a:t>
            </a:r>
            <a:endParaRPr lang="en-US" altLang="ko-KR" sz="2000" spc="-150" dirty="0" smtClean="0"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31840" y="2093625"/>
            <a:ext cx="28803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latinLnBrk="0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</a:pPr>
            <a:r>
              <a:rPr lang="en-US" altLang="ko-KR" sz="2000" spc="-180" dirty="0" smtClean="0"/>
              <a:t>‘</a:t>
            </a:r>
            <a:r>
              <a:rPr lang="ko-KR" altLang="en-US" sz="2000" spc="-180" dirty="0" smtClean="0"/>
              <a:t>대량보유</a:t>
            </a:r>
            <a:r>
              <a:rPr lang="en-US" altLang="ko-KR" sz="2000" spc="-180" dirty="0" smtClean="0"/>
              <a:t>’</a:t>
            </a:r>
            <a:r>
              <a:rPr lang="ko-KR" altLang="en-US" sz="2000" spc="-180" dirty="0" smtClean="0"/>
              <a:t>요소가 자산이나 계약 자체의 성격이라면</a:t>
            </a:r>
            <a:r>
              <a:rPr lang="en-US" altLang="ko-KR" sz="2000" spc="-180" dirty="0" smtClean="0"/>
              <a:t>, </a:t>
            </a:r>
            <a:r>
              <a:rPr lang="ko-KR" altLang="en-US" sz="2000" spc="-180" dirty="0" smtClean="0"/>
              <a:t>시장참여자는 그 자산이나 계약의 공정가치에 반영하지만</a:t>
            </a:r>
            <a:r>
              <a:rPr lang="en-US" altLang="ko-KR" sz="2000" spc="-180" dirty="0" smtClean="0"/>
              <a:t>,</a:t>
            </a:r>
          </a:p>
          <a:p>
            <a:pPr marL="268288" indent="-268288" latinLnBrk="0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</a:pPr>
            <a:r>
              <a:rPr lang="ko-KR" altLang="en-US" sz="2000" spc="-180" dirty="0" smtClean="0"/>
              <a:t>자산이나 계약을 보유하거나 처분하는 방식과 관련된다면</a:t>
            </a:r>
            <a:r>
              <a:rPr lang="en-US" altLang="ko-KR" sz="2000" spc="-180" dirty="0" smtClean="0"/>
              <a:t>, </a:t>
            </a:r>
            <a:r>
              <a:rPr lang="ko-KR" altLang="en-US" sz="2000" spc="-180" dirty="0" smtClean="0"/>
              <a:t>공정가치에 반영하지 않을 것임</a:t>
            </a:r>
          </a:p>
          <a:p>
            <a:pPr marL="268288" indent="-268288" latinLnBrk="0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l"/>
            </a:pPr>
            <a:endParaRPr lang="en-US" altLang="ko-KR" sz="2000" spc="-180" dirty="0" smtClean="0"/>
          </a:p>
        </p:txBody>
      </p:sp>
      <p:sp>
        <p:nvSpPr>
          <p:cNvPr id="12" name="순서도: 수동 연산 11"/>
          <p:cNvSpPr/>
          <p:nvPr/>
        </p:nvSpPr>
        <p:spPr>
          <a:xfrm rot="16200000">
            <a:off x="4967027" y="2484724"/>
            <a:ext cx="4860000" cy="2880000"/>
          </a:xfrm>
          <a:prstGeom prst="flowChartManualOperation">
            <a:avLst/>
          </a:prstGeom>
          <a:solidFill>
            <a:srgbClr val="53682A"/>
          </a:solidFill>
          <a:scene3d>
            <a:camera prst="orthographicFront">
              <a:rot lat="0" lon="0" rev="21300000"/>
            </a:camera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직사각형 12"/>
          <p:cNvSpPr/>
          <p:nvPr/>
        </p:nvSpPr>
        <p:spPr>
          <a:xfrm>
            <a:off x="6012160" y="2132856"/>
            <a:ext cx="2880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 latinLnBrk="0"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l"/>
              <a:defRPr/>
            </a:pPr>
            <a:r>
              <a:rPr lang="ko-KR" altLang="en-US" sz="2000" spc="-150" dirty="0" smtClean="0">
                <a:solidFill>
                  <a:schemeClr val="bg1"/>
                </a:solidFill>
                <a:ea typeface="+mj-ea"/>
              </a:rPr>
              <a:t>보유중인 주식의 공정가치와 주식선도계약의 공정가치는 시장참여자가 가격결정에 고려하는 요소만을 반영하여 결정하여야 함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79512" y="86865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latinLnBrk="0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ko-KR" altLang="en-US" sz="2000" b="1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주식선도계약의 측정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420888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ko-KR" altLang="en-US" sz="32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현장 질문 및 판단</a:t>
            </a:r>
            <a:r>
              <a:rPr lang="en-US" altLang="ko-KR" sz="3200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?</a:t>
            </a:r>
            <a:endParaRPr lang="en-US" altLang="ko-KR" sz="1600" b="1" spc="-150" dirty="0" smtClean="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7" descr="화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476250"/>
            <a:ext cx="2027238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35163"/>
            <a:ext cx="9144000" cy="294798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4800" dirty="0" smtClean="0">
                <a:latin typeface="HY헤드라인M" pitchFamily="18" charset="-127"/>
                <a:ea typeface="HY헤드라인M" pitchFamily="18" charset="-127"/>
              </a:rPr>
              <a:t>감사합니다</a:t>
            </a:r>
            <a:endParaRPr lang="en-US" altLang="ko-KR" sz="4800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BE0440-2DC6-4CD7-A013-C9C2B1974EBD}" type="slidenum">
              <a:rPr lang="en-US" altLang="ko-KR" smtClean="0"/>
              <a:pPr>
                <a:defRPr/>
              </a:pPr>
              <a:t>73</a:t>
            </a:fld>
            <a:endParaRPr lang="en-US" altLang="ko-K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4327</TotalTime>
  <Words>5460</Words>
  <Application>Microsoft Office PowerPoint</Application>
  <PresentationFormat>화면 슬라이드 쇼(4:3)</PresentationFormat>
  <Paragraphs>921</Paragraphs>
  <Slides>73</Slides>
  <Notes>16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74" baseType="lpstr">
      <vt:lpstr>Office 테마</vt:lpstr>
      <vt:lpstr>K-IFRS 이슈·적용사례와 개정방향  - 금융상품 -</vt:lpstr>
      <vt:lpstr>1. 자기지분상품 결제계약의 분류 2. 금융보증부채 3. 제거: 유의적 위험·보상의 이전 4. 퇴직급여채무의 할인율 5. 주식기준보상의 상실/취소 6. 주식선도계약의 측정  </vt:lpstr>
      <vt:lpstr>1. 자기지분상품 결제계약의 분류 (자본의 특성을 가진 금융상품) 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2. 금융보증부채  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3. 제거: 유의적 위험·보상의 이전   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4. 퇴직급여채무의 할인율   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5. 주식기준보상의 상실/취소   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6. 주식선도계약의 측정  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현장 질문 및 판단?</vt:lpstr>
      <vt:lpstr>감사합니다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박세환</cp:lastModifiedBy>
  <cp:revision>379</cp:revision>
  <dcterms:created xsi:type="dcterms:W3CDTF">2011-02-17T00:07:13Z</dcterms:created>
  <dcterms:modified xsi:type="dcterms:W3CDTF">2011-10-12T10:33:43Z</dcterms:modified>
</cp:coreProperties>
</file>