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3"/>
  </p:notesMasterIdLst>
  <p:handoutMasterIdLst>
    <p:handoutMasterId r:id="rId94"/>
  </p:handoutMasterIdLst>
  <p:sldIdLst>
    <p:sldId id="668" r:id="rId2"/>
    <p:sldId id="670" r:id="rId3"/>
    <p:sldId id="644" r:id="rId4"/>
    <p:sldId id="720" r:id="rId5"/>
    <p:sldId id="721" r:id="rId6"/>
    <p:sldId id="685" r:id="rId7"/>
    <p:sldId id="722" r:id="rId8"/>
    <p:sldId id="749" r:id="rId9"/>
    <p:sldId id="695" r:id="rId10"/>
    <p:sldId id="750" r:id="rId11"/>
    <p:sldId id="751" r:id="rId12"/>
    <p:sldId id="696" r:id="rId13"/>
    <p:sldId id="756" r:id="rId14"/>
    <p:sldId id="757" r:id="rId15"/>
    <p:sldId id="758" r:id="rId16"/>
    <p:sldId id="759" r:id="rId17"/>
    <p:sldId id="697" r:id="rId18"/>
    <p:sldId id="698" r:id="rId19"/>
    <p:sldId id="699" r:id="rId20"/>
    <p:sldId id="700" r:id="rId21"/>
    <p:sldId id="702" r:id="rId22"/>
    <p:sldId id="671" r:id="rId23"/>
    <p:sldId id="691" r:id="rId24"/>
    <p:sldId id="692" r:id="rId25"/>
    <p:sldId id="646" r:id="rId26"/>
    <p:sldId id="662" r:id="rId27"/>
    <p:sldId id="706" r:id="rId28"/>
    <p:sldId id="661" r:id="rId29"/>
    <p:sldId id="723" r:id="rId30"/>
    <p:sldId id="663" r:id="rId31"/>
    <p:sldId id="724" r:id="rId32"/>
    <p:sldId id="676" r:id="rId33"/>
    <p:sldId id="677" r:id="rId34"/>
    <p:sldId id="679" r:id="rId35"/>
    <p:sldId id="678" r:id="rId36"/>
    <p:sldId id="680" r:id="rId37"/>
    <p:sldId id="726" r:id="rId38"/>
    <p:sldId id="725" r:id="rId39"/>
    <p:sldId id="760" r:id="rId40"/>
    <p:sldId id="672" r:id="rId41"/>
    <p:sldId id="730" r:id="rId42"/>
    <p:sldId id="731" r:id="rId43"/>
    <p:sldId id="665" r:id="rId44"/>
    <p:sldId id="727" r:id="rId45"/>
    <p:sldId id="728" r:id="rId46"/>
    <p:sldId id="664" r:id="rId47"/>
    <p:sldId id="732" r:id="rId48"/>
    <p:sldId id="693" r:id="rId49"/>
    <p:sldId id="733" r:id="rId50"/>
    <p:sldId id="674" r:id="rId51"/>
    <p:sldId id="694" r:id="rId52"/>
    <p:sldId id="682" r:id="rId53"/>
    <p:sldId id="621" r:id="rId54"/>
    <p:sldId id="667" r:id="rId55"/>
    <p:sldId id="734" r:id="rId56"/>
    <p:sldId id="735" r:id="rId57"/>
    <p:sldId id="736" r:id="rId58"/>
    <p:sldId id="737" r:id="rId59"/>
    <p:sldId id="681" r:id="rId60"/>
    <p:sldId id="761" r:id="rId61"/>
    <p:sldId id="675" r:id="rId62"/>
    <p:sldId id="683" r:id="rId63"/>
    <p:sldId id="738" r:id="rId64"/>
    <p:sldId id="739" r:id="rId65"/>
    <p:sldId id="687" r:id="rId66"/>
    <p:sldId id="740" r:id="rId67"/>
    <p:sldId id="741" r:id="rId68"/>
    <p:sldId id="742" r:id="rId69"/>
    <p:sldId id="666" r:id="rId70"/>
    <p:sldId id="743" r:id="rId71"/>
    <p:sldId id="688" r:id="rId72"/>
    <p:sldId id="744" r:id="rId73"/>
    <p:sldId id="684" r:id="rId74"/>
    <p:sldId id="748" r:id="rId75"/>
    <p:sldId id="746" r:id="rId76"/>
    <p:sldId id="747" r:id="rId77"/>
    <p:sldId id="745" r:id="rId78"/>
    <p:sldId id="703" r:id="rId79"/>
    <p:sldId id="709" r:id="rId80"/>
    <p:sldId id="708" r:id="rId81"/>
    <p:sldId id="714" r:id="rId82"/>
    <p:sldId id="710" r:id="rId83"/>
    <p:sldId id="711" r:id="rId84"/>
    <p:sldId id="712" r:id="rId85"/>
    <p:sldId id="713" r:id="rId86"/>
    <p:sldId id="715" r:id="rId87"/>
    <p:sldId id="716" r:id="rId88"/>
    <p:sldId id="717" r:id="rId89"/>
    <p:sldId id="718" r:id="rId90"/>
    <p:sldId id="719" r:id="rId91"/>
    <p:sldId id="689" r:id="rId92"/>
  </p:sldIdLst>
  <p:sldSz cx="9144000" cy="6858000" type="screen4x3"/>
  <p:notesSz cx="6797675" cy="987425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4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4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4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4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1236"/>
    <a:srgbClr val="FFFFFF"/>
    <a:srgbClr val="FFFF99"/>
    <a:srgbClr val="9D9663"/>
    <a:srgbClr val="6699E1"/>
    <a:srgbClr val="0033CC"/>
    <a:srgbClr val="99FFCC"/>
    <a:srgbClr val="6699FF"/>
    <a:srgbClr val="DAE7F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12" autoAdjust="0"/>
    <p:restoredTop sz="91932" autoAdjust="0"/>
  </p:normalViewPr>
  <p:slideViewPr>
    <p:cSldViewPr>
      <p:cViewPr varScale="1">
        <p:scale>
          <a:sx n="70" d="100"/>
          <a:sy n="70" d="100"/>
        </p:scale>
        <p:origin x="-594" y="-96"/>
      </p:cViewPr>
      <p:guideLst>
        <p:guide orient="horz" pos="2160"/>
        <p:guide pos="5616"/>
        <p:guide pos="2976"/>
        <p:guide pos="27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1644" y="-60"/>
      </p:cViewPr>
      <p:guideLst>
        <p:guide orient="horz" pos="3110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9985"/>
            <a:ext cx="2944813" cy="49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8" tIns="46059" rIns="92118" bIns="46059" numCol="1" anchor="b" anchorCtr="0" compatLnSpc="1">
            <a:prstTxWarp prst="textNoShape">
              <a:avLst/>
            </a:prstTxWarp>
          </a:bodyPr>
          <a:lstStyle>
            <a:lvl1pPr algn="l" defTabSz="920566">
              <a:lnSpc>
                <a:spcPct val="100000"/>
              </a:lnSpc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379985"/>
            <a:ext cx="2944812" cy="49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8" tIns="46059" rIns="92118" bIns="46059" numCol="1" anchor="b" anchorCtr="0" compatLnSpc="1">
            <a:prstTxWarp prst="textNoShape">
              <a:avLst/>
            </a:prstTxWarp>
          </a:bodyPr>
          <a:lstStyle>
            <a:lvl1pPr algn="r" defTabSz="920566">
              <a:lnSpc>
                <a:spcPct val="100000"/>
              </a:lnSpc>
              <a:spcBef>
                <a:spcPct val="0"/>
              </a:spcBef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fld id="{8BD882B3-1533-4C94-B589-709142223DA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813" cy="49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8" tIns="46059" rIns="92118" bIns="46059" numCol="1" anchor="t" anchorCtr="0" compatLnSpc="1">
            <a:prstTxWarp prst="textNoShape">
              <a:avLst/>
            </a:prstTxWarp>
          </a:bodyPr>
          <a:lstStyle>
            <a:lvl1pPr algn="l" defTabSz="920566">
              <a:lnSpc>
                <a:spcPct val="100000"/>
              </a:lnSpc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8" tIns="46059" rIns="92118" bIns="46059" numCol="1" anchor="t" anchorCtr="0" compatLnSpc="1">
            <a:prstTxWarp prst="textNoShape">
              <a:avLst/>
            </a:prstTxWarp>
          </a:bodyPr>
          <a:lstStyle>
            <a:lvl1pPr algn="r" defTabSz="920566">
              <a:lnSpc>
                <a:spcPct val="100000"/>
              </a:lnSpc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3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89993"/>
            <a:ext cx="4984750" cy="4443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8" tIns="46059" rIns="92118" bIns="460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9985"/>
            <a:ext cx="2944813" cy="49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8" tIns="46059" rIns="92118" bIns="46059" numCol="1" anchor="b" anchorCtr="0" compatLnSpc="1">
            <a:prstTxWarp prst="textNoShape">
              <a:avLst/>
            </a:prstTxWarp>
          </a:bodyPr>
          <a:lstStyle>
            <a:lvl1pPr algn="l" defTabSz="920566">
              <a:lnSpc>
                <a:spcPct val="100000"/>
              </a:lnSpc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79985"/>
            <a:ext cx="2944812" cy="49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8" tIns="46059" rIns="92118" bIns="46059" numCol="1" anchor="b" anchorCtr="0" compatLnSpc="1">
            <a:prstTxWarp prst="textNoShape">
              <a:avLst/>
            </a:prstTxWarp>
          </a:bodyPr>
          <a:lstStyle>
            <a:lvl1pPr algn="r" defTabSz="920566">
              <a:lnSpc>
                <a:spcPct val="100000"/>
              </a:lnSpc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3AF5C299-8A3D-4068-A751-85AD6D70D4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F5C299-8A3D-4068-A751-85AD6D70D43D}" type="slidenum">
              <a:rPr lang="en-US" altLang="ko-KR" smtClean="0"/>
              <a:pPr>
                <a:defRPr/>
              </a:pPr>
              <a:t>37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F5C299-8A3D-4068-A751-85AD6D70D43D}" type="slidenum">
              <a:rPr lang="en-US" altLang="ko-KR" smtClean="0"/>
              <a:pPr>
                <a:defRPr/>
              </a:pPr>
              <a:t>38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F5C299-8A3D-4068-A751-85AD6D70D43D}" type="slidenum">
              <a:rPr lang="en-US" altLang="ko-KR" smtClean="0"/>
              <a:pPr>
                <a:defRPr/>
              </a:pPr>
              <a:t>41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E63FF-AD32-46AC-BA9F-5BC211637B4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387F1-853A-49EB-9C15-1D5737D2964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733FC-6462-4E9C-84BE-0CDA9DFE6EC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62000" y="1676400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24400" y="1676400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272C7-7AB5-4F36-9134-43B66F3BA0C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662CD-25E0-4AE7-93C0-DD3E82B0D8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38917-B185-4928-B071-A4F38082781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FCF1C-C70C-494C-8CC8-3F818567035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017AE-ECED-4F23-8BF8-5AA4B44A06C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0CFF4-CBB0-4C14-9E41-4678CECF86A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2FCA5-AE83-4D2F-8BE6-AE5089E5E08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91300" y="457200"/>
            <a:ext cx="1943100" cy="56388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62000" y="457200"/>
            <a:ext cx="5676900" cy="56388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43A9D-2A51-4AA3-91F9-659422142C9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제목, 텍스트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772400" cy="1066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762000" y="1676400"/>
            <a:ext cx="3810000" cy="4419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차트 개체 틀 3"/>
          <p:cNvSpPr>
            <a:spLocks noGrp="1"/>
          </p:cNvSpPr>
          <p:nvPr>
            <p:ph type="chart" sz="half" idx="2"/>
          </p:nvPr>
        </p:nvSpPr>
        <p:spPr>
          <a:xfrm>
            <a:off x="4724400" y="1676400"/>
            <a:ext cx="3810000" cy="4419600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9DD27-2050-40A4-835C-97E3E77CFB8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sz="quarter"/>
          </p:nvPr>
        </p:nvSpPr>
        <p:spPr>
          <a:xfrm>
            <a:off x="762000" y="457200"/>
            <a:ext cx="7772400" cy="1066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762000" y="1676400"/>
            <a:ext cx="3810000" cy="2133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724400" y="1676400"/>
            <a:ext cx="3810000" cy="2133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762000" y="3962400"/>
            <a:ext cx="3810000" cy="2133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24400" y="3962400"/>
            <a:ext cx="3810000" cy="2133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A6B31-B424-4ACE-9FFB-A9013281741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제목, 내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772400" cy="1066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62000" y="1676400"/>
            <a:ext cx="3810000" cy="4419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724400" y="1676400"/>
            <a:ext cx="3810000" cy="2133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724400" y="3962400"/>
            <a:ext cx="3810000" cy="2133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27F94-71C5-4CE3-9D4C-BBAFA0CD7B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4572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76400"/>
            <a:ext cx="777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pPr>
              <a:defRPr/>
            </a:pPr>
            <a:r>
              <a:rPr lang="en-US" altLang="ko-KR"/>
              <a:t>KAI/KASB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 b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590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CBDE49E0-5F42-46DF-8BDE-4EC70A8F38E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1031" name="Picture 21" descr="logo_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6200" y="6400800"/>
            <a:ext cx="1103313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/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Arial" pitchFamily="34" charset="0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Arial" pitchFamily="34" charset="0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Arial" pitchFamily="34" charset="0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Arial" pitchFamily="34" charset="0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Arial" pitchFamily="34" charset="0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Arial" pitchFamily="34" charset="0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Arial" pitchFamily="34" charset="0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Arial" pitchFamily="34" charset="0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적용 사례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576" y="2636912"/>
            <a:ext cx="77724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endParaRPr kumimoji="0" lang="ko-KR" altLang="en-US" sz="26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가는각진제목체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5875338" y="3933825"/>
            <a:ext cx="22685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2800" b="1" dirty="0" smtClean="0">
                <a:solidFill>
                  <a:prstClr val="black"/>
                </a:solidFill>
                <a:latin typeface="Constantia" pitchFamily="18" charset="0"/>
                <a:ea typeface="가는각진제목체" pitchFamily="18" charset="-127"/>
              </a:rPr>
              <a:t>2011.11.16.  </a:t>
            </a:r>
            <a:endParaRPr kumimoji="0" lang="en-US" altLang="ko-KR" sz="2800" b="1" dirty="0">
              <a:solidFill>
                <a:prstClr val="black"/>
              </a:solidFill>
              <a:latin typeface="Constantia" pitchFamily="18" charset="0"/>
              <a:ea typeface="가는각진제목체" pitchFamily="18" charset="-127"/>
            </a:endParaRPr>
          </a:p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ko-KR" altLang="en-US" sz="2100" b="1" dirty="0" err="1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한국회계기준원</a:t>
            </a:r>
            <a:r>
              <a:rPr kumimoji="0" lang="ko-KR" altLang="en-US" sz="2100" b="1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algn="r">
              <a:buFont typeface="Arial" charset="0"/>
              <a:buNone/>
            </a:pPr>
            <a:r>
              <a:rPr kumimoji="0" lang="ko-KR" altLang="en-US" sz="17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최 현 덕</a:t>
            </a:r>
            <a:endParaRPr kumimoji="0" lang="ko-KR" altLang="en-US" sz="1700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5445224"/>
            <a:ext cx="748883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이 강의 내용은 교육 목적으로 강사가 재구성한 하나의 사례를 제시한 것이므로 </a:t>
            </a:r>
            <a:r>
              <a:rPr lang="ko-KR" altLang="en-US" sz="1400" b="0" dirty="0" err="1" smtClean="0">
                <a:latin typeface="맑은 고딕" pitchFamily="50" charset="-127"/>
                <a:ea typeface="맑은 고딕" pitchFamily="50" charset="-127"/>
              </a:rPr>
              <a:t>한국회계기준원의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 공식 입장은 개별 실제 사안별로 공식 질의회신 절차에 의한 확인이 필요할 수 있음</a:t>
            </a:r>
            <a:endParaRPr lang="ko-KR" altLang="en-US" sz="1400" b="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적용 사례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576" y="2636912"/>
            <a:ext cx="77724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endParaRPr kumimoji="0" lang="ko-KR" altLang="en-US" sz="26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가는각진제목체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5875338" y="3933825"/>
            <a:ext cx="22685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2800" b="1" dirty="0" smtClean="0">
                <a:solidFill>
                  <a:prstClr val="black"/>
                </a:solidFill>
                <a:latin typeface="Constantia" pitchFamily="18" charset="0"/>
                <a:ea typeface="가는각진제목체" pitchFamily="18" charset="-127"/>
              </a:rPr>
              <a:t>2011.11.16.  </a:t>
            </a:r>
            <a:endParaRPr kumimoji="0" lang="en-US" altLang="ko-KR" sz="2800" b="1" dirty="0">
              <a:solidFill>
                <a:prstClr val="black"/>
              </a:solidFill>
              <a:latin typeface="Constantia" pitchFamily="18" charset="0"/>
              <a:ea typeface="가는각진제목체" pitchFamily="18" charset="-127"/>
            </a:endParaRPr>
          </a:p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ko-KR" altLang="en-US" sz="2100" b="1" dirty="0" err="1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한국회계기준원</a:t>
            </a:r>
            <a:r>
              <a:rPr kumimoji="0" lang="ko-KR" altLang="en-US" sz="2100" b="1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algn="r">
              <a:buFont typeface="Arial" charset="0"/>
              <a:buNone/>
            </a:pPr>
            <a:r>
              <a:rPr kumimoji="0" lang="ko-KR" altLang="en-US" sz="17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최 현 덕</a:t>
            </a:r>
            <a:endParaRPr kumimoji="0" lang="ko-KR" altLang="en-US" sz="1700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07704" y="2564904"/>
            <a:ext cx="547260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kumimoji="0" lang="en-US" altLang="ko-KR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1. </a:t>
            </a:r>
            <a:r>
              <a:rPr kumimoji="0" lang="ko-KR" altLang="en-US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연결재무제표</a:t>
            </a:r>
            <a:r>
              <a:rPr kumimoji="0" lang="en-US" altLang="ko-KR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kumimoji="0" lang="ko-KR" altLang="en-US" dirty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endParaRPr lang="en-US" altLang="ko-KR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5"/>
            <a:ext cx="3640488" cy="797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169200" indent="-1692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2000" dirty="0" smtClean="0">
                <a:solidFill>
                  <a:srgbClr val="0033CC"/>
                </a:solidFill>
                <a:latin typeface="+mj-lt"/>
                <a:ea typeface="휴먼모음T" pitchFamily="18" charset="-127"/>
              </a:rPr>
              <a:t>K-GAAP</a:t>
            </a: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8" name="타원 7"/>
          <p:cNvSpPr/>
          <p:nvPr/>
        </p:nvSpPr>
        <p:spPr bwMode="auto">
          <a:xfrm>
            <a:off x="6660232" y="4581128"/>
            <a:ext cx="1728192" cy="1008112"/>
          </a:xfrm>
          <a:prstGeom prst="ellipse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ko-KR" altLang="en-US" sz="18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지배력기준</a:t>
            </a:r>
            <a:endParaRPr lang="en-US" altLang="ko-KR" sz="180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spcBef>
                <a:spcPts val="600"/>
              </a:spcBef>
            </a:pPr>
            <a:r>
              <a:rPr lang="en-US" altLang="ko-KR" sz="18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실질 지배</a:t>
            </a:r>
            <a:r>
              <a:rPr lang="en-US" altLang="ko-KR" sz="18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80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타원 11"/>
          <p:cNvSpPr/>
          <p:nvPr/>
        </p:nvSpPr>
        <p:spPr bwMode="auto">
          <a:xfrm>
            <a:off x="3563888" y="2996952"/>
            <a:ext cx="2088232" cy="576064"/>
          </a:xfrm>
          <a:prstGeom prst="ellipse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ko-KR" altLang="en-US" sz="18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위험보상기준</a:t>
            </a:r>
            <a:r>
              <a:rPr lang="en-US" altLang="ko-KR" sz="18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(SPE)</a:t>
            </a:r>
            <a:endParaRPr lang="ko-KR" altLang="en-US" sz="180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타원 12"/>
          <p:cNvSpPr/>
          <p:nvPr/>
        </p:nvSpPr>
        <p:spPr bwMode="auto">
          <a:xfrm>
            <a:off x="3563888" y="2276872"/>
            <a:ext cx="2016224" cy="504056"/>
          </a:xfrm>
          <a:prstGeom prst="ellipse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ko-KR" altLang="en-US" sz="18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지배력기준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68144" y="3717032"/>
            <a:ext cx="295232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169200" indent="-1692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2000" dirty="0" smtClean="0">
                <a:solidFill>
                  <a:srgbClr val="0033CC"/>
                </a:solidFill>
                <a:latin typeface="+mj-lt"/>
                <a:ea typeface="휴먼모음T" pitchFamily="18" charset="-127"/>
              </a:rPr>
              <a:t>IFRS 10 (2011. 5.)</a:t>
            </a:r>
          </a:p>
        </p:txBody>
      </p:sp>
      <p:sp>
        <p:nvSpPr>
          <p:cNvPr id="17" name="위로 굽은 화살표 16"/>
          <p:cNvSpPr/>
          <p:nvPr/>
        </p:nvSpPr>
        <p:spPr bwMode="auto">
          <a:xfrm rot="5400000">
            <a:off x="4824028" y="4041068"/>
            <a:ext cx="1080120" cy="1296144"/>
          </a:xfrm>
          <a:prstGeom prst="bentUpArrow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95936" y="1196752"/>
            <a:ext cx="1368152" cy="797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169200" indent="-1692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2000" dirty="0" smtClean="0">
                <a:solidFill>
                  <a:srgbClr val="0033CC"/>
                </a:solidFill>
                <a:latin typeface="+mj-lt"/>
                <a:ea typeface="휴먼모음T" pitchFamily="18" charset="-127"/>
              </a:rPr>
              <a:t>IAS 27</a:t>
            </a:r>
          </a:p>
        </p:txBody>
      </p:sp>
      <p:sp>
        <p:nvSpPr>
          <p:cNvPr id="19" name="직사각형 18"/>
          <p:cNvSpPr/>
          <p:nvPr/>
        </p:nvSpPr>
        <p:spPr bwMode="auto">
          <a:xfrm>
            <a:off x="827584" y="2420888"/>
            <a:ext cx="1584176" cy="72008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ko-KR" altLang="en-US" sz="1800" dirty="0" err="1" smtClean="0">
                <a:latin typeface="맑은 고딕" pitchFamily="50" charset="-127"/>
                <a:ea typeface="맑은 고딕" pitchFamily="50" charset="-127"/>
              </a:rPr>
              <a:t>외감법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latin typeface="맑은 고딕" pitchFamily="50" charset="-127"/>
                <a:ea typeface="맑은 고딕" pitchFamily="50" charset="-127"/>
              </a:rPr>
              <a:t>시행령</a:t>
            </a:r>
          </a:p>
        </p:txBody>
      </p:sp>
      <p:sp>
        <p:nvSpPr>
          <p:cNvPr id="20" name="줄무늬가 있는 오른쪽 화살표 19"/>
          <p:cNvSpPr/>
          <p:nvPr/>
        </p:nvSpPr>
        <p:spPr bwMode="auto">
          <a:xfrm>
            <a:off x="2627784" y="2636912"/>
            <a:ext cx="648072" cy="360040"/>
          </a:xfrm>
          <a:prstGeom prst="stripedRightArrow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endParaRPr lang="en-US" altLang="ko-KR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5"/>
            <a:ext cx="3640488" cy="797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169200" indent="-1692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2000" dirty="0" smtClean="0">
                <a:solidFill>
                  <a:srgbClr val="0033CC"/>
                </a:solidFill>
                <a:latin typeface="+mj-lt"/>
                <a:ea typeface="휴먼모음T" pitchFamily="18" charset="-127"/>
              </a:rPr>
              <a:t>K-GAAP</a:t>
            </a:r>
          </a:p>
        </p:txBody>
      </p:sp>
      <p:sp>
        <p:nvSpPr>
          <p:cNvPr id="12" name="타원 11"/>
          <p:cNvSpPr/>
          <p:nvPr/>
        </p:nvSpPr>
        <p:spPr bwMode="auto">
          <a:xfrm>
            <a:off x="3563888" y="2996952"/>
            <a:ext cx="2088232" cy="576064"/>
          </a:xfrm>
          <a:prstGeom prst="ellipse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ko-KR" altLang="en-US" sz="18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위험보상기준</a:t>
            </a:r>
            <a:r>
              <a:rPr lang="en-US" altLang="ko-KR" sz="18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(SPE)</a:t>
            </a:r>
            <a:endParaRPr lang="ko-KR" altLang="en-US" sz="180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타원 12"/>
          <p:cNvSpPr/>
          <p:nvPr/>
        </p:nvSpPr>
        <p:spPr bwMode="auto">
          <a:xfrm>
            <a:off x="3563888" y="2276872"/>
            <a:ext cx="2016224" cy="504056"/>
          </a:xfrm>
          <a:prstGeom prst="ellipse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ko-KR" altLang="en-US" sz="18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지배력기준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95936" y="1196752"/>
            <a:ext cx="1368152" cy="797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169200" indent="-1692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2000" dirty="0" smtClean="0">
                <a:solidFill>
                  <a:srgbClr val="0033CC"/>
                </a:solidFill>
                <a:latin typeface="+mj-lt"/>
                <a:ea typeface="휴먼모음T" pitchFamily="18" charset="-127"/>
              </a:rPr>
              <a:t>IAS 27</a:t>
            </a:r>
          </a:p>
        </p:txBody>
      </p:sp>
      <p:sp>
        <p:nvSpPr>
          <p:cNvPr id="19" name="직사각형 18"/>
          <p:cNvSpPr/>
          <p:nvPr/>
        </p:nvSpPr>
        <p:spPr bwMode="auto">
          <a:xfrm>
            <a:off x="827584" y="2420888"/>
            <a:ext cx="1584176" cy="72008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ko-KR" altLang="en-US" sz="1800" dirty="0" err="1" smtClean="0">
                <a:latin typeface="맑은 고딕" pitchFamily="50" charset="-127"/>
                <a:ea typeface="맑은 고딕" pitchFamily="50" charset="-127"/>
              </a:rPr>
              <a:t>외감법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latin typeface="맑은 고딕" pitchFamily="50" charset="-127"/>
                <a:ea typeface="맑은 고딕" pitchFamily="50" charset="-127"/>
              </a:rPr>
              <a:t>시행령</a:t>
            </a:r>
          </a:p>
        </p:txBody>
      </p:sp>
      <p:sp>
        <p:nvSpPr>
          <p:cNvPr id="20" name="줄무늬가 있는 오른쪽 화살표 19"/>
          <p:cNvSpPr/>
          <p:nvPr/>
        </p:nvSpPr>
        <p:spPr bwMode="auto">
          <a:xfrm>
            <a:off x="2627784" y="2636912"/>
            <a:ext cx="648072" cy="360040"/>
          </a:xfrm>
          <a:prstGeom prst="stripedRightArrow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  <p:sp>
        <p:nvSpPr>
          <p:cNvPr id="22" name="타원형 설명선 21"/>
          <p:cNvSpPr/>
          <p:nvPr/>
        </p:nvSpPr>
        <p:spPr bwMode="auto">
          <a:xfrm>
            <a:off x="179512" y="3789040"/>
            <a:ext cx="2160240" cy="1800200"/>
          </a:xfrm>
          <a:prstGeom prst="wedgeEllipseCallout">
            <a:avLst>
              <a:gd name="adj1" fmla="val 21960"/>
              <a:gd name="adj2" fmla="val -7839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latin typeface="맑은 고딕" pitchFamily="50" charset="-127"/>
                <a:ea typeface="맑은 고딕" pitchFamily="50" charset="-127"/>
              </a:rPr>
              <a:t>o 30% </a:t>
            </a:r>
            <a:r>
              <a:rPr lang="ko-KR" altLang="en-US" sz="1600" b="0" dirty="0" smtClean="0">
                <a:latin typeface="맑은 고딕" pitchFamily="50" charset="-127"/>
                <a:ea typeface="맑은 고딕" pitchFamily="50" charset="-127"/>
              </a:rPr>
              <a:t>초과 최다주주</a:t>
            </a:r>
            <a:endParaRPr lang="en-US" altLang="ko-KR" sz="1600" b="0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latin typeface="맑은 고딕" pitchFamily="50" charset="-127"/>
                <a:ea typeface="맑은 고딕" pitchFamily="50" charset="-127"/>
              </a:rPr>
              <a:t>o </a:t>
            </a:r>
            <a:r>
              <a:rPr lang="ko-KR" altLang="en-US" sz="1600" b="0" dirty="0" smtClean="0">
                <a:latin typeface="맑은 고딕" pitchFamily="50" charset="-127"/>
                <a:ea typeface="맑은 고딕" pitchFamily="50" charset="-127"/>
              </a:rPr>
              <a:t>일정규모 이하 배제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endParaRPr lang="en-US" altLang="ko-KR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5"/>
            <a:ext cx="3640488" cy="797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169200" indent="-1692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2000" dirty="0" smtClean="0">
                <a:solidFill>
                  <a:srgbClr val="0033CC"/>
                </a:solidFill>
                <a:latin typeface="+mj-lt"/>
                <a:ea typeface="휴먼모음T" pitchFamily="18" charset="-127"/>
              </a:rPr>
              <a:t>K-GAAP</a:t>
            </a:r>
          </a:p>
        </p:txBody>
      </p:sp>
      <p:sp>
        <p:nvSpPr>
          <p:cNvPr id="12" name="타원 11"/>
          <p:cNvSpPr/>
          <p:nvPr/>
        </p:nvSpPr>
        <p:spPr bwMode="auto">
          <a:xfrm>
            <a:off x="3563888" y="2996952"/>
            <a:ext cx="2088232" cy="576064"/>
          </a:xfrm>
          <a:prstGeom prst="ellipse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ko-KR" altLang="en-US" sz="18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위험보상기준</a:t>
            </a:r>
            <a:r>
              <a:rPr lang="en-US" altLang="ko-KR" sz="18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(SPE)</a:t>
            </a:r>
            <a:endParaRPr lang="ko-KR" altLang="en-US" sz="180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타원 12"/>
          <p:cNvSpPr/>
          <p:nvPr/>
        </p:nvSpPr>
        <p:spPr bwMode="auto">
          <a:xfrm>
            <a:off x="3563888" y="2276872"/>
            <a:ext cx="2016224" cy="504056"/>
          </a:xfrm>
          <a:prstGeom prst="ellipse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ko-KR" altLang="en-US" sz="18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지배력기준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95936" y="1196752"/>
            <a:ext cx="1368152" cy="797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169200" indent="-1692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2000" dirty="0" smtClean="0">
                <a:solidFill>
                  <a:srgbClr val="0033CC"/>
                </a:solidFill>
                <a:latin typeface="+mj-lt"/>
                <a:ea typeface="휴먼모음T" pitchFamily="18" charset="-127"/>
              </a:rPr>
              <a:t>IAS 27</a:t>
            </a:r>
          </a:p>
        </p:txBody>
      </p:sp>
      <p:sp>
        <p:nvSpPr>
          <p:cNvPr id="19" name="직사각형 18"/>
          <p:cNvSpPr/>
          <p:nvPr/>
        </p:nvSpPr>
        <p:spPr bwMode="auto">
          <a:xfrm>
            <a:off x="827584" y="2420888"/>
            <a:ext cx="1584176" cy="72008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ko-KR" altLang="en-US" sz="1800" dirty="0" err="1" smtClean="0">
                <a:latin typeface="맑은 고딕" pitchFamily="50" charset="-127"/>
                <a:ea typeface="맑은 고딕" pitchFamily="50" charset="-127"/>
              </a:rPr>
              <a:t>외감법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latin typeface="맑은 고딕" pitchFamily="50" charset="-127"/>
                <a:ea typeface="맑은 고딕" pitchFamily="50" charset="-127"/>
              </a:rPr>
              <a:t>시행령</a:t>
            </a:r>
          </a:p>
        </p:txBody>
      </p:sp>
      <p:sp>
        <p:nvSpPr>
          <p:cNvPr id="20" name="줄무늬가 있는 오른쪽 화살표 19"/>
          <p:cNvSpPr/>
          <p:nvPr/>
        </p:nvSpPr>
        <p:spPr bwMode="auto">
          <a:xfrm>
            <a:off x="2627784" y="2636912"/>
            <a:ext cx="648072" cy="360040"/>
          </a:xfrm>
          <a:prstGeom prst="stripedRightArrow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  <p:sp>
        <p:nvSpPr>
          <p:cNvPr id="22" name="타원형 설명선 21"/>
          <p:cNvSpPr/>
          <p:nvPr/>
        </p:nvSpPr>
        <p:spPr bwMode="auto">
          <a:xfrm>
            <a:off x="179512" y="3789040"/>
            <a:ext cx="2160240" cy="1800200"/>
          </a:xfrm>
          <a:prstGeom prst="wedgeEllipseCallout">
            <a:avLst>
              <a:gd name="adj1" fmla="val 21960"/>
              <a:gd name="adj2" fmla="val -78394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latin typeface="맑은 고딕" pitchFamily="50" charset="-127"/>
                <a:ea typeface="맑은 고딕" pitchFamily="50" charset="-127"/>
              </a:rPr>
              <a:t>o 30% </a:t>
            </a:r>
            <a:r>
              <a:rPr lang="ko-KR" altLang="en-US" sz="1600" b="0" dirty="0" smtClean="0">
                <a:latin typeface="맑은 고딕" pitchFamily="50" charset="-127"/>
                <a:ea typeface="맑은 고딕" pitchFamily="50" charset="-127"/>
              </a:rPr>
              <a:t>초과 최다주주</a:t>
            </a:r>
            <a:endParaRPr lang="en-US" altLang="ko-KR" sz="1600" b="0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latin typeface="맑은 고딕" pitchFamily="50" charset="-127"/>
                <a:ea typeface="맑은 고딕" pitchFamily="50" charset="-127"/>
              </a:rPr>
              <a:t>o </a:t>
            </a:r>
            <a:r>
              <a:rPr lang="ko-KR" altLang="en-US" sz="1600" b="0" dirty="0" smtClean="0">
                <a:latin typeface="맑은 고딕" pitchFamily="50" charset="-127"/>
                <a:ea typeface="맑은 고딕" pitchFamily="50" charset="-127"/>
              </a:rPr>
              <a:t>일정규모 이하 배제</a:t>
            </a:r>
          </a:p>
        </p:txBody>
      </p:sp>
      <p:sp>
        <p:nvSpPr>
          <p:cNvPr id="21" name="타원형 설명선 20"/>
          <p:cNvSpPr/>
          <p:nvPr/>
        </p:nvSpPr>
        <p:spPr bwMode="auto">
          <a:xfrm>
            <a:off x="6516216" y="1196752"/>
            <a:ext cx="2160240" cy="1800200"/>
          </a:xfrm>
          <a:prstGeom prst="wedgeEllipseCallout">
            <a:avLst>
              <a:gd name="adj1" fmla="val -93940"/>
              <a:gd name="adj2" fmla="val 19567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latin typeface="맑은 고딕" pitchFamily="50" charset="-127"/>
                <a:ea typeface="맑은 고딕" pitchFamily="50" charset="-127"/>
              </a:rPr>
              <a:t>o 50% </a:t>
            </a:r>
            <a:r>
              <a:rPr lang="ko-KR" altLang="en-US" sz="1600" b="0" dirty="0" smtClean="0">
                <a:latin typeface="맑은 고딕" pitchFamily="50" charset="-127"/>
                <a:ea typeface="맑은 고딕" pitchFamily="50" charset="-127"/>
              </a:rPr>
              <a:t>초과</a:t>
            </a:r>
            <a:endParaRPr lang="en-US" altLang="ko-KR" sz="1600" b="0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latin typeface="맑은 고딕" pitchFamily="50" charset="-127"/>
                <a:ea typeface="맑은 고딕" pitchFamily="50" charset="-127"/>
              </a:rPr>
              <a:t>o </a:t>
            </a:r>
            <a:r>
              <a:rPr lang="ko-KR" altLang="en-US" sz="1600" b="0" dirty="0" smtClean="0">
                <a:latin typeface="맑은 고딕" pitchFamily="50" charset="-127"/>
                <a:ea typeface="맑은 고딕" pitchFamily="50" charset="-127"/>
              </a:rPr>
              <a:t>실질지배</a:t>
            </a:r>
            <a:r>
              <a:rPr lang="en-US" altLang="ko-KR" sz="16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600" b="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2973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IAS 27</a:t>
            </a: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의결권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50%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초과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이사회 구성원 과반수 임면 능력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법규나 약정에 의한 지배력 획득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특수목적기업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(SPE)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 경우 효익의 과반을 얻는다면 연결범위에 포함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자산규모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100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억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와 무관계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피투자기업의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형태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조합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파트너십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와 무관계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</a:t>
            </a: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5189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IAS 27</a:t>
            </a: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의결권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50%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초과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이사회 구성원 과반수 임면 능력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법규나 약정에 의한 지배력 획득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특수목적기업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(SPE)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 경우 효익의 과반을 얻는다면 연결범위에 포함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자산규모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100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억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와 무관계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피투자기업의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형태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조합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파트너십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와 무관계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</a:t>
            </a: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160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600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적용시</a:t>
            </a:r>
            <a:r>
              <a:rPr lang="ko-KR" altLang="en-US" sz="160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유의사항</a:t>
            </a:r>
            <a:r>
              <a:rPr lang="en-US" altLang="ko-KR" sz="160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pPr marL="996950" lvl="2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Arial" pitchFamily="34" charset="0"/>
              <a:buChar char="•"/>
              <a:defRPr/>
            </a:pP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K-GAAP 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하에서는 연결범위</a:t>
            </a: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IFRS 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하에서는 연결범위 제외 종속기업 여부 </a:t>
            </a:r>
            <a:endParaRPr lang="en-US" altLang="ko-KR" sz="16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612900" lvl="2" indent="-627063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None/>
              <a:defRPr/>
            </a:pP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30% 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초과 최대주주이더라도 실질적으로 지배하고 있다는 증거가 없을 경우 연결범위에서 제외</a:t>
            </a:r>
            <a:endParaRPr lang="en-US" altLang="ko-KR" sz="16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96950" lvl="2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Arial" pitchFamily="34" charset="0"/>
              <a:buChar char="•"/>
              <a:defRPr/>
            </a:pP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K-GAAP 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하에서는 연결범위 제외</a:t>
            </a: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IFRS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하에서는 연결 포함 종속기업 여부</a:t>
            </a:r>
            <a:endParaRPr lang="en-US" altLang="ko-KR" sz="16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612900" lvl="2" indent="-627063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None/>
              <a:defRPr/>
            </a:pP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어떤 기업이 자신의 필요에 따라 </a:t>
            </a: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SPE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 활동이 수행되고 </a:t>
            </a: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SPE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 효익 과반을 얻는 경우</a:t>
            </a:r>
            <a:endParaRPr lang="en-US" altLang="ko-KR" sz="16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96950" lvl="2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None/>
              <a:defRPr/>
            </a:pP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	(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피투자기업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자산규모가 </a:t>
            </a: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억 미만인 기업</a:t>
            </a:r>
            <a:endParaRPr lang="en-US" altLang="ko-KR" sz="1600" dirty="0" smtClean="0">
              <a:solidFill>
                <a:srgbClr val="0033C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ko-KR" altLang="en-US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조기적용</a:t>
            </a: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(2009</a:t>
            </a:r>
            <a:r>
              <a:rPr lang="ko-KR" altLang="en-US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년</a:t>
            </a: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~2010</a:t>
            </a:r>
            <a:r>
              <a:rPr lang="ko-KR" altLang="en-US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년</a:t>
            </a: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)</a:t>
            </a:r>
            <a:r>
              <a:rPr lang="ko-KR" altLang="en-US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기업의 연결범위 변동 현황</a:t>
            </a:r>
            <a:endParaRPr lang="en-US" altLang="ko-KR" sz="2000" spc="-70" dirty="0" smtClean="0">
              <a:solidFill>
                <a:srgbClr val="0000FF"/>
              </a:solidFill>
              <a:latin typeface="+mj-lt"/>
              <a:ea typeface="HY견고딕" pitchFamily="18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2010.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9.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현재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59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 기업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K-GAAP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종속기업수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단순합계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): 600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여 개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K-IFRS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도입으로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종속기업수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증가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150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여 개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79513" lvl="2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ü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일정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규모미만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기업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조합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SPC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 새로 추가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79513" lvl="2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ü"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K-IFRS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도입으로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종속기업수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감소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190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여 개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79513" lvl="2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ü"/>
              <a:defRPr/>
            </a:pP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LG 150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여 개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LG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전자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여 개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79513" lvl="2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ü"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30%~50%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보유 지분으로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K-GAAP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뿐만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아니라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K-IFRS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하에서도 연결된 종속기업 수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8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여 개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79513" lvl="2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ü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공동이사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전환사채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이사 임명권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비지배주주의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분산도 등을 고려하여 실질지배력 판단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IASB </a:t>
            </a:r>
            <a:r>
              <a:rPr lang="ko-KR" altLang="en-US" sz="2000" spc="-7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연결프로젝트 마무리 </a:t>
            </a:r>
            <a:r>
              <a:rPr lang="en-US" altLang="ko-KR" sz="2000" spc="-7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(2011. 5. 12 </a:t>
            </a:r>
            <a:r>
              <a:rPr lang="ko-KR" altLang="en-US" sz="2000" spc="-7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발표</a:t>
            </a:r>
            <a:r>
              <a:rPr lang="en-US" altLang="ko-KR" sz="2000" spc="-7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996950" lvl="2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None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83568" y="1988840"/>
          <a:ext cx="7920882" cy="4165092"/>
        </p:xfrm>
        <a:graphic>
          <a:graphicData uri="http://schemas.openxmlformats.org/drawingml/2006/table">
            <a:tbl>
              <a:tblPr/>
              <a:tblGrid>
                <a:gridCol w="3960441"/>
                <a:gridCol w="3960441"/>
              </a:tblGrid>
              <a:tr h="2833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 행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 </a:t>
                      </a:r>
                      <a:r>
                        <a:rPr lang="en-US" altLang="ko-KR" sz="18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· </a:t>
                      </a:r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개정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06908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IAS 27 Consolidated &amp;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Seperate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F/S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SIC 12 Consolidation-SPE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IAS 27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Seperate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F/S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11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IFRS 10 Consolidated F/S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8666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IAS 28 Investments in Associates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IAS 28 Investments in Associates &amp; Joint Ventures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2577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IAS 31 Interest in Joint Ventures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SIC 13 Jointly Controlled Entities-Non Monetary Contributions by Venturers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IFRS 11 Joint Arrangements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6507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IFRS 12 Disclosure of Interests in Other Entities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4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3841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IFRS 10 </a:t>
            </a:r>
            <a:r>
              <a:rPr lang="en-US" altLang="ko-KR" sz="2000" i="1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Consolidated Financial Statements</a:t>
            </a:r>
          </a:p>
          <a:p>
            <a:pPr lvl="1"/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lvl="1">
              <a:buFontTx/>
              <a:buChar char="-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 연결범위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판단기준의 단일화 </a:t>
            </a:r>
            <a:endParaRPr lang="ko-KR" altLang="en-US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9625" lvl="2"/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IAS 27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지배모형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&amp;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위험효익모형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→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10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지배모형</a:t>
            </a:r>
            <a:endParaRPr lang="en-US" altLang="ko-KR" sz="1800" b="0" i="1" dirty="0" smtClean="0">
              <a:latin typeface="맑은 고딕" pitchFamily="50" charset="-127"/>
              <a:ea typeface="맑은 고딕" pitchFamily="50" charset="-127"/>
            </a:endParaRPr>
          </a:p>
          <a:p>
            <a:pPr marL="809625" lvl="1" indent="-352425"/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809625" lvl="1" indent="-352425">
              <a:buFontTx/>
              <a:buChar char="-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지배력 정의의 정교화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890588" lvl="1"/>
            <a:r>
              <a:rPr lang="en-US" altLang="ko-KR" sz="1800" b="0" dirty="0" smtClean="0">
                <a:latin typeface="+mn-lt"/>
              </a:rPr>
              <a:t>An investor controls an investee when the investor is </a:t>
            </a:r>
            <a:r>
              <a:rPr lang="en-US" altLang="ko-KR" sz="1800" b="0" u="sng" dirty="0" smtClean="0">
                <a:latin typeface="+mn-lt"/>
              </a:rPr>
              <a:t>exposed, or has rights</a:t>
            </a:r>
            <a:r>
              <a:rPr lang="en-US" altLang="ko-KR" sz="1800" b="0" dirty="0" smtClean="0">
                <a:latin typeface="+mn-lt"/>
              </a:rPr>
              <a:t>, to variable </a:t>
            </a:r>
            <a:r>
              <a:rPr lang="en-US" altLang="ko-KR" sz="1800" b="0" u="sng" dirty="0" smtClean="0">
                <a:latin typeface="+mn-lt"/>
              </a:rPr>
              <a:t>returns</a:t>
            </a:r>
            <a:r>
              <a:rPr lang="en-US" altLang="ko-KR" sz="1800" b="0" dirty="0" smtClean="0">
                <a:latin typeface="+mn-lt"/>
              </a:rPr>
              <a:t> from its involvement with the investee and has the ability to affect those returns through its </a:t>
            </a:r>
            <a:r>
              <a:rPr lang="en-US" altLang="ko-KR" sz="1800" b="0" u="sng" dirty="0" smtClean="0">
                <a:latin typeface="+mn-lt"/>
              </a:rPr>
              <a:t>power</a:t>
            </a:r>
            <a:r>
              <a:rPr lang="en-US" altLang="ko-KR" sz="1800" b="0" dirty="0" smtClean="0">
                <a:latin typeface="+mn-lt"/>
              </a:rPr>
              <a:t> over the investee.</a:t>
            </a:r>
          </a:p>
          <a:p>
            <a:pPr marL="809625" lvl="1" indent="-352425">
              <a:buFontTx/>
              <a:buChar char="-"/>
            </a:pP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996950" lvl="2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None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5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3841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IFRS 10 </a:t>
            </a:r>
            <a:r>
              <a:rPr lang="en-US" altLang="ko-KR" sz="2000" i="1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Consolidated Financial Statements</a:t>
            </a:r>
          </a:p>
          <a:p>
            <a:pPr lvl="1"/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lvl="1">
              <a:buFontTx/>
              <a:buChar char="-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 연결범위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판단기준의 단일화 </a:t>
            </a:r>
            <a:endParaRPr lang="ko-KR" altLang="en-US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9625" lvl="2"/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IAS 27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지배모형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&amp;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위험효익모형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→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10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지배모형</a:t>
            </a:r>
            <a:endParaRPr lang="en-US" altLang="ko-KR" sz="1800" b="0" i="1" dirty="0" smtClean="0">
              <a:latin typeface="맑은 고딕" pitchFamily="50" charset="-127"/>
              <a:ea typeface="맑은 고딕" pitchFamily="50" charset="-127"/>
            </a:endParaRPr>
          </a:p>
          <a:p>
            <a:pPr marL="809625" lvl="1" indent="-352425"/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809625" lvl="1" indent="-352425">
              <a:buFontTx/>
              <a:buChar char="-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지배력 정의의 정교화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890588" lvl="1"/>
            <a:r>
              <a:rPr lang="en-US" altLang="ko-KR" sz="1800" b="0" dirty="0" smtClean="0">
                <a:latin typeface="+mn-lt"/>
              </a:rPr>
              <a:t>An investor controls an investee when the investor is </a:t>
            </a:r>
            <a:r>
              <a:rPr lang="en-US" altLang="ko-KR" sz="1800" b="0" u="sng" dirty="0" smtClean="0">
                <a:latin typeface="+mn-lt"/>
              </a:rPr>
              <a:t>exposed, or has rights</a:t>
            </a:r>
            <a:r>
              <a:rPr lang="en-US" altLang="ko-KR" sz="1800" b="0" dirty="0" smtClean="0">
                <a:latin typeface="+mn-lt"/>
              </a:rPr>
              <a:t>, to variable </a:t>
            </a:r>
            <a:r>
              <a:rPr lang="en-US" altLang="ko-KR" sz="1800" b="0" u="sng" dirty="0" smtClean="0">
                <a:latin typeface="+mn-lt"/>
              </a:rPr>
              <a:t>returns</a:t>
            </a:r>
            <a:r>
              <a:rPr lang="en-US" altLang="ko-KR" sz="1800" b="0" dirty="0" smtClean="0">
                <a:latin typeface="+mn-lt"/>
              </a:rPr>
              <a:t> from its involvement with the investee and has the ability to affect those returns through its </a:t>
            </a:r>
            <a:r>
              <a:rPr lang="en-US" altLang="ko-KR" sz="1800" b="0" u="sng" dirty="0" smtClean="0">
                <a:latin typeface="+mn-lt"/>
              </a:rPr>
              <a:t>power</a:t>
            </a:r>
            <a:r>
              <a:rPr lang="en-US" altLang="ko-KR" sz="1800" b="0" dirty="0" smtClean="0">
                <a:latin typeface="+mn-lt"/>
              </a:rPr>
              <a:t> over the investee.</a:t>
            </a:r>
          </a:p>
          <a:p>
            <a:pPr marL="809625" lvl="1" indent="-352425">
              <a:buFontTx/>
              <a:buChar char="-"/>
            </a:pP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996950" lvl="2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None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5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8" name="타원형 설명선 7"/>
          <p:cNvSpPr/>
          <p:nvPr/>
        </p:nvSpPr>
        <p:spPr bwMode="auto">
          <a:xfrm>
            <a:off x="6228184" y="4293096"/>
            <a:ext cx="2160240" cy="1800200"/>
          </a:xfrm>
          <a:prstGeom prst="wedgeEllipseCallout">
            <a:avLst>
              <a:gd name="adj1" fmla="val -57319"/>
              <a:gd name="adj2" fmla="val -60905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ts val="1200"/>
              </a:lnSpc>
              <a:spcBef>
                <a:spcPct val="70000"/>
              </a:spcBef>
            </a:pPr>
            <a:endParaRPr lang="en-US" altLang="ko-KR" sz="1600" b="0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ts val="12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o power: current</a:t>
            </a:r>
          </a:p>
          <a:p>
            <a:pPr algn="ctr">
              <a:lnSpc>
                <a:spcPts val="12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o returns: +, -, +- </a:t>
            </a:r>
          </a:p>
          <a:p>
            <a:pPr algn="ctr">
              <a:lnSpc>
                <a:spcPts val="12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o power</a:t>
            </a:r>
            <a:r>
              <a:rPr lang="ko-KR" altLang="en-US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와</a:t>
            </a:r>
            <a:r>
              <a:rPr lang="en-US" altLang="ko-KR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returns</a:t>
            </a:r>
            <a:r>
              <a:rPr lang="ko-KR" altLang="en-US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b="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ts val="1200"/>
              </a:lnSpc>
              <a:spcBef>
                <a:spcPct val="70000"/>
              </a:spcBef>
            </a:pPr>
            <a:r>
              <a:rPr lang="ko-KR" altLang="en-US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간의</a:t>
            </a:r>
            <a:r>
              <a:rPr lang="en-US" altLang="ko-KR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연관성 요구</a:t>
            </a:r>
            <a:endParaRPr lang="en-US" altLang="ko-KR" sz="1600" b="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600" b="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14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IFRS 10 </a:t>
            </a:r>
            <a:r>
              <a:rPr lang="en-US" altLang="ko-KR" sz="2000" i="1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Consolidated Financial Statements</a:t>
            </a:r>
          </a:p>
          <a:p>
            <a:pPr lvl="1"/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lvl="1">
              <a:buFontTx/>
              <a:buChar char="-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 연결범위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판단기준의 단일화 </a:t>
            </a:r>
            <a:endParaRPr lang="ko-KR" altLang="en-US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09625" lvl="2"/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IAS 27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지배모형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&amp;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위험효익모형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→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10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지배모형</a:t>
            </a:r>
            <a:endParaRPr lang="en-US" altLang="ko-KR" sz="1800" b="0" i="1" dirty="0" smtClean="0">
              <a:latin typeface="맑은 고딕" pitchFamily="50" charset="-127"/>
              <a:ea typeface="맑은 고딕" pitchFamily="50" charset="-127"/>
            </a:endParaRPr>
          </a:p>
          <a:p>
            <a:pPr marL="809625" lvl="1" indent="-352425"/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809625" lvl="1" indent="-352425">
              <a:buFontTx/>
              <a:buChar char="-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지배력 정의의 정교화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890588" lvl="1"/>
            <a:r>
              <a:rPr lang="en-US" altLang="ko-KR" sz="1800" b="0" dirty="0" smtClean="0">
                <a:latin typeface="+mn-lt"/>
              </a:rPr>
              <a:t>An investor controls an investee when the investor is </a:t>
            </a:r>
            <a:r>
              <a:rPr lang="en-US" altLang="ko-KR" sz="1800" b="0" u="sng" dirty="0" smtClean="0">
                <a:latin typeface="+mn-lt"/>
              </a:rPr>
              <a:t>exposed, or has rights</a:t>
            </a:r>
            <a:r>
              <a:rPr lang="en-US" altLang="ko-KR" sz="1800" b="0" dirty="0" smtClean="0">
                <a:latin typeface="+mn-lt"/>
              </a:rPr>
              <a:t>, to variable </a:t>
            </a:r>
            <a:r>
              <a:rPr lang="en-US" altLang="ko-KR" sz="1800" b="0" u="sng" dirty="0" smtClean="0">
                <a:latin typeface="+mn-lt"/>
              </a:rPr>
              <a:t>returns</a:t>
            </a:r>
            <a:r>
              <a:rPr lang="en-US" altLang="ko-KR" sz="1800" b="0" dirty="0" smtClean="0">
                <a:latin typeface="+mn-lt"/>
              </a:rPr>
              <a:t> from its involvement with the investee and has the ability to affect those returns through its </a:t>
            </a:r>
            <a:r>
              <a:rPr lang="en-US" altLang="ko-KR" sz="1800" b="0" u="sng" dirty="0" smtClean="0">
                <a:latin typeface="+mn-lt"/>
              </a:rPr>
              <a:t>power</a:t>
            </a:r>
            <a:r>
              <a:rPr lang="en-US" altLang="ko-KR" sz="1800" b="0" dirty="0" smtClean="0">
                <a:latin typeface="+mn-lt"/>
              </a:rPr>
              <a:t> over the investee.</a:t>
            </a:r>
          </a:p>
          <a:p>
            <a:pPr marL="809625" lvl="1" indent="-352425">
              <a:buFontTx/>
              <a:buChar char="-"/>
            </a:pP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809625" lvl="1" indent="-352425">
              <a:buFontTx/>
              <a:buChar char="-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연결범위에 대한 다양한 지침 및 사례 추가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996950" lvl="2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None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5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8" name="타원형 설명선 7"/>
          <p:cNvSpPr/>
          <p:nvPr/>
        </p:nvSpPr>
        <p:spPr bwMode="auto">
          <a:xfrm>
            <a:off x="6228184" y="4293096"/>
            <a:ext cx="2160240" cy="1800200"/>
          </a:xfrm>
          <a:prstGeom prst="wedgeEllipseCallout">
            <a:avLst>
              <a:gd name="adj1" fmla="val -57319"/>
              <a:gd name="adj2" fmla="val -60905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ts val="1200"/>
              </a:lnSpc>
              <a:spcBef>
                <a:spcPct val="70000"/>
              </a:spcBef>
            </a:pPr>
            <a:endParaRPr lang="en-US" altLang="ko-KR" sz="1600" b="0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ts val="12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o power: current</a:t>
            </a:r>
          </a:p>
          <a:p>
            <a:pPr algn="ctr">
              <a:lnSpc>
                <a:spcPts val="12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o returns: +, -, +- </a:t>
            </a:r>
          </a:p>
          <a:p>
            <a:pPr algn="ctr">
              <a:lnSpc>
                <a:spcPts val="12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o power</a:t>
            </a:r>
            <a:r>
              <a:rPr lang="ko-KR" altLang="en-US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와</a:t>
            </a:r>
            <a:r>
              <a:rPr lang="en-US" altLang="ko-KR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returns</a:t>
            </a:r>
            <a:r>
              <a:rPr lang="ko-KR" altLang="en-US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b="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ts val="1200"/>
              </a:lnSpc>
              <a:spcBef>
                <a:spcPct val="70000"/>
              </a:spcBef>
            </a:pPr>
            <a:r>
              <a:rPr lang="ko-KR" altLang="en-US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간의</a:t>
            </a:r>
            <a:r>
              <a:rPr lang="en-US" altLang="ko-KR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연관성 요구</a:t>
            </a:r>
            <a:endParaRPr lang="en-US" altLang="ko-KR" sz="1600" b="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600" b="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350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IFRS 10</a:t>
            </a:r>
          </a:p>
          <a:p>
            <a:pPr lvl="1"/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- Rights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that give an investor power over an investee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vl="1"/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① 의결권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800" b="0" i="1" dirty="0" smtClean="0">
              <a:latin typeface="맑은 고딕" pitchFamily="50" charset="-127"/>
              <a:ea typeface="맑은 고딕" pitchFamily="50" charset="-127"/>
            </a:endParaRPr>
          </a:p>
          <a:p>
            <a:pPr marL="809625" lvl="1" indent="-352425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②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주요경영진 임면권</a:t>
            </a:r>
            <a:endParaRPr lang="en-US" altLang="ko-KR" sz="1800" b="0" i="1" dirty="0" smtClean="0">
              <a:latin typeface="맑은 고딕" pitchFamily="50" charset="-127"/>
              <a:ea typeface="맑은 고딕" pitchFamily="50" charset="-127"/>
            </a:endParaRPr>
          </a:p>
          <a:p>
            <a:pPr marL="809625" lvl="1" indent="-352425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③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활동을 지시하는 다른 기업에 대한 임면권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809625" lvl="1" indent="-352425"/>
            <a:r>
              <a:rPr lang="ko-KR" altLang="en-US" sz="1800" b="0" dirty="0" smtClean="0">
                <a:latin typeface="맑은 고딕"/>
                <a:ea typeface="맑은 고딕"/>
              </a:rPr>
              <a:t>④ 투자자 자신의 </a:t>
            </a:r>
            <a:r>
              <a:rPr lang="ko-KR" altLang="en-US" sz="1800" b="0" dirty="0" err="1" smtClean="0">
                <a:latin typeface="맑은 고딕"/>
                <a:ea typeface="맑은 고딕"/>
              </a:rPr>
              <a:t>효익을</a:t>
            </a:r>
            <a:r>
              <a:rPr lang="ko-KR" altLang="en-US" sz="1800" b="0" dirty="0" smtClean="0">
                <a:latin typeface="맑은 고딕"/>
                <a:ea typeface="맑은 고딕"/>
              </a:rPr>
              <a:t> 위한 거래를 하거나 거부하거나 변경을 지시할 수 있는 힘 </a:t>
            </a:r>
            <a:endParaRPr lang="en-US" altLang="ko-KR" sz="1800" b="0" dirty="0" smtClean="0">
              <a:latin typeface="맑은 고딕"/>
              <a:ea typeface="맑은 고딕"/>
            </a:endParaRPr>
          </a:p>
          <a:p>
            <a:pPr marL="809625" lvl="1" indent="-352425"/>
            <a:r>
              <a:rPr lang="ko-KR" altLang="en-US" sz="1800" b="0" dirty="0" smtClean="0">
                <a:latin typeface="맑은 고딕"/>
                <a:ea typeface="맑은 고딕"/>
              </a:rPr>
              <a:t>⑤ 기타 </a:t>
            </a:r>
            <a:endParaRPr lang="en-US" altLang="ko-KR" sz="1800" b="0" dirty="0" smtClean="0">
              <a:latin typeface="맑은 고딕"/>
              <a:ea typeface="맑은 고딕"/>
            </a:endParaRPr>
          </a:p>
          <a:p>
            <a:pPr marL="996950" lvl="2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None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IFRS 10</a:t>
            </a: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endParaRPr lang="en-US" altLang="ko-KR" sz="2000" spc="-70" dirty="0" smtClean="0">
              <a:solidFill>
                <a:srgbClr val="0000FF"/>
              </a:solidFill>
              <a:latin typeface="+mj-lt"/>
              <a:ea typeface="HY견고딕" pitchFamily="18" charset="-127"/>
            </a:endParaRPr>
          </a:p>
          <a:p>
            <a:pPr lvl="1">
              <a:buFontTx/>
              <a:buChar char="-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의결권</a:t>
            </a:r>
            <a:endParaRPr lang="ko-KR" altLang="en-US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dirty="0" smtClean="0">
              <a:solidFill>
                <a:schemeClr val="accent2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r>
              <a:rPr lang="en-US" altLang="ko-KR" sz="1800" dirty="0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Power without a majority of the voting rights</a:t>
            </a:r>
          </a:p>
          <a:p>
            <a:pPr lvl="1"/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08050" lvl="1" indent="-450850"/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이를 평가하기 위하여는 보유지분의 상대적 크기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다른 지분의 분산도 등을 포함하여 모든 사실과 상황을 고려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0850" indent="-450850"/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08050" lvl="1" indent="-450850"/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매번 평가 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	</a:t>
            </a:r>
          </a:p>
          <a:p>
            <a:pPr lvl="1"/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IFRS 10</a:t>
            </a: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endParaRPr lang="en-US" altLang="ko-KR" sz="2000" spc="-70" dirty="0" smtClean="0">
              <a:solidFill>
                <a:srgbClr val="0000FF"/>
              </a:solidFill>
              <a:latin typeface="+mj-lt"/>
              <a:ea typeface="HY견고딕" pitchFamily="18" charset="-127"/>
            </a:endParaRPr>
          </a:p>
          <a:p>
            <a:pPr lvl="1">
              <a:buFontTx/>
              <a:buChar char="-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의결권</a:t>
            </a:r>
            <a:endParaRPr lang="ko-KR" altLang="en-US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dirty="0" smtClean="0">
              <a:solidFill>
                <a:schemeClr val="accent2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r>
              <a:rPr lang="en-US" altLang="ko-KR" sz="1800" dirty="0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Power without a majority of the voting rights</a:t>
            </a:r>
          </a:p>
          <a:p>
            <a:pPr lvl="1"/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&lt;Case 1&gt;</a:t>
            </a:r>
          </a:p>
          <a:p>
            <a:pPr lvl="1"/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B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지분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48%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보유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52%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지분은 수 천명에 의해 분산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&lt;Case 2&gt;</a:t>
            </a:r>
          </a:p>
          <a:p>
            <a:pPr lvl="1"/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 지분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40%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보유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60%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명의 다른 주주에 의해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5%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씩 보유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주주약정서를 통해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B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 주요경영진 임면권 및 활동을 지시하는 권한 보유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주주약정서를 변경하기 위해서는 주주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2/3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동의 필요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&lt;Case 3&gt;</a:t>
            </a:r>
          </a:p>
          <a:p>
            <a:pPr lvl="1"/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D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 지분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45%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보유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다른 주주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명이 각각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26%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씩 보유하고 있으며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다른 주주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명이 각각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1%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씩 보유    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IFRS 10</a:t>
            </a:r>
            <a:endParaRPr lang="en-US" altLang="ko-KR" sz="2000" spc="-70" dirty="0" smtClean="0">
              <a:solidFill>
                <a:srgbClr val="0000FF"/>
              </a:solidFill>
              <a:ea typeface="HY견고딕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endParaRPr lang="en-US" altLang="ko-KR" sz="2000" spc="-70" dirty="0" smtClean="0">
              <a:solidFill>
                <a:srgbClr val="0000FF"/>
              </a:solidFill>
              <a:ea typeface="HY견고딕" pitchFamily="18" charset="-127"/>
            </a:endParaRPr>
          </a:p>
          <a:p>
            <a:pPr lvl="1">
              <a:buFontTx/>
              <a:buChar char="-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의결권</a:t>
            </a:r>
            <a:endParaRPr lang="ko-KR" altLang="en-US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dirty="0" smtClean="0">
              <a:solidFill>
                <a:schemeClr val="accent2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r>
              <a:rPr lang="en-US" altLang="ko-KR" sz="1800" dirty="0" smtClean="0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Power without a majority of the voting rights</a:t>
            </a:r>
          </a:p>
          <a:p>
            <a:pPr lvl="1"/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&lt;Case 4&gt;</a:t>
            </a:r>
          </a:p>
          <a:p>
            <a:pPr lvl="1"/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B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지분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45%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보유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다른 주주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명이 각각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5%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씩 보유 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&lt;Case 5&gt;</a:t>
            </a:r>
          </a:p>
          <a:p>
            <a:pPr lvl="1"/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B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 지분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35%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보유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다른 주주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명이 각각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5%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씩 보유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나머지 지분은 잘 분산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최근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B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 주총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참석율은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75%. 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 주총에서 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 원하는 형태로 의결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5"/>
            <a:ext cx="8072494" cy="1932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IFRS 11 </a:t>
            </a:r>
            <a:r>
              <a:rPr lang="en-US" altLang="ko-KR" sz="2000" i="1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Joint Arrangements</a:t>
            </a: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endParaRPr lang="en-US" altLang="ko-KR" sz="2000" i="1" spc="-70" dirty="0" smtClean="0">
              <a:solidFill>
                <a:srgbClr val="0000FF"/>
              </a:solidFill>
              <a:latin typeface="+mj-lt"/>
              <a:ea typeface="HY견고딕" pitchFamily="18" charset="-127"/>
            </a:endParaRPr>
          </a:p>
          <a:p>
            <a:pPr lvl="1">
              <a:buFontTx/>
              <a:buChar char="-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용어변경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lvl="1">
              <a:buFontTx/>
              <a:buChar char="-"/>
            </a:pPr>
            <a:endParaRPr lang="ko-KR" altLang="en-US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96950" lvl="2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None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259632" y="2708920"/>
          <a:ext cx="7272808" cy="2373630"/>
        </p:xfrm>
        <a:graphic>
          <a:graphicData uri="http://schemas.openxmlformats.org/drawingml/2006/table">
            <a:tbl>
              <a:tblPr/>
              <a:tblGrid>
                <a:gridCol w="2464080"/>
                <a:gridCol w="2426812"/>
                <a:gridCol w="2381916"/>
              </a:tblGrid>
              <a:tr h="3388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IAS 31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ED 9 (2007. 12)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IFRS 11 (2011. 5)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3883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조인트 벤처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Joint Arrangements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Joint Arrangements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8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공동지배사업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공동사업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Joint operations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8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8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공동지배자산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공동자산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8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8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공동지배기업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8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공동기업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Joint ventures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6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5"/>
            <a:ext cx="8072494" cy="1932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IFRS 11 </a:t>
            </a:r>
            <a:r>
              <a:rPr lang="en-US" altLang="ko-KR" sz="2000" i="1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Joint Arrangements</a:t>
            </a: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endParaRPr lang="en-US" altLang="ko-KR" sz="2000" i="1" spc="-70" dirty="0" smtClean="0">
              <a:solidFill>
                <a:srgbClr val="0000FF"/>
              </a:solidFill>
              <a:latin typeface="+mj-lt"/>
              <a:ea typeface="HY견고딕" pitchFamily="18" charset="-127"/>
            </a:endParaRPr>
          </a:p>
          <a:p>
            <a:pPr lvl="1">
              <a:buFontTx/>
              <a:buChar char="-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회계처리 비교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pPr lvl="1">
              <a:buFontTx/>
              <a:buChar char="-"/>
            </a:pPr>
            <a:endParaRPr lang="ko-KR" altLang="en-US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96950" lvl="2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None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331641" y="2708920"/>
          <a:ext cx="7272807" cy="3024336"/>
        </p:xfrm>
        <a:graphic>
          <a:graphicData uri="http://schemas.openxmlformats.org/drawingml/2006/table">
            <a:tbl>
              <a:tblPr/>
              <a:tblGrid>
                <a:gridCol w="1482805"/>
                <a:gridCol w="1373725"/>
                <a:gridCol w="4416277"/>
              </a:tblGrid>
              <a:tr h="5238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IAS 31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ED 9 (2007. 12), IFRS 11 (2011. 5)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64488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Joint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operation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공동약정에 따라 자산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부채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수익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비용 </a:t>
                      </a: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직접 인식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56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Joint venture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(legal entity)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선택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lang="ko-KR" altLang="en-US" sz="18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비례연결법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지분법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2075" marR="0" indent="-92075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참여자에게 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JV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의 순자산에 대한 권리가 있을 경우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지분법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적용 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8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비례연결법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삭제</a:t>
                      </a: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ko-KR" altLang="en-US" sz="18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92075" marR="0" indent="-92075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참여자에게 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JV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의 자산에 대한 권리와 부채에 대한 의무가 각각 있을 경우 </a:t>
                      </a:r>
                      <a:r>
                        <a:rPr lang="en-US" altLang="ko-KR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Joint operation</a:t>
                      </a: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과 동일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하게 회계처리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7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522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IFRS 12 </a:t>
            </a:r>
            <a:r>
              <a:rPr lang="en-US" altLang="ko-KR" sz="2000" i="1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Disclosure of Interests in Other Entities</a:t>
            </a: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endParaRPr lang="en-US" altLang="ko-KR" sz="2000" spc="-70" dirty="0" smtClean="0">
              <a:solidFill>
                <a:srgbClr val="0000FF"/>
              </a:solidFill>
              <a:latin typeface="+mj-lt"/>
              <a:ea typeface="HY견고딕" pitchFamily="18" charset="-127"/>
            </a:endParaRPr>
          </a:p>
          <a:p>
            <a:pPr marL="717550" lvl="1" indent="-260350"/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○ 지배력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공동지배력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유의적인 영향력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공동약정의 형태에 대한 유의적인 판단 및 가정에 대한 공시 요구 </a:t>
            </a:r>
          </a:p>
          <a:p>
            <a:pPr lvl="1"/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○ 종속기업 투자지분에 대한 공시 요구</a:t>
            </a:r>
          </a:p>
          <a:p>
            <a:pPr lvl="1"/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○ 공동약정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관계기업 투자지분에 대한 공시 요구</a:t>
            </a:r>
          </a:p>
          <a:p>
            <a:pPr lvl="1"/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800" b="0" u="sng" dirty="0" err="1" smtClean="0">
                <a:latin typeface="맑은 고딕" pitchFamily="50" charset="-127"/>
                <a:ea typeface="맑은 고딕" pitchFamily="50" charset="-127"/>
              </a:rPr>
              <a:t>비연결</a:t>
            </a:r>
            <a:r>
              <a:rPr lang="ko-KR" altLang="en-US" sz="1800" b="0" u="sng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u="sng" dirty="0" smtClean="0">
                <a:latin typeface="맑은 고딕" pitchFamily="50" charset="-127"/>
                <a:ea typeface="맑은 고딕" pitchFamily="50" charset="-127"/>
              </a:rPr>
              <a:t>SE(Structured Entities) </a:t>
            </a:r>
            <a:r>
              <a:rPr lang="ko-KR" altLang="en-US" sz="1800" b="0" u="sng" dirty="0" smtClean="0">
                <a:latin typeface="맑은 고딕" pitchFamily="50" charset="-127"/>
                <a:ea typeface="맑은 고딕" pitchFamily="50" charset="-127"/>
              </a:rPr>
              <a:t>투자지분에 대한 공시 요구 </a:t>
            </a:r>
          </a:p>
          <a:p>
            <a:pPr lvl="2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투자지분의 특성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양적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질적 정보 제공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076325" lvl="2" indent="-161925">
              <a:buFontTx/>
              <a:buChar char="-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위험의 특성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비연결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SE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에 대해 인식하고 있는 자산과 부채의 장부금액 및 항목 공시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최대노출손실 등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 </a:t>
            </a:r>
          </a:p>
          <a:p>
            <a:pPr marL="1076325" lvl="2" indent="-161925">
              <a:buFontTx/>
              <a:buChar char="-"/>
            </a:pPr>
            <a:endParaRPr lang="ko-KR" altLang="en-US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실무에 미치는 예상 효과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&gt;</a:t>
            </a:r>
            <a:endParaRPr lang="ko-KR" altLang="en-US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717550" lvl="1" indent="-260350"/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○ 방대한 양의 정보 공시를 요구하고 있으므로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실무상 부담이 커질 것으로 예상됨</a:t>
            </a:r>
          </a:p>
          <a:p>
            <a:pPr marL="809625" lvl="1" indent="-352425"/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○ 특히 기존에 공시하지 않았던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비연결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SE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에 대한 공시가 추가됨으로써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금융권의 부담은 더욱 커질 것으로 예상됨</a:t>
            </a:r>
            <a:endParaRPr lang="ko-KR" altLang="en-US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96950" lvl="2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None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8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IAS 27 </a:t>
            </a:r>
            <a:r>
              <a:rPr lang="en-US" altLang="ko-KR" sz="2000" i="1" spc="-70" dirty="0" err="1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Seperate</a:t>
            </a:r>
            <a:r>
              <a:rPr lang="en-US" altLang="ko-KR" sz="2000" i="1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 Financial Statements</a:t>
            </a:r>
          </a:p>
          <a:p>
            <a:pPr marL="358775" indent="-358775"/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□ 기존 각각 설명되어 있는 별도재무제표 관련 규정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(IAS 27, IAS 28, IAS 31)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을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IAS 27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에 재배치</a:t>
            </a:r>
          </a:p>
          <a:p>
            <a:pPr marL="809625" lvl="1" indent="-352425"/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○ 타 기준서 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개정에 따른 용어 변경 및 경미한 문구 수정이 있으며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대부분 문단 재배치로서 내용상 주요 변경사항 없음 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809625" lvl="1" indent="-352425"/>
            <a:endParaRPr lang="en-US" altLang="ko-KR" sz="1800" b="0" spc="-7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IAS 28</a:t>
            </a:r>
            <a:r>
              <a:rPr lang="en-US" altLang="ko-KR" sz="2000" i="1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 Investments in Associates and Joint Ventures</a:t>
            </a:r>
            <a:endParaRPr lang="en-US" altLang="ko-KR" sz="2000" i="1" spc="-70" dirty="0" smtClean="0">
              <a:solidFill>
                <a:srgbClr val="0000FF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latin typeface="+mj-lt"/>
              <a:ea typeface="HY견고딕" pitchFamily="18" charset="-127"/>
            </a:endParaRPr>
          </a:p>
          <a:p>
            <a:pPr marL="266700" indent="-266700"/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□ 관계기업과 함께 조인트벤처 투자에 대한 평가방법으로서 지분법을 제안하고 있음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기존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IAS 28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의 적용범위 확대로 볼 수 있으나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기존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IAS 31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에서 조인트벤처에 대해 지분법 적용시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IAS 28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을 적용하도록 하였으므로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실질적 변경은 없음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266700" indent="-266700"/>
            <a:endParaRPr lang="ko-KR" altLang="en-US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266700" indent="-266700"/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□ 다만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기존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IAS 28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과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IAS 31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에서는 유의적인 영향력에서 공동지배로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공동지배에서 유의적인 영향력으로의 변화가 있을 경우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각각 공정가치 평가를 요구하였으나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이번 개정에서는 둘 모두 지분법을 적용하므로 별도의 평가를 하지 않도록 명시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9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611563" y="1397001"/>
          <a:ext cx="7416820" cy="3053648"/>
        </p:xfrm>
        <a:graphic>
          <a:graphicData uri="http://schemas.openxmlformats.org/drawingml/2006/table">
            <a:tbl>
              <a:tblPr/>
              <a:tblGrid>
                <a:gridCol w="2736301"/>
                <a:gridCol w="720080"/>
                <a:gridCol w="720080"/>
                <a:gridCol w="720080"/>
                <a:gridCol w="720080"/>
                <a:gridCol w="720080"/>
                <a:gridCol w="1080119"/>
              </a:tblGrid>
              <a:tr h="2773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&lt;K- IFRS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∙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개정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일정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2011. 7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2011. 8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2011. 9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2011. 10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2011. 11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2011. 12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</a:tr>
              <a:tr h="48120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1027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호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별도재무제표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ED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제정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공표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1028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호 관계기업 및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JV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ED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제정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공표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79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1111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호 공동약정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ED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제정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공표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32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1110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호 연결재무제표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ED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제정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공표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361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1112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호 다른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기업 지분에 대한 공시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ED</a:t>
                      </a: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제정 및 공표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87" marR="61587" marT="17027" marB="170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11560" y="4941168"/>
            <a:ext cx="784887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*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상기 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개 기준서의 시행일은 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2013. 1. 1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이후 회계연도부터이며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조기적용 가능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* </a:t>
            </a:r>
            <a:r>
              <a:rPr kumimoji="1" lang="ko-KR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조기적용시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 상기 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개 기준서 동시 적용해야 함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/>
                <a:ea typeface="굴림" pitchFamily="50" charset="-127"/>
              </a:rPr>
              <a:t> </a:t>
            </a:r>
            <a:r>
              <a:rPr kumimoji="1" lang="ko-KR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endParaRPr kumimoji="1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11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Control 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847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169200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Current</a:t>
            </a:r>
            <a:r>
              <a:rPr lang="ko-KR" altLang="en-US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 </a:t>
            </a: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Control vs. Perpetual Control</a:t>
            </a:r>
            <a:endParaRPr lang="en-US" altLang="ko-KR" sz="2000" dirty="0" smtClean="0">
              <a:solidFill>
                <a:srgbClr val="0000FF"/>
              </a:solidFill>
              <a:latin typeface="+mj-lt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latin typeface="Arial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40% 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지분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</a:rPr>
              <a:t>주총참석율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75%) </a:t>
            </a: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</a:rPr>
              <a:t>보유시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 연결해야 하는가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? </a:t>
            </a: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 Ability view vs. Evidence view </a:t>
            </a:r>
          </a:p>
          <a:p>
            <a:pPr marL="627063" lvl="1" indent="-169863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27063" lvl="1" indent="-1698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</a:rPr>
              <a:t>지분율이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50%(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특히 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40%)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이하일 경우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적대적 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M&amp;A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나 소수주주들이 기관투자자와 연계해서 의결권 행사할 경우 지배력은 쉽게 상실된다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그럼에도 불구하고 연결해야 하는가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? </a:t>
            </a: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2000" dirty="0" smtClean="0">
              <a:solidFill>
                <a:srgbClr val="0033CC"/>
              </a:solidFill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12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3570536" y="431197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Control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13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1936998" y="2491110"/>
            <a:ext cx="1511300" cy="7112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dirty="0" smtClean="0">
                <a:solidFill>
                  <a:srgbClr val="FFFFFF"/>
                </a:solidFill>
                <a:latin typeface="+mj-lt"/>
                <a:ea typeface="맑은 고딕" pitchFamily="50" charset="-127"/>
              </a:rPr>
              <a:t>S </a:t>
            </a:r>
            <a:r>
              <a:rPr lang="ko-KR" altLang="ko-KR" sz="2000" dirty="0" smtClean="0">
                <a:solidFill>
                  <a:srgbClr val="FFFFFF"/>
                </a:solidFill>
                <a:latin typeface="+mj-lt"/>
                <a:ea typeface="맑은 고딕" pitchFamily="50" charset="-127"/>
              </a:rPr>
              <a:t>사</a:t>
            </a:r>
          </a:p>
        </p:txBody>
      </p:sp>
      <p:sp>
        <p:nvSpPr>
          <p:cNvPr id="2" name="타원 8"/>
          <p:cNvSpPr/>
          <p:nvPr/>
        </p:nvSpPr>
        <p:spPr>
          <a:xfrm>
            <a:off x="1892548" y="4180210"/>
            <a:ext cx="1555750" cy="71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dirty="0" smtClean="0">
                <a:solidFill>
                  <a:srgbClr val="FFFFFF"/>
                </a:solidFill>
                <a:latin typeface="+mj-lt"/>
                <a:ea typeface="맑은 고딕" pitchFamily="50" charset="-127"/>
              </a:rPr>
              <a:t>Q </a:t>
            </a:r>
            <a:r>
              <a:rPr lang="ko-KR" altLang="ko-KR" sz="2000" dirty="0" smtClean="0">
                <a:solidFill>
                  <a:srgbClr val="FFFFFF"/>
                </a:solidFill>
                <a:latin typeface="+mj-lt"/>
                <a:ea typeface="맑은 고딕" pitchFamily="50" charset="-127"/>
              </a:rPr>
              <a:t>사</a:t>
            </a:r>
          </a:p>
        </p:txBody>
      </p:sp>
      <p:cxnSp>
        <p:nvCxnSpPr>
          <p:cNvPr id="13" name="직선 화살표 연결선 12"/>
          <p:cNvCxnSpPr>
            <a:stCxn id="8" idx="4"/>
          </p:cNvCxnSpPr>
          <p:nvPr/>
        </p:nvCxnSpPr>
        <p:spPr>
          <a:xfrm rot="5400000">
            <a:off x="2192586" y="3680147"/>
            <a:ext cx="977900" cy="2222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5004048" y="3068960"/>
            <a:ext cx="1872208" cy="1022350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ko-KR" sz="2000" dirty="0" smtClean="0">
                <a:solidFill>
                  <a:srgbClr val="FFFFFF"/>
                </a:solidFill>
                <a:latin typeface="+mj-lt"/>
                <a:ea typeface="맑은 고딕" pitchFamily="50" charset="-127"/>
              </a:rPr>
              <a:t>Public shareholders</a:t>
            </a:r>
            <a:endParaRPr lang="ko-KR" altLang="ko-KR" sz="2000" dirty="0" smtClean="0">
              <a:solidFill>
                <a:srgbClr val="FFFFFF"/>
              </a:solidFill>
              <a:latin typeface="+mj-lt"/>
              <a:ea typeface="맑은 고딕" pitchFamily="50" charset="-127"/>
            </a:endParaRPr>
          </a:p>
        </p:txBody>
      </p:sp>
      <p:cxnSp>
        <p:nvCxnSpPr>
          <p:cNvPr id="20" name="직선 화살표 연결선 19"/>
          <p:cNvCxnSpPr>
            <a:stCxn id="16" idx="1"/>
          </p:cNvCxnSpPr>
          <p:nvPr/>
        </p:nvCxnSpPr>
        <p:spPr>
          <a:xfrm rot="10800000" flipV="1">
            <a:off x="3448298" y="3580135"/>
            <a:ext cx="1555750" cy="95567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2648198" y="3469010"/>
            <a:ext cx="666750" cy="266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40%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115048" y="4046860"/>
            <a:ext cx="666750" cy="266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60%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33" name="AutoShape 16"/>
          <p:cNvSpPr>
            <a:spLocks noChangeArrowheads="1"/>
          </p:cNvSpPr>
          <p:nvPr/>
        </p:nvSpPr>
        <p:spPr bwMode="gray">
          <a:xfrm>
            <a:off x="467544" y="1412776"/>
            <a:ext cx="7556500" cy="444500"/>
          </a:xfrm>
          <a:prstGeom prst="roundRect">
            <a:avLst>
              <a:gd name="adj" fmla="val 16667"/>
            </a:avLst>
          </a:prstGeom>
          <a:noFill/>
          <a:ln w="6350" algn="ctr">
            <a:noFill/>
            <a:round/>
            <a:headEnd/>
            <a:tailEnd/>
          </a:ln>
        </p:spPr>
        <p:txBody>
          <a:bodyPr vert="horz" wrap="none" lIns="9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ts val="1200"/>
              <a:tabLst/>
            </a:pPr>
            <a:r>
              <a:rPr kumimoji="1" 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다른</a:t>
            </a:r>
            <a:r>
              <a:rPr kumimoji="1" lang="ko-KR" altLang="en-US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요건을 충족할 경우 </a:t>
            </a:r>
            <a:r>
              <a:rPr kumimoji="1" lang="en-US" alt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S</a:t>
            </a:r>
            <a:r>
              <a:rPr kumimoji="1" 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사는 </a:t>
            </a:r>
            <a:r>
              <a:rPr kumimoji="1" lang="en-US" alt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Q</a:t>
            </a:r>
            <a:r>
              <a:rPr kumimoji="1" 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사를 지배하는가</a:t>
            </a:r>
            <a:r>
              <a:rPr kumimoji="1" lang="en-US" alt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?</a:t>
            </a:r>
            <a:endParaRPr kumimoji="1" lang="ko-KR" altLang="ko-KR" sz="200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3562524" y="4430217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Control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14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1033" name="AutoShape 16"/>
          <p:cNvSpPr>
            <a:spLocks noChangeArrowheads="1"/>
          </p:cNvSpPr>
          <p:nvPr/>
        </p:nvSpPr>
        <p:spPr bwMode="gray">
          <a:xfrm>
            <a:off x="467544" y="1412776"/>
            <a:ext cx="7556500" cy="444500"/>
          </a:xfrm>
          <a:prstGeom prst="roundRect">
            <a:avLst>
              <a:gd name="adj" fmla="val 16667"/>
            </a:avLst>
          </a:prstGeom>
          <a:noFill/>
          <a:ln w="6350" algn="ctr">
            <a:noFill/>
            <a:round/>
            <a:headEnd/>
            <a:tailEnd/>
          </a:ln>
        </p:spPr>
        <p:txBody>
          <a:bodyPr vert="horz" wrap="none" lIns="9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ts val="1200"/>
              <a:tabLst/>
            </a:pPr>
            <a:r>
              <a:rPr kumimoji="1" 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다른</a:t>
            </a:r>
            <a:r>
              <a:rPr kumimoji="1" lang="ko-KR" altLang="en-US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요건을 충족할 경우 </a:t>
            </a:r>
            <a:r>
              <a:rPr kumimoji="1" lang="en-US" alt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S</a:t>
            </a:r>
            <a:r>
              <a:rPr kumimoji="1" 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사는 </a:t>
            </a:r>
            <a:r>
              <a:rPr kumimoji="1" lang="en-US" alt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Q</a:t>
            </a:r>
            <a:r>
              <a:rPr kumimoji="1" 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사를 지배하는가</a:t>
            </a:r>
            <a:r>
              <a:rPr kumimoji="1" lang="en-US" altLang="ko-KR" sz="200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맑은 고딕" pitchFamily="50" charset="-127"/>
                <a:ea typeface="맑은 고딕" pitchFamily="50" charset="-127"/>
              </a:rPr>
              <a:t>?</a:t>
            </a:r>
            <a:endParaRPr kumimoji="1" lang="ko-KR" altLang="ko-KR" sz="200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타원 7"/>
          <p:cNvSpPr/>
          <p:nvPr/>
        </p:nvSpPr>
        <p:spPr>
          <a:xfrm>
            <a:off x="3456310" y="2622674"/>
            <a:ext cx="1511300" cy="711200"/>
          </a:xfrm>
          <a:prstGeom prst="ellipse">
            <a:avLst/>
          </a:prstGeom>
          <a:solidFill>
            <a:srgbClr val="0000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dirty="0" smtClean="0">
                <a:solidFill>
                  <a:srgbClr val="FFFFFF"/>
                </a:solidFill>
                <a:latin typeface="+mj-lt"/>
                <a:ea typeface="맑은 고딕" pitchFamily="50" charset="-127"/>
              </a:rPr>
              <a:t>S </a:t>
            </a:r>
            <a:r>
              <a:rPr lang="ko-KR" altLang="ko-KR" sz="2000" dirty="0" smtClean="0">
                <a:solidFill>
                  <a:srgbClr val="FFFFFF"/>
                </a:solidFill>
                <a:latin typeface="+mj-lt"/>
                <a:ea typeface="맑은 고딕" pitchFamily="50" charset="-127"/>
              </a:rPr>
              <a:t>사</a:t>
            </a:r>
          </a:p>
        </p:txBody>
      </p:sp>
      <p:sp>
        <p:nvSpPr>
          <p:cNvPr id="9" name="타원 8"/>
          <p:cNvSpPr/>
          <p:nvPr/>
        </p:nvSpPr>
        <p:spPr>
          <a:xfrm>
            <a:off x="3411860" y="4267324"/>
            <a:ext cx="1555750" cy="71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dirty="0" smtClean="0">
                <a:solidFill>
                  <a:srgbClr val="FFFFFF"/>
                </a:solidFill>
                <a:latin typeface="+mj-lt"/>
                <a:ea typeface="맑은 고딕" pitchFamily="50" charset="-127"/>
              </a:rPr>
              <a:t>Q </a:t>
            </a:r>
            <a:r>
              <a:rPr lang="ko-KR" altLang="ko-KR" sz="2000" dirty="0" smtClean="0">
                <a:solidFill>
                  <a:srgbClr val="FFFFFF"/>
                </a:solidFill>
                <a:latin typeface="+mj-lt"/>
                <a:ea typeface="맑은 고딕" pitchFamily="50" charset="-127"/>
              </a:rPr>
              <a:t>사</a:t>
            </a:r>
          </a:p>
        </p:txBody>
      </p:sp>
      <p:cxnSp>
        <p:nvCxnSpPr>
          <p:cNvPr id="4" name="직선 화살표 연결선 12"/>
          <p:cNvCxnSpPr>
            <a:endCxn id="9" idx="0"/>
          </p:cNvCxnSpPr>
          <p:nvPr/>
        </p:nvCxnSpPr>
        <p:spPr>
          <a:xfrm rot="5400000">
            <a:off x="3734123" y="3789486"/>
            <a:ext cx="933450" cy="2222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15"/>
          <p:cNvSpPr/>
          <p:nvPr/>
        </p:nvSpPr>
        <p:spPr>
          <a:xfrm>
            <a:off x="6478910" y="3200524"/>
            <a:ext cx="1909514" cy="1022350"/>
          </a:xfrm>
          <a:prstGeom prst="rect">
            <a:avLst/>
          </a:prstGeom>
          <a:solidFill>
            <a:srgbClr val="0000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dirty="0" smtClean="0">
                <a:solidFill>
                  <a:srgbClr val="FFFFFF"/>
                </a:solidFill>
                <a:latin typeface="+mj-lt"/>
                <a:ea typeface="맑은 고딕" pitchFamily="50" charset="-127"/>
              </a:rPr>
              <a:t>Public shareholders</a:t>
            </a:r>
            <a:endParaRPr lang="ko-KR" altLang="ko-KR" sz="2000" dirty="0" smtClean="0">
              <a:solidFill>
                <a:srgbClr val="FFFFFF"/>
              </a:solidFill>
              <a:latin typeface="+mj-lt"/>
              <a:ea typeface="맑은 고딕" pitchFamily="50" charset="-127"/>
            </a:endParaRPr>
          </a:p>
        </p:txBody>
      </p:sp>
      <p:cxnSp>
        <p:nvCxnSpPr>
          <p:cNvPr id="6" name="직선 화살표 연결선 19"/>
          <p:cNvCxnSpPr>
            <a:endCxn id="9" idx="6"/>
          </p:cNvCxnSpPr>
          <p:nvPr/>
        </p:nvCxnSpPr>
        <p:spPr>
          <a:xfrm rot="10800000" flipV="1">
            <a:off x="4967610" y="3711699"/>
            <a:ext cx="1511300" cy="91122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22"/>
          <p:cNvSpPr/>
          <p:nvPr/>
        </p:nvSpPr>
        <p:spPr>
          <a:xfrm>
            <a:off x="4211960" y="3645024"/>
            <a:ext cx="666750" cy="266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43%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23"/>
          <p:cNvSpPr/>
          <p:nvPr/>
        </p:nvSpPr>
        <p:spPr>
          <a:xfrm>
            <a:off x="5545460" y="4267324"/>
            <a:ext cx="666750" cy="266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47%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2" name="육각형 21"/>
          <p:cNvSpPr/>
          <p:nvPr/>
        </p:nvSpPr>
        <p:spPr>
          <a:xfrm>
            <a:off x="744860" y="3422774"/>
            <a:ext cx="1200150" cy="711200"/>
          </a:xfrm>
          <a:prstGeom prst="hexag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600" dirty="0" smtClean="0">
                <a:solidFill>
                  <a:srgbClr val="FFFFFF"/>
                </a:solidFill>
                <a:latin typeface="+mj-lt"/>
                <a:ea typeface="맑은 고딕" pitchFamily="50" charset="-127"/>
              </a:rPr>
              <a:t>A  person</a:t>
            </a:r>
            <a:endParaRPr lang="ko-KR" altLang="ko-KR" sz="1600" dirty="0" smtClean="0">
              <a:solidFill>
                <a:srgbClr val="FFFFFF"/>
              </a:solidFill>
              <a:latin typeface="+mj-lt"/>
              <a:ea typeface="맑은 고딕" pitchFamily="50" charset="-127"/>
            </a:endParaRPr>
          </a:p>
        </p:txBody>
      </p:sp>
      <p:cxnSp>
        <p:nvCxnSpPr>
          <p:cNvPr id="27" name="직선 화살표 연결선 26"/>
          <p:cNvCxnSpPr>
            <a:stCxn id="22" idx="3"/>
          </p:cNvCxnSpPr>
          <p:nvPr/>
        </p:nvCxnSpPr>
        <p:spPr>
          <a:xfrm rot="5400000" flipH="1" flipV="1">
            <a:off x="2389510" y="2355974"/>
            <a:ext cx="444500" cy="16891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>
            <a:stCxn id="22" idx="2"/>
            <a:endCxn id="9" idx="2"/>
          </p:cNvCxnSpPr>
          <p:nvPr/>
        </p:nvCxnSpPr>
        <p:spPr>
          <a:xfrm rot="16200000" flipH="1">
            <a:off x="2345060" y="3556124"/>
            <a:ext cx="488950" cy="164465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167260" y="2889374"/>
            <a:ext cx="889000" cy="266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100%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167260" y="4445124"/>
            <a:ext cx="666750" cy="266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맑은 고딕" pitchFamily="50" charset="-127"/>
                <a:ea typeface="맑은 고딕" pitchFamily="50" charset="-127"/>
              </a:rPr>
              <a:t>10%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Control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endParaRPr lang="ko-KR" altLang="en-US" sz="2000" dirty="0" smtClean="0"/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endParaRPr lang="en-US" altLang="ko-KR" sz="2000" b="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15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433" name="_x64332496" descr="EMB00000ba03a4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848"/>
            <a:ext cx="5832648" cy="4248472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611560" y="1268760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Q.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갑이 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K3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에 대한 의결권을  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K1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에게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위임하지 않을 경우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, K1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이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 K3~K7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을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연결할 수 있는가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96136" y="2204864"/>
            <a:ext cx="28803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9875" indent="-269875">
              <a:buFont typeface="Wingdings" pitchFamily="2" charset="2"/>
              <a:buChar char="ü"/>
            </a:pPr>
            <a:r>
              <a:rPr lang="en-US" altLang="ko-KR" sz="1600" b="0" dirty="0" smtClean="0">
                <a:latin typeface="휴먼모음T" pitchFamily="18" charset="-127"/>
                <a:ea typeface="휴먼모음T" pitchFamily="18" charset="-127"/>
              </a:rPr>
              <a:t>K1~K3</a:t>
            </a:r>
            <a:r>
              <a:rPr lang="ko-KR" altLang="en-US" sz="1600" b="0" dirty="0" smtClean="0">
                <a:latin typeface="휴먼모음T" pitchFamily="18" charset="-127"/>
                <a:ea typeface="휴먼모음T" pitchFamily="18" charset="-127"/>
              </a:rPr>
              <a:t>의</a:t>
            </a:r>
            <a:r>
              <a:rPr lang="en-US" altLang="ko-KR" sz="16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b="0" dirty="0" smtClean="0">
                <a:latin typeface="휴먼모음T" pitchFamily="18" charset="-127"/>
                <a:ea typeface="휴먼모음T" pitchFamily="18" charset="-127"/>
              </a:rPr>
              <a:t>이사회 구성원 중 </a:t>
            </a:r>
            <a:r>
              <a:rPr lang="en-US" altLang="ko-KR" sz="1600" b="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600" b="0" dirty="0" smtClean="0">
                <a:latin typeface="휴먼모음T" pitchFamily="18" charset="-127"/>
                <a:ea typeface="휴먼모음T" pitchFamily="18" charset="-127"/>
              </a:rPr>
              <a:t>명이 동일인</a:t>
            </a:r>
            <a:endParaRPr lang="en-US" altLang="ko-KR" sz="1600" b="0" dirty="0" smtClean="0">
              <a:latin typeface="휴먼모음T" pitchFamily="18" charset="-127"/>
              <a:ea typeface="휴먼모음T" pitchFamily="18" charset="-127"/>
            </a:endParaRPr>
          </a:p>
          <a:p>
            <a:pPr marL="269875" indent="-269875">
              <a:buFont typeface="Wingdings" pitchFamily="2" charset="2"/>
              <a:buChar char="ü"/>
            </a:pPr>
            <a:endParaRPr lang="en-US" altLang="ko-KR" sz="1600" b="0" dirty="0" smtClean="0">
              <a:latin typeface="휴먼모음T" pitchFamily="18" charset="-127"/>
              <a:ea typeface="휴먼모음T" pitchFamily="18" charset="-127"/>
            </a:endParaRPr>
          </a:p>
          <a:p>
            <a:pPr marL="269875" indent="-269875">
              <a:buFont typeface="Wingdings" pitchFamily="2" charset="2"/>
              <a:buChar char="ü"/>
            </a:pPr>
            <a:r>
              <a:rPr lang="en-US" altLang="ko-KR" sz="1600" b="0" dirty="0" smtClean="0">
                <a:latin typeface="휴먼모음T" pitchFamily="18" charset="-127"/>
                <a:ea typeface="휴먼모음T" pitchFamily="18" charset="-127"/>
              </a:rPr>
              <a:t>K3(</a:t>
            </a:r>
            <a:r>
              <a:rPr lang="ko-KR" altLang="en-US" sz="1600" b="0" dirty="0" smtClean="0">
                <a:latin typeface="휴먼모음T" pitchFamily="18" charset="-127"/>
                <a:ea typeface="휴먼모음T" pitchFamily="18" charset="-127"/>
              </a:rPr>
              <a:t>부동산 임대업</a:t>
            </a:r>
            <a:r>
              <a:rPr lang="en-US" altLang="ko-KR" sz="1600" b="0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600" b="0" dirty="0" smtClean="0">
                <a:latin typeface="휴먼모음T" pitchFamily="18" charset="-127"/>
                <a:ea typeface="휴먼모음T" pitchFamily="18" charset="-127"/>
              </a:rPr>
              <a:t>는 직원이 없는 형식상 회사이며</a:t>
            </a:r>
            <a:r>
              <a:rPr lang="en-US" altLang="ko-KR" sz="1600" b="0" dirty="0" smtClean="0">
                <a:latin typeface="휴먼모음T" pitchFamily="18" charset="-127"/>
                <a:ea typeface="휴먼모음T" pitchFamily="18" charset="-127"/>
              </a:rPr>
              <a:t>, K1</a:t>
            </a:r>
            <a:r>
              <a:rPr lang="ko-KR" altLang="en-US" sz="1600" b="0" dirty="0" smtClean="0">
                <a:latin typeface="휴먼모음T" pitchFamily="18" charset="-127"/>
                <a:ea typeface="휴먼모음T" pitchFamily="18" charset="-127"/>
              </a:rPr>
              <a:t>이 영업</a:t>
            </a:r>
            <a:r>
              <a:rPr lang="en-US" altLang="ko-KR" sz="1600" b="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b="0" dirty="0" smtClean="0">
                <a:latin typeface="휴먼모음T" pitchFamily="18" charset="-127"/>
                <a:ea typeface="휴먼모음T" pitchFamily="18" charset="-127"/>
              </a:rPr>
              <a:t>관리</a:t>
            </a:r>
            <a:r>
              <a:rPr lang="en-US" altLang="ko-KR" sz="1600" b="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b="0" dirty="0" smtClean="0">
                <a:latin typeface="휴먼모음T" pitchFamily="18" charset="-127"/>
                <a:ea typeface="휴먼모음T" pitchFamily="18" charset="-127"/>
              </a:rPr>
              <a:t>회계</a:t>
            </a:r>
            <a:r>
              <a:rPr lang="en-US" altLang="ko-KR" sz="1600" b="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b="0" dirty="0" smtClean="0">
                <a:latin typeface="휴먼모음T" pitchFamily="18" charset="-127"/>
                <a:ea typeface="휴먼모음T" pitchFamily="18" charset="-127"/>
              </a:rPr>
              <a:t>자금에 대한 업무와 </a:t>
            </a:r>
            <a:r>
              <a:rPr lang="en-US" altLang="ko-KR" sz="1600" b="0" dirty="0" smtClean="0">
                <a:latin typeface="휴먼모음T" pitchFamily="18" charset="-127"/>
                <a:ea typeface="휴먼모음T" pitchFamily="18" charset="-127"/>
              </a:rPr>
              <a:t>K4~K7</a:t>
            </a:r>
            <a:r>
              <a:rPr lang="ko-KR" altLang="en-US" sz="1600" b="0" dirty="0" smtClean="0">
                <a:latin typeface="휴먼모음T" pitchFamily="18" charset="-127"/>
                <a:ea typeface="휴먼모음T" pitchFamily="18" charset="-127"/>
              </a:rPr>
              <a:t>에 대한 주요 의사결정 수행</a:t>
            </a:r>
            <a:r>
              <a:rPr lang="en-US" altLang="ko-KR" sz="1600" b="0" dirty="0" smtClean="0">
                <a:latin typeface="휴먼모음T" pitchFamily="18" charset="-127"/>
                <a:ea typeface="휴먼모음T" pitchFamily="18" charset="-127"/>
              </a:rPr>
              <a:t>  </a:t>
            </a:r>
            <a:endParaRPr lang="ko-KR" altLang="en-US" sz="1600" b="0" dirty="0" smtClean="0">
              <a:latin typeface="휴먼모음T" pitchFamily="18" charset="-127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endParaRPr lang="en-US" altLang="ko-KR" sz="2000" b="0" dirty="0" smtClean="0">
              <a:latin typeface="+mj-lt"/>
              <a:ea typeface="휴먼모음T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Control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169200" lvl="0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Local 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법규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등</a:t>
            </a: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69200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1463" indent="-271463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800" dirty="0" smtClean="0">
                <a:latin typeface="맑은 고딕" pitchFamily="50" charset="-127"/>
                <a:ea typeface="맑은 고딕" pitchFamily="50" charset="-127"/>
              </a:rPr>
              <a:t>실질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latin typeface="맑은 고딕" pitchFamily="50" charset="-127"/>
                <a:ea typeface="맑은 고딕" pitchFamily="50" charset="-127"/>
              </a:rPr>
              <a:t>지배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’에 </a:t>
            </a:r>
            <a:r>
              <a:rPr lang="en-US" altLang="ko-KR" sz="1800" dirty="0" err="1" smtClean="0">
                <a:latin typeface="맑은 고딕" pitchFamily="50" charset="-127"/>
                <a:ea typeface="맑은 고딕" pitchFamily="50" charset="-127"/>
              </a:rPr>
              <a:t>대해서는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각 </a:t>
            </a:r>
            <a:r>
              <a:rPr lang="en-US" altLang="ko-KR" sz="1800" dirty="0" err="1" smtClean="0">
                <a:latin typeface="맑은 고딕" pitchFamily="50" charset="-127"/>
                <a:ea typeface="맑은 고딕" pitchFamily="50" charset="-127"/>
              </a:rPr>
              <a:t>국가의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err="1" smtClean="0">
                <a:latin typeface="맑은 고딕" pitchFamily="50" charset="-127"/>
                <a:ea typeface="맑은 고딕" pitchFamily="50" charset="-127"/>
              </a:rPr>
              <a:t>상황이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err="1" smtClean="0">
                <a:latin typeface="맑은 고딕" pitchFamily="50" charset="-127"/>
                <a:ea typeface="맑은 고딕" pitchFamily="50" charset="-127"/>
              </a:rPr>
              <a:t>달라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err="1" smtClean="0">
                <a:latin typeface="맑은 고딕" pitchFamily="50" charset="-127"/>
                <a:ea typeface="맑은 고딕" pitchFamily="50" charset="-127"/>
              </a:rPr>
              <a:t>국가별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800" dirty="0" err="1" smtClean="0">
                <a:latin typeface="맑은 고딕" pitchFamily="50" charset="-127"/>
                <a:ea typeface="맑은 고딕" pitchFamily="50" charset="-127"/>
              </a:rPr>
              <a:t>상황별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err="1" smtClean="0">
                <a:latin typeface="맑은 고딕" pitchFamily="50" charset="-127"/>
                <a:ea typeface="맑은 고딕" pitchFamily="50" charset="-127"/>
              </a:rPr>
              <a:t>판단하고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err="1" smtClean="0">
                <a:latin typeface="맑은 고딕" pitchFamily="50" charset="-127"/>
                <a:ea typeface="맑은 고딕" pitchFamily="50" charset="-127"/>
              </a:rPr>
              <a:t>있는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err="1" smtClean="0">
                <a:latin typeface="맑은 고딕" pitchFamily="50" charset="-127"/>
                <a:ea typeface="맑은 고딕" pitchFamily="50" charset="-127"/>
              </a:rPr>
              <a:t>것으로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err="1" smtClean="0">
                <a:latin typeface="맑은 고딕" pitchFamily="50" charset="-127"/>
                <a:ea typeface="맑은 고딕" pitchFamily="50" charset="-127"/>
              </a:rPr>
              <a:t>파악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ko-KR" sz="1800" dirty="0" smtClean="0">
              <a:latin typeface="맑은 고딕" pitchFamily="50" charset="-127"/>
              <a:ea typeface="맑은 고딕" pitchFamily="50" charset="-127"/>
            </a:endParaRPr>
          </a:p>
          <a:p>
            <a:pPr marL="169200" lvl="0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2000" dirty="0" smtClean="0">
              <a:solidFill>
                <a:srgbClr val="0033CC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11213" lvl="1" indent="-35401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실질지배 </a:t>
            </a: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</a:rPr>
              <a:t>판단시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 우호지분을 포함할 수 있는가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? </a:t>
            </a:r>
          </a:p>
          <a:p>
            <a:pPr marL="811213" lvl="1" indent="-35401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공정거래법에 따른 종속기업을 회계기준상 종속기업으로 볼 수 있는가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? </a:t>
            </a: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16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Control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17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39552" y="1412776"/>
          <a:ext cx="8358246" cy="4877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094"/>
                <a:gridCol w="1195080"/>
                <a:gridCol w="1278198"/>
                <a:gridCol w="1109502"/>
                <a:gridCol w="2084695"/>
                <a:gridCol w="1539677"/>
              </a:tblGrid>
              <a:tr h="17935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종전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K-IFRS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 차이     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연결범위변동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54036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삼성전자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자산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1,182,815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1,121,797 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 △61,018       (△5.2)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98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→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116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07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부채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452,272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391,345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 △60,927      (△13.5)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807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자본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730,543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730,452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       △91            (0)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807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</a:rPr>
                        <a:t>당기순이익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102,299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97,605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   △4,694       (△4.6)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87563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LG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자산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688,389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120,087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△568,302     (△82.6)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162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사 →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사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(LG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전자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, LG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화학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, LG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</a:rPr>
                        <a:t>텔레콤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 제외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075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부채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394,081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34,070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△360,011     (△91.4)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/>
                </a:tc>
              </a:tr>
              <a:tr h="38075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자본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294,308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86,017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△208,291     (△70.8)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/>
                </a:tc>
              </a:tr>
              <a:tr h="38075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</a:rPr>
                        <a:t>당기순이익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52,256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15,825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  △36,431     (△69.7)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/>
                </a:tc>
              </a:tr>
              <a:tr h="380753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LG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전자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자산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447,567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321,145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△126,422     (△28.2)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87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사 →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87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사</a:t>
                      </a:r>
                    </a:p>
                    <a:p>
                      <a:pPr latinLnBrk="1"/>
                      <a:endParaRPr lang="en-US" altLang="ko-KR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(LG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디스플레이 등 제외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소규모 포함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075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부채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275,228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196,892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  △78,335     (△28.5)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/>
                </a:tc>
              </a:tr>
              <a:tr h="38075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</a:rPr>
                        <a:t>자본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172,339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124,252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  △48,087     (△27.9)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/>
                </a:tc>
              </a:tr>
              <a:tr h="12411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</a:rPr>
                        <a:t>당기순이익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27,908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23,501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   △4,406   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</a:rPr>
                        <a:t>(△15.8)</a:t>
                      </a:r>
                      <a:endParaRPr lang="ko-KR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539552" y="1052736"/>
            <a:ext cx="51663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IFRS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도입 전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·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후의 기업별 재무수치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증감율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현황</a:t>
            </a:r>
            <a:endParaRPr lang="ko-KR" altLang="en-US" sz="1600" dirty="0"/>
          </a:p>
        </p:txBody>
      </p:sp>
      <p:sp>
        <p:nvSpPr>
          <p:cNvPr id="12" name="직사각형 11"/>
          <p:cNvSpPr/>
          <p:nvPr/>
        </p:nvSpPr>
        <p:spPr>
          <a:xfrm>
            <a:off x="6516216" y="1052736"/>
            <a:ext cx="21018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(FY 2009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3700860" y="3895031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중간지배기업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169200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중간지배기업은 최상위지배기업의 대리인인가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18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11" name="타원 10"/>
          <p:cNvSpPr/>
          <p:nvPr/>
        </p:nvSpPr>
        <p:spPr bwMode="auto">
          <a:xfrm>
            <a:off x="1835696" y="2060848"/>
            <a:ext cx="1224136" cy="504056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solidFill>
                  <a:srgbClr val="FF0000"/>
                </a:solidFill>
                <a:latin typeface="+mj-lt"/>
                <a:ea typeface="HY헤드라인M" pitchFamily="18" charset="-127"/>
              </a:rPr>
              <a:t>P</a:t>
            </a:r>
            <a:endParaRPr lang="ko-KR" altLang="en-US" sz="2000" dirty="0" smtClean="0">
              <a:solidFill>
                <a:srgbClr val="FF0000"/>
              </a:solidFill>
              <a:latin typeface="+mj-lt"/>
              <a:ea typeface="HY헤드라인M" pitchFamily="18" charset="-127"/>
            </a:endParaRPr>
          </a:p>
        </p:txBody>
      </p:sp>
      <p:sp>
        <p:nvSpPr>
          <p:cNvPr id="12" name="타원 11"/>
          <p:cNvSpPr/>
          <p:nvPr/>
        </p:nvSpPr>
        <p:spPr bwMode="auto">
          <a:xfrm>
            <a:off x="1835696" y="2996952"/>
            <a:ext cx="1224136" cy="504056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solidFill>
                  <a:srgbClr val="FF0000"/>
                </a:solidFill>
                <a:latin typeface="+mj-lt"/>
                <a:ea typeface="HY헤드라인M" pitchFamily="18" charset="-127"/>
              </a:rPr>
              <a:t>B</a:t>
            </a:r>
            <a:endParaRPr lang="ko-KR" altLang="en-US" sz="2000" dirty="0" smtClean="0">
              <a:solidFill>
                <a:srgbClr val="FF0000"/>
              </a:solidFill>
              <a:latin typeface="+mj-lt"/>
              <a:ea typeface="HY헤드라인M" pitchFamily="18" charset="-127"/>
            </a:endParaRPr>
          </a:p>
        </p:txBody>
      </p:sp>
      <p:sp>
        <p:nvSpPr>
          <p:cNvPr id="13" name="타원 12"/>
          <p:cNvSpPr/>
          <p:nvPr/>
        </p:nvSpPr>
        <p:spPr bwMode="auto">
          <a:xfrm>
            <a:off x="1115616" y="4077072"/>
            <a:ext cx="1224136" cy="504056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solidFill>
                  <a:schemeClr val="bg1"/>
                </a:solidFill>
                <a:latin typeface="+mj-lt"/>
                <a:ea typeface="HY헤드라인M" pitchFamily="18" charset="-127"/>
              </a:rPr>
              <a:t>S1</a:t>
            </a:r>
            <a:endParaRPr lang="ko-KR" altLang="en-US" sz="2000" dirty="0" smtClean="0">
              <a:solidFill>
                <a:schemeClr val="bg1"/>
              </a:solidFill>
              <a:latin typeface="+mj-lt"/>
              <a:ea typeface="HY헤드라인M" pitchFamily="18" charset="-127"/>
            </a:endParaRPr>
          </a:p>
        </p:txBody>
      </p:sp>
      <p:sp>
        <p:nvSpPr>
          <p:cNvPr id="14" name="타원 13"/>
          <p:cNvSpPr/>
          <p:nvPr/>
        </p:nvSpPr>
        <p:spPr bwMode="auto">
          <a:xfrm>
            <a:off x="2699792" y="4077072"/>
            <a:ext cx="1224136" cy="504056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solidFill>
                  <a:schemeClr val="bg1"/>
                </a:solidFill>
                <a:latin typeface="+mj-lt"/>
                <a:ea typeface="HY헤드라인M" pitchFamily="18" charset="-127"/>
              </a:rPr>
              <a:t>S2</a:t>
            </a:r>
            <a:endParaRPr lang="ko-KR" altLang="en-US" sz="2000" dirty="0" smtClean="0">
              <a:solidFill>
                <a:schemeClr val="bg1"/>
              </a:solidFill>
              <a:latin typeface="+mj-lt"/>
              <a:ea typeface="HY헤드라인M" pitchFamily="18" charset="-127"/>
            </a:endParaRPr>
          </a:p>
        </p:txBody>
      </p:sp>
      <p:cxnSp>
        <p:nvCxnSpPr>
          <p:cNvPr id="16" name="직선 화살표 연결선 15"/>
          <p:cNvCxnSpPr>
            <a:stCxn id="11" idx="4"/>
            <a:endCxn id="12" idx="0"/>
          </p:cNvCxnSpPr>
          <p:nvPr/>
        </p:nvCxnSpPr>
        <p:spPr bwMode="auto">
          <a:xfrm rot="5400000">
            <a:off x="2231740" y="2780928"/>
            <a:ext cx="432048" cy="1588"/>
          </a:xfrm>
          <a:prstGeom prst="straightConnector1">
            <a:avLst/>
          </a:prstGeom>
          <a:noFill/>
          <a:ln w="22225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20" name="직선 화살표 연결선 19"/>
          <p:cNvCxnSpPr>
            <a:stCxn id="12" idx="4"/>
            <a:endCxn id="13" idx="0"/>
          </p:cNvCxnSpPr>
          <p:nvPr/>
        </p:nvCxnSpPr>
        <p:spPr bwMode="auto">
          <a:xfrm rot="5400000">
            <a:off x="1799692" y="3429000"/>
            <a:ext cx="576064" cy="720080"/>
          </a:xfrm>
          <a:prstGeom prst="straightConnector1">
            <a:avLst/>
          </a:prstGeom>
          <a:noFill/>
          <a:ln w="22225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21" name="직선 화살표 연결선 20"/>
          <p:cNvCxnSpPr>
            <a:endCxn id="14" idx="0"/>
          </p:cNvCxnSpPr>
          <p:nvPr/>
        </p:nvCxnSpPr>
        <p:spPr bwMode="auto">
          <a:xfrm>
            <a:off x="2555776" y="3501008"/>
            <a:ext cx="756084" cy="576064"/>
          </a:xfrm>
          <a:prstGeom prst="straightConnector1">
            <a:avLst/>
          </a:prstGeom>
          <a:noFill/>
          <a:ln w="22225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35" name="직사각형 34"/>
          <p:cNvSpPr/>
          <p:nvPr/>
        </p:nvSpPr>
        <p:spPr>
          <a:xfrm>
            <a:off x="3347864" y="2924944"/>
            <a:ext cx="5616624" cy="474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200" indent="-1692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P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사는 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S1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과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S2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를 궁극적으로 지배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고로 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B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S1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과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S2 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지배 불가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169200" indent="-169200">
              <a:lnSpc>
                <a:spcPts val="1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지배력은 배타적이므로 공유 불가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고로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B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는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S1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과 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S2 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지배 불가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3700860" y="3895031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중간지배기업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169200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중간지배기업은 최상위지배기업의 대리인인가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18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11" name="타원 10"/>
          <p:cNvSpPr/>
          <p:nvPr/>
        </p:nvSpPr>
        <p:spPr bwMode="auto">
          <a:xfrm>
            <a:off x="1835696" y="2060848"/>
            <a:ext cx="1224136" cy="504056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solidFill>
                  <a:srgbClr val="FF0000"/>
                </a:solidFill>
                <a:latin typeface="+mj-lt"/>
                <a:ea typeface="HY헤드라인M" pitchFamily="18" charset="-127"/>
              </a:rPr>
              <a:t>P</a:t>
            </a:r>
            <a:endParaRPr lang="ko-KR" altLang="en-US" sz="2000" dirty="0" smtClean="0">
              <a:solidFill>
                <a:srgbClr val="FF0000"/>
              </a:solidFill>
              <a:latin typeface="+mj-lt"/>
              <a:ea typeface="HY헤드라인M" pitchFamily="18" charset="-127"/>
            </a:endParaRPr>
          </a:p>
        </p:txBody>
      </p:sp>
      <p:sp>
        <p:nvSpPr>
          <p:cNvPr id="12" name="타원 11"/>
          <p:cNvSpPr/>
          <p:nvPr/>
        </p:nvSpPr>
        <p:spPr bwMode="auto">
          <a:xfrm>
            <a:off x="1835696" y="2996952"/>
            <a:ext cx="1224136" cy="504056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solidFill>
                  <a:srgbClr val="FF0000"/>
                </a:solidFill>
                <a:latin typeface="+mj-lt"/>
                <a:ea typeface="HY헤드라인M" pitchFamily="18" charset="-127"/>
              </a:rPr>
              <a:t>B</a:t>
            </a:r>
            <a:endParaRPr lang="ko-KR" altLang="en-US" sz="2000" dirty="0" smtClean="0">
              <a:solidFill>
                <a:srgbClr val="FF0000"/>
              </a:solidFill>
              <a:latin typeface="+mj-lt"/>
              <a:ea typeface="HY헤드라인M" pitchFamily="18" charset="-127"/>
            </a:endParaRPr>
          </a:p>
        </p:txBody>
      </p:sp>
      <p:sp>
        <p:nvSpPr>
          <p:cNvPr id="13" name="타원 12"/>
          <p:cNvSpPr/>
          <p:nvPr/>
        </p:nvSpPr>
        <p:spPr bwMode="auto">
          <a:xfrm>
            <a:off x="1115616" y="4077072"/>
            <a:ext cx="1224136" cy="504056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solidFill>
                  <a:schemeClr val="bg1"/>
                </a:solidFill>
                <a:latin typeface="+mj-lt"/>
                <a:ea typeface="HY헤드라인M" pitchFamily="18" charset="-127"/>
              </a:rPr>
              <a:t>S1</a:t>
            </a:r>
            <a:endParaRPr lang="ko-KR" altLang="en-US" sz="2000" dirty="0" smtClean="0">
              <a:solidFill>
                <a:schemeClr val="bg1"/>
              </a:solidFill>
              <a:latin typeface="+mj-lt"/>
              <a:ea typeface="HY헤드라인M" pitchFamily="18" charset="-127"/>
            </a:endParaRPr>
          </a:p>
        </p:txBody>
      </p:sp>
      <p:sp>
        <p:nvSpPr>
          <p:cNvPr id="14" name="타원 13"/>
          <p:cNvSpPr/>
          <p:nvPr/>
        </p:nvSpPr>
        <p:spPr bwMode="auto">
          <a:xfrm>
            <a:off x="2699792" y="4077072"/>
            <a:ext cx="1224136" cy="504056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solidFill>
                  <a:schemeClr val="bg1"/>
                </a:solidFill>
                <a:latin typeface="+mj-lt"/>
                <a:ea typeface="HY헤드라인M" pitchFamily="18" charset="-127"/>
              </a:rPr>
              <a:t>S2</a:t>
            </a:r>
            <a:endParaRPr lang="ko-KR" altLang="en-US" sz="2000" dirty="0" smtClean="0">
              <a:solidFill>
                <a:schemeClr val="bg1"/>
              </a:solidFill>
              <a:latin typeface="+mj-lt"/>
              <a:ea typeface="HY헤드라인M" pitchFamily="18" charset="-127"/>
            </a:endParaRPr>
          </a:p>
        </p:txBody>
      </p:sp>
      <p:cxnSp>
        <p:nvCxnSpPr>
          <p:cNvPr id="16" name="직선 화살표 연결선 15"/>
          <p:cNvCxnSpPr>
            <a:stCxn id="11" idx="4"/>
            <a:endCxn id="12" idx="0"/>
          </p:cNvCxnSpPr>
          <p:nvPr/>
        </p:nvCxnSpPr>
        <p:spPr bwMode="auto">
          <a:xfrm rot="5400000">
            <a:off x="2231740" y="2780928"/>
            <a:ext cx="432048" cy="1588"/>
          </a:xfrm>
          <a:prstGeom prst="straightConnector1">
            <a:avLst/>
          </a:prstGeom>
          <a:noFill/>
          <a:ln w="22225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20" name="직선 화살표 연결선 19"/>
          <p:cNvCxnSpPr>
            <a:stCxn id="12" idx="4"/>
            <a:endCxn id="13" idx="0"/>
          </p:cNvCxnSpPr>
          <p:nvPr/>
        </p:nvCxnSpPr>
        <p:spPr bwMode="auto">
          <a:xfrm rot="5400000">
            <a:off x="1799692" y="3429000"/>
            <a:ext cx="576064" cy="720080"/>
          </a:xfrm>
          <a:prstGeom prst="straightConnector1">
            <a:avLst/>
          </a:prstGeom>
          <a:noFill/>
          <a:ln w="22225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21" name="직선 화살표 연결선 20"/>
          <p:cNvCxnSpPr>
            <a:endCxn id="14" idx="0"/>
          </p:cNvCxnSpPr>
          <p:nvPr/>
        </p:nvCxnSpPr>
        <p:spPr bwMode="auto">
          <a:xfrm>
            <a:off x="2555776" y="3501008"/>
            <a:ext cx="756084" cy="576064"/>
          </a:xfrm>
          <a:prstGeom prst="straightConnector1">
            <a:avLst/>
          </a:prstGeom>
          <a:noFill/>
          <a:ln w="22225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35" name="직사각형 34"/>
          <p:cNvSpPr/>
          <p:nvPr/>
        </p:nvSpPr>
        <p:spPr>
          <a:xfrm>
            <a:off x="3347864" y="2924944"/>
            <a:ext cx="5616624" cy="474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200" indent="-1692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P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사는 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S1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과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S2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를 궁극적으로 지배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고로 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B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S1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과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S2 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지배 불가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169200" indent="-169200">
              <a:lnSpc>
                <a:spcPts val="1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지배력은 배타적이므로 공유 불가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고로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B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는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S1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과 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S2 </a:t>
            </a:r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지배 불가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683568" y="4869160"/>
            <a:ext cx="792088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200" indent="-169200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본인과 대리인 관계는 경제적 실질이 다른 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자간의 계약관계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271463" indent="-271463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지배종속관계는 동일 경제적 실체로서 중간연결재무정보는 최상위 기업을 중심으로 한 연결재무정보의 하부부문정보로서 의의 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69200" indent="-169200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u"/>
              <a:defRPr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따라서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B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는 연결재무제표 작성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무한책임사원의 회계처리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393016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169200" lvl="0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무한책임사원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(GP)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은 사모투자전문회사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(PEF)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를 항상 연결해야 하는가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1800" b="0" dirty="0" smtClean="0">
              <a:latin typeface="휴먼모음T" pitchFamily="18" charset="-127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자본시장법 제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269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조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272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조 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  PEF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는 투자목적 펀드이며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상법상 합자회사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  PEF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에는 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GP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와 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LP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로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구성되며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GP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중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1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인이 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PEF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업무집행사원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  GP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는 상법상 무한책임사원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  유한책임사원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(LP)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은 의결권 행사에 영향을 미쳐서는 안되며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GP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는 업무집행 권리와 의무가 있음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19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무한책임사원의 회계처리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393016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169200" lvl="0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무한책임사원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(GP)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은 사모투자전문회사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(PEF)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를 항상 연결해야 하는가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1800" b="0" dirty="0" smtClean="0">
              <a:latin typeface="휴먼모음T" pitchFamily="18" charset="-127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자본시장법 제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269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조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272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조 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  PEF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는 투자목적 펀드이며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상법상 합자회사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  PEF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에는 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GP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와 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LP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로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구성되며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GP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중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1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인이 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PEF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업무집행사원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  GP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는 상법상 무한책임사원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  유한책임사원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(LP)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은 의결권 행사에 영향을 미쳐서는 안되며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GP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는 업무집행 권리와 의무가 있음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1083600" lvl="2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1077913" lvl="1" indent="-620713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PEF :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투자대상을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언제 선정하느냐에 따라 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Blind Fund, Project Fund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로 구분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PEF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 실질계약 조건 매우 다양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: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지분출자자 다수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지분출자자 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1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인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19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5. SPE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r>
              <a:rPr lang="ko-KR" altLang="ko-KR" sz="2000" b="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특징</a:t>
            </a:r>
            <a:endParaRPr lang="en-US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활동이 제약되고, 설계된 기업의 활동에 대해 일반 기업처럼 지시되지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않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아,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일반적으로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전형적인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지배구조를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갖고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있지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않음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>
              <a:lnSpc>
                <a:spcPct val="150000"/>
              </a:lnSpc>
            </a:pPr>
            <a:endParaRPr lang="en-US" altLang="ko-KR" sz="800" b="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2000" b="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특수목적 예</a:t>
            </a:r>
            <a:endParaRPr lang="en-US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리스, 연구개발 활동, 금융자산의 유동화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>
              <a:lnSpc>
                <a:spcPct val="150000"/>
              </a:lnSpc>
            </a:pPr>
            <a:endParaRPr lang="ko-KR" altLang="ko-KR" sz="800" b="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0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SPE의</a:t>
            </a:r>
            <a:r>
              <a:rPr lang="en-US" altLang="ko-KR" sz="2000" b="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b="0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형태</a:t>
            </a:r>
            <a:r>
              <a:rPr lang="en-US" altLang="ko-KR" sz="2000" b="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기업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신탁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파트너십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그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밖의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법인격이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없는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실체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>
              <a:lnSpc>
                <a:spcPct val="150000"/>
              </a:lnSpc>
            </a:pPr>
            <a:endParaRPr lang="en-US" altLang="ko-KR" sz="800" b="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SPE </a:t>
            </a:r>
            <a:r>
              <a:rPr lang="en-US" altLang="ko-KR" sz="2000" b="0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운영</a:t>
            </a:r>
            <a:r>
              <a:rPr lang="en-US" altLang="ko-KR" sz="2000" b="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일반적으로 운영</a:t>
            </a:r>
          </a:p>
          <a:p>
            <a:pPr lvl="1">
              <a:lnSpc>
                <a:spcPct val="150000"/>
              </a:lnSpc>
            </a:pP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법률적 약정을 통해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자동조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종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방식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(autopilot)</a:t>
            </a:r>
            <a:r>
              <a:rPr lang="ko-KR" altLang="ko-KR" sz="1800" b="0" dirty="0" err="1" smtClean="0">
                <a:latin typeface="맑은 고딕" pitchFamily="50" charset="-127"/>
                <a:ea typeface="맑은 고딕" pitchFamily="50" charset="-127"/>
              </a:rPr>
              <a:t>으로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 운영되기도..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20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5. SPE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416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r>
              <a:rPr lang="ko-KR" altLang="ko-KR" sz="2000" b="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누가 SPE를 지배하고 있으며 연결해야 하는가? (예시)</a:t>
            </a:r>
            <a:endParaRPr lang="en-US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ko-KR" altLang="ko-KR" sz="20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31825" lvl="1" indent="-174625">
              <a:buFont typeface="Arial" pitchFamily="34" charset="0"/>
              <a:buChar char="•"/>
            </a:pP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실질적으로 SPE의 활동이 한 기업의 특정 사업의 필요에 따라 수행되고 그 기업이 SPE의 운영으로 인한 </a:t>
            </a:r>
            <a:r>
              <a:rPr lang="ko-KR" altLang="ko-KR" sz="1800" b="0" dirty="0" err="1" smtClean="0">
                <a:latin typeface="맑은 고딕" pitchFamily="50" charset="-127"/>
                <a:ea typeface="맑은 고딕" pitchFamily="50" charset="-127"/>
              </a:rPr>
              <a:t>효익을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 얻고 있을 경우 그 기업</a:t>
            </a:r>
          </a:p>
          <a:p>
            <a:pPr lvl="1">
              <a:buFont typeface="Arial" pitchFamily="34" charset="0"/>
              <a:buChar char="•"/>
            </a:pP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31825" lvl="1" indent="-174625">
              <a:buFont typeface="Arial" pitchFamily="34" charset="0"/>
              <a:buChar char="•"/>
            </a:pP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실질적으로 기업이 SPE의 활동으로 인한 </a:t>
            </a:r>
            <a:r>
              <a:rPr lang="ko-KR" altLang="ko-KR" sz="1800" b="0" dirty="0" err="1" smtClean="0">
                <a:latin typeface="맑은 고딕" pitchFamily="50" charset="-127"/>
                <a:ea typeface="맑은 고딕" pitchFamily="50" charset="-127"/>
              </a:rPr>
              <a:t>효익의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 과반을 얻을 수 있는 의사결정권한이 있거나 ‘autopilot’을 수립하여 이러한 의사결정능력을 위임하고 있을 경우 그 기업</a:t>
            </a:r>
          </a:p>
          <a:p>
            <a:pPr lvl="1">
              <a:buFont typeface="Arial" pitchFamily="34" charset="0"/>
              <a:buChar char="•"/>
            </a:pP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31825" lvl="1" indent="-174625">
              <a:buFont typeface="Arial" pitchFamily="34" charset="0"/>
              <a:buChar char="•"/>
            </a:pP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실질적으로 기업이 SPE의 </a:t>
            </a:r>
            <a:r>
              <a:rPr lang="ko-KR" altLang="ko-KR" sz="1800" b="0" dirty="0" err="1" smtClean="0">
                <a:latin typeface="맑은 고딕" pitchFamily="50" charset="-127"/>
                <a:ea typeface="맑은 고딕" pitchFamily="50" charset="-127"/>
              </a:rPr>
              <a:t>효익의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 과반을 얻을 수 있는 권리를 가지고 있어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SPE의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활동에서 발생하는 위험에 노출된 경우 그 기업</a:t>
            </a:r>
          </a:p>
          <a:p>
            <a:pPr lvl="1">
              <a:buFont typeface="Arial" pitchFamily="34" charset="0"/>
              <a:buChar char="•"/>
            </a:pP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31825" lvl="1" indent="-174625">
              <a:buFont typeface="Arial" pitchFamily="34" charset="0"/>
              <a:buChar char="•"/>
            </a:pP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실질적으로 SPE의 활동에서 </a:t>
            </a:r>
            <a:r>
              <a:rPr lang="ko-KR" altLang="ko-KR" sz="1800" b="0" dirty="0" err="1" smtClean="0">
                <a:latin typeface="맑은 고딕" pitchFamily="50" charset="-127"/>
                <a:ea typeface="맑은 고딕" pitchFamily="50" charset="-127"/>
              </a:rPr>
              <a:t>효익을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 얻기 위하여 기업이 SPE나 SPE의 자산과 관련된 잔여위험이나 소유위험의 과반을 가지고 있는 경우 그 기업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21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5. SPE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r>
              <a:rPr lang="ko-KR" altLang="ko-KR" sz="2000" b="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활동 (예시)</a:t>
            </a:r>
            <a:endParaRPr lang="en-US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ko-KR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19138" lvl="1" indent="-261938">
              <a:buFont typeface="Arial" pitchFamily="34" charset="0"/>
              <a:buChar char="•"/>
            </a:pP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한 기업에 장기자본의 원천을 제공하거나 기업의 일상적인 주요 또는 핵심 영업을 지원하는 자금조달 업무를 수행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719138" lvl="1" indent="-261938">
              <a:buFont typeface="Arial" pitchFamily="34" charset="0"/>
              <a:buChar char="•"/>
            </a:pPr>
            <a:endParaRPr lang="ko-KR" altLang="ko-KR" sz="800" b="0" dirty="0" err="1" smtClean="0">
              <a:latin typeface="맑은 고딕" pitchFamily="50" charset="-127"/>
              <a:ea typeface="맑은 고딕" pitchFamily="50" charset="-127"/>
            </a:endParaRPr>
          </a:p>
          <a:p>
            <a:pPr marL="719138" lvl="1" indent="-261938">
              <a:buFont typeface="Arial" pitchFamily="34" charset="0"/>
              <a:buChar char="•"/>
            </a:pP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만약 SPE가 없었다면 기업 스스로 제공해야 하는, 한 기업의 일상적인 주요 또는 핵심영업과 일관성 있는 재화나 용역을 공급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719138" lvl="1" indent="-261938">
              <a:buFont typeface="Arial" pitchFamily="34" charset="0"/>
              <a:buChar char="•"/>
            </a:pPr>
            <a:endParaRPr lang="en-US" altLang="ko-KR" sz="800" b="0" dirty="0" err="1" smtClean="0">
              <a:latin typeface="맑은 고딕" pitchFamily="50" charset="-127"/>
              <a:ea typeface="맑은 고딕" pitchFamily="50" charset="-127"/>
            </a:endParaRPr>
          </a:p>
          <a:p>
            <a:pPr marL="719138" lvl="1" indent="-261938">
              <a:buFont typeface="Arial" pitchFamily="34" charset="0"/>
              <a:buChar char="•"/>
            </a:pPr>
            <a:r>
              <a:rPr lang="ko-KR" altLang="ko-KR" sz="1800" b="0" dirty="0" err="1" smtClean="0">
                <a:latin typeface="맑은 고딕" pitchFamily="50" charset="-127"/>
                <a:ea typeface="맑은 고딕" pitchFamily="50" charset="-127"/>
              </a:rPr>
              <a:t>공급자와 중요한 고객의 관계 </a:t>
            </a:r>
          </a:p>
          <a:p>
            <a:pPr marL="719138" indent="-261938"/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indent="11113"/>
            <a:r>
              <a:rPr lang="ko-KR" altLang="ko-KR" sz="2000" b="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의사결정 (예시)</a:t>
            </a:r>
            <a:endParaRPr lang="en-US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indent="11113"/>
            <a:endParaRPr lang="ko-KR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19138" lvl="1" indent="-261938">
              <a:buFont typeface="Arial" pitchFamily="34" charset="0"/>
              <a:buChar char="•"/>
            </a:pP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SPE를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일방적으로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해산할 수 있는 능력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719138" lvl="1" indent="-261938">
              <a:buFont typeface="Arial" pitchFamily="34" charset="0"/>
              <a:buChar char="•"/>
            </a:pPr>
            <a:endParaRPr lang="ko-KR" altLang="ko-KR" sz="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719138" lvl="1" indent="-261938">
              <a:buFont typeface="Arial" pitchFamily="34" charset="0"/>
              <a:buChar char="•"/>
            </a:pP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SPE의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정관이나 내규를 변경할 수 있는 능력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719138" lvl="1" indent="-261938">
              <a:buFont typeface="Arial" pitchFamily="34" charset="0"/>
              <a:buChar char="•"/>
            </a:pPr>
            <a:endParaRPr lang="ko-KR" altLang="ko-KR" sz="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719138" lvl="1" indent="-261938">
              <a:buFont typeface="Arial" pitchFamily="34" charset="0"/>
              <a:buChar char="•"/>
            </a:pP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SPE의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정관이나 내규에 대한 변경 제안을 거부할 수 있는 능력</a:t>
            </a: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22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5. SPE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r>
              <a:rPr lang="ko-KR" altLang="ko-KR" sz="2000" b="0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효익</a:t>
            </a:r>
            <a:r>
              <a:rPr lang="ko-KR" altLang="ko-KR" sz="2000" b="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(예시)</a:t>
            </a:r>
            <a:endParaRPr lang="en-US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ko-KR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31825" lvl="1" indent="-174625">
              <a:buFont typeface="Arial" pitchFamily="34" charset="0"/>
              <a:buChar char="•"/>
            </a:pPr>
            <a:r>
              <a:rPr lang="ko-KR" altLang="ko-KR" sz="1800" b="0" dirty="0" err="1" smtClean="0">
                <a:latin typeface="맑은 고딕" pitchFamily="50" charset="-127"/>
                <a:ea typeface="맑은 고딕" pitchFamily="50" charset="-127"/>
              </a:rPr>
              <a:t>미래순현금흐름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, 순이익, 순자산이나 그 밖의 경제적 </a:t>
            </a:r>
            <a:r>
              <a:rPr lang="ko-KR" altLang="ko-KR" sz="1800" b="0" dirty="0" err="1" smtClean="0">
                <a:latin typeface="맑은 고딕" pitchFamily="50" charset="-127"/>
                <a:ea typeface="맑은 고딕" pitchFamily="50" charset="-127"/>
              </a:rPr>
              <a:t>효익의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 과반을 얻을 수 있는 권리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31825" lvl="1" indent="-174625">
              <a:buFont typeface="Arial" pitchFamily="34" charset="0"/>
              <a:buChar char="•"/>
            </a:pPr>
            <a:endParaRPr lang="ko-KR" altLang="ko-KR" sz="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SPE의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계획된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잔여배당이나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청산에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대한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잔여지분의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과반을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얻을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권리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ko-KR" altLang="ko-KR" sz="2000" b="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위험 (예시)</a:t>
            </a:r>
            <a:endParaRPr lang="en-US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8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ko-KR" altLang="ko-KR" sz="8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31825" lvl="1" indent="-174625">
              <a:buFont typeface="Arial" pitchFamily="34" charset="0"/>
              <a:buChar char="•"/>
            </a:pP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기업이 직접 또는 SPE를 통하여 간접으로 SPE의 모든 자금을 제공한 외부 투자자에게 수익이나 신용보호를 위하여 보증하는 경우</a:t>
            </a:r>
          </a:p>
          <a:p>
            <a:pPr marL="169200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23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지배력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상실시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회계처리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지배력 상실 후 보유 주식(장부금액)의 회계처리</a:t>
            </a:r>
          </a:p>
          <a:p>
            <a:pPr lvl="1">
              <a:lnSpc>
                <a:spcPct val="150000"/>
              </a:lnSpc>
            </a:pPr>
            <a:endParaRPr lang="en-US" altLang="ko-KR" sz="2000" dirty="0" smtClean="0"/>
          </a:p>
          <a:p>
            <a:pPr marL="169200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24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276600" y="3284538"/>
            <a:ext cx="2643188" cy="928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지배력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연결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ko-KR" sz="1500" b="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중대한 영향력 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지분법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공동지배력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지분법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비례연결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21" name="직선 연결선 20"/>
          <p:cNvCxnSpPr/>
          <p:nvPr/>
        </p:nvCxnSpPr>
        <p:spPr>
          <a:xfrm>
            <a:off x="1763713" y="4221163"/>
            <a:ext cx="5357812" cy="1587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위쪽 화살표 33"/>
          <p:cNvSpPr/>
          <p:nvPr/>
        </p:nvSpPr>
        <p:spPr>
          <a:xfrm>
            <a:off x="5867400" y="4365625"/>
            <a:ext cx="46038" cy="214313"/>
          </a:xfrm>
          <a:prstGeom prst="upArrow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644008" y="4941888"/>
            <a:ext cx="2592288" cy="575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잔존 투자자산 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맑은 고딕" pitchFamily="50" charset="-127"/>
                <a:ea typeface="맑은 고딕" pitchFamily="50" charset="-127"/>
              </a:rPr>
              <a:t>FV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측정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차이 </a:t>
            </a:r>
            <a:r>
              <a:rPr lang="ko-KR" altLang="en-US" sz="150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당기손익으로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인식</a:t>
            </a:r>
            <a:endParaRPr kumimoji="1" lang="ko-K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580063" y="4652963"/>
            <a:ext cx="642937" cy="214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맑은 고딕" pitchFamily="50" charset="-127"/>
                <a:ea typeface="맑은 고딕" pitchFamily="50" charset="-127"/>
              </a:rPr>
              <a:t>상실</a:t>
            </a:r>
            <a:endParaRPr kumimoji="1" lang="ko-KR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지배력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상실시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회계처리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3031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지배력 상실 후 보유 주식(장부금액)의 회계처리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관계기업이 된 경우: 제1028호 ‘관계기업 투자’ 적용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조인트벤처 참여자가 된 경우: 제1031호 ‘조인트벤처 투자지분’ 적용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그 외: 제1039호 ‘금융상품: 인식과 측정’에 따라 회계처리 </a:t>
            </a:r>
          </a:p>
          <a:p>
            <a:endParaRPr lang="en-US" altLang="ko-KR" sz="2000" dirty="0" smtClean="0"/>
          </a:p>
          <a:p>
            <a:pPr marL="169200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24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276600" y="3284538"/>
            <a:ext cx="2643188" cy="928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지배력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연결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ko-KR" sz="1500" b="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중대한 영향력 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지분법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공동지배력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지분법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비례연결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21" name="직선 연결선 20"/>
          <p:cNvCxnSpPr/>
          <p:nvPr/>
        </p:nvCxnSpPr>
        <p:spPr>
          <a:xfrm>
            <a:off x="1763713" y="4221163"/>
            <a:ext cx="5357812" cy="1587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위쪽 화살표 33"/>
          <p:cNvSpPr/>
          <p:nvPr/>
        </p:nvSpPr>
        <p:spPr>
          <a:xfrm>
            <a:off x="5867400" y="4365625"/>
            <a:ext cx="46038" cy="214313"/>
          </a:xfrm>
          <a:prstGeom prst="upArrow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644008" y="4941888"/>
            <a:ext cx="2592288" cy="575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잔존 투자자산 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맑은 고딕" pitchFamily="50" charset="-127"/>
                <a:ea typeface="맑은 고딕" pitchFamily="50" charset="-127"/>
              </a:rPr>
              <a:t>FV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측정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차이 </a:t>
            </a:r>
            <a:r>
              <a:rPr lang="ko-KR" altLang="en-US" sz="150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당기손익으로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인식</a:t>
            </a:r>
            <a:endParaRPr kumimoji="1" lang="ko-K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580063" y="4652963"/>
            <a:ext cx="642937" cy="214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맑은 고딕" pitchFamily="50" charset="-127"/>
                <a:ea typeface="맑은 고딕" pitchFamily="50" charset="-127"/>
              </a:rPr>
              <a:t>상실</a:t>
            </a:r>
            <a:endParaRPr kumimoji="1" lang="ko-KR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지배력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상실시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회계처리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3031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지배력 상실 후 보유 주식(장부금액)의 회계처리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관계기업이 된 경우: 제1028호 ‘관계기업 투자’ 적용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조인트벤처 참여자가 된 경우: 제1031호 ‘조인트벤처 투자지분’ 적용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그 외: 제1039호 ‘금융상품: 인식과 측정’에 따라 회계처리 </a:t>
            </a:r>
          </a:p>
          <a:p>
            <a:endParaRPr lang="en-US" altLang="ko-KR" sz="2000" dirty="0" smtClean="0"/>
          </a:p>
          <a:p>
            <a:pPr marL="169200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24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276600" y="3284538"/>
            <a:ext cx="2643188" cy="928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지배력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연결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ko-KR" sz="1500" b="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유의적인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영향력 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지분법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공동지배력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지분법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비례연결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21" name="직선 연결선 20"/>
          <p:cNvCxnSpPr/>
          <p:nvPr/>
        </p:nvCxnSpPr>
        <p:spPr>
          <a:xfrm>
            <a:off x="1763713" y="4221163"/>
            <a:ext cx="5357812" cy="1587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/>
          <p:cNvSpPr/>
          <p:nvPr/>
        </p:nvSpPr>
        <p:spPr>
          <a:xfrm>
            <a:off x="2987675" y="4652963"/>
            <a:ext cx="642938" cy="214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맑은 고딕" pitchFamily="50" charset="-127"/>
                <a:ea typeface="맑은 고딕" pitchFamily="50" charset="-127"/>
              </a:rPr>
              <a:t>획득</a:t>
            </a:r>
            <a:endParaRPr kumimoji="1" lang="ko-KR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" name="위쪽 화살표 32"/>
          <p:cNvSpPr/>
          <p:nvPr/>
        </p:nvSpPr>
        <p:spPr>
          <a:xfrm>
            <a:off x="3276600" y="4365625"/>
            <a:ext cx="46038" cy="214313"/>
          </a:xfrm>
          <a:prstGeom prst="upArrow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" name="위쪽 화살표 33"/>
          <p:cNvSpPr/>
          <p:nvPr/>
        </p:nvSpPr>
        <p:spPr>
          <a:xfrm>
            <a:off x="5867400" y="4365625"/>
            <a:ext cx="46038" cy="214313"/>
          </a:xfrm>
          <a:prstGeom prst="upArrow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644008" y="4941888"/>
            <a:ext cx="2592288" cy="575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잔존 투자자산 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맑은 고딕" pitchFamily="50" charset="-127"/>
                <a:ea typeface="맑은 고딕" pitchFamily="50" charset="-127"/>
              </a:rPr>
              <a:t>FV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측정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차이 </a:t>
            </a:r>
            <a:r>
              <a:rPr lang="ko-KR" altLang="en-US" sz="150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당기손익으로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인식</a:t>
            </a:r>
            <a:endParaRPr kumimoji="1" lang="ko-K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580063" y="4652963"/>
            <a:ext cx="642937" cy="214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맑은 고딕" pitchFamily="50" charset="-127"/>
                <a:ea typeface="맑은 고딕" pitchFamily="50" charset="-127"/>
              </a:rPr>
              <a:t>상실</a:t>
            </a:r>
            <a:endParaRPr kumimoji="1" lang="ko-KR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051720" y="4941168"/>
            <a:ext cx="2376487" cy="360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기 보유 투자자산 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맑은 고딕" pitchFamily="50" charset="-127"/>
                <a:ea typeface="맑은 고딕" pitchFamily="50" charset="-127"/>
              </a:rPr>
              <a:t>FV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측정</a:t>
            </a:r>
            <a:endParaRPr kumimoji="1" lang="ko-K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지배력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상실시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회계처리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3031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지배력 상실 후 보유 주식(장부금액)의 회계처리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관계기업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u="sng" dirty="0" smtClean="0">
                <a:latin typeface="맑은 고딕" pitchFamily="50" charset="-127"/>
                <a:ea typeface="맑은 고딕" pitchFamily="50" charset="-127"/>
              </a:rPr>
              <a:t>또는 공동기업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이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된 경우: 제1028호 ‘관계기업 투자’ 적용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800" b="0" strike="sngStrike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800" b="0" strike="sngStrike" dirty="0" smtClean="0">
                <a:latin typeface="맑은 고딕" pitchFamily="50" charset="-127"/>
                <a:ea typeface="맑은 고딕" pitchFamily="50" charset="-127"/>
              </a:rPr>
              <a:t>조인트벤처 참여자가 된 경우: 제1031호 ‘조인트벤처 투자지분’ 적용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그 외: 제1039호 ‘금융상품: 인식과 측정’에 따라 회계처리 </a:t>
            </a:r>
          </a:p>
          <a:p>
            <a:endParaRPr lang="en-US" altLang="ko-KR" sz="2000" dirty="0" smtClean="0"/>
          </a:p>
          <a:p>
            <a:pPr marL="169200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2000" b="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276600" y="3284538"/>
            <a:ext cx="2643188" cy="928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지배력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연결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ko-KR" sz="1500" b="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유의적인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영향력 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지분법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공동지배력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지분법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1" lang="ko-KR" sz="1500" b="1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비례연결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21" name="직선 연결선 20"/>
          <p:cNvCxnSpPr/>
          <p:nvPr/>
        </p:nvCxnSpPr>
        <p:spPr>
          <a:xfrm>
            <a:off x="1763713" y="4221163"/>
            <a:ext cx="5357812" cy="1587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/>
          <p:cNvSpPr/>
          <p:nvPr/>
        </p:nvSpPr>
        <p:spPr>
          <a:xfrm>
            <a:off x="2987675" y="4652963"/>
            <a:ext cx="642938" cy="214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맑은 고딕" pitchFamily="50" charset="-127"/>
                <a:ea typeface="맑은 고딕" pitchFamily="50" charset="-127"/>
              </a:rPr>
              <a:t>획득</a:t>
            </a:r>
            <a:endParaRPr kumimoji="1" lang="ko-KR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" name="위쪽 화살표 32"/>
          <p:cNvSpPr/>
          <p:nvPr/>
        </p:nvSpPr>
        <p:spPr>
          <a:xfrm>
            <a:off x="3276600" y="4365625"/>
            <a:ext cx="46038" cy="214313"/>
          </a:xfrm>
          <a:prstGeom prst="upArrow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" name="위쪽 화살표 33"/>
          <p:cNvSpPr/>
          <p:nvPr/>
        </p:nvSpPr>
        <p:spPr>
          <a:xfrm>
            <a:off x="5867400" y="4365625"/>
            <a:ext cx="46038" cy="214313"/>
          </a:xfrm>
          <a:prstGeom prst="upArrow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644008" y="4941888"/>
            <a:ext cx="2592288" cy="575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잔존 투자자산 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맑은 고딕" pitchFamily="50" charset="-127"/>
                <a:ea typeface="맑은 고딕" pitchFamily="50" charset="-127"/>
              </a:rPr>
              <a:t>FV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측정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차이 </a:t>
            </a:r>
            <a:r>
              <a:rPr lang="ko-KR" altLang="en-US" sz="150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당기손익으로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인식</a:t>
            </a:r>
            <a:endParaRPr kumimoji="1" lang="ko-K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580063" y="4652963"/>
            <a:ext cx="642937" cy="214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맑은 고딕" pitchFamily="50" charset="-127"/>
                <a:ea typeface="맑은 고딕" pitchFamily="50" charset="-127"/>
              </a:rPr>
              <a:t>상실</a:t>
            </a:r>
            <a:endParaRPr kumimoji="1" lang="ko-KR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051720" y="4941168"/>
            <a:ext cx="2376487" cy="360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기 보유 투자자산 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맑은 고딕" pitchFamily="50" charset="-127"/>
                <a:ea typeface="맑은 고딕" pitchFamily="50" charset="-127"/>
              </a:rPr>
              <a:t>FV</a:t>
            </a: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측정</a:t>
            </a:r>
            <a:endParaRPr kumimoji="1" lang="ko-K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적용 사례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576" y="2636912"/>
            <a:ext cx="77724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endParaRPr kumimoji="0" lang="ko-KR" altLang="en-US" sz="26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가는각진제목체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5875338" y="3933825"/>
            <a:ext cx="22685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2800" b="1" dirty="0" smtClean="0">
                <a:solidFill>
                  <a:prstClr val="black"/>
                </a:solidFill>
                <a:latin typeface="Constantia" pitchFamily="18" charset="0"/>
                <a:ea typeface="가는각진제목체" pitchFamily="18" charset="-127"/>
              </a:rPr>
              <a:t>2011.11.16.  </a:t>
            </a:r>
            <a:endParaRPr kumimoji="0" lang="en-US" altLang="ko-KR" sz="2800" b="1" dirty="0">
              <a:solidFill>
                <a:prstClr val="black"/>
              </a:solidFill>
              <a:latin typeface="Constantia" pitchFamily="18" charset="0"/>
              <a:ea typeface="가는각진제목체" pitchFamily="18" charset="-127"/>
            </a:endParaRPr>
          </a:p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ko-KR" altLang="en-US" sz="2100" b="1" dirty="0" err="1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한국회계기준원</a:t>
            </a:r>
            <a:r>
              <a:rPr kumimoji="0" lang="ko-KR" altLang="en-US" sz="2100" b="1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algn="r">
              <a:buFont typeface="Arial" charset="0"/>
              <a:buNone/>
            </a:pPr>
            <a:r>
              <a:rPr kumimoji="0" lang="ko-KR" altLang="en-US" sz="17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최 현 덕</a:t>
            </a:r>
            <a:endParaRPr kumimoji="0" lang="ko-KR" altLang="en-US" sz="1700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07704" y="2564904"/>
            <a:ext cx="547260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kumimoji="0" lang="en-US" altLang="ko-KR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2. </a:t>
            </a:r>
            <a:r>
              <a:rPr kumimoji="0" lang="ko-KR" altLang="en-US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분할 및 분할합병</a:t>
            </a:r>
            <a:endParaRPr kumimoji="0" lang="ko-KR" altLang="en-US" dirty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26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71472" y="1142984"/>
            <a:ext cx="8072494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분할기업</a:t>
            </a: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및 분할신설기업의 회계처리</a:t>
            </a: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?</a:t>
            </a: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2000" b="0" dirty="0" err="1" smtClean="0">
                <a:latin typeface="Arial"/>
                <a:ea typeface="휴먼모음T" pitchFamily="18" charset="-127"/>
              </a:rPr>
              <a:t>물적분할</a:t>
            </a:r>
            <a:endParaRPr lang="en-US" altLang="ko-KR" sz="2000" b="0" dirty="0" smtClean="0"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8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2000" b="0" dirty="0" err="1" smtClean="0">
                <a:latin typeface="Arial"/>
                <a:ea typeface="휴먼모음T" pitchFamily="18" charset="-127"/>
              </a:rPr>
              <a:t>인적분할</a:t>
            </a:r>
            <a:endParaRPr lang="en-US" altLang="ko-KR" sz="2000" b="0" dirty="0" smtClean="0"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8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2000" b="0" dirty="0" smtClean="0">
                <a:latin typeface="Arial"/>
                <a:ea typeface="휴먼모음T" pitchFamily="18" charset="-127"/>
              </a:rPr>
              <a:t>기타 </a:t>
            </a:r>
            <a:endParaRPr lang="en-US" altLang="ko-KR" sz="2000" b="0" dirty="0" smtClean="0"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800" b="0" dirty="0" smtClean="0">
              <a:latin typeface="Arial"/>
              <a:ea typeface="휴먼모음T" pitchFamily="18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3995936" y="2420888"/>
          <a:ext cx="3744416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6224"/>
                <a:gridCol w="1728192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일반기준</a:t>
                      </a:r>
                      <a:r>
                        <a:rPr lang="en-US" altLang="ko-KR" sz="1400" dirty="0" smtClean="0"/>
                        <a:t>(K-GAAP)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KIFRS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공정가치</a:t>
                      </a:r>
                      <a:r>
                        <a:rPr lang="en-US" altLang="ko-KR" sz="14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규정 없음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타원 16"/>
          <p:cNvSpPr/>
          <p:nvPr/>
        </p:nvSpPr>
        <p:spPr bwMode="auto">
          <a:xfrm>
            <a:off x="1187624" y="2348880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P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18" name="타원 17"/>
          <p:cNvSpPr/>
          <p:nvPr/>
        </p:nvSpPr>
        <p:spPr bwMode="auto">
          <a:xfrm>
            <a:off x="2339752" y="2348880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P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19" name="타원 18"/>
          <p:cNvSpPr/>
          <p:nvPr/>
        </p:nvSpPr>
        <p:spPr bwMode="auto">
          <a:xfrm>
            <a:off x="2339752" y="3068960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S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20" name="타원 19"/>
          <p:cNvSpPr/>
          <p:nvPr/>
        </p:nvSpPr>
        <p:spPr bwMode="auto">
          <a:xfrm>
            <a:off x="1187624" y="3933056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P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21" name="오른쪽 화살표 20"/>
          <p:cNvSpPr/>
          <p:nvPr/>
        </p:nvSpPr>
        <p:spPr bwMode="auto">
          <a:xfrm>
            <a:off x="1907704" y="2420888"/>
            <a:ext cx="288032" cy="144016"/>
          </a:xfrm>
          <a:prstGeom prst="rightArrow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  <p:cxnSp>
        <p:nvCxnSpPr>
          <p:cNvPr id="23" name="직선 화살표 연결선 22"/>
          <p:cNvCxnSpPr>
            <a:stCxn id="18" idx="4"/>
            <a:endCxn id="19" idx="0"/>
          </p:cNvCxnSpPr>
          <p:nvPr/>
        </p:nvCxnSpPr>
        <p:spPr bwMode="auto">
          <a:xfrm rot="5400000">
            <a:off x="2339752" y="2852936"/>
            <a:ext cx="432048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24" name="타원 23"/>
          <p:cNvSpPr/>
          <p:nvPr/>
        </p:nvSpPr>
        <p:spPr bwMode="auto">
          <a:xfrm>
            <a:off x="1187624" y="4653136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S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27" name="타원 26"/>
          <p:cNvSpPr/>
          <p:nvPr/>
        </p:nvSpPr>
        <p:spPr bwMode="auto">
          <a:xfrm>
            <a:off x="2411760" y="3933056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P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28" name="타원 27"/>
          <p:cNvSpPr/>
          <p:nvPr/>
        </p:nvSpPr>
        <p:spPr bwMode="auto">
          <a:xfrm>
            <a:off x="2771800" y="4653136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S2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29" name="타원 28"/>
          <p:cNvSpPr/>
          <p:nvPr/>
        </p:nvSpPr>
        <p:spPr bwMode="auto">
          <a:xfrm>
            <a:off x="2051720" y="4653136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S1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30" name="오른쪽 화살표 29"/>
          <p:cNvSpPr/>
          <p:nvPr/>
        </p:nvSpPr>
        <p:spPr bwMode="auto">
          <a:xfrm>
            <a:off x="1907704" y="4293096"/>
            <a:ext cx="288032" cy="144016"/>
          </a:xfrm>
          <a:prstGeom prst="rightArrow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  <p:cxnSp>
        <p:nvCxnSpPr>
          <p:cNvPr id="31" name="직선 화살표 연결선 30"/>
          <p:cNvCxnSpPr>
            <a:stCxn id="27" idx="4"/>
            <a:endCxn id="28" idx="0"/>
          </p:cNvCxnSpPr>
          <p:nvPr/>
        </p:nvCxnSpPr>
        <p:spPr bwMode="auto">
          <a:xfrm rot="16200000" flipH="1">
            <a:off x="2591780" y="4257092"/>
            <a:ext cx="432048" cy="360040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32" name="직선 화살표 연결선 31"/>
          <p:cNvCxnSpPr>
            <a:stCxn id="27" idx="4"/>
            <a:endCxn id="29" idx="0"/>
          </p:cNvCxnSpPr>
          <p:nvPr/>
        </p:nvCxnSpPr>
        <p:spPr bwMode="auto">
          <a:xfrm rot="5400000">
            <a:off x="2231740" y="4257092"/>
            <a:ext cx="432048" cy="360040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33" name="직선 화살표 연결선 32"/>
          <p:cNvCxnSpPr/>
          <p:nvPr/>
        </p:nvCxnSpPr>
        <p:spPr bwMode="auto">
          <a:xfrm rot="5400000">
            <a:off x="1188418" y="4436318"/>
            <a:ext cx="432048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graphicFrame>
        <p:nvGraphicFramePr>
          <p:cNvPr id="41" name="표 40"/>
          <p:cNvGraphicFramePr>
            <a:graphicFrameLocks noGrp="1"/>
          </p:cNvGraphicFramePr>
          <p:nvPr/>
        </p:nvGraphicFramePr>
        <p:xfrm>
          <a:off x="3995936" y="3861048"/>
          <a:ext cx="3744416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6224"/>
                <a:gridCol w="1728192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일반기준</a:t>
                      </a:r>
                      <a:r>
                        <a:rPr lang="en-US" altLang="ko-KR" sz="1400" dirty="0" smtClean="0"/>
                        <a:t>(K-GAAP)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KIFRS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장부금액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규정 없음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타원 42"/>
          <p:cNvSpPr/>
          <p:nvPr/>
        </p:nvSpPr>
        <p:spPr bwMode="auto">
          <a:xfrm>
            <a:off x="1115616" y="5733256"/>
            <a:ext cx="576064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A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44" name="타원 43"/>
          <p:cNvSpPr/>
          <p:nvPr/>
        </p:nvSpPr>
        <p:spPr bwMode="auto">
          <a:xfrm>
            <a:off x="2915816" y="5733256"/>
            <a:ext cx="504056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A2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45" name="타원 44"/>
          <p:cNvSpPr/>
          <p:nvPr/>
        </p:nvSpPr>
        <p:spPr bwMode="auto">
          <a:xfrm>
            <a:off x="2051720" y="5733256"/>
            <a:ext cx="576064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A1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3995936" y="5229200"/>
          <a:ext cx="3744416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6224"/>
                <a:gridCol w="1728192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일반기준</a:t>
                      </a:r>
                      <a:r>
                        <a:rPr lang="en-US" altLang="ko-KR" sz="1400" dirty="0" smtClean="0"/>
                        <a:t>(K-GAAP)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KIFRS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규정 없음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공정가치 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(2117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호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7" name="직선 화살표 연결선 46"/>
          <p:cNvCxnSpPr/>
          <p:nvPr/>
        </p:nvCxnSpPr>
        <p:spPr bwMode="auto">
          <a:xfrm rot="5400000">
            <a:off x="1080406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49" name="직선 화살표 연결선 48"/>
          <p:cNvCxnSpPr/>
          <p:nvPr/>
        </p:nvCxnSpPr>
        <p:spPr bwMode="auto">
          <a:xfrm rot="5400000">
            <a:off x="2016510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0" name="직선 화살표 연결선 49"/>
          <p:cNvCxnSpPr/>
          <p:nvPr/>
        </p:nvCxnSpPr>
        <p:spPr bwMode="auto">
          <a:xfrm rot="5400000">
            <a:off x="2304542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1" name="직선 화살표 연결선 50"/>
          <p:cNvCxnSpPr/>
          <p:nvPr/>
        </p:nvCxnSpPr>
        <p:spPr bwMode="auto">
          <a:xfrm rot="5400000">
            <a:off x="2448558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2" name="직선 화살표 연결선 51"/>
          <p:cNvCxnSpPr/>
          <p:nvPr/>
        </p:nvCxnSpPr>
        <p:spPr bwMode="auto">
          <a:xfrm rot="5400000">
            <a:off x="2808598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3" name="직선 화살표 연결선 52"/>
          <p:cNvCxnSpPr/>
          <p:nvPr/>
        </p:nvCxnSpPr>
        <p:spPr bwMode="auto">
          <a:xfrm rot="5400000">
            <a:off x="2952614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4" name="직선 화살표 연결선 53"/>
          <p:cNvCxnSpPr/>
          <p:nvPr/>
        </p:nvCxnSpPr>
        <p:spPr bwMode="auto">
          <a:xfrm rot="5400000">
            <a:off x="3240646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5" name="직선 화살표 연결선 54"/>
          <p:cNvCxnSpPr/>
          <p:nvPr/>
        </p:nvCxnSpPr>
        <p:spPr bwMode="auto">
          <a:xfrm rot="5400000">
            <a:off x="1224422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6" name="직선 화살표 연결선 55"/>
          <p:cNvCxnSpPr/>
          <p:nvPr/>
        </p:nvCxnSpPr>
        <p:spPr bwMode="auto">
          <a:xfrm rot="5400000">
            <a:off x="1368438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7" name="직선 화살표 연결선 56"/>
          <p:cNvCxnSpPr/>
          <p:nvPr/>
        </p:nvCxnSpPr>
        <p:spPr bwMode="auto">
          <a:xfrm rot="5400000">
            <a:off x="1512454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8" name="직선 화살표 연결선 57"/>
          <p:cNvCxnSpPr/>
          <p:nvPr/>
        </p:nvCxnSpPr>
        <p:spPr bwMode="auto">
          <a:xfrm rot="5400000">
            <a:off x="3096630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9" name="직선 화살표 연결선 58"/>
          <p:cNvCxnSpPr/>
          <p:nvPr/>
        </p:nvCxnSpPr>
        <p:spPr bwMode="auto">
          <a:xfrm rot="5400000">
            <a:off x="2160526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71472" y="1142984"/>
            <a:ext cx="8072494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분할기업</a:t>
            </a: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및 분할신설기업의 회계처리</a:t>
            </a: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?</a:t>
            </a: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2000" b="0" dirty="0" err="1" smtClean="0">
                <a:latin typeface="Arial"/>
                <a:ea typeface="휴먼모음T" pitchFamily="18" charset="-127"/>
              </a:rPr>
              <a:t>물적분할</a:t>
            </a:r>
            <a:endParaRPr lang="en-US" altLang="ko-KR" sz="2000" b="0" dirty="0" smtClean="0"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8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2000" b="0" dirty="0" err="1" smtClean="0">
                <a:latin typeface="Arial"/>
                <a:ea typeface="휴먼모음T" pitchFamily="18" charset="-127"/>
              </a:rPr>
              <a:t>인적분할</a:t>
            </a:r>
            <a:endParaRPr lang="en-US" altLang="ko-KR" sz="2000" b="0" dirty="0" smtClean="0"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8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2000" b="0" dirty="0" smtClean="0">
                <a:latin typeface="Arial"/>
                <a:ea typeface="휴먼모음T" pitchFamily="18" charset="-127"/>
              </a:rPr>
              <a:t>기타 </a:t>
            </a:r>
            <a:endParaRPr lang="en-US" altLang="ko-KR" sz="2000" b="0" dirty="0" smtClean="0"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800" b="0" dirty="0" smtClean="0">
              <a:latin typeface="Arial"/>
              <a:ea typeface="휴먼모음T" pitchFamily="18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3995936" y="2420888"/>
          <a:ext cx="3744416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6224"/>
                <a:gridCol w="1728192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일반기준</a:t>
                      </a:r>
                      <a:r>
                        <a:rPr lang="en-US" altLang="ko-KR" sz="1400" dirty="0" smtClean="0"/>
                        <a:t>(K-GAAP)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KIFRS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공정가치</a:t>
                      </a:r>
                      <a:r>
                        <a:rPr lang="en-US" altLang="ko-KR" sz="14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규정 없음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타원 16"/>
          <p:cNvSpPr/>
          <p:nvPr/>
        </p:nvSpPr>
        <p:spPr bwMode="auto">
          <a:xfrm>
            <a:off x="1187624" y="2348880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P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18" name="타원 17"/>
          <p:cNvSpPr/>
          <p:nvPr/>
        </p:nvSpPr>
        <p:spPr bwMode="auto">
          <a:xfrm>
            <a:off x="2339752" y="2348880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P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19" name="타원 18"/>
          <p:cNvSpPr/>
          <p:nvPr/>
        </p:nvSpPr>
        <p:spPr bwMode="auto">
          <a:xfrm>
            <a:off x="2339752" y="3068960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S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20" name="타원 19"/>
          <p:cNvSpPr/>
          <p:nvPr/>
        </p:nvSpPr>
        <p:spPr bwMode="auto">
          <a:xfrm>
            <a:off x="1187624" y="3933056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P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21" name="오른쪽 화살표 20"/>
          <p:cNvSpPr/>
          <p:nvPr/>
        </p:nvSpPr>
        <p:spPr bwMode="auto">
          <a:xfrm>
            <a:off x="1907704" y="2420888"/>
            <a:ext cx="288032" cy="144016"/>
          </a:xfrm>
          <a:prstGeom prst="rightArrow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  <p:cxnSp>
        <p:nvCxnSpPr>
          <p:cNvPr id="23" name="직선 화살표 연결선 22"/>
          <p:cNvCxnSpPr>
            <a:stCxn id="18" idx="4"/>
            <a:endCxn id="19" idx="0"/>
          </p:cNvCxnSpPr>
          <p:nvPr/>
        </p:nvCxnSpPr>
        <p:spPr bwMode="auto">
          <a:xfrm rot="5400000">
            <a:off x="2339752" y="2852936"/>
            <a:ext cx="432048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24" name="타원 23"/>
          <p:cNvSpPr/>
          <p:nvPr/>
        </p:nvSpPr>
        <p:spPr bwMode="auto">
          <a:xfrm>
            <a:off x="1187624" y="4653136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S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27" name="타원 26"/>
          <p:cNvSpPr/>
          <p:nvPr/>
        </p:nvSpPr>
        <p:spPr bwMode="auto">
          <a:xfrm>
            <a:off x="2411760" y="3933056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P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28" name="타원 27"/>
          <p:cNvSpPr/>
          <p:nvPr/>
        </p:nvSpPr>
        <p:spPr bwMode="auto">
          <a:xfrm>
            <a:off x="2771800" y="4653136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S2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29" name="타원 28"/>
          <p:cNvSpPr/>
          <p:nvPr/>
        </p:nvSpPr>
        <p:spPr bwMode="auto">
          <a:xfrm>
            <a:off x="2051720" y="4653136"/>
            <a:ext cx="432048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S1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30" name="오른쪽 화살표 29"/>
          <p:cNvSpPr/>
          <p:nvPr/>
        </p:nvSpPr>
        <p:spPr bwMode="auto">
          <a:xfrm>
            <a:off x="1907704" y="4293096"/>
            <a:ext cx="288032" cy="144016"/>
          </a:xfrm>
          <a:prstGeom prst="rightArrow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  <p:cxnSp>
        <p:nvCxnSpPr>
          <p:cNvPr id="31" name="직선 화살표 연결선 30"/>
          <p:cNvCxnSpPr>
            <a:stCxn id="27" idx="4"/>
            <a:endCxn id="28" idx="0"/>
          </p:cNvCxnSpPr>
          <p:nvPr/>
        </p:nvCxnSpPr>
        <p:spPr bwMode="auto">
          <a:xfrm rot="16200000" flipH="1">
            <a:off x="2591780" y="4257092"/>
            <a:ext cx="432048" cy="360040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32" name="직선 화살표 연결선 31"/>
          <p:cNvCxnSpPr>
            <a:stCxn id="27" idx="4"/>
            <a:endCxn id="29" idx="0"/>
          </p:cNvCxnSpPr>
          <p:nvPr/>
        </p:nvCxnSpPr>
        <p:spPr bwMode="auto">
          <a:xfrm rot="5400000">
            <a:off x="2231740" y="4257092"/>
            <a:ext cx="432048" cy="360040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33" name="직선 화살표 연결선 32"/>
          <p:cNvCxnSpPr/>
          <p:nvPr/>
        </p:nvCxnSpPr>
        <p:spPr bwMode="auto">
          <a:xfrm rot="5400000">
            <a:off x="1188418" y="4436318"/>
            <a:ext cx="432048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graphicFrame>
        <p:nvGraphicFramePr>
          <p:cNvPr id="41" name="표 40"/>
          <p:cNvGraphicFramePr>
            <a:graphicFrameLocks noGrp="1"/>
          </p:cNvGraphicFramePr>
          <p:nvPr/>
        </p:nvGraphicFramePr>
        <p:xfrm>
          <a:off x="3995936" y="3861048"/>
          <a:ext cx="3744416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6224"/>
                <a:gridCol w="1728192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일반기준</a:t>
                      </a:r>
                      <a:r>
                        <a:rPr lang="en-US" altLang="ko-KR" sz="1400" dirty="0" smtClean="0"/>
                        <a:t>(K-GAAP)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KIFRS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장부금액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규정 없음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타원 42"/>
          <p:cNvSpPr/>
          <p:nvPr/>
        </p:nvSpPr>
        <p:spPr bwMode="auto">
          <a:xfrm>
            <a:off x="1115616" y="5733256"/>
            <a:ext cx="576064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A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44" name="타원 43"/>
          <p:cNvSpPr/>
          <p:nvPr/>
        </p:nvSpPr>
        <p:spPr bwMode="auto">
          <a:xfrm>
            <a:off x="2915816" y="5733256"/>
            <a:ext cx="504056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A2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45" name="타원 44"/>
          <p:cNvSpPr/>
          <p:nvPr/>
        </p:nvSpPr>
        <p:spPr bwMode="auto">
          <a:xfrm>
            <a:off x="2051720" y="5733256"/>
            <a:ext cx="576064" cy="28803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n-lt"/>
                <a:ea typeface="HY헤드라인M" pitchFamily="18" charset="-127"/>
              </a:rPr>
              <a:t>A1</a:t>
            </a:r>
            <a:endParaRPr lang="ko-KR" altLang="en-US" sz="2000" dirty="0" smtClean="0">
              <a:latin typeface="+mn-lt"/>
              <a:ea typeface="HY헤드라인M" pitchFamily="18" charset="-127"/>
            </a:endParaRPr>
          </a:p>
        </p:txBody>
      </p:sp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3995936" y="5229200"/>
          <a:ext cx="3744416" cy="889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6224"/>
                <a:gridCol w="1728192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itchFamily="50" charset="-127"/>
                          <a:ea typeface="맑은 고딕" pitchFamily="50" charset="-127"/>
                        </a:rPr>
                        <a:t>일반기준</a:t>
                      </a:r>
                      <a:r>
                        <a:rPr lang="en-US" altLang="ko-KR" sz="1400" dirty="0" smtClean="0"/>
                        <a:t>(K-GAAP)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KIFRS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GKQA10-031</a:t>
                      </a: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장부금액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공정가치 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(2117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호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7" name="직선 화살표 연결선 46"/>
          <p:cNvCxnSpPr/>
          <p:nvPr/>
        </p:nvCxnSpPr>
        <p:spPr bwMode="auto">
          <a:xfrm rot="5400000">
            <a:off x="1080406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49" name="직선 화살표 연결선 48"/>
          <p:cNvCxnSpPr/>
          <p:nvPr/>
        </p:nvCxnSpPr>
        <p:spPr bwMode="auto">
          <a:xfrm rot="5400000">
            <a:off x="2016510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0" name="직선 화살표 연결선 49"/>
          <p:cNvCxnSpPr/>
          <p:nvPr/>
        </p:nvCxnSpPr>
        <p:spPr bwMode="auto">
          <a:xfrm rot="5400000">
            <a:off x="2304542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1" name="직선 화살표 연결선 50"/>
          <p:cNvCxnSpPr/>
          <p:nvPr/>
        </p:nvCxnSpPr>
        <p:spPr bwMode="auto">
          <a:xfrm rot="5400000">
            <a:off x="2448558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2" name="직선 화살표 연결선 51"/>
          <p:cNvCxnSpPr/>
          <p:nvPr/>
        </p:nvCxnSpPr>
        <p:spPr bwMode="auto">
          <a:xfrm rot="5400000">
            <a:off x="2808598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3" name="직선 화살표 연결선 52"/>
          <p:cNvCxnSpPr/>
          <p:nvPr/>
        </p:nvCxnSpPr>
        <p:spPr bwMode="auto">
          <a:xfrm rot="5400000">
            <a:off x="2952614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4" name="직선 화살표 연결선 53"/>
          <p:cNvCxnSpPr/>
          <p:nvPr/>
        </p:nvCxnSpPr>
        <p:spPr bwMode="auto">
          <a:xfrm rot="5400000">
            <a:off x="3240646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5" name="직선 화살표 연결선 54"/>
          <p:cNvCxnSpPr/>
          <p:nvPr/>
        </p:nvCxnSpPr>
        <p:spPr bwMode="auto">
          <a:xfrm rot="5400000">
            <a:off x="1224422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6" name="직선 화살표 연결선 55"/>
          <p:cNvCxnSpPr/>
          <p:nvPr/>
        </p:nvCxnSpPr>
        <p:spPr bwMode="auto">
          <a:xfrm rot="5400000">
            <a:off x="1368438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7" name="직선 화살표 연결선 56"/>
          <p:cNvCxnSpPr/>
          <p:nvPr/>
        </p:nvCxnSpPr>
        <p:spPr bwMode="auto">
          <a:xfrm rot="5400000">
            <a:off x="1512454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8" name="직선 화살표 연결선 57"/>
          <p:cNvCxnSpPr/>
          <p:nvPr/>
        </p:nvCxnSpPr>
        <p:spPr bwMode="auto">
          <a:xfrm rot="5400000">
            <a:off x="3096630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59" name="직선 화살표 연결선 58"/>
          <p:cNvCxnSpPr/>
          <p:nvPr/>
        </p:nvCxnSpPr>
        <p:spPr bwMode="auto">
          <a:xfrm rot="5400000">
            <a:off x="2160526" y="5552442"/>
            <a:ext cx="216024" cy="1588"/>
          </a:xfrm>
          <a:prstGeom prst="straightConnector1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48" name="등호 47"/>
          <p:cNvSpPr/>
          <p:nvPr/>
        </p:nvSpPr>
        <p:spPr bwMode="auto">
          <a:xfrm rot="5400000">
            <a:off x="4680012" y="4689140"/>
            <a:ext cx="468052" cy="396044"/>
          </a:xfrm>
          <a:prstGeom prst="mathEqual">
            <a:avLst/>
          </a:prstGeom>
          <a:solidFill>
            <a:srgbClr val="C0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  <p:sp>
        <p:nvSpPr>
          <p:cNvPr id="60" name="부등호 59"/>
          <p:cNvSpPr/>
          <p:nvPr/>
        </p:nvSpPr>
        <p:spPr bwMode="auto">
          <a:xfrm>
            <a:off x="5796136" y="5733256"/>
            <a:ext cx="432048" cy="288032"/>
          </a:xfrm>
          <a:prstGeom prst="mathNotEqual">
            <a:avLst/>
          </a:prstGeom>
          <a:solidFill>
            <a:srgbClr val="C0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K-IFRS  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제</a:t>
            </a: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2117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호 </a:t>
            </a: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‘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소유주에 대한 </a:t>
            </a:r>
            <a:r>
              <a:rPr lang="ko-KR" altLang="en-US" sz="2000" b="0" dirty="0" err="1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비현금자산의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 분배</a:t>
            </a: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’</a:t>
            </a: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27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6081" name="_x64184328" descr="EMB0000021040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44824"/>
            <a:ext cx="4176464" cy="2304256"/>
          </a:xfrm>
          <a:prstGeom prst="rect">
            <a:avLst/>
          </a:prstGeom>
          <a:noFill/>
        </p:spPr>
      </p:pic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K-IFRS  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제</a:t>
            </a: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2117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호 </a:t>
            </a: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‘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소유주에 대한 </a:t>
            </a:r>
            <a:r>
              <a:rPr lang="ko-KR" altLang="en-US" sz="2000" b="0" dirty="0" err="1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비현금자산의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 분배</a:t>
            </a: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’</a:t>
            </a: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820738" lvl="1" indent="-36353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소유주에게 배당으로 </a:t>
            </a:r>
            <a:r>
              <a:rPr lang="ko-KR" altLang="en-US" sz="1800" b="0" dirty="0" err="1" smtClean="0">
                <a:latin typeface="휴먼모음T" pitchFamily="18" charset="-127"/>
                <a:ea typeface="휴먼모음T" pitchFamily="18" charset="-127"/>
              </a:rPr>
              <a:t>비현금자산을</a:t>
            </a: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 분배해야 하는 부채는 분배될 자산의 공정가치로 측정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후속적인 공정가치 </a:t>
            </a:r>
            <a:r>
              <a:rPr lang="ko-KR" altLang="en-US" sz="1800" b="0" dirty="0" err="1" smtClean="0">
                <a:latin typeface="휴먼모음T" pitchFamily="18" charset="-127"/>
                <a:ea typeface="휴먼모음T" pitchFamily="18" charset="-127"/>
              </a:rPr>
              <a:t>변동분은</a:t>
            </a: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 자본으로 조정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820738" lvl="1" indent="-36353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미지급배당 </a:t>
            </a:r>
            <a:r>
              <a:rPr lang="ko-KR" altLang="en-US" sz="1800" b="0" dirty="0" err="1" smtClean="0">
                <a:latin typeface="휴먼모음T" pitchFamily="18" charset="-127"/>
                <a:ea typeface="휴먼모음T" pitchFamily="18" charset="-127"/>
              </a:rPr>
              <a:t>결제시</a:t>
            </a: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 자산의 장부금액과 미지급 배당의 장부금액의 차이는 </a:t>
            </a:r>
            <a:r>
              <a:rPr lang="ko-KR" altLang="en-US" sz="1800" b="0" dirty="0" err="1" smtClean="0">
                <a:latin typeface="휴먼모음T" pitchFamily="18" charset="-127"/>
                <a:ea typeface="휴먼모음T" pitchFamily="18" charset="-127"/>
              </a:rPr>
              <a:t>당기손익</a:t>
            </a: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 인식</a:t>
            </a:r>
            <a:endParaRPr lang="en-US" altLang="ko-KR" sz="8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27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6081" name="_x64184328" descr="EMB0000021040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44824"/>
            <a:ext cx="4176464" cy="2304256"/>
          </a:xfrm>
          <a:prstGeom prst="rect">
            <a:avLst/>
          </a:prstGeom>
          <a:noFill/>
        </p:spPr>
      </p:pic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K-IFRS  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제</a:t>
            </a: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2117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호 </a:t>
            </a: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‘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소유주에 대한 </a:t>
            </a:r>
            <a:r>
              <a:rPr lang="ko-KR" altLang="en-US" sz="2000" b="0" dirty="0" err="1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비현금자산의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 분배</a:t>
            </a: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’</a:t>
            </a: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820738" lvl="1" indent="-36353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소유주에게 배당으로 </a:t>
            </a:r>
            <a:r>
              <a:rPr lang="ko-KR" altLang="en-US" sz="1800" b="0" dirty="0" err="1" smtClean="0">
                <a:latin typeface="휴먼모음T" pitchFamily="18" charset="-127"/>
                <a:ea typeface="휴먼모음T" pitchFamily="18" charset="-127"/>
              </a:rPr>
              <a:t>비현금자산을</a:t>
            </a: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 분배해야 하는 부채는 분배될 자산의 공정가치로 측정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후속적인 공정가치 </a:t>
            </a:r>
            <a:r>
              <a:rPr lang="ko-KR" altLang="en-US" sz="1800" b="0" dirty="0" err="1" smtClean="0">
                <a:latin typeface="휴먼모음T" pitchFamily="18" charset="-127"/>
                <a:ea typeface="휴먼모음T" pitchFamily="18" charset="-127"/>
              </a:rPr>
              <a:t>변동분은</a:t>
            </a: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 자본으로 조정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820738" lvl="1" indent="-36353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미지급배당 </a:t>
            </a:r>
            <a:r>
              <a:rPr lang="ko-KR" altLang="en-US" sz="1800" b="0" dirty="0" err="1" smtClean="0">
                <a:latin typeface="휴먼모음T" pitchFamily="18" charset="-127"/>
                <a:ea typeface="휴먼모음T" pitchFamily="18" charset="-127"/>
              </a:rPr>
              <a:t>결제시</a:t>
            </a: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 자산의 장부금액과 미지급 배당의 장부금액의 차이는 </a:t>
            </a:r>
            <a:r>
              <a:rPr lang="ko-KR" altLang="en-US" sz="1800" b="0" dirty="0" err="1" smtClean="0">
                <a:latin typeface="휴먼모음T" pitchFamily="18" charset="-127"/>
                <a:ea typeface="휴먼모음T" pitchFamily="18" charset="-127"/>
              </a:rPr>
              <a:t>당기손익</a:t>
            </a:r>
            <a:r>
              <a:rPr lang="ko-KR" altLang="en-US" sz="1800" b="0" dirty="0" smtClean="0">
                <a:latin typeface="휴먼모음T" pitchFamily="18" charset="-127"/>
                <a:ea typeface="휴먼모음T" pitchFamily="18" charset="-127"/>
              </a:rPr>
              <a:t> 인식</a:t>
            </a:r>
            <a:endParaRPr lang="en-US" altLang="ko-KR" sz="8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27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6081" name="_x64184328" descr="EMB0000021040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44824"/>
            <a:ext cx="4176464" cy="2304256"/>
          </a:xfrm>
          <a:prstGeom prst="rect">
            <a:avLst/>
          </a:prstGeom>
          <a:noFill/>
        </p:spPr>
      </p:pic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6083" name="_x66042080" descr="EMB0000021040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916832"/>
            <a:ext cx="4104456" cy="266429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완전비례적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인적분할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방식 회계처리</a:t>
            </a:r>
            <a:endParaRPr lang="en-US" altLang="ko-KR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Q.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기업은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 B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사업부를 완전 비례적인 </a:t>
            </a:r>
            <a:r>
              <a:rPr lang="ko-KR" altLang="en-US" sz="2000" b="0" dirty="0" err="1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인적분할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 방식으로 분할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.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기업의 회계처리는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?</a:t>
            </a:r>
            <a:endParaRPr lang="en-US" altLang="ko-KR" sz="800" b="0" dirty="0" smtClean="0">
              <a:solidFill>
                <a:srgbClr val="C00000"/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28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827584" y="2276872"/>
          <a:ext cx="3528392" cy="2372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806025"/>
                <a:gridCol w="850159"/>
                <a:gridCol w="792088"/>
              </a:tblGrid>
              <a:tr h="263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A</a:t>
                      </a:r>
                      <a:r>
                        <a:rPr lang="ko-KR" altLang="en-US" sz="1600" b="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사업부</a:t>
                      </a:r>
                      <a:endParaRPr lang="ko-KR" altLang="en-US" sz="1600" b="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B</a:t>
                      </a:r>
                      <a:r>
                        <a:rPr lang="ko-KR" altLang="en-US" sz="1600" b="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사업부</a:t>
                      </a:r>
                      <a:endParaRPr lang="ko-KR" altLang="en-US" sz="1600" b="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600" b="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63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매출액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980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7,333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8,313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영업이익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123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631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754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비유동자산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1,756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6,385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8,141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자산총계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13,715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부채총계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6,589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57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자본총계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7,126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완전비례적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인적분할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방식 회계처리</a:t>
            </a:r>
            <a:endParaRPr lang="en-US" altLang="ko-KR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Q.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기업은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 B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사업부를 완전 비례적인 </a:t>
            </a:r>
            <a:r>
              <a:rPr lang="ko-KR" altLang="en-US" sz="2000" b="0" dirty="0" err="1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인적분할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 방식으로 분할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.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기업의 회계처리는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?</a:t>
            </a:r>
            <a:endParaRPr lang="en-US" altLang="ko-KR" sz="800" b="0" dirty="0" smtClean="0">
              <a:solidFill>
                <a:srgbClr val="C00000"/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28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4644008" y="2276872"/>
          <a:ext cx="3420888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616"/>
                <a:gridCol w="1512168"/>
                <a:gridCol w="936104"/>
              </a:tblGrid>
              <a:tr h="2767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구분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kern="1200" dirty="0" err="1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주주명</a:t>
                      </a:r>
                      <a:endParaRPr lang="ko-KR" altLang="en-US" sz="1600" b="0" kern="1200" dirty="0" smtClean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kern="1200" dirty="0" err="1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지분율</a:t>
                      </a:r>
                      <a:r>
                        <a:rPr lang="en-US" altLang="ko-KR" sz="1600" b="0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(%)</a:t>
                      </a:r>
                      <a:endParaRPr lang="ko-KR" altLang="en-US" sz="1600" b="0" kern="1200" dirty="0" smtClean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1913"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600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대주주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17.3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913">
                <a:tc vMerge="1">
                  <a:txBody>
                    <a:bodyPr/>
                    <a:lstStyle/>
                    <a:p>
                      <a:pPr latinLnBrk="1"/>
                      <a:endParaRPr lang="ko-KR" altLang="en-US" sz="1600" kern="1200" dirty="0" smtClean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갑의 특수관계인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9.8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913">
                <a:tc vMerge="1">
                  <a:txBody>
                    <a:bodyPr/>
                    <a:lstStyle/>
                    <a:p>
                      <a:pPr latinLnBrk="1"/>
                      <a:endParaRPr lang="ko-KR" altLang="en-US" sz="1600" kern="1200" dirty="0" smtClean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1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소계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</a:rPr>
                        <a:t>27.1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913"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600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기타 </a:t>
                      </a:r>
                      <a:r>
                        <a:rPr lang="en-US" altLang="ko-KR" sz="1600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5% </a:t>
                      </a:r>
                      <a:r>
                        <a:rPr lang="ko-KR" altLang="en-US" sz="1600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초과 주주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해외펀드 </a:t>
                      </a:r>
                      <a:r>
                        <a:rPr lang="en-US" altLang="ko-KR" sz="1600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1</a:t>
                      </a:r>
                      <a:endParaRPr lang="ko-KR" altLang="en-US" sz="1600" kern="1200" dirty="0" smtClean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913">
                <a:tc vMerge="1">
                  <a:txBody>
                    <a:bodyPr/>
                    <a:lstStyle/>
                    <a:p>
                      <a:pPr latinLnBrk="1"/>
                      <a:endParaRPr lang="ko-KR" altLang="en-US" sz="1600" kern="1200" dirty="0" smtClean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해외펀드 </a:t>
                      </a:r>
                      <a:r>
                        <a:rPr lang="en-US" altLang="ko-KR" sz="1600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2</a:t>
                      </a:r>
                      <a:endParaRPr lang="ko-KR" altLang="en-US" sz="1600" kern="1200" dirty="0" smtClean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8.1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913">
                <a:tc vMerge="1">
                  <a:txBody>
                    <a:bodyPr/>
                    <a:lstStyle/>
                    <a:p>
                      <a:pPr latinLnBrk="1"/>
                      <a:endParaRPr lang="ko-KR" altLang="en-US" sz="1600" kern="1200" dirty="0" smtClean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1" kern="12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소계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</a:rPr>
                        <a:t>17.0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827584" y="2276872"/>
          <a:ext cx="3528392" cy="2372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806025"/>
                <a:gridCol w="850159"/>
                <a:gridCol w="792088"/>
              </a:tblGrid>
              <a:tr h="263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A</a:t>
                      </a:r>
                      <a:r>
                        <a:rPr lang="ko-KR" altLang="en-US" sz="1600" b="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사업부</a:t>
                      </a:r>
                      <a:endParaRPr lang="ko-KR" altLang="en-US" sz="1600" b="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B</a:t>
                      </a:r>
                      <a:r>
                        <a:rPr lang="ko-KR" altLang="en-US" sz="1600" b="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사업부</a:t>
                      </a:r>
                      <a:endParaRPr lang="ko-KR" altLang="en-US" sz="1600" b="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600" b="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63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매출액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980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7,333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8,313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영업이익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123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631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754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비유동자산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1,756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6,385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8,141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자산총계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13,715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부채총계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6,589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57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rgbClr val="00123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자본총계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rgbClr val="001236"/>
                          </a:solidFill>
                          <a:latin typeface="+mj-lt"/>
                          <a:ea typeface="휴먼모음T" pitchFamily="18" charset="-127"/>
                        </a:rPr>
                        <a:t>7,126</a:t>
                      </a:r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600" dirty="0">
                        <a:solidFill>
                          <a:srgbClr val="001236"/>
                        </a:solidFill>
                        <a:latin typeface="+mj-lt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분할합병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역합병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시 비교재무제표 작성 주체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39552" y="1268760"/>
            <a:ext cx="8072494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/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Q.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다음 사례의 경우 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B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는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비교재무제표 작성해야 하는지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?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작성할 경우 누구를 비교대상으로 할 것인지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?</a:t>
            </a:r>
            <a:endParaRPr lang="ko-KR" altLang="en-US" sz="2000" b="0" dirty="0" smtClean="0">
              <a:solidFill>
                <a:srgbClr val="C00000"/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29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457" name="_x65552688" descr="EMB00000f7438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132856"/>
            <a:ext cx="7344816" cy="2520280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115616" y="4797152"/>
            <a:ext cx="72008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algn="ctr"/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algn="ctr"/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600" dirty="0" smtClean="0">
              <a:solidFill>
                <a:srgbClr val="C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분할합병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역합병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시 비교재무제표 작성 주체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39552" y="1268760"/>
            <a:ext cx="8072494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/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Q.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다음 사례의 경우 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B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는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비교재무제표 작성해야 하는지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?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작성할 경우 누구를 비교대상으로 할 것인지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?</a:t>
            </a:r>
            <a:endParaRPr lang="ko-KR" altLang="en-US" sz="2000" b="0" dirty="0" smtClean="0">
              <a:solidFill>
                <a:srgbClr val="C00000"/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29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457" name="_x65552688" descr="EMB00000f7438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132856"/>
            <a:ext cx="7344816" cy="2520280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115616" y="5229200"/>
          <a:ext cx="7200800" cy="761042"/>
        </p:xfrm>
        <a:graphic>
          <a:graphicData uri="http://schemas.openxmlformats.org/drawingml/2006/table">
            <a:tbl>
              <a:tblPr/>
              <a:tblGrid>
                <a:gridCol w="1800200"/>
                <a:gridCol w="1800200"/>
                <a:gridCol w="1800200"/>
                <a:gridCol w="1800200"/>
              </a:tblGrid>
              <a:tr h="3960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A(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사업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 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기존주주</a:t>
                      </a: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B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 기존주주</a:t>
                      </a: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C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 기존주주</a:t>
                      </a: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46.87%</a:t>
                      </a: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18.83%</a:t>
                      </a: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34.30%</a:t>
                      </a: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100%</a:t>
                      </a:r>
                    </a:p>
                  </a:txBody>
                  <a:tcPr marL="17907" marR="17907" marT="17907" marB="17907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115616" y="4797152"/>
            <a:ext cx="7200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[ </a:t>
            </a:r>
            <a:r>
              <a:rPr lang="ko-KR" altLang="en-US" sz="1800" dirty="0" err="1" smtClean="0">
                <a:latin typeface="휴먼모음T" pitchFamily="18" charset="-127"/>
                <a:ea typeface="휴먼모음T" pitchFamily="18" charset="-127"/>
              </a:rPr>
              <a:t>합병후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B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사 주주구성 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]</a:t>
            </a:r>
          </a:p>
          <a:p>
            <a:pPr algn="ctr"/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algn="ctr"/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algn="ctr"/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600" dirty="0" smtClean="0">
              <a:solidFill>
                <a:srgbClr val="C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적용 사례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576" y="2636912"/>
            <a:ext cx="77724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endParaRPr kumimoji="0" lang="ko-KR" altLang="en-US" sz="26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가는각진제목체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5875338" y="3933825"/>
            <a:ext cx="22685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2800" b="1" dirty="0" smtClean="0">
                <a:solidFill>
                  <a:prstClr val="black"/>
                </a:solidFill>
                <a:latin typeface="Constantia" pitchFamily="18" charset="0"/>
                <a:ea typeface="가는각진제목체" pitchFamily="18" charset="-127"/>
              </a:rPr>
              <a:t>2011.11.16.  </a:t>
            </a:r>
            <a:endParaRPr kumimoji="0" lang="en-US" altLang="ko-KR" sz="2800" b="1" dirty="0">
              <a:solidFill>
                <a:prstClr val="black"/>
              </a:solidFill>
              <a:latin typeface="Constantia" pitchFamily="18" charset="0"/>
              <a:ea typeface="가는각진제목체" pitchFamily="18" charset="-127"/>
            </a:endParaRPr>
          </a:p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ko-KR" altLang="en-US" sz="2100" b="1" dirty="0" err="1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한국회계기준원</a:t>
            </a:r>
            <a:r>
              <a:rPr kumimoji="0" lang="ko-KR" altLang="en-US" sz="2100" b="1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algn="r">
              <a:buFont typeface="Arial" charset="0"/>
              <a:buNone/>
            </a:pPr>
            <a:r>
              <a:rPr kumimoji="0" lang="ko-KR" altLang="en-US" sz="17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최 현 덕</a:t>
            </a:r>
            <a:endParaRPr kumimoji="0" lang="ko-KR" altLang="en-US" sz="1700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07704" y="2564904"/>
            <a:ext cx="547260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kumimoji="0" lang="en-US" altLang="ko-KR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3. </a:t>
            </a:r>
            <a:r>
              <a:rPr kumimoji="0" lang="ko-KR" altLang="en-US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별도재무제표</a:t>
            </a:r>
            <a:endParaRPr kumimoji="0" lang="ko-KR" altLang="en-US" dirty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회계기준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275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700" dirty="0" smtClean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265113" indent="-355600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IAS 27 </a:t>
            </a:r>
            <a:r>
              <a:rPr lang="ko-KR" altLang="en-US" sz="2000" spc="-70" dirty="0" smtClean="0">
                <a:solidFill>
                  <a:srgbClr val="0000FF"/>
                </a:solidFill>
                <a:latin typeface="+mj-lt"/>
                <a:ea typeface="HY견고딕" pitchFamily="18" charset="-127"/>
              </a:rPr>
              <a:t>별도재무제표</a:t>
            </a:r>
            <a:endParaRPr lang="en-US" altLang="ko-KR" sz="2000" spc="-70" dirty="0" smtClean="0">
              <a:solidFill>
                <a:srgbClr val="0000FF"/>
              </a:solidFill>
              <a:latin typeface="+mj-lt"/>
              <a:ea typeface="HY견고딕" pitchFamily="18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15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ko-KR" altLang="en-US" sz="18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종속기업</a:t>
            </a:r>
            <a:r>
              <a:rPr lang="en-US" altLang="ko-KR" sz="18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공동지배기업</a:t>
            </a:r>
            <a:r>
              <a:rPr lang="en-US" altLang="ko-KR" sz="18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관계기업에 대한 투자자산 평가</a:t>
            </a:r>
            <a:endParaRPr lang="en-US" altLang="ko-KR" sz="18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79513" lvl="2" indent="-355600" fontAlgn="auto">
              <a:lnSpc>
                <a:spcPct val="15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Arial" pitchFamily="34" charset="0"/>
              <a:buChar char="•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원가법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79513" lvl="2" indent="-355600" fontAlgn="auto">
              <a:lnSpc>
                <a:spcPct val="15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Arial" pitchFamily="34" charset="0"/>
              <a:buChar char="•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1039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호에 따른 방법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79513" lvl="2" indent="-355600" fontAlgn="auto">
              <a:lnSpc>
                <a:spcPct val="15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Arial" pitchFamily="34" charset="0"/>
              <a:buChar char="•"/>
              <a:defRPr/>
            </a:pPr>
            <a:endParaRPr lang="en-US" altLang="ko-KR" sz="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15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ü"/>
              <a:defRPr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배당을 받을 권리가 확정되는 시점에 그 배당금을 별도재무제표에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당기손익으로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인식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§"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dirty="0" smtClean="0">
              <a:solidFill>
                <a:srgbClr val="0033C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dirty="0" smtClean="0">
                <a:latin typeface="+mn-lt"/>
              </a:rPr>
              <a:t>31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개시 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K-IFRS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별도재무제표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Q. K-GAAP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 개별재무제표에서는 종속기업에 대하여 지분법 적용해 왔음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. K-IFRS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별도재무제표상 회계처리는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?</a:t>
            </a: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2000" b="0" dirty="0" smtClean="0">
              <a:solidFill>
                <a:srgbClr val="C00000"/>
              </a:solidFill>
              <a:latin typeface="Arial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&lt;1</a:t>
            </a:r>
            <a:r>
              <a:rPr lang="ko-KR" altLang="en-US" sz="1800" dirty="0" smtClean="0"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&gt; 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별도재무제표상 종속기업 투자주식에 대한 평가방법 선택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         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원가법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or, 1039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호에 따라 평가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(FV)</a:t>
            </a: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&lt;2</a:t>
            </a:r>
            <a:r>
              <a:rPr lang="ko-KR" altLang="en-US" sz="1800" dirty="0" smtClean="0"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&gt; 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개시 재무제표 표시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      	  1039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호 적용하기로 한 경우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FV</a:t>
            </a: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         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원가법 적용하기로 한 경우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과거 재무제표상 장부금액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or FV </a:t>
            </a: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32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특정사모단독펀드의 회계처리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Q.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특정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투자일임계약과  특정사모단독펀드는 경제적 실질이 유사함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.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연결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F/S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상 자산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,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부채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,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수익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,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비용을 인식하는데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, 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별도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F/S</a:t>
            </a:r>
            <a:r>
              <a:rPr lang="ko-KR" altLang="en-US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상 회계처리는 </a:t>
            </a:r>
            <a:r>
              <a:rPr lang="en-US" altLang="ko-KR" sz="2000" b="0" dirty="0" smtClean="0">
                <a:solidFill>
                  <a:srgbClr val="C00000"/>
                </a:solidFill>
                <a:latin typeface="Arial"/>
                <a:ea typeface="휴먼모음T" pitchFamily="18" charset="-127"/>
              </a:rPr>
              <a:t>?</a:t>
            </a:r>
          </a:p>
          <a:p>
            <a:pPr marL="363538" indent="-363538">
              <a:spcBef>
                <a:spcPts val="600"/>
              </a:spcBef>
              <a:spcAft>
                <a:spcPts val="600"/>
              </a:spcAft>
              <a:defRPr/>
            </a:pPr>
            <a:endParaRPr lang="en-US" altLang="ko-KR" sz="800" b="0" dirty="0" smtClean="0">
              <a:solidFill>
                <a:srgbClr val="C00000"/>
              </a:solidFill>
              <a:latin typeface="Arial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ko-KR" altLang="en-US" sz="20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특정 투자일임계약은 별도의 법적 실체를 갖지 않음</a:t>
            </a:r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ko-KR" altLang="en-US" sz="20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특정사모펀드는 법적 실체</a:t>
            </a:r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719138" lvl="1" indent="-26193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IFRS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나 다른 어떠한 기준에도 구체적인 조항이 명문화 되어 있을 경우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형식보다 실질이 우선이라는 논리 제기 불가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33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Freeform 4"/>
          <p:cNvSpPr>
            <a:spLocks/>
          </p:cNvSpPr>
          <p:nvPr/>
        </p:nvSpPr>
        <p:spPr bwMode="auto">
          <a:xfrm>
            <a:off x="5004048" y="4797152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4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8358246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z="2300" spc="-7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300" spc="-70" dirty="0" smtClean="0">
                <a:latin typeface="HY견고딕" pitchFamily="18" charset="-127"/>
                <a:ea typeface="HY견고딕" pitchFamily="18" charset="-127"/>
              </a:rPr>
              <a:t>지배종속기업 </a:t>
            </a:r>
            <a:r>
              <a:rPr lang="ko-KR" altLang="en-US" sz="2300" spc="-70" dirty="0" err="1" smtClean="0">
                <a:latin typeface="HY견고딕" pitchFamily="18" charset="-127"/>
                <a:ea typeface="HY견고딕" pitchFamily="18" charset="-127"/>
              </a:rPr>
              <a:t>합병시</a:t>
            </a:r>
            <a:r>
              <a:rPr lang="ko-KR" altLang="en-US" sz="2300" spc="-70" dirty="0" smtClean="0">
                <a:latin typeface="HY견고딕" pitchFamily="18" charset="-127"/>
                <a:ea typeface="HY견고딕" pitchFamily="18" charset="-127"/>
              </a:rPr>
              <a:t> 회계처리  </a:t>
            </a:r>
          </a:p>
        </p:txBody>
      </p:sp>
      <p:sp>
        <p:nvSpPr>
          <p:cNvPr id="5126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642910" y="1285860"/>
            <a:ext cx="785818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363" indent="-360363">
              <a:lnSpc>
                <a:spcPct val="150000"/>
              </a:lnSpc>
              <a:buClr>
                <a:schemeClr val="accent6"/>
              </a:buClr>
              <a:defRPr/>
            </a:pP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Q. P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는 별도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F/S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상에 종속기업 주식 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S</a:t>
            </a:r>
            <a:r>
              <a:rPr lang="en-US" altLang="ko-KR" sz="2000" b="0" baseline="-2500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1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과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 S</a:t>
            </a:r>
            <a:r>
              <a:rPr lang="en-US" altLang="ko-KR" sz="2000" b="0" baseline="-2500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2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를 공정가치로 평가하던 중 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S1</a:t>
            </a:r>
            <a:r>
              <a:rPr lang="en-US" altLang="ko-KR" sz="2000" b="0" baseline="-25000" dirty="0" smtClean="0">
                <a:solidFill>
                  <a:srgbClr val="C00000"/>
                </a:solidFill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과 합병시  회계처리는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?</a:t>
            </a:r>
            <a:r>
              <a:rPr lang="ko-KR" altLang="en-US" sz="2000" b="0" dirty="0" smtClean="0">
                <a:latin typeface="+mn-lt"/>
                <a:ea typeface="휴먼모음T" pitchFamily="18" charset="-127"/>
              </a:rPr>
              <a:t>  </a:t>
            </a:r>
            <a:endParaRPr lang="en-US" altLang="ko-KR" sz="2000" b="0" dirty="0" smtClean="0"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  <a:buClr>
                <a:schemeClr val="accent6"/>
              </a:buClr>
              <a:defRPr/>
            </a:pPr>
            <a:endParaRPr lang="en-US" altLang="ko-KR" sz="800" b="0" dirty="0" smtClean="0">
              <a:solidFill>
                <a:srgbClr val="C00000"/>
              </a:solidFill>
              <a:latin typeface="+mn-lt"/>
              <a:ea typeface="휴먼모음T" pitchFamily="18" charset="-127"/>
            </a:endParaRPr>
          </a:p>
          <a:p>
            <a:pPr marL="817563" lvl="1" indent="-360363">
              <a:lnSpc>
                <a:spcPct val="150000"/>
              </a:lnSpc>
              <a:buClr>
                <a:schemeClr val="accent6"/>
              </a:buClr>
              <a:defRPr/>
            </a:pP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공정가치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(?)  vs. </a:t>
            </a: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연결장부금액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(?)</a:t>
            </a: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34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930972" y="3683049"/>
            <a:ext cx="48245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accent6"/>
              </a:buClr>
              <a:defRPr/>
            </a:pP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&lt;</a:t>
            </a: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논점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&gt; </a:t>
            </a:r>
          </a:p>
          <a:p>
            <a:pPr>
              <a:buClr>
                <a:schemeClr val="accent6"/>
              </a:buClr>
              <a:defRPr/>
            </a:pPr>
            <a:r>
              <a:rPr lang="ko-KR" altLang="en-US" sz="2000" b="0" dirty="0" smtClean="0">
                <a:latin typeface="+mn-lt"/>
                <a:ea typeface="휴먼모음T" pitchFamily="18" charset="-127"/>
              </a:rPr>
              <a:t>별도재무제표의 기간별 비교가능성 존중</a:t>
            </a:r>
            <a:r>
              <a:rPr lang="en-US" altLang="ko-KR" sz="2000" b="0" dirty="0" smtClean="0">
                <a:latin typeface="+mn-lt"/>
                <a:ea typeface="휴먼모음T" pitchFamily="18" charset="-127"/>
              </a:rPr>
              <a:t>? </a:t>
            </a:r>
          </a:p>
          <a:p>
            <a:pPr>
              <a:lnSpc>
                <a:spcPct val="150000"/>
              </a:lnSpc>
              <a:buClr>
                <a:schemeClr val="accent6"/>
              </a:buClr>
              <a:defRPr/>
            </a:pPr>
            <a:r>
              <a:rPr lang="ko-KR" altLang="en-US" sz="2000" b="0" dirty="0" smtClean="0">
                <a:latin typeface="+mn-lt"/>
                <a:ea typeface="휴먼모음T" pitchFamily="18" charset="-127"/>
              </a:rPr>
              <a:t>별도재무제표는 해당기간의 연결재무제표 보조</a:t>
            </a:r>
            <a:r>
              <a:rPr lang="en-US" altLang="ko-KR" sz="2000" b="0" dirty="0" smtClean="0">
                <a:latin typeface="+mn-lt"/>
                <a:ea typeface="휴먼모음T" pitchFamily="18" charset="-127"/>
              </a:rPr>
              <a:t>?</a:t>
            </a:r>
          </a:p>
        </p:txBody>
      </p:sp>
      <p:sp>
        <p:nvSpPr>
          <p:cNvPr id="13" name="타원 12"/>
          <p:cNvSpPr/>
          <p:nvPr/>
        </p:nvSpPr>
        <p:spPr bwMode="auto">
          <a:xfrm>
            <a:off x="1338684" y="3395017"/>
            <a:ext cx="792088" cy="504056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P</a:t>
            </a:r>
            <a:endParaRPr lang="ko-KR" altLang="en-US" sz="2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1194668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1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1842740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2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cxnSp>
        <p:nvCxnSpPr>
          <p:cNvPr id="17" name="직선 화살표 연결선 16"/>
          <p:cNvCxnSpPr>
            <a:endCxn id="14" idx="0"/>
          </p:cNvCxnSpPr>
          <p:nvPr/>
        </p:nvCxnSpPr>
        <p:spPr bwMode="auto">
          <a:xfrm rot="5400000">
            <a:off x="1086656" y="4223109"/>
            <a:ext cx="936104" cy="288032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0" name="직선 화살표 연결선 19"/>
          <p:cNvCxnSpPr>
            <a:endCxn id="15" idx="0"/>
          </p:cNvCxnSpPr>
          <p:nvPr/>
        </p:nvCxnSpPr>
        <p:spPr bwMode="auto">
          <a:xfrm rot="16200000" flipH="1">
            <a:off x="1482700" y="4259113"/>
            <a:ext cx="936104" cy="216024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29" name="타원 28"/>
          <p:cNvSpPr/>
          <p:nvPr/>
        </p:nvSpPr>
        <p:spPr bwMode="auto">
          <a:xfrm>
            <a:off x="2778844" y="3395017"/>
            <a:ext cx="792088" cy="504056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P+S</a:t>
            </a:r>
            <a:r>
              <a:rPr lang="en-US" altLang="ko-KR" sz="2000" baseline="-25000" dirty="0" smtClean="0">
                <a:latin typeface="+mj-lt"/>
                <a:ea typeface="휴먼모음T" pitchFamily="18" charset="-127"/>
              </a:rPr>
              <a:t>1</a:t>
            </a:r>
            <a:endParaRPr lang="ko-KR" altLang="en-US" sz="2000" baseline="-25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2994868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2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cxnSp>
        <p:nvCxnSpPr>
          <p:cNvPr id="33" name="직선 화살표 연결선 32"/>
          <p:cNvCxnSpPr>
            <a:stCxn id="29" idx="4"/>
            <a:endCxn id="31" idx="0"/>
          </p:cNvCxnSpPr>
          <p:nvPr/>
        </p:nvCxnSpPr>
        <p:spPr bwMode="auto">
          <a:xfrm rot="16200000" flipH="1">
            <a:off x="2724838" y="4349123"/>
            <a:ext cx="936104" cy="36004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Freeform 4"/>
          <p:cNvSpPr>
            <a:spLocks/>
          </p:cNvSpPr>
          <p:nvPr/>
        </p:nvSpPr>
        <p:spPr bwMode="auto">
          <a:xfrm>
            <a:off x="5004048" y="4797152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4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8358246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z="2300" spc="-7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300" spc="-70" dirty="0" smtClean="0">
                <a:latin typeface="HY견고딕" pitchFamily="18" charset="-127"/>
                <a:ea typeface="HY견고딕" pitchFamily="18" charset="-127"/>
              </a:rPr>
              <a:t>지배종속기업 </a:t>
            </a:r>
            <a:r>
              <a:rPr lang="ko-KR" altLang="en-US" sz="2300" spc="-70" dirty="0" err="1" smtClean="0">
                <a:latin typeface="HY견고딕" pitchFamily="18" charset="-127"/>
                <a:ea typeface="HY견고딕" pitchFamily="18" charset="-127"/>
              </a:rPr>
              <a:t>합병시</a:t>
            </a:r>
            <a:r>
              <a:rPr lang="ko-KR" altLang="en-US" sz="2300" spc="-70" dirty="0" smtClean="0">
                <a:latin typeface="HY견고딕" pitchFamily="18" charset="-127"/>
                <a:ea typeface="HY견고딕" pitchFamily="18" charset="-127"/>
              </a:rPr>
              <a:t> 회계처리  </a:t>
            </a:r>
          </a:p>
        </p:txBody>
      </p:sp>
      <p:sp>
        <p:nvSpPr>
          <p:cNvPr id="5126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642910" y="1285860"/>
            <a:ext cx="785818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363" indent="-360363">
              <a:lnSpc>
                <a:spcPct val="150000"/>
              </a:lnSpc>
              <a:buClr>
                <a:schemeClr val="accent6"/>
              </a:buClr>
              <a:defRPr/>
            </a:pP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Q. P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는 별도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F/S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상에 종속기업 주식 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S</a:t>
            </a:r>
            <a:r>
              <a:rPr lang="en-US" altLang="ko-KR" sz="2000" b="0" baseline="-2500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1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과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 S</a:t>
            </a:r>
            <a:r>
              <a:rPr lang="en-US" altLang="ko-KR" sz="2000" b="0" baseline="-2500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2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를 공정가치로 평가하던 중 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S1</a:t>
            </a:r>
            <a:r>
              <a:rPr lang="en-US" altLang="ko-KR" sz="2000" b="0" baseline="-25000" dirty="0" smtClean="0">
                <a:solidFill>
                  <a:srgbClr val="C00000"/>
                </a:solidFill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과 합병시  회계처리는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?</a:t>
            </a:r>
            <a:r>
              <a:rPr lang="ko-KR" altLang="en-US" sz="2000" b="0" dirty="0" smtClean="0">
                <a:latin typeface="+mn-lt"/>
                <a:ea typeface="휴먼모음T" pitchFamily="18" charset="-127"/>
              </a:rPr>
              <a:t>  </a:t>
            </a:r>
            <a:endParaRPr lang="en-US" altLang="ko-KR" sz="2000" b="0" dirty="0" smtClean="0"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  <a:buClr>
                <a:schemeClr val="accent6"/>
              </a:buClr>
              <a:defRPr/>
            </a:pPr>
            <a:endParaRPr lang="en-US" altLang="ko-KR" sz="800" b="0" dirty="0" smtClean="0">
              <a:solidFill>
                <a:srgbClr val="C00000"/>
              </a:solidFill>
              <a:latin typeface="+mn-lt"/>
              <a:ea typeface="휴먼모음T" pitchFamily="18" charset="-127"/>
            </a:endParaRPr>
          </a:p>
          <a:p>
            <a:pPr marL="817563" lvl="1" indent="-360363">
              <a:lnSpc>
                <a:spcPct val="150000"/>
              </a:lnSpc>
              <a:buClr>
                <a:schemeClr val="accent6"/>
              </a:buClr>
              <a:defRPr/>
            </a:pP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공정가치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(?)  vs. </a:t>
            </a: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연결장부금액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(?)</a:t>
            </a:r>
            <a:endParaRPr lang="en-US" altLang="ko-KR" sz="2000" b="0" dirty="0" smtClean="0">
              <a:solidFill>
                <a:srgbClr val="0000FF"/>
              </a:solidFill>
              <a:latin typeface="+mn-lt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34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타원 12"/>
          <p:cNvSpPr/>
          <p:nvPr/>
        </p:nvSpPr>
        <p:spPr bwMode="auto">
          <a:xfrm>
            <a:off x="1338684" y="3395017"/>
            <a:ext cx="792088" cy="504056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P</a:t>
            </a:r>
            <a:endParaRPr lang="ko-KR" altLang="en-US" sz="2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1194668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1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1842740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2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cxnSp>
        <p:nvCxnSpPr>
          <p:cNvPr id="17" name="직선 화살표 연결선 16"/>
          <p:cNvCxnSpPr>
            <a:endCxn id="14" idx="0"/>
          </p:cNvCxnSpPr>
          <p:nvPr/>
        </p:nvCxnSpPr>
        <p:spPr bwMode="auto">
          <a:xfrm rot="5400000">
            <a:off x="1086656" y="4223109"/>
            <a:ext cx="936104" cy="288032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0" name="직선 화살표 연결선 19"/>
          <p:cNvCxnSpPr>
            <a:endCxn id="15" idx="0"/>
          </p:cNvCxnSpPr>
          <p:nvPr/>
        </p:nvCxnSpPr>
        <p:spPr bwMode="auto">
          <a:xfrm rot="16200000" flipH="1">
            <a:off x="1482700" y="4259113"/>
            <a:ext cx="936104" cy="216024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29" name="타원 28"/>
          <p:cNvSpPr/>
          <p:nvPr/>
        </p:nvSpPr>
        <p:spPr bwMode="auto">
          <a:xfrm>
            <a:off x="2778844" y="3395017"/>
            <a:ext cx="792088" cy="504056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P+S</a:t>
            </a:r>
            <a:r>
              <a:rPr lang="en-US" altLang="ko-KR" sz="2000" baseline="-25000" dirty="0" smtClean="0">
                <a:latin typeface="+mj-lt"/>
                <a:ea typeface="휴먼모음T" pitchFamily="18" charset="-127"/>
              </a:rPr>
              <a:t>1</a:t>
            </a:r>
            <a:endParaRPr lang="ko-KR" altLang="en-US" sz="2000" baseline="-25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2994868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2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cxnSp>
        <p:nvCxnSpPr>
          <p:cNvPr id="33" name="직선 화살표 연결선 32"/>
          <p:cNvCxnSpPr>
            <a:stCxn id="29" idx="4"/>
            <a:endCxn id="31" idx="0"/>
          </p:cNvCxnSpPr>
          <p:nvPr/>
        </p:nvCxnSpPr>
        <p:spPr bwMode="auto">
          <a:xfrm rot="16200000" flipH="1">
            <a:off x="2724838" y="4349123"/>
            <a:ext cx="936104" cy="36004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18" name="오른쪽 화살표 17"/>
          <p:cNvSpPr/>
          <p:nvPr/>
        </p:nvSpPr>
        <p:spPr bwMode="auto">
          <a:xfrm>
            <a:off x="2339752" y="3573016"/>
            <a:ext cx="360040" cy="144016"/>
          </a:xfrm>
          <a:prstGeom prst="rightArrow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  <p:sp>
        <p:nvSpPr>
          <p:cNvPr id="21" name="타원형 설명선 20"/>
          <p:cNvSpPr/>
          <p:nvPr/>
        </p:nvSpPr>
        <p:spPr bwMode="auto">
          <a:xfrm>
            <a:off x="4427984" y="1988840"/>
            <a:ext cx="4716016" cy="1584176"/>
          </a:xfrm>
          <a:prstGeom prst="wedgeEllipseCallout">
            <a:avLst>
              <a:gd name="adj1" fmla="val -95837"/>
              <a:gd name="adj2" fmla="val 41702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S1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 순자산 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100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원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S2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는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200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원</a:t>
            </a:r>
            <a:endParaRPr lang="en-US" altLang="ko-KR" sz="16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P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 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S1, S2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 취득원가는 순자산과 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동일</a:t>
            </a:r>
            <a:endParaRPr lang="en-US" altLang="ko-KR" sz="16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S1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 주식의 공정가치는 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150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원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S2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는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250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원</a:t>
            </a: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4139952" y="4437112"/>
          <a:ext cx="2019173" cy="1225296"/>
        </p:xfrm>
        <a:graphic>
          <a:graphicData uri="http://schemas.openxmlformats.org/drawingml/2006/table">
            <a:tbl>
              <a:tblPr/>
              <a:tblGrid>
                <a:gridCol w="862838"/>
                <a:gridCol w="1156335"/>
              </a:tblGrid>
              <a:tr h="20955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P</a:t>
                      </a:r>
                      <a:r>
                        <a:rPr lang="ko-KR" altLang="en-US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의</a:t>
                      </a:r>
                      <a:r>
                        <a:rPr lang="en-US" altLang="ko-KR" sz="1300" b="1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300" b="1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별도 </a:t>
                      </a:r>
                      <a:r>
                        <a:rPr lang="en-US" altLang="ko-KR" sz="1300" b="1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300" b="1" dirty="0" err="1" smtClean="0">
                          <a:solidFill>
                            <a:srgbClr val="000000"/>
                          </a:solidFill>
                          <a:latin typeface="휴먼명조"/>
                        </a:rPr>
                        <a:t>합병전</a:t>
                      </a: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S1 150</a:t>
                      </a:r>
                      <a:endParaRPr lang="en-US" sz="1000" b="1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자본 </a:t>
                      </a: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400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S2 250</a:t>
                      </a:r>
                      <a:endParaRPr lang="en-US" sz="1000" b="1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Freeform 4"/>
          <p:cNvSpPr>
            <a:spLocks/>
          </p:cNvSpPr>
          <p:nvPr/>
        </p:nvSpPr>
        <p:spPr bwMode="auto">
          <a:xfrm>
            <a:off x="5004048" y="4797152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4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8358246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z="2300" spc="-7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300" spc="-70" dirty="0" smtClean="0">
                <a:latin typeface="HY견고딕" pitchFamily="18" charset="-127"/>
                <a:ea typeface="HY견고딕" pitchFamily="18" charset="-127"/>
              </a:rPr>
              <a:t>지배종속기업 </a:t>
            </a:r>
            <a:r>
              <a:rPr lang="ko-KR" altLang="en-US" sz="2300" spc="-70" dirty="0" err="1" smtClean="0">
                <a:latin typeface="HY견고딕" pitchFamily="18" charset="-127"/>
                <a:ea typeface="HY견고딕" pitchFamily="18" charset="-127"/>
              </a:rPr>
              <a:t>합병시</a:t>
            </a:r>
            <a:r>
              <a:rPr lang="ko-KR" altLang="en-US" sz="2300" spc="-70" dirty="0" smtClean="0">
                <a:latin typeface="HY견고딕" pitchFamily="18" charset="-127"/>
                <a:ea typeface="HY견고딕" pitchFamily="18" charset="-127"/>
              </a:rPr>
              <a:t> 회계처리  </a:t>
            </a:r>
          </a:p>
        </p:txBody>
      </p:sp>
      <p:sp>
        <p:nvSpPr>
          <p:cNvPr id="5126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642910" y="1285860"/>
            <a:ext cx="785818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363" indent="-360363">
              <a:lnSpc>
                <a:spcPct val="150000"/>
              </a:lnSpc>
              <a:buClr>
                <a:schemeClr val="accent6"/>
              </a:buClr>
              <a:defRPr/>
            </a:pP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Q. P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는 별도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F/S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상에 종속기업 주식 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S</a:t>
            </a:r>
            <a:r>
              <a:rPr lang="en-US" altLang="ko-KR" sz="2000" b="0" baseline="-2500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1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과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 S</a:t>
            </a:r>
            <a:r>
              <a:rPr lang="en-US" altLang="ko-KR" sz="2000" b="0" baseline="-2500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2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를 공정가치로 평가하던 중 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S1</a:t>
            </a:r>
            <a:r>
              <a:rPr lang="en-US" altLang="ko-KR" sz="2000" b="0" baseline="-25000" dirty="0" smtClean="0">
                <a:solidFill>
                  <a:srgbClr val="C00000"/>
                </a:solidFill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과 합병시  회계처리는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?</a:t>
            </a:r>
            <a:r>
              <a:rPr lang="ko-KR" altLang="en-US" sz="2000" b="0" dirty="0" smtClean="0">
                <a:latin typeface="+mn-lt"/>
                <a:ea typeface="휴먼모음T" pitchFamily="18" charset="-127"/>
              </a:rPr>
              <a:t>  </a:t>
            </a:r>
            <a:endParaRPr lang="en-US" altLang="ko-KR" sz="2000" b="0" dirty="0" smtClean="0"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  <a:buClr>
                <a:schemeClr val="accent6"/>
              </a:buClr>
              <a:defRPr/>
            </a:pPr>
            <a:endParaRPr lang="en-US" altLang="ko-KR" sz="800" b="0" dirty="0" smtClean="0">
              <a:solidFill>
                <a:srgbClr val="C00000"/>
              </a:solidFill>
              <a:latin typeface="+mn-lt"/>
              <a:ea typeface="휴먼모음T" pitchFamily="18" charset="-127"/>
            </a:endParaRPr>
          </a:p>
          <a:p>
            <a:pPr marL="817563" lvl="1" indent="-360363">
              <a:lnSpc>
                <a:spcPct val="150000"/>
              </a:lnSpc>
              <a:buClr>
                <a:schemeClr val="accent6"/>
              </a:buClr>
              <a:defRPr/>
            </a:pP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공정가치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(?)  vs. </a:t>
            </a: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연결장부금액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(?)</a:t>
            </a: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34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타원 12"/>
          <p:cNvSpPr/>
          <p:nvPr/>
        </p:nvSpPr>
        <p:spPr bwMode="auto">
          <a:xfrm>
            <a:off x="1338684" y="3395017"/>
            <a:ext cx="792088" cy="504056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P</a:t>
            </a:r>
            <a:endParaRPr lang="ko-KR" altLang="en-US" sz="2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1194668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1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1842740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2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cxnSp>
        <p:nvCxnSpPr>
          <p:cNvPr id="17" name="직선 화살표 연결선 16"/>
          <p:cNvCxnSpPr>
            <a:endCxn id="14" idx="0"/>
          </p:cNvCxnSpPr>
          <p:nvPr/>
        </p:nvCxnSpPr>
        <p:spPr bwMode="auto">
          <a:xfrm rot="5400000">
            <a:off x="1086656" y="4223109"/>
            <a:ext cx="936104" cy="288032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0" name="직선 화살표 연결선 19"/>
          <p:cNvCxnSpPr>
            <a:endCxn id="15" idx="0"/>
          </p:cNvCxnSpPr>
          <p:nvPr/>
        </p:nvCxnSpPr>
        <p:spPr bwMode="auto">
          <a:xfrm rot="16200000" flipH="1">
            <a:off x="1482700" y="4259113"/>
            <a:ext cx="936104" cy="216024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29" name="타원 28"/>
          <p:cNvSpPr/>
          <p:nvPr/>
        </p:nvSpPr>
        <p:spPr bwMode="auto">
          <a:xfrm>
            <a:off x="2778844" y="3395017"/>
            <a:ext cx="792088" cy="504056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P+S</a:t>
            </a:r>
            <a:r>
              <a:rPr lang="en-US" altLang="ko-KR" sz="2000" baseline="-25000" dirty="0" smtClean="0">
                <a:latin typeface="+mj-lt"/>
                <a:ea typeface="휴먼모음T" pitchFamily="18" charset="-127"/>
              </a:rPr>
              <a:t>1</a:t>
            </a:r>
            <a:endParaRPr lang="ko-KR" altLang="en-US" sz="2000" baseline="-25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2994868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2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cxnSp>
        <p:nvCxnSpPr>
          <p:cNvPr id="33" name="직선 화살표 연결선 32"/>
          <p:cNvCxnSpPr>
            <a:stCxn id="29" idx="4"/>
            <a:endCxn id="31" idx="0"/>
          </p:cNvCxnSpPr>
          <p:nvPr/>
        </p:nvCxnSpPr>
        <p:spPr bwMode="auto">
          <a:xfrm rot="16200000" flipH="1">
            <a:off x="2724838" y="4349123"/>
            <a:ext cx="936104" cy="36004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18" name="오른쪽 화살표 17"/>
          <p:cNvSpPr/>
          <p:nvPr/>
        </p:nvSpPr>
        <p:spPr bwMode="auto">
          <a:xfrm>
            <a:off x="2339752" y="3573016"/>
            <a:ext cx="360040" cy="144016"/>
          </a:xfrm>
          <a:prstGeom prst="rightArrow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4139952" y="4437112"/>
          <a:ext cx="2019173" cy="1225296"/>
        </p:xfrm>
        <a:graphic>
          <a:graphicData uri="http://schemas.openxmlformats.org/drawingml/2006/table">
            <a:tbl>
              <a:tblPr/>
              <a:tblGrid>
                <a:gridCol w="862838"/>
                <a:gridCol w="1156335"/>
              </a:tblGrid>
              <a:tr h="20955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P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의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별도 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휴먼명조"/>
                        </a:rPr>
                        <a:t>합병전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S1 150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dirty="0">
                          <a:solidFill>
                            <a:srgbClr val="000000"/>
                          </a:solidFill>
                          <a:latin typeface="휴먼명조"/>
                        </a:rPr>
                        <a:t>자본 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latin typeface="휴먼명조"/>
                        </a:rPr>
                        <a:t>400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S2 250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6588224" y="3645024"/>
          <a:ext cx="2016224" cy="1225296"/>
        </p:xfrm>
        <a:graphic>
          <a:graphicData uri="http://schemas.openxmlformats.org/drawingml/2006/table">
            <a:tbl>
              <a:tblPr/>
              <a:tblGrid>
                <a:gridCol w="972033"/>
                <a:gridCol w="1044191"/>
              </a:tblGrid>
              <a:tr h="20955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휴먼명조"/>
                        </a:rPr>
                        <a:t>???</a:t>
                      </a: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P</a:t>
                      </a:r>
                      <a:r>
                        <a:rPr lang="ko-KR" altLang="en-US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의 별도 </a:t>
                      </a: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300" b="1" dirty="0" err="1" smtClean="0">
                          <a:solidFill>
                            <a:srgbClr val="000000"/>
                          </a:solidFill>
                          <a:latin typeface="휴먼명조"/>
                        </a:rPr>
                        <a:t>합병후</a:t>
                      </a: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자산</a:t>
                      </a:r>
                      <a:r>
                        <a:rPr lang="en-US" altLang="ko-KR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150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자본 </a:t>
                      </a:r>
                      <a:r>
                        <a:rPr lang="en-US" altLang="ko-KR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400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S2 250</a:t>
                      </a:r>
                      <a:endParaRPr 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타원형 설명선 25"/>
          <p:cNvSpPr/>
          <p:nvPr/>
        </p:nvSpPr>
        <p:spPr bwMode="auto">
          <a:xfrm>
            <a:off x="4427984" y="1988840"/>
            <a:ext cx="4716016" cy="1584176"/>
          </a:xfrm>
          <a:prstGeom prst="wedgeEllipseCallout">
            <a:avLst>
              <a:gd name="adj1" fmla="val -95837"/>
              <a:gd name="adj2" fmla="val 41702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S1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 순자산 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100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원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S2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는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200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원</a:t>
            </a:r>
            <a:endParaRPr lang="en-US" altLang="ko-KR" sz="16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P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 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S1, S2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 취득원가는 순자산과 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동일</a:t>
            </a:r>
            <a:endParaRPr lang="en-US" altLang="ko-KR" sz="16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S1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 주식의 공정가치는 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150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원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S2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는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250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Freeform 4"/>
          <p:cNvSpPr>
            <a:spLocks/>
          </p:cNvSpPr>
          <p:nvPr/>
        </p:nvSpPr>
        <p:spPr bwMode="auto">
          <a:xfrm>
            <a:off x="5004048" y="4797152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4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8358246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z="2300" spc="-7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300" spc="-70" dirty="0" smtClean="0">
                <a:latin typeface="HY견고딕" pitchFamily="18" charset="-127"/>
                <a:ea typeface="HY견고딕" pitchFamily="18" charset="-127"/>
              </a:rPr>
              <a:t>지배종속기업 </a:t>
            </a:r>
            <a:r>
              <a:rPr lang="ko-KR" altLang="en-US" sz="2300" spc="-70" dirty="0" err="1" smtClean="0">
                <a:latin typeface="HY견고딕" pitchFamily="18" charset="-127"/>
                <a:ea typeface="HY견고딕" pitchFamily="18" charset="-127"/>
              </a:rPr>
              <a:t>합병시</a:t>
            </a:r>
            <a:r>
              <a:rPr lang="ko-KR" altLang="en-US" sz="2300" spc="-70" dirty="0" smtClean="0">
                <a:latin typeface="HY견고딕" pitchFamily="18" charset="-127"/>
                <a:ea typeface="HY견고딕" pitchFamily="18" charset="-127"/>
              </a:rPr>
              <a:t> 회계처리  </a:t>
            </a:r>
          </a:p>
        </p:txBody>
      </p:sp>
      <p:sp>
        <p:nvSpPr>
          <p:cNvPr id="5126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642910" y="1285860"/>
            <a:ext cx="785818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363" indent="-360363">
              <a:lnSpc>
                <a:spcPct val="150000"/>
              </a:lnSpc>
              <a:buClr>
                <a:schemeClr val="accent6"/>
              </a:buClr>
              <a:defRPr/>
            </a:pP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Q. P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는 별도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F/S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상에 종속기업 주식 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S</a:t>
            </a:r>
            <a:r>
              <a:rPr lang="en-US" altLang="ko-KR" sz="2000" b="0" baseline="-2500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1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과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 S</a:t>
            </a:r>
            <a:r>
              <a:rPr lang="en-US" altLang="ko-KR" sz="2000" b="0" baseline="-2500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2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를 공정가치로 평가하던 중 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S1</a:t>
            </a:r>
            <a:r>
              <a:rPr lang="en-US" altLang="ko-KR" sz="2000" b="0" baseline="-25000" dirty="0" smtClean="0">
                <a:solidFill>
                  <a:srgbClr val="C00000"/>
                </a:solidFill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과 합병시  회계처리는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?</a:t>
            </a:r>
            <a:r>
              <a:rPr lang="ko-KR" altLang="en-US" sz="2000" b="0" dirty="0" smtClean="0">
                <a:latin typeface="+mn-lt"/>
                <a:ea typeface="휴먼모음T" pitchFamily="18" charset="-127"/>
              </a:rPr>
              <a:t>  </a:t>
            </a:r>
            <a:endParaRPr lang="en-US" altLang="ko-KR" sz="2000" b="0" dirty="0" smtClean="0"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  <a:buClr>
                <a:schemeClr val="accent6"/>
              </a:buClr>
              <a:defRPr/>
            </a:pPr>
            <a:endParaRPr lang="en-US" altLang="ko-KR" sz="800" b="0" dirty="0" smtClean="0">
              <a:solidFill>
                <a:srgbClr val="C00000"/>
              </a:solidFill>
              <a:latin typeface="+mn-lt"/>
              <a:ea typeface="휴먼모음T" pitchFamily="18" charset="-127"/>
            </a:endParaRPr>
          </a:p>
          <a:p>
            <a:pPr marL="817563" lvl="1" indent="-360363">
              <a:lnSpc>
                <a:spcPct val="150000"/>
              </a:lnSpc>
              <a:buClr>
                <a:schemeClr val="accent6"/>
              </a:buClr>
              <a:defRPr/>
            </a:pP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공정가치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(?)  vs. </a:t>
            </a: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연결장부금액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(?)</a:t>
            </a: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34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타원 12"/>
          <p:cNvSpPr/>
          <p:nvPr/>
        </p:nvSpPr>
        <p:spPr bwMode="auto">
          <a:xfrm>
            <a:off x="1338684" y="3395017"/>
            <a:ext cx="792088" cy="504056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P</a:t>
            </a:r>
            <a:endParaRPr lang="ko-KR" altLang="en-US" sz="2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1194668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1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1842740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2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cxnSp>
        <p:nvCxnSpPr>
          <p:cNvPr id="17" name="직선 화살표 연결선 16"/>
          <p:cNvCxnSpPr>
            <a:endCxn id="14" idx="0"/>
          </p:cNvCxnSpPr>
          <p:nvPr/>
        </p:nvCxnSpPr>
        <p:spPr bwMode="auto">
          <a:xfrm rot="5400000">
            <a:off x="1086656" y="4223109"/>
            <a:ext cx="936104" cy="288032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0" name="직선 화살표 연결선 19"/>
          <p:cNvCxnSpPr>
            <a:endCxn id="15" idx="0"/>
          </p:cNvCxnSpPr>
          <p:nvPr/>
        </p:nvCxnSpPr>
        <p:spPr bwMode="auto">
          <a:xfrm rot="16200000" flipH="1">
            <a:off x="1482700" y="4259113"/>
            <a:ext cx="936104" cy="216024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29" name="타원 28"/>
          <p:cNvSpPr/>
          <p:nvPr/>
        </p:nvSpPr>
        <p:spPr bwMode="auto">
          <a:xfrm>
            <a:off x="2778844" y="3395017"/>
            <a:ext cx="792088" cy="504056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P+S</a:t>
            </a:r>
            <a:r>
              <a:rPr lang="en-US" altLang="ko-KR" sz="2000" baseline="-25000" dirty="0" smtClean="0">
                <a:latin typeface="+mj-lt"/>
                <a:ea typeface="휴먼모음T" pitchFamily="18" charset="-127"/>
              </a:rPr>
              <a:t>1</a:t>
            </a:r>
            <a:endParaRPr lang="ko-KR" altLang="en-US" sz="2000" baseline="-25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2994868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2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cxnSp>
        <p:nvCxnSpPr>
          <p:cNvPr id="33" name="직선 화살표 연결선 32"/>
          <p:cNvCxnSpPr>
            <a:stCxn id="29" idx="4"/>
            <a:endCxn id="31" idx="0"/>
          </p:cNvCxnSpPr>
          <p:nvPr/>
        </p:nvCxnSpPr>
        <p:spPr bwMode="auto">
          <a:xfrm rot="16200000" flipH="1">
            <a:off x="2724838" y="4349123"/>
            <a:ext cx="936104" cy="36004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18" name="오른쪽 화살표 17"/>
          <p:cNvSpPr/>
          <p:nvPr/>
        </p:nvSpPr>
        <p:spPr bwMode="auto">
          <a:xfrm>
            <a:off x="2339752" y="3573016"/>
            <a:ext cx="360040" cy="144016"/>
          </a:xfrm>
          <a:prstGeom prst="rightArrow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  <p:sp>
        <p:nvSpPr>
          <p:cNvPr id="21" name="타원형 설명선 20"/>
          <p:cNvSpPr/>
          <p:nvPr/>
        </p:nvSpPr>
        <p:spPr bwMode="auto">
          <a:xfrm>
            <a:off x="4427984" y="1988840"/>
            <a:ext cx="4716016" cy="1584176"/>
          </a:xfrm>
          <a:prstGeom prst="wedgeEllipseCallout">
            <a:avLst>
              <a:gd name="adj1" fmla="val -95837"/>
              <a:gd name="adj2" fmla="val 41702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S1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 순자산 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100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원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S2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는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200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원</a:t>
            </a:r>
            <a:endParaRPr lang="en-US" altLang="ko-KR" sz="16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S1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 주식의 공정가치는 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150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원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, S2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는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 250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원</a:t>
            </a:r>
            <a:endParaRPr lang="en-US" altLang="ko-KR" sz="16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P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 </a:t>
            </a:r>
            <a:r>
              <a:rPr lang="en-US" altLang="ko-KR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S1, S2</a:t>
            </a:r>
            <a:r>
              <a:rPr lang="ko-KR" altLang="en-US" sz="16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휴먼모음T" pitchFamily="18" charset="-127"/>
              </a:rPr>
              <a:t>의 취득원가는 순자산과 동일</a:t>
            </a:r>
            <a:endParaRPr lang="ko-KR" altLang="en-US" sz="160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4139952" y="4437112"/>
          <a:ext cx="2019173" cy="1225296"/>
        </p:xfrm>
        <a:graphic>
          <a:graphicData uri="http://schemas.openxmlformats.org/drawingml/2006/table">
            <a:tbl>
              <a:tblPr/>
              <a:tblGrid>
                <a:gridCol w="862838"/>
                <a:gridCol w="1156335"/>
              </a:tblGrid>
              <a:tr h="20955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P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의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별도 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휴먼명조"/>
                        </a:rPr>
                        <a:t>합병전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S1 150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dirty="0">
                          <a:solidFill>
                            <a:srgbClr val="000000"/>
                          </a:solidFill>
                          <a:latin typeface="휴먼명조"/>
                        </a:rPr>
                        <a:t>자본 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latin typeface="휴먼명조"/>
                        </a:rPr>
                        <a:t>400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S2 250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6588224" y="3645024"/>
          <a:ext cx="2016224" cy="1225296"/>
        </p:xfrm>
        <a:graphic>
          <a:graphicData uri="http://schemas.openxmlformats.org/drawingml/2006/table">
            <a:tbl>
              <a:tblPr/>
              <a:tblGrid>
                <a:gridCol w="972033"/>
                <a:gridCol w="1044191"/>
              </a:tblGrid>
              <a:tr h="20955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휴먼명조"/>
                        </a:rPr>
                        <a:t>???</a:t>
                      </a: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P</a:t>
                      </a:r>
                      <a:r>
                        <a:rPr lang="ko-KR" altLang="en-US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의 별도 </a:t>
                      </a: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300" b="1" dirty="0" err="1" smtClean="0">
                          <a:solidFill>
                            <a:srgbClr val="000000"/>
                          </a:solidFill>
                          <a:latin typeface="휴먼명조"/>
                        </a:rPr>
                        <a:t>합병후</a:t>
                      </a: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자산</a:t>
                      </a:r>
                      <a:r>
                        <a:rPr lang="en-US" altLang="ko-KR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150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자본 </a:t>
                      </a:r>
                      <a:r>
                        <a:rPr lang="en-US" altLang="ko-KR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400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S2 250</a:t>
                      </a:r>
                      <a:endParaRPr 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6588224" y="5157192"/>
          <a:ext cx="2019173" cy="1225296"/>
        </p:xfrm>
        <a:graphic>
          <a:graphicData uri="http://schemas.openxmlformats.org/drawingml/2006/table">
            <a:tbl>
              <a:tblPr/>
              <a:tblGrid>
                <a:gridCol w="973455"/>
                <a:gridCol w="1045718"/>
              </a:tblGrid>
              <a:tr h="20955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휴먼명조"/>
                        </a:rPr>
                        <a:t>???</a:t>
                      </a: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P</a:t>
                      </a:r>
                      <a:r>
                        <a:rPr lang="ko-KR" altLang="en-US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의</a:t>
                      </a: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별도 </a:t>
                      </a: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300" b="1" dirty="0" err="1" smtClean="0">
                          <a:solidFill>
                            <a:srgbClr val="000000"/>
                          </a:solidFill>
                          <a:latin typeface="휴먼명조"/>
                        </a:rPr>
                        <a:t>합병후</a:t>
                      </a: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>
                          <a:solidFill>
                            <a:srgbClr val="000000"/>
                          </a:solidFill>
                          <a:latin typeface="휴먼명조"/>
                        </a:rPr>
                        <a:t>자산</a:t>
                      </a:r>
                      <a:r>
                        <a:rPr lang="en-US" altLang="ko-KR" sz="1300" b="1">
                          <a:solidFill>
                            <a:srgbClr val="000000"/>
                          </a:solidFill>
                          <a:latin typeface="휴먼명조"/>
                        </a:rPr>
                        <a:t>100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자본 </a:t>
                      </a:r>
                      <a:r>
                        <a:rPr lang="en-US" altLang="ko-KR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350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HCI Poppy"/>
                          <a:ea typeface="휴먼명조"/>
                        </a:rPr>
                        <a:t>S2 250</a:t>
                      </a:r>
                      <a:endParaRPr lang="en-US" sz="1000" b="1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2738" marR="62738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Freeform 4"/>
          <p:cNvSpPr>
            <a:spLocks/>
          </p:cNvSpPr>
          <p:nvPr/>
        </p:nvSpPr>
        <p:spPr bwMode="auto">
          <a:xfrm>
            <a:off x="5004048" y="4797152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4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8358246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z="2300" spc="-7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300" spc="-70" dirty="0" smtClean="0">
                <a:latin typeface="HY견고딕" pitchFamily="18" charset="-127"/>
                <a:ea typeface="HY견고딕" pitchFamily="18" charset="-127"/>
              </a:rPr>
              <a:t>지배종속기업 </a:t>
            </a:r>
            <a:r>
              <a:rPr lang="ko-KR" altLang="en-US" sz="2300" spc="-70" dirty="0" err="1" smtClean="0">
                <a:latin typeface="HY견고딕" pitchFamily="18" charset="-127"/>
                <a:ea typeface="HY견고딕" pitchFamily="18" charset="-127"/>
              </a:rPr>
              <a:t>합병시</a:t>
            </a:r>
            <a:r>
              <a:rPr lang="ko-KR" altLang="en-US" sz="2300" spc="-70" dirty="0" smtClean="0">
                <a:latin typeface="HY견고딕" pitchFamily="18" charset="-127"/>
                <a:ea typeface="HY견고딕" pitchFamily="18" charset="-127"/>
              </a:rPr>
              <a:t> 회계처리  </a:t>
            </a:r>
          </a:p>
        </p:txBody>
      </p:sp>
      <p:sp>
        <p:nvSpPr>
          <p:cNvPr id="5126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642910" y="1285860"/>
            <a:ext cx="785818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363" indent="-360363">
              <a:lnSpc>
                <a:spcPct val="150000"/>
              </a:lnSpc>
              <a:buClr>
                <a:schemeClr val="accent6"/>
              </a:buClr>
              <a:defRPr/>
            </a:pP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Q. P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는 별도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F/S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상에 종속기업 주식 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S</a:t>
            </a:r>
            <a:r>
              <a:rPr lang="en-US" altLang="ko-KR" sz="2000" b="0" baseline="-2500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1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과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 S</a:t>
            </a:r>
            <a:r>
              <a:rPr lang="en-US" altLang="ko-KR" sz="2000" b="0" baseline="-2500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2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를 공정가치로 평가하던 중 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S1</a:t>
            </a:r>
            <a:r>
              <a:rPr lang="en-US" altLang="ko-KR" sz="2000" b="0" baseline="-25000" dirty="0" smtClean="0">
                <a:solidFill>
                  <a:srgbClr val="C00000"/>
                </a:solidFill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과 합병시  회계처리는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?</a:t>
            </a:r>
            <a:r>
              <a:rPr lang="ko-KR" altLang="en-US" sz="2000" b="0" dirty="0" smtClean="0">
                <a:latin typeface="+mn-lt"/>
                <a:ea typeface="휴먼모음T" pitchFamily="18" charset="-127"/>
              </a:rPr>
              <a:t>  </a:t>
            </a:r>
            <a:endParaRPr lang="en-US" altLang="ko-KR" sz="2000" b="0" dirty="0" smtClean="0"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  <a:buClr>
                <a:schemeClr val="accent6"/>
              </a:buClr>
              <a:defRPr/>
            </a:pPr>
            <a:endParaRPr lang="en-US" altLang="ko-KR" sz="800" b="0" dirty="0" smtClean="0">
              <a:solidFill>
                <a:srgbClr val="C00000"/>
              </a:solidFill>
              <a:latin typeface="+mn-lt"/>
              <a:ea typeface="휴먼모음T" pitchFamily="18" charset="-127"/>
            </a:endParaRPr>
          </a:p>
          <a:p>
            <a:pPr marL="817563" lvl="1" indent="-360363">
              <a:lnSpc>
                <a:spcPct val="150000"/>
              </a:lnSpc>
              <a:buClr>
                <a:schemeClr val="accent6"/>
              </a:buClr>
              <a:defRPr/>
            </a:pP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공정가치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(?)  vs. </a:t>
            </a: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연결장부금액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(?)</a:t>
            </a: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34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930972" y="3683049"/>
            <a:ext cx="48245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accent6"/>
              </a:buClr>
              <a:defRPr/>
            </a:pP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&lt;</a:t>
            </a: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논점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&gt; </a:t>
            </a:r>
          </a:p>
          <a:p>
            <a:pPr>
              <a:buClr>
                <a:schemeClr val="accent6"/>
              </a:buClr>
              <a:defRPr/>
            </a:pPr>
            <a:r>
              <a:rPr lang="ko-KR" altLang="en-US" sz="2000" b="0" dirty="0" smtClean="0">
                <a:latin typeface="+mn-lt"/>
                <a:ea typeface="휴먼모음T" pitchFamily="18" charset="-127"/>
              </a:rPr>
              <a:t>별도재무제표의 기간별 비교가능성 존중</a:t>
            </a:r>
            <a:r>
              <a:rPr lang="en-US" altLang="ko-KR" sz="2000" b="0" dirty="0" smtClean="0">
                <a:latin typeface="+mn-lt"/>
                <a:ea typeface="휴먼모음T" pitchFamily="18" charset="-127"/>
              </a:rPr>
              <a:t>? </a:t>
            </a:r>
          </a:p>
          <a:p>
            <a:pPr>
              <a:lnSpc>
                <a:spcPct val="150000"/>
              </a:lnSpc>
              <a:buClr>
                <a:schemeClr val="accent6"/>
              </a:buClr>
              <a:defRPr/>
            </a:pPr>
            <a:r>
              <a:rPr lang="ko-KR" altLang="en-US" sz="2000" b="0" dirty="0" smtClean="0">
                <a:latin typeface="+mn-lt"/>
                <a:ea typeface="휴먼모음T" pitchFamily="18" charset="-127"/>
              </a:rPr>
              <a:t>별도재무제표는 해당기간의 연결재무제표 보조</a:t>
            </a:r>
            <a:r>
              <a:rPr lang="en-US" altLang="ko-KR" sz="2000" b="0" dirty="0" smtClean="0">
                <a:latin typeface="+mn-lt"/>
                <a:ea typeface="휴먼모음T" pitchFamily="18" charset="-127"/>
              </a:rPr>
              <a:t>?</a:t>
            </a:r>
          </a:p>
        </p:txBody>
      </p:sp>
      <p:sp>
        <p:nvSpPr>
          <p:cNvPr id="13" name="타원 12"/>
          <p:cNvSpPr/>
          <p:nvPr/>
        </p:nvSpPr>
        <p:spPr bwMode="auto">
          <a:xfrm>
            <a:off x="1338684" y="3395017"/>
            <a:ext cx="792088" cy="504056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P</a:t>
            </a:r>
            <a:endParaRPr lang="ko-KR" altLang="en-US" sz="2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1194668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1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1842740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2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cxnSp>
        <p:nvCxnSpPr>
          <p:cNvPr id="17" name="직선 화살표 연결선 16"/>
          <p:cNvCxnSpPr>
            <a:endCxn id="14" idx="0"/>
          </p:cNvCxnSpPr>
          <p:nvPr/>
        </p:nvCxnSpPr>
        <p:spPr bwMode="auto">
          <a:xfrm rot="5400000">
            <a:off x="1086656" y="4223109"/>
            <a:ext cx="936104" cy="288032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0" name="직선 화살표 연결선 19"/>
          <p:cNvCxnSpPr>
            <a:endCxn id="15" idx="0"/>
          </p:cNvCxnSpPr>
          <p:nvPr/>
        </p:nvCxnSpPr>
        <p:spPr bwMode="auto">
          <a:xfrm rot="16200000" flipH="1">
            <a:off x="1482700" y="4259113"/>
            <a:ext cx="936104" cy="216024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29" name="타원 28"/>
          <p:cNvSpPr/>
          <p:nvPr/>
        </p:nvSpPr>
        <p:spPr bwMode="auto">
          <a:xfrm>
            <a:off x="2778844" y="3395017"/>
            <a:ext cx="792088" cy="504056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P+S</a:t>
            </a:r>
            <a:r>
              <a:rPr lang="en-US" altLang="ko-KR" sz="2000" baseline="-25000" dirty="0" smtClean="0">
                <a:latin typeface="+mj-lt"/>
                <a:ea typeface="휴먼모음T" pitchFamily="18" charset="-127"/>
              </a:rPr>
              <a:t>1</a:t>
            </a:r>
            <a:endParaRPr lang="ko-KR" altLang="en-US" sz="2000" baseline="-25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2994868" y="4835177"/>
            <a:ext cx="432048" cy="28803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1800" dirty="0" smtClean="0">
                <a:latin typeface="+mn-lt"/>
                <a:ea typeface="HY헤드라인M" pitchFamily="18" charset="-127"/>
              </a:rPr>
              <a:t>S</a:t>
            </a:r>
            <a:r>
              <a:rPr lang="en-US" altLang="ko-KR" sz="1800" baseline="-25000" dirty="0" smtClean="0">
                <a:latin typeface="+mn-lt"/>
                <a:ea typeface="HY헤드라인M" pitchFamily="18" charset="-127"/>
              </a:rPr>
              <a:t>2</a:t>
            </a:r>
            <a:endParaRPr lang="ko-KR" altLang="en-US" sz="1800" baseline="-25000" dirty="0" smtClean="0">
              <a:latin typeface="+mn-lt"/>
              <a:ea typeface="HY헤드라인M" pitchFamily="18" charset="-127"/>
            </a:endParaRPr>
          </a:p>
        </p:txBody>
      </p:sp>
      <p:cxnSp>
        <p:nvCxnSpPr>
          <p:cNvPr id="33" name="직선 화살표 연결선 32"/>
          <p:cNvCxnSpPr>
            <a:stCxn id="29" idx="4"/>
            <a:endCxn id="31" idx="0"/>
          </p:cNvCxnSpPr>
          <p:nvPr/>
        </p:nvCxnSpPr>
        <p:spPr bwMode="auto">
          <a:xfrm rot="16200000" flipH="1">
            <a:off x="2724838" y="4349123"/>
            <a:ext cx="936104" cy="36004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18" name="오른쪽 화살표 17"/>
          <p:cNvSpPr/>
          <p:nvPr/>
        </p:nvSpPr>
        <p:spPr bwMode="auto">
          <a:xfrm>
            <a:off x="2339752" y="3573016"/>
            <a:ext cx="360040" cy="144016"/>
          </a:xfrm>
          <a:prstGeom prst="rightArrow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상위의 지배기업 설립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39552" y="1268760"/>
            <a:ext cx="8072494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r>
              <a:rPr lang="ko-KR" altLang="ko-KR" sz="2000" b="0" dirty="0" smtClean="0">
                <a:latin typeface="+mn-lt"/>
                <a:ea typeface="휴먼모음T" pitchFamily="18" charset="-127"/>
              </a:rPr>
              <a:t>지배기업(A)이 형식상 상위의 지배기업(</a:t>
            </a:r>
            <a:r>
              <a:rPr lang="ko-KR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Q)</a:t>
            </a:r>
            <a:r>
              <a:rPr lang="ko-KR" altLang="ko-KR" sz="2000" b="0" dirty="0" smtClean="0">
                <a:latin typeface="+mn-lt"/>
                <a:ea typeface="휴먼모음T" pitchFamily="18" charset="-127"/>
              </a:rPr>
              <a:t>을 설립하여 연결실체의 구조를 재편성하는 경우</a:t>
            </a:r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pPr>
              <a:buFont typeface="Wingdings" pitchFamily="2" charset="2"/>
              <a:buChar char="ü"/>
            </a:pP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 Q</a:t>
            </a: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의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별도재무제표상 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A </a:t>
            </a:r>
            <a:r>
              <a:rPr lang="en-US" altLang="ko-KR" sz="2000" b="0" dirty="0" err="1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측정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 </a:t>
            </a:r>
          </a:p>
          <a:p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    </a:t>
            </a:r>
          </a:p>
          <a:p>
            <a:pPr lvl="1"/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A의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재무제표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자본에서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자신의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지분에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해당하는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장부금액으로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측정</a:t>
            </a:r>
            <a:endParaRPr lang="en-US" altLang="ko-KR" sz="1800" b="0" dirty="0" smtClean="0"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2000" dirty="0" smtClean="0"/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35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8" name="타원 7"/>
          <p:cNvSpPr/>
          <p:nvPr/>
        </p:nvSpPr>
        <p:spPr bwMode="auto">
          <a:xfrm>
            <a:off x="1331640" y="2852936"/>
            <a:ext cx="936104" cy="720080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A</a:t>
            </a:r>
            <a:endParaRPr lang="ko-KR" altLang="en-US" sz="2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15" name="타원 14"/>
          <p:cNvSpPr/>
          <p:nvPr/>
        </p:nvSpPr>
        <p:spPr bwMode="auto">
          <a:xfrm>
            <a:off x="3635896" y="2276872"/>
            <a:ext cx="1152128" cy="64807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solidFill>
                  <a:srgbClr val="C00000"/>
                </a:solidFill>
                <a:latin typeface="+mj-lt"/>
                <a:ea typeface="휴먼모음T" pitchFamily="18" charset="-127"/>
              </a:rPr>
              <a:t>Q</a:t>
            </a:r>
            <a:endParaRPr lang="ko-KR" altLang="en-US" sz="2000" dirty="0" smtClean="0">
              <a:solidFill>
                <a:srgbClr val="C00000"/>
              </a:solidFill>
              <a:latin typeface="+mj-lt"/>
              <a:ea typeface="휴먼모음T" pitchFamily="18" charset="-127"/>
            </a:endParaRPr>
          </a:p>
        </p:txBody>
      </p:sp>
      <p:cxnSp>
        <p:nvCxnSpPr>
          <p:cNvPr id="17" name="직선 화살표 연결선 16"/>
          <p:cNvCxnSpPr>
            <a:stCxn id="15" idx="4"/>
            <a:endCxn id="19" idx="0"/>
          </p:cNvCxnSpPr>
          <p:nvPr/>
        </p:nvCxnSpPr>
        <p:spPr bwMode="auto">
          <a:xfrm rot="5400000">
            <a:off x="3851920" y="3284984"/>
            <a:ext cx="720080" cy="1588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19" name="타원 18"/>
          <p:cNvSpPr/>
          <p:nvPr/>
        </p:nvSpPr>
        <p:spPr bwMode="auto">
          <a:xfrm>
            <a:off x="3707904" y="3645024"/>
            <a:ext cx="1008112" cy="64807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A</a:t>
            </a:r>
            <a:endParaRPr lang="ko-KR" altLang="en-US" sz="2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21" name="오른쪽 화살표 20"/>
          <p:cNvSpPr/>
          <p:nvPr/>
        </p:nvSpPr>
        <p:spPr bwMode="auto">
          <a:xfrm>
            <a:off x="2699792" y="2996952"/>
            <a:ext cx="648072" cy="288032"/>
          </a:xfrm>
          <a:prstGeom prst="rightArrow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상위의 지배기업 설립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39552" y="1268760"/>
            <a:ext cx="8072494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r>
              <a:rPr lang="ko-KR" altLang="en-US" sz="2000" b="0" dirty="0" smtClean="0">
                <a:latin typeface="+mn-lt"/>
                <a:ea typeface="휴먼모음T" pitchFamily="18" charset="-127"/>
              </a:rPr>
              <a:t>중간지</a:t>
            </a:r>
            <a:r>
              <a:rPr lang="ko-KR" altLang="ko-KR" sz="2000" b="0" dirty="0" smtClean="0">
                <a:latin typeface="+mn-lt"/>
                <a:ea typeface="휴먼모음T" pitchFamily="18" charset="-127"/>
              </a:rPr>
              <a:t>배기업(</a:t>
            </a:r>
            <a:r>
              <a:rPr lang="en-US" altLang="ko-KR" sz="2000" b="0" dirty="0" smtClean="0">
                <a:solidFill>
                  <a:srgbClr val="C00000"/>
                </a:solidFill>
                <a:latin typeface="+mn-lt"/>
                <a:ea typeface="휴먼모음T" pitchFamily="18" charset="-127"/>
              </a:rPr>
              <a:t>q</a:t>
            </a:r>
            <a:r>
              <a:rPr lang="ko-KR" altLang="ko-KR" sz="2000" b="0" dirty="0" smtClean="0">
                <a:latin typeface="+mn-lt"/>
                <a:ea typeface="휴먼모음T" pitchFamily="18" charset="-127"/>
              </a:rPr>
              <a:t>)</a:t>
            </a:r>
            <a:r>
              <a:rPr lang="ko-KR" altLang="ko-KR" sz="2000" b="0" dirty="0" smtClean="0">
                <a:latin typeface="+mn-lt"/>
                <a:ea typeface="휴먼모음T" pitchFamily="18" charset="-127"/>
              </a:rPr>
              <a:t>을 설립하여 연결실체의 구조를 재편성하는 경우</a:t>
            </a:r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pPr>
              <a:buFont typeface="Wingdings" pitchFamily="2" charset="2"/>
              <a:buChar char="ü"/>
            </a:pP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 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q</a:t>
            </a: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의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 </a:t>
            </a:r>
            <a:r>
              <a:rPr lang="ko-KR" altLang="en-US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별도재무제표상 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A </a:t>
            </a:r>
            <a:r>
              <a:rPr lang="en-US" altLang="ko-KR" sz="2000" b="0" dirty="0" err="1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측정</a:t>
            </a:r>
            <a:r>
              <a:rPr lang="en-US" altLang="ko-KR" sz="2000" b="0" dirty="0" smtClean="0">
                <a:solidFill>
                  <a:srgbClr val="0000FF"/>
                </a:solidFill>
                <a:latin typeface="+mn-lt"/>
                <a:ea typeface="휴먼모음T" pitchFamily="18" charset="-127"/>
              </a:rPr>
              <a:t> </a:t>
            </a:r>
          </a:p>
          <a:p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    </a:t>
            </a:r>
          </a:p>
          <a:p>
            <a:pPr lvl="1"/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A의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재무제표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자본에서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자신의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지분에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해당하는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장부금액으로</a:t>
            </a:r>
            <a:r>
              <a:rPr lang="en-US" altLang="ko-KR" sz="18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b="0" dirty="0" err="1" smtClean="0">
                <a:latin typeface="휴먼모음T" pitchFamily="18" charset="-127"/>
                <a:ea typeface="휴먼모음T" pitchFamily="18" charset="-127"/>
              </a:rPr>
              <a:t>측정</a:t>
            </a:r>
            <a:endParaRPr lang="en-US" altLang="ko-KR" sz="1800" b="0" dirty="0" smtClean="0"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2000" dirty="0" smtClean="0"/>
          </a:p>
          <a:p>
            <a:pPr marL="626400" lvl="1" indent="-169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5" name="타원 14"/>
          <p:cNvSpPr/>
          <p:nvPr/>
        </p:nvSpPr>
        <p:spPr bwMode="auto">
          <a:xfrm>
            <a:off x="3635896" y="2276872"/>
            <a:ext cx="1152128" cy="64807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Q</a:t>
            </a:r>
            <a:endParaRPr lang="ko-KR" altLang="en-US" sz="2000" dirty="0" smtClean="0">
              <a:latin typeface="+mj-lt"/>
              <a:ea typeface="휴먼모음T" pitchFamily="18" charset="-127"/>
            </a:endParaRPr>
          </a:p>
        </p:txBody>
      </p:sp>
      <p:cxnSp>
        <p:nvCxnSpPr>
          <p:cNvPr id="17" name="직선 화살표 연결선 16"/>
          <p:cNvCxnSpPr>
            <a:stCxn id="15" idx="4"/>
            <a:endCxn id="19" idx="0"/>
          </p:cNvCxnSpPr>
          <p:nvPr/>
        </p:nvCxnSpPr>
        <p:spPr bwMode="auto">
          <a:xfrm rot="5400000">
            <a:off x="3851920" y="3284984"/>
            <a:ext cx="720080" cy="1588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9" name="타원 18"/>
          <p:cNvSpPr/>
          <p:nvPr/>
        </p:nvSpPr>
        <p:spPr bwMode="auto">
          <a:xfrm>
            <a:off x="3707904" y="3645024"/>
            <a:ext cx="1008112" cy="64807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A</a:t>
            </a:r>
            <a:endParaRPr lang="ko-KR" altLang="en-US" sz="2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21" name="오른쪽 화살표 20"/>
          <p:cNvSpPr/>
          <p:nvPr/>
        </p:nvSpPr>
        <p:spPr bwMode="auto">
          <a:xfrm>
            <a:off x="5004048" y="3068960"/>
            <a:ext cx="648072" cy="288032"/>
          </a:xfrm>
          <a:prstGeom prst="rightArrow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50800" dist="38100" dir="2400000" sx="101000" sy="101000" algn="l" rotWithShape="0">
              <a:prstClr val="black">
                <a:alpha val="91000"/>
              </a:prstClr>
            </a:outerShdw>
          </a:effectLst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endParaRPr lang="ko-KR" alt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ea typeface="HY헤드라인M" pitchFamily="18" charset="-127"/>
            </a:endParaRPr>
          </a:p>
        </p:txBody>
      </p:sp>
      <p:sp>
        <p:nvSpPr>
          <p:cNvPr id="14" name="타원 13"/>
          <p:cNvSpPr/>
          <p:nvPr/>
        </p:nvSpPr>
        <p:spPr bwMode="auto">
          <a:xfrm>
            <a:off x="6156176" y="1916832"/>
            <a:ext cx="1152128" cy="64807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Q</a:t>
            </a:r>
            <a:endParaRPr lang="ko-KR" altLang="en-US" sz="2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16" name="타원 15"/>
          <p:cNvSpPr/>
          <p:nvPr/>
        </p:nvSpPr>
        <p:spPr bwMode="auto">
          <a:xfrm>
            <a:off x="6228184" y="3933056"/>
            <a:ext cx="1008112" cy="64807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latin typeface="+mj-lt"/>
                <a:ea typeface="휴먼모음T" pitchFamily="18" charset="-127"/>
              </a:rPr>
              <a:t>A</a:t>
            </a:r>
            <a:endParaRPr lang="ko-KR" altLang="en-US" sz="2000" dirty="0" smtClean="0">
              <a:latin typeface="+mj-lt"/>
              <a:ea typeface="휴먼모음T" pitchFamily="18" charset="-127"/>
            </a:endParaRPr>
          </a:p>
        </p:txBody>
      </p:sp>
      <p:sp>
        <p:nvSpPr>
          <p:cNvPr id="18" name="타원 17"/>
          <p:cNvSpPr/>
          <p:nvPr/>
        </p:nvSpPr>
        <p:spPr bwMode="auto">
          <a:xfrm>
            <a:off x="6228184" y="2924944"/>
            <a:ext cx="1008112" cy="648072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90000"/>
              </a:lnSpc>
              <a:spcBef>
                <a:spcPct val="70000"/>
              </a:spcBef>
            </a:pPr>
            <a:r>
              <a:rPr lang="en-US" altLang="ko-KR" sz="2000" dirty="0" smtClean="0">
                <a:solidFill>
                  <a:srgbClr val="C00000"/>
                </a:solidFill>
                <a:latin typeface="+mj-lt"/>
                <a:ea typeface="휴먼모음T" pitchFamily="18" charset="-127"/>
              </a:rPr>
              <a:t>q</a:t>
            </a:r>
            <a:endParaRPr lang="ko-KR" altLang="en-US" sz="2000" dirty="0" smtClean="0">
              <a:solidFill>
                <a:srgbClr val="C00000"/>
              </a:solidFill>
              <a:latin typeface="+mj-lt"/>
              <a:ea typeface="휴먼모음T" pitchFamily="18" charset="-127"/>
            </a:endParaRPr>
          </a:p>
        </p:txBody>
      </p:sp>
      <p:cxnSp>
        <p:nvCxnSpPr>
          <p:cNvPr id="20" name="직선 화살표 연결선 19"/>
          <p:cNvCxnSpPr>
            <a:stCxn id="14" idx="4"/>
            <a:endCxn id="18" idx="0"/>
          </p:cNvCxnSpPr>
          <p:nvPr/>
        </p:nvCxnSpPr>
        <p:spPr bwMode="auto">
          <a:xfrm>
            <a:off x="6732240" y="2564904"/>
            <a:ext cx="0" cy="360040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6" name="직선 화살표 연결선 25"/>
          <p:cNvCxnSpPr>
            <a:stCxn id="18" idx="4"/>
            <a:endCxn id="16" idx="0"/>
          </p:cNvCxnSpPr>
          <p:nvPr/>
        </p:nvCxnSpPr>
        <p:spPr bwMode="auto">
          <a:xfrm>
            <a:off x="6732240" y="3573016"/>
            <a:ext cx="0" cy="360040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적용 사례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576" y="2636912"/>
            <a:ext cx="77724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endParaRPr kumimoji="0" lang="ko-KR" altLang="en-US" sz="26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가는각진제목체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5875338" y="3933825"/>
            <a:ext cx="22685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2800" b="1" dirty="0" smtClean="0">
                <a:solidFill>
                  <a:prstClr val="black"/>
                </a:solidFill>
                <a:latin typeface="Constantia" pitchFamily="18" charset="0"/>
                <a:ea typeface="가는각진제목체" pitchFamily="18" charset="-127"/>
              </a:rPr>
              <a:t>2011.11.16.  </a:t>
            </a:r>
            <a:endParaRPr kumimoji="0" lang="en-US" altLang="ko-KR" sz="2800" b="1" dirty="0">
              <a:solidFill>
                <a:prstClr val="black"/>
              </a:solidFill>
              <a:latin typeface="Constantia" pitchFamily="18" charset="0"/>
              <a:ea typeface="가는각진제목체" pitchFamily="18" charset="-127"/>
            </a:endParaRPr>
          </a:p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ko-KR" altLang="en-US" sz="2100" b="1" dirty="0" err="1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한국회계기준원</a:t>
            </a:r>
            <a:r>
              <a:rPr kumimoji="0" lang="ko-KR" altLang="en-US" sz="2100" b="1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algn="r">
              <a:buFont typeface="Arial" charset="0"/>
              <a:buNone/>
            </a:pPr>
            <a:r>
              <a:rPr kumimoji="0" lang="ko-KR" altLang="en-US" sz="17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최 현 덕</a:t>
            </a:r>
            <a:endParaRPr kumimoji="0" lang="ko-KR" altLang="en-US" sz="1700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07704" y="2564904"/>
            <a:ext cx="547260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kumimoji="0" lang="en-US" altLang="ko-KR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4. </a:t>
            </a:r>
            <a:r>
              <a:rPr kumimoji="0" lang="ko-KR" altLang="en-US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영업권 </a:t>
            </a:r>
            <a:endParaRPr kumimoji="0" lang="ko-KR" altLang="en-US" dirty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22208" y="4617961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영업권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산정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2065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Partial Goodwill</a:t>
            </a:r>
          </a:p>
          <a:p>
            <a:pPr marL="360363" indent="-360363">
              <a:lnSpc>
                <a:spcPct val="150000"/>
              </a:lnSpc>
            </a:pPr>
            <a:endParaRPr lang="en-US" altLang="ko-KR" sz="8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l"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l"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비지배지분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평가에 따른 영업권 측정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&gt;</a:t>
            </a:r>
            <a:endParaRPr lang="en-US" altLang="ko-KR" sz="140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37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11" name="오른쪽 화살표 10"/>
          <p:cNvSpPr/>
          <p:nvPr/>
        </p:nvSpPr>
        <p:spPr>
          <a:xfrm>
            <a:off x="4355976" y="3789040"/>
            <a:ext cx="357190" cy="14287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1560" y="3356992"/>
            <a:ext cx="3571900" cy="10715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비지배지분</a:t>
            </a:r>
            <a:r>
              <a:rPr lang="en-US" altLang="ko-KR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피취득자의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식별가능한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순자산 중 </a:t>
            </a:r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비지배지분의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비례적 지분’</a:t>
            </a:r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으로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평가</a:t>
            </a:r>
            <a:endParaRPr lang="ko-KR" altLang="en-US" sz="1600" b="0" dirty="0">
              <a:solidFill>
                <a:schemeClr val="tx1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860032" y="3356992"/>
            <a:ext cx="3571900" cy="10715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영업권은</a:t>
            </a:r>
            <a:r>
              <a:rPr lang="en-US" altLang="ko-KR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지배지분에서만 발생 </a:t>
            </a:r>
            <a:r>
              <a:rPr lang="en-US" altLang="ko-KR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(Partial goodwill) </a:t>
            </a:r>
            <a:endParaRPr lang="ko-KR" altLang="en-US" sz="1600" b="0" dirty="0">
              <a:solidFill>
                <a:schemeClr val="tx1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22208" y="4617961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영업권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산정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2065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Partial Goodwill vs. Full Goodwill</a:t>
            </a:r>
          </a:p>
          <a:p>
            <a:pPr marL="360363" indent="-360363">
              <a:lnSpc>
                <a:spcPct val="150000"/>
              </a:lnSpc>
            </a:pPr>
            <a:endParaRPr lang="en-US" altLang="ko-KR" sz="8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l"/>
              <a:defRPr/>
            </a:pP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3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비지배지분에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대한 공정가치 평가 허용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l"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비지배지분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평가에 따른 영업권 측정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&gt;</a:t>
            </a:r>
            <a:endParaRPr lang="en-US" altLang="ko-KR" sz="140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37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11" name="오른쪽 화살표 10"/>
          <p:cNvSpPr/>
          <p:nvPr/>
        </p:nvSpPr>
        <p:spPr>
          <a:xfrm>
            <a:off x="4355976" y="3789040"/>
            <a:ext cx="357190" cy="14287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1560" y="3356992"/>
            <a:ext cx="3571900" cy="10715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비지배지분</a:t>
            </a:r>
            <a:r>
              <a:rPr lang="en-US" altLang="ko-KR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피취득자의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식별가능한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순자산 중 </a:t>
            </a:r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비지배지분의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비례적 지분’</a:t>
            </a:r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으로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평가</a:t>
            </a:r>
            <a:endParaRPr lang="ko-KR" altLang="en-US" sz="1600" b="0" dirty="0">
              <a:solidFill>
                <a:schemeClr val="tx1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860032" y="3356992"/>
            <a:ext cx="3571900" cy="10715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영업권은</a:t>
            </a:r>
            <a:r>
              <a:rPr lang="en-US" altLang="ko-KR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지배지분에서만 발생 </a:t>
            </a:r>
            <a:r>
              <a:rPr lang="en-US" altLang="ko-KR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(Partial goodwill) </a:t>
            </a:r>
            <a:endParaRPr lang="ko-KR" altLang="en-US" sz="1600" b="0" dirty="0">
              <a:solidFill>
                <a:schemeClr val="tx1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22208" y="4617961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영업권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산정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2065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Partial Goodwill vs. Full Goodwill</a:t>
            </a:r>
          </a:p>
          <a:p>
            <a:pPr marL="360363" indent="-360363">
              <a:lnSpc>
                <a:spcPct val="150000"/>
              </a:lnSpc>
            </a:pPr>
            <a:endParaRPr lang="en-US" altLang="ko-KR" sz="8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l"/>
              <a:defRPr/>
            </a:pPr>
            <a:r>
              <a:rPr lang="en-US" altLang="ko-KR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IFRS 3 </a:t>
            </a:r>
            <a:r>
              <a:rPr lang="ko-KR" altLang="en-US" sz="18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비지배지분에</a:t>
            </a: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대한 공정가치 평가 허용</a:t>
            </a: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l"/>
              <a:defRPr/>
            </a:pPr>
            <a:endParaRPr lang="en-US" altLang="ko-KR" sz="18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비지배지분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평가에 따른 영업권 측정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&gt;</a:t>
            </a:r>
            <a:endParaRPr lang="en-US" altLang="ko-KR" sz="140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37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4725144"/>
            <a:ext cx="3571900" cy="5715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비지배지분</a:t>
            </a:r>
            <a:r>
              <a:rPr lang="en-US" altLang="ko-KR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공정가치 평가</a:t>
            </a:r>
            <a:endParaRPr lang="ko-KR" altLang="en-US" sz="1600" b="0" dirty="0">
              <a:solidFill>
                <a:schemeClr val="tx1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오른쪽 화살표 10"/>
          <p:cNvSpPr/>
          <p:nvPr/>
        </p:nvSpPr>
        <p:spPr>
          <a:xfrm>
            <a:off x="4355976" y="3789040"/>
            <a:ext cx="357190" cy="14287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860032" y="4725144"/>
            <a:ext cx="3571900" cy="5715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영업권은 지배지분</a:t>
            </a:r>
            <a:r>
              <a:rPr lang="en-US" altLang="ko-KR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비지배지분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모두에서 발생 </a:t>
            </a:r>
            <a:r>
              <a:rPr lang="en-US" altLang="ko-KR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(Full goodwill)</a:t>
            </a:r>
            <a:endParaRPr lang="ko-KR" altLang="en-US" sz="1600" b="0" dirty="0">
              <a:solidFill>
                <a:schemeClr val="tx1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11560" y="3356992"/>
            <a:ext cx="3571900" cy="10715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비지배지분</a:t>
            </a:r>
            <a:r>
              <a:rPr lang="en-US" altLang="ko-KR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피취득자의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식별가능한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순자산 중 </a:t>
            </a:r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비지배지분의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비례적 지분’</a:t>
            </a:r>
            <a:r>
              <a:rPr lang="ko-KR" altLang="en-US" sz="1600" b="0" dirty="0" err="1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으로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평가</a:t>
            </a:r>
            <a:endParaRPr lang="ko-KR" altLang="en-US" sz="1600" b="0" dirty="0">
              <a:solidFill>
                <a:schemeClr val="tx1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오른쪽 화살표 13"/>
          <p:cNvSpPr/>
          <p:nvPr/>
        </p:nvSpPr>
        <p:spPr>
          <a:xfrm>
            <a:off x="4355976" y="4941168"/>
            <a:ext cx="357190" cy="14287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4860032" y="3356992"/>
            <a:ext cx="3571900" cy="10715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영업권은</a:t>
            </a:r>
            <a:r>
              <a:rPr lang="en-US" altLang="ko-KR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지배지분에서만 발생 </a:t>
            </a:r>
            <a:r>
              <a:rPr lang="en-US" altLang="ko-KR" sz="1600" b="0" dirty="0" smtClean="0">
                <a:solidFill>
                  <a:schemeClr val="tx1"/>
                </a:solidFill>
                <a:effectLst/>
                <a:latin typeface="휴먼모음T" pitchFamily="18" charset="-127"/>
                <a:ea typeface="휴먼모음T" pitchFamily="18" charset="-127"/>
              </a:rPr>
              <a:t>(Partial goodwill) </a:t>
            </a:r>
            <a:endParaRPr lang="ko-KR" altLang="en-US" sz="1600" b="0" dirty="0">
              <a:solidFill>
                <a:schemeClr val="tx1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영업권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산정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Partial Goodwill vs. Full Goodwill</a:t>
            </a:r>
          </a:p>
          <a:p>
            <a:pPr marL="360363" indent="-360363">
              <a:lnSpc>
                <a:spcPct val="150000"/>
              </a:lnSpc>
            </a:pPr>
            <a:endParaRPr lang="en-US" altLang="ko-KR" sz="1800" b="0" dirty="0" smtClean="0">
              <a:solidFill>
                <a:srgbClr val="C00000"/>
              </a:solidFill>
              <a:latin typeface="Arial"/>
              <a:ea typeface="휴먼모음T" pitchFamily="18" charset="-127"/>
            </a:endParaRPr>
          </a:p>
          <a:p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A사가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B사의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발행주식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100주 중 60주(60%)를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취득하면서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주당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@105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지급하였다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영업권을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산정하라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추가자료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B사의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식별가능한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순자산금액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9,000원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B사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주식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f.v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. @100</a:t>
            </a:r>
          </a:p>
          <a:p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영업권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=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이전대가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–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피취득자의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순자산금액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             (60주x@105 + </a:t>
            </a:r>
            <a:r>
              <a:rPr lang="en-US" altLang="ko-KR" sz="1800" b="0" u="sng" dirty="0" smtClean="0">
                <a:latin typeface="맑은 고딕" pitchFamily="50" charset="-127"/>
                <a:ea typeface="맑은 고딕" pitchFamily="50" charset="-127"/>
              </a:rPr>
              <a:t>9,000x40%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 – 9,000 = </a:t>
            </a:r>
            <a:r>
              <a:rPr lang="en-US" altLang="ko-KR" sz="180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900 : partial goodwill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  </a:t>
            </a:r>
          </a:p>
          <a:p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38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영업권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산정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r>
              <a:rPr lang="en-US" altLang="ko-KR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Partial Goodwill vs. Full Goodwill</a:t>
            </a:r>
          </a:p>
          <a:p>
            <a:pPr marL="360363" indent="-360363">
              <a:lnSpc>
                <a:spcPct val="150000"/>
              </a:lnSpc>
            </a:pPr>
            <a:endParaRPr lang="en-US" altLang="ko-KR" sz="1800" b="0" dirty="0" smtClean="0">
              <a:solidFill>
                <a:srgbClr val="C00000"/>
              </a:solidFill>
              <a:latin typeface="Arial"/>
              <a:ea typeface="휴먼모음T" pitchFamily="18" charset="-127"/>
            </a:endParaRPr>
          </a:p>
          <a:p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A사가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B사의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발행주식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100주 중 60주(60%)를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취득하면서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주당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@105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지급하였다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영업권을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산정하라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추가자료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B사의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식별가능한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순자산금액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9,000원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B사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주식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f.v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. @100</a:t>
            </a:r>
          </a:p>
          <a:p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영업권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=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이전대가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–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피취득자의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순자산금액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             (60주x@105 + </a:t>
            </a:r>
            <a:r>
              <a:rPr lang="en-US" altLang="ko-KR" sz="1800" b="0" u="sng" dirty="0" smtClean="0">
                <a:latin typeface="맑은 고딕" pitchFamily="50" charset="-127"/>
                <a:ea typeface="맑은 고딕" pitchFamily="50" charset="-127"/>
              </a:rPr>
              <a:t>9,000x40%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 – 9,000 = </a:t>
            </a:r>
            <a:r>
              <a:rPr lang="en-US" altLang="ko-KR" sz="180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900 : partial goodwill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  </a:t>
            </a:r>
          </a:p>
          <a:p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          Cf. (60주x@105 + </a:t>
            </a:r>
            <a:r>
              <a:rPr lang="en-US" altLang="ko-KR" sz="1800" b="0" u="sng" dirty="0" smtClean="0">
                <a:latin typeface="맑은 고딕" pitchFamily="50" charset="-127"/>
                <a:ea typeface="맑은 고딕" pitchFamily="50" charset="-127"/>
              </a:rPr>
              <a:t>40주x@100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 – 9,000 = </a:t>
            </a:r>
            <a:r>
              <a:rPr lang="en-US" altLang="ko-KR" sz="180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1,300 : full goodwill</a:t>
            </a:r>
            <a:endParaRPr lang="en-US" altLang="ko-KR" sz="2000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38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영업권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산정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r>
              <a:rPr lang="ko-KR" altLang="en-US" sz="2000" b="0" dirty="0" err="1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지분율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 변동</a:t>
            </a: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endParaRPr lang="en-US" altLang="ko-KR" sz="1800" b="0" dirty="0" smtClean="0">
              <a:solidFill>
                <a:srgbClr val="C00000"/>
              </a:solidFill>
              <a:latin typeface="Arial"/>
              <a:ea typeface="휴먼모음T" pitchFamily="18" charset="-127"/>
            </a:endParaRPr>
          </a:p>
          <a:p>
            <a:r>
              <a:rPr lang="en-US" altLang="ko-KR" sz="18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Partial goodwill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피취득자의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순자산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9,000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지배지분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(9,000x60%) + 900 = 6,300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	-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비지배지분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(9,000x40%) = 3,600			(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합계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9,900)</a:t>
            </a:r>
          </a:p>
          <a:p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지배주주는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보유 지분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10%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를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1,000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을 받고 처분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지배력 여전히 보유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피취득자의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순자산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9,000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지배지분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(9,000x50%) + (900x5/6) + 1,000= 6,250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비지배지분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(9,000x50%) + (900x1/6) = 4,650	(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합계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10,900)</a:t>
            </a: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영업권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산정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r>
              <a:rPr lang="ko-KR" altLang="en-US" sz="2000" b="0" dirty="0" err="1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지분율</a:t>
            </a:r>
            <a:r>
              <a:rPr lang="ko-KR" altLang="en-US" sz="2000" b="0" dirty="0" smtClean="0">
                <a:solidFill>
                  <a:srgbClr val="0000FF"/>
                </a:solidFill>
                <a:latin typeface="Arial"/>
                <a:ea typeface="휴먼모음T" pitchFamily="18" charset="-127"/>
              </a:rPr>
              <a:t> 변동</a:t>
            </a: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endParaRPr lang="en-US" altLang="ko-KR" sz="1800" b="0" dirty="0" smtClean="0">
              <a:solidFill>
                <a:srgbClr val="C00000"/>
              </a:solidFill>
              <a:latin typeface="Arial"/>
              <a:ea typeface="휴먼모음T" pitchFamily="18" charset="-127"/>
            </a:endParaRPr>
          </a:p>
          <a:p>
            <a:r>
              <a:rPr lang="en-US" altLang="ko-KR" sz="18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Full goodwill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피취득자의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순자산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9,000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지배지분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(9,000x60%) + </a:t>
            </a:r>
            <a:r>
              <a:rPr lang="en-US" altLang="ko-KR" sz="1800" b="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600 + 300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= 6,300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	-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비지배지분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(9,000x40%) + </a:t>
            </a:r>
            <a:r>
              <a:rPr lang="en-US" altLang="ko-KR" sz="1800" b="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400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= 4,000		(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합계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10,300)</a:t>
            </a:r>
          </a:p>
          <a:p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지배주주는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보유 지분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10%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를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1,000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을 받고 처분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지배력 여전히 보유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피취득자의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순자산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9,000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지배지분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(9,000x50%) + </a:t>
            </a:r>
            <a:r>
              <a:rPr lang="en-US" altLang="ko-KR" sz="1800" b="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500 + 300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+ 1,000= 6,300</a:t>
            </a: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-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비지배지분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(9,000x50%) + </a:t>
            </a:r>
            <a:r>
              <a:rPr lang="en-US" altLang="ko-KR" sz="1800" b="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500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= 5,000		(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합계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11,300)</a:t>
            </a: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우회상장시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발생한 영업권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손상차손의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계정분류</a:t>
            </a:r>
            <a:endParaRPr lang="en-US" altLang="ko-KR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1698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60363" indent="-360363">
              <a:lnSpc>
                <a:spcPts val="3000"/>
              </a:lnSpc>
            </a:pP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Q. A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사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비상장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은 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B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사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상장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을 역합병하면서 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sz="2000" b="0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억원의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영업권을 인식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합병 후 반년이 채 되지 않아 </a:t>
            </a:r>
            <a:r>
              <a:rPr lang="ko-KR" altLang="en-US" sz="2000" b="0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피취득자인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B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사 사업을 중단하기로 하고 </a:t>
            </a:r>
            <a:r>
              <a:rPr lang="ko-KR" altLang="en-US" sz="2000" b="0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합병시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인식한 영업권 전액을 </a:t>
            </a:r>
            <a:r>
              <a:rPr lang="ko-KR" altLang="en-US" sz="2000" b="0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손상차손으로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인식할 경우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동 </a:t>
            </a:r>
            <a:r>
              <a:rPr lang="ko-KR" altLang="en-US" sz="2000" b="0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손상차손이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중단영업손실인가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39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우회상장시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발생한 영업권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손상차손의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계정분류</a:t>
            </a:r>
            <a:endParaRPr lang="en-US" altLang="ko-KR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693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60363" indent="-360363">
              <a:lnSpc>
                <a:spcPts val="3000"/>
              </a:lnSpc>
            </a:pP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Q. A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사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비상장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은 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B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사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상장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을 역합병하면서 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sz="2000" b="0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억원의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영업권을 인식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합병 후 반년이 채 되지 않아 </a:t>
            </a:r>
            <a:r>
              <a:rPr lang="ko-KR" altLang="en-US" sz="2000" b="0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피취득자인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B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사 사업을 중단하기로 하고 </a:t>
            </a:r>
            <a:r>
              <a:rPr lang="ko-KR" altLang="en-US" sz="2000" b="0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합병시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인식한 영업권 전액을 </a:t>
            </a:r>
            <a:r>
              <a:rPr lang="ko-KR" altLang="en-US" sz="2000" b="0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손상차손으로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인식할 경우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동 </a:t>
            </a:r>
            <a:r>
              <a:rPr lang="ko-KR" altLang="en-US" sz="2000" b="0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손상차손이</a:t>
            </a:r>
            <a:r>
              <a:rPr lang="ko-KR" altLang="en-US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중단영업손실인가</a:t>
            </a:r>
            <a:r>
              <a:rPr lang="en-US" altLang="ko-KR" sz="20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360363" indent="-360363">
              <a:lnSpc>
                <a:spcPct val="150000"/>
              </a:lnSpc>
            </a:pPr>
            <a:endParaRPr lang="en-US" altLang="ko-KR" sz="2000" b="0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17563" lvl="1" indent="-360363">
              <a:buFont typeface="Wingdings" pitchFamily="2" charset="2"/>
              <a:buChar char="ü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사업결합으로 취득한 영업권은 사업결합으로 인한 시너지효과의 혜택을 받게 될 것으로 기대되는 각 현금창출단위나 현금창출단위집단에 배분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817563" lvl="1" indent="-360363">
              <a:buFont typeface="Wingdings" pitchFamily="2" charset="2"/>
              <a:buChar char="ü"/>
            </a:pPr>
            <a:endParaRPr lang="ko-KR" altLang="en-US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817563" lvl="1" indent="-360363">
              <a:buFont typeface="Wingdings" pitchFamily="2" charset="2"/>
              <a:buChar char="ü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영업권이 배분된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현금창출단위별로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손상검사를 수행하고 그에 따라 인식한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손상차손에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대해 중단된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피취득자의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영업부문에 배분된 영업권에서 발생한 금액은 중단영업손실로 분류하고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계속하여 영위하고 있는 취득자의 영업부문에 배분된 영업권에서 발생한 금액은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계속영업손실로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분류</a:t>
            </a:r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39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우회상장시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발생한 영업권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손상차손의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계정분류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3462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dirty="0" smtClean="0">
                <a:solidFill>
                  <a:srgbClr val="0000FF"/>
                </a:solidFill>
                <a:latin typeface="+mj-lt"/>
              </a:rPr>
              <a:t>K-IFRS </a:t>
            </a: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endParaRPr lang="en-US" altLang="ko-KR" sz="2000" dirty="0" smtClean="0">
              <a:solidFill>
                <a:srgbClr val="0000FF"/>
              </a:solidFill>
              <a:latin typeface="+mj-lt"/>
            </a:endParaRP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l"/>
              <a:defRPr/>
            </a:pPr>
            <a:r>
              <a:rPr lang="ko-KR" altLang="en-US" sz="20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영업권의</a:t>
            </a:r>
            <a:r>
              <a:rPr lang="en-US" altLang="ko-KR" sz="20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회계처리</a:t>
            </a:r>
            <a:endParaRPr lang="en-US" altLang="ko-KR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l"/>
              <a:defRPr/>
            </a:pPr>
            <a:endParaRPr lang="en-US" altLang="ko-KR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Arial" pitchFamily="34" charset="0"/>
              <a:buChar char="•"/>
              <a:defRPr/>
            </a:pPr>
            <a:r>
              <a:rPr lang="ko-KR" altLang="en-US" sz="20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사업결합으로 인한 시너지효과가 기대되는 현금창출단위에 배분한 후 매년 그리고 손상징후가 있을 때마다 손상검사 수행</a:t>
            </a:r>
            <a:endParaRPr lang="en-US" altLang="ko-KR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17563" lvl="1" indent="-360363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sz="2000" b="0" dirty="0" smtClean="0">
              <a:solidFill>
                <a:srgbClr val="C00000"/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40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우회상장시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발생한 영업권 </a:t>
            </a:r>
            <a:r>
              <a:rPr lang="ko-KR" altLang="en-US" spc="-70" dirty="0" err="1" smtClean="0">
                <a:latin typeface="HY견고딕" pitchFamily="18" charset="-127"/>
                <a:ea typeface="HY견고딕" pitchFamily="18" charset="-127"/>
              </a:rPr>
              <a:t>손상차손의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 계정분류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endParaRPr lang="en-US" altLang="ko-KR" sz="2000" spc="-7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644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r>
              <a:rPr lang="en-US" altLang="ko-KR" sz="2000" dirty="0" smtClean="0">
                <a:solidFill>
                  <a:srgbClr val="0000FF"/>
                </a:solidFill>
                <a:latin typeface="+mj-lt"/>
              </a:rPr>
              <a:t>K-IFRS </a:t>
            </a: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defRPr/>
            </a:pPr>
            <a:endParaRPr lang="en-US" altLang="ko-KR" sz="2000" dirty="0" smtClean="0">
              <a:solidFill>
                <a:srgbClr val="0000FF"/>
              </a:solidFill>
              <a:latin typeface="+mj-lt"/>
            </a:endParaRP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l"/>
              <a:defRPr/>
            </a:pPr>
            <a:r>
              <a:rPr lang="ko-KR" altLang="en-US" sz="20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영업권의</a:t>
            </a:r>
            <a:r>
              <a:rPr lang="en-US" altLang="ko-KR" sz="20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회계처리</a:t>
            </a:r>
            <a:endParaRPr lang="en-US" altLang="ko-KR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5600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l"/>
              <a:defRPr/>
            </a:pPr>
            <a:endParaRPr lang="en-US" altLang="ko-KR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Arial" pitchFamily="34" charset="0"/>
              <a:buChar char="•"/>
              <a:defRPr/>
            </a:pPr>
            <a:r>
              <a:rPr lang="ko-KR" altLang="en-US" sz="20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사업결합으로 인한 시너지효과가 기대되는 현금창출단위에 배분한 후 매년 그리고 손상징후가 있을 때마다 손상검사 수행</a:t>
            </a:r>
            <a:endParaRPr lang="en-US" altLang="ko-KR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Arial" pitchFamily="34" charset="0"/>
              <a:buChar char="•"/>
              <a:defRPr/>
            </a:pPr>
            <a:endParaRPr lang="en-US" altLang="ko-KR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22313" lvl="1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Wingdings" pitchFamily="2" charset="2"/>
              <a:buChar char="ü"/>
              <a:defRPr/>
            </a:pPr>
            <a:r>
              <a:rPr lang="ko-KR" altLang="en-US" sz="20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적용시</a:t>
            </a:r>
            <a:r>
              <a:rPr lang="ko-KR" altLang="en-US" sz="20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유의사항</a:t>
            </a:r>
            <a:endParaRPr lang="en-US" altLang="ko-KR" sz="20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96950" lvl="2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Arial" pitchFamily="34" charset="0"/>
              <a:buChar char="•"/>
              <a:defRPr/>
            </a:pP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매년 영업권 </a:t>
            </a:r>
            <a:r>
              <a:rPr lang="ko-KR" altLang="en-US" sz="1600" b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상각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하지 않음</a:t>
            </a:r>
            <a:endParaRPr lang="en-US" altLang="ko-KR" sz="16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96950" lvl="2" indent="-355600" eaLnBrk="1" fontAlgn="auto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3A4972"/>
              </a:buClr>
              <a:buSzPct val="80000"/>
              <a:buFont typeface="Arial" pitchFamily="34" charset="0"/>
              <a:buChar char="•"/>
              <a:defRPr/>
            </a:pP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영업권이 귀속되는 현금창출단위의 식별</a:t>
            </a: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손상검사 수행 절차 수립</a:t>
            </a:r>
            <a:r>
              <a:rPr lang="en-US" altLang="ko-KR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공시요구사항 파악 등 영업권 손상검사를 위한 시스템 구축 필요</a:t>
            </a:r>
            <a:endParaRPr lang="en-US" altLang="ko-KR" sz="1600" b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17563" lvl="1" indent="-360363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sz="2000" b="0" dirty="0" smtClean="0">
              <a:solidFill>
                <a:srgbClr val="C00000"/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40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개시 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KIFRS B/S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상 영업권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산정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기존 영업권의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회계처리 </a:t>
            </a: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기존 사업결합에 대해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소급적용하지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않을 경우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재산정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/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/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과거 GAAP에 따른 장부금액</a:t>
            </a:r>
          </a:p>
          <a:p>
            <a:pPr marL="360363" indent="-360363">
              <a:lnSpc>
                <a:spcPct val="150000"/>
              </a:lnSpc>
              <a:buFontTx/>
              <a:buChar char="-"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41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개시 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KIFRS B/S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상 영업권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산정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312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기존 영업권의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회계처리 </a:t>
            </a: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기존 사업결합에 대해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소급적용하지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않을 경우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재산정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/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/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과거 GAAP에 따른 장부금액</a:t>
            </a:r>
          </a:p>
          <a:p>
            <a:pPr lvl="2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(+) (-)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재분류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무형자산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영업권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영업권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무형자산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60363" indent="-360363">
              <a:lnSpc>
                <a:spcPct val="150000"/>
              </a:lnSpc>
              <a:buFontTx/>
              <a:buChar char="-"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41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개시 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KIFRS B/S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상 영업권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산정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340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기존 영업권의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회계처리 </a:t>
            </a: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기존 사업결합에 대해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소급적용하지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않을 경우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재산정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/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/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과거 GAAP에 따른 장부금액</a:t>
            </a:r>
          </a:p>
          <a:p>
            <a:pPr lvl="2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(+) (-)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재분류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무형자산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영업권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영업권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무형자산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vl="2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(+) (-)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우발상황의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해소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360363" indent="-360363">
              <a:lnSpc>
                <a:spcPct val="150000"/>
              </a:lnSpc>
              <a:buFontTx/>
              <a:buChar char="-"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41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개시 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KIFRS B/S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상 영업권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산정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기존 영업권의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회계처리 </a:t>
            </a: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기존 사업결합에 대해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소급적용하지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않을 경우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재산정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/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/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과거 GAAP에 따른 장부금액</a:t>
            </a:r>
          </a:p>
          <a:p>
            <a:pPr lvl="2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(+) (-)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재분류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무형자산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영업권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영업권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무형자산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vl="2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(+) (-)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우발상황의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해소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(-) 제1036호 ‘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자산손상’에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따른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손상검사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후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손상차손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반영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360363" lvl="1" indent="-360363">
              <a:lnSpc>
                <a:spcPct val="150000"/>
              </a:lnSpc>
            </a:pPr>
            <a:endParaRPr lang="en-US" altLang="ko-KR" sz="18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60363" indent="-360363">
              <a:lnSpc>
                <a:spcPct val="150000"/>
              </a:lnSpc>
              <a:buFontTx/>
              <a:buChar char="-"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41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개시 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KIFRS B/S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상 영업권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산정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97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기존 영업권의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회계처리 </a:t>
            </a: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기존 사업결합에 대해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소급적용하지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않을 경우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재산정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/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/>
            <a:r>
              <a:rPr lang="ko-KR" altLang="ko-KR" sz="1800" b="0" dirty="0" smtClean="0">
                <a:latin typeface="맑은 고딕" pitchFamily="50" charset="-127"/>
                <a:ea typeface="맑은 고딕" pitchFamily="50" charset="-127"/>
              </a:rPr>
              <a:t>과거 GAAP에 따른 장부금액</a:t>
            </a:r>
          </a:p>
          <a:p>
            <a:pPr lvl="2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(+) (-)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재분류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무형자산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영업권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영업권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무형자산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vl="2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(+) (-)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우발상황의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해소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(-) 제1036호 ‘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자산손상’에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따른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손상검사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후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손상차손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err="1" smtClean="0">
                <a:latin typeface="맑은 고딕" pitchFamily="50" charset="-127"/>
                <a:ea typeface="맑은 고딕" pitchFamily="50" charset="-127"/>
              </a:rPr>
              <a:t>반영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360363" lvl="1" indent="-360363">
              <a:lnSpc>
                <a:spcPct val="150000"/>
              </a:lnSpc>
            </a:pPr>
            <a:endParaRPr lang="en-US" altLang="ko-KR" sz="18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60363" lvl="1" indent="-360363"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기존 부의 영업권의 처리</a:t>
            </a: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17563" lvl="2" indent="-360363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8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기초 이익잉여금에 반영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360363" indent="-360363">
              <a:lnSpc>
                <a:spcPct val="150000"/>
              </a:lnSpc>
              <a:buFontTx/>
              <a:buChar char="-"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0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t>41</a:t>
            </a:r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적용과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관련한 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FAQ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576" y="2636912"/>
            <a:ext cx="77724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endParaRPr kumimoji="0" lang="ko-KR" altLang="en-US" sz="26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가는각진제목체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07704" y="2564904"/>
            <a:ext cx="547260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kumimoji="0" lang="ko-KR" altLang="en-US" dirty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425" y="6416675"/>
            <a:ext cx="1303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미국과 일본에 앞서 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IFRS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를 도입한 이유는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8" name="모서리가 둥근 직사각형 7"/>
          <p:cNvSpPr>
            <a:spLocks noChangeArrowheads="1"/>
          </p:cNvSpPr>
          <p:nvPr/>
        </p:nvSpPr>
        <p:spPr bwMode="auto">
          <a:xfrm>
            <a:off x="611560" y="1412776"/>
            <a:ext cx="7776864" cy="1224136"/>
          </a:xfrm>
          <a:prstGeom prst="roundRect">
            <a:avLst>
              <a:gd name="adj" fmla="val 10555"/>
            </a:avLst>
          </a:prstGeom>
          <a:noFill/>
          <a:ln w="2540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 lIns="0" rIns="0" anchor="ctr"/>
          <a:lstStyle/>
          <a:p>
            <a:pPr>
              <a:lnSpc>
                <a:spcPts val="2800"/>
              </a:lnSpc>
              <a:defRPr/>
            </a:pPr>
            <a:r>
              <a:rPr kumimoji="1" lang="ko-KR" altLang="en-US" sz="2400" spc="-180" dirty="0" smtClean="0">
                <a:latin typeface="맑은 고딕" pitchFamily="50" charset="-127"/>
                <a:ea typeface="맑은 고딕" pitchFamily="50" charset="-127"/>
              </a:rPr>
              <a:t>미국과 일본의 신중한 접근과 달리 우리가 미국이나 일본보다 빨리 </a:t>
            </a:r>
            <a:r>
              <a:rPr kumimoji="1" lang="en-US" altLang="ko-KR" sz="2400" spc="-180" dirty="0" smtClean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kumimoji="1" lang="ko-KR" altLang="en-US" sz="2400" spc="-180" dirty="0" smtClean="0">
                <a:latin typeface="맑은 고딕" pitchFamily="50" charset="-127"/>
                <a:ea typeface="맑은 고딕" pitchFamily="50" charset="-127"/>
              </a:rPr>
              <a:t>를 국내 도입한 것은 성급한 결정이 아니었는가</a:t>
            </a:r>
            <a:r>
              <a:rPr kumimoji="1" lang="en-US" altLang="ko-KR" sz="2400" spc="-180" dirty="0" smtClean="0">
                <a:latin typeface="맑은 고딕" pitchFamily="50" charset="-127"/>
                <a:ea typeface="맑은 고딕" pitchFamily="50" charset="-127"/>
              </a:rPr>
              <a:t>?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611560" y="5373216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미국이나 일본은 이미 국제적 위상 및 회계투명성에서 우리와 비교대상이 되지 않는 나라</a:t>
            </a:r>
          </a:p>
        </p:txBody>
      </p:sp>
      <p:pic>
        <p:nvPicPr>
          <p:cNvPr id="13" name="Picture 2" descr="http://cfs12.tistory.com/image/35/tistory/2008/11/06/11/10/4912522c7b24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004" y="2780928"/>
            <a:ext cx="2114550" cy="2343151"/>
          </a:xfrm>
          <a:prstGeom prst="rect">
            <a:avLst/>
          </a:prstGeom>
          <a:noFill/>
        </p:spPr>
      </p:pic>
      <p:sp>
        <p:nvSpPr>
          <p:cNvPr id="15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미국과 일본에 앞서 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IFRS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를 도입한 이유는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?,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536" y="1268760"/>
            <a:ext cx="8496944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0363" indent="-360363"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한국의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회계투명성에 대한 국제사회의 평가는 최하위권 수준 </a:t>
            </a: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>
              <a:buFont typeface="Arial" pitchFamily="34" charset="0"/>
              <a:buChar char="•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IMD*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국가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경쟁력 중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감사 및 회계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부문 순위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‘06 58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/61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개국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	‘07 51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/55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개국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‘08 51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/55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개국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‘09 39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/57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개국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	‘10 46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위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/>
            <a:r>
              <a:rPr lang="en-US" altLang="ko-KR" sz="18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     ‘11 47</a:t>
            </a:r>
            <a:r>
              <a:rPr lang="ko-KR" altLang="en-US" sz="18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위</a:t>
            </a:r>
            <a:r>
              <a:rPr lang="en-US" altLang="ko-KR" sz="18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/59</a:t>
            </a:r>
            <a:r>
              <a:rPr lang="ko-KR" altLang="en-US" sz="18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개국</a:t>
            </a:r>
            <a:r>
              <a:rPr lang="en-US" altLang="ko-KR" sz="1800" b="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800" b="0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* IMD: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스위스 </a:t>
            </a:r>
            <a:r>
              <a:rPr lang="ko-KR" altLang="en-US" sz="1800" b="0" dirty="0" err="1" smtClean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로잔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 소재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 국제경영개발원 </a:t>
            </a:r>
            <a:r>
              <a:rPr lang="en-US" altLang="ko-KR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(International Institute for Management Development) </a:t>
            </a:r>
            <a:r>
              <a:rPr lang="ko-KR" altLang="en-US" sz="1800" b="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맑은 고딕" pitchFamily="50" charset="-127"/>
                <a:ea typeface="맑은 고딕" pitchFamily="50" charset="-127"/>
              </a:rPr>
              <a:t>매년 ‘세계 경쟁력 보고서’ 발표   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60363" lvl="1" indent="-360363">
              <a:lnSpc>
                <a:spcPct val="150000"/>
              </a:lnSpc>
            </a:pP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60363" lvl="1" indent="-360363"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대외의 부정적인 시각을 원천적으로 차단할 필요성 존재</a:t>
            </a: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60363" lvl="1" indent="-360363"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코리아디스카운트 신속히 제거 필요</a:t>
            </a: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급격한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 IFRS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변경 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83568" y="3356992"/>
            <a:ext cx="792088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상호합치 작업의 목적은 </a:t>
            </a:r>
            <a:r>
              <a:rPr lang="en-US" altLang="ko-KR" sz="2000" b="0" spc="-150" dirty="0" smtClean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의 질적 향상과 세계 단일 기준을 표방</a:t>
            </a:r>
          </a:p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올해 중에 미국이 </a:t>
            </a:r>
            <a:r>
              <a:rPr lang="en-US" altLang="ko-KR" sz="2000" b="0" spc="-150" dirty="0" smtClean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도입여부를 결정하는 데 영향을 주게 될 것</a:t>
            </a:r>
            <a:endParaRPr lang="en-US" altLang="ko-KR" sz="2000" b="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lang="en-US" altLang="ko-KR" sz="2000" b="0" spc="-150" dirty="0" smtClean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의 복잡성을 개선하여 이해하기 쉽고 단순화하는 것</a:t>
            </a:r>
          </a:p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기업의 부담을 덜어 주고 정보유용성을 높여 정보이용자에게도 혜택</a:t>
            </a:r>
            <a:endParaRPr lang="en-US" altLang="ko-KR" sz="2000" b="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lang="en-US" altLang="ko-KR" sz="2000" b="0" spc="-150" dirty="0" smtClean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를 전면도입 이전에 이미 </a:t>
            </a:r>
            <a:r>
              <a:rPr lang="en-US" altLang="ko-KR" sz="2000" b="0" spc="-150" dirty="0" smtClean="0">
                <a:latin typeface="맑은 고딕" pitchFamily="50" charset="-127"/>
                <a:ea typeface="맑은 고딕" pitchFamily="50" charset="-127"/>
              </a:rPr>
              <a:t>K-GAAP</a:t>
            </a:r>
            <a:r>
              <a:rPr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에 </a:t>
            </a:r>
            <a:r>
              <a:rPr lang="en-US" altLang="ko-KR" sz="2000" b="0" spc="-150" dirty="0" smtClean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를 받아들였으므로 전면도입과 상관없이 상당부분이 따라서 바뀌었을 것임 </a:t>
            </a:r>
            <a:r>
              <a:rPr lang="en-US" altLang="ko-KR" sz="2000" b="0" spc="-150" dirty="0" smtClean="0"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기준 개선 기회</a:t>
            </a:r>
          </a:p>
        </p:txBody>
      </p:sp>
      <p:sp>
        <p:nvSpPr>
          <p:cNvPr id="9" name="모서리가 둥근 직사각형 8"/>
          <p:cNvSpPr>
            <a:spLocks noChangeArrowheads="1"/>
          </p:cNvSpPr>
          <p:nvPr/>
        </p:nvSpPr>
        <p:spPr bwMode="auto">
          <a:xfrm>
            <a:off x="755576" y="1412776"/>
            <a:ext cx="7776864" cy="1512168"/>
          </a:xfrm>
          <a:prstGeom prst="roundRect">
            <a:avLst>
              <a:gd name="adj" fmla="val 10555"/>
            </a:avLst>
          </a:prstGeom>
          <a:noFill/>
          <a:ln w="2540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 lIns="0" rIns="0" anchor="ctr"/>
          <a:lstStyle/>
          <a:p>
            <a:pPr>
              <a:lnSpc>
                <a:spcPts val="2800"/>
              </a:lnSpc>
              <a:defRPr/>
            </a:pPr>
            <a:r>
              <a:rPr kumimoji="1" lang="en-US" altLang="ko-KR" sz="2400" spc="-180" dirty="0" smtClean="0">
                <a:latin typeface="맑은 고딕" pitchFamily="50" charset="-127"/>
                <a:ea typeface="맑은 고딕" pitchFamily="50" charset="-127"/>
              </a:rPr>
              <a:t>IASB</a:t>
            </a:r>
            <a:r>
              <a:rPr kumimoji="1" lang="ko-KR" altLang="en-US" sz="2400" spc="-180" dirty="0" smtClean="0">
                <a:latin typeface="맑은 고딕" pitchFamily="50" charset="-127"/>
                <a:ea typeface="맑은 고딕" pitchFamily="50" charset="-127"/>
              </a:rPr>
              <a:t>와 </a:t>
            </a:r>
            <a:r>
              <a:rPr kumimoji="1" lang="en-US" altLang="ko-KR" sz="2400" spc="-180" dirty="0" smtClean="0">
                <a:latin typeface="맑은 고딕" pitchFamily="50" charset="-127"/>
                <a:ea typeface="맑은 고딕" pitchFamily="50" charset="-127"/>
              </a:rPr>
              <a:t>FASB </a:t>
            </a:r>
            <a:r>
              <a:rPr kumimoji="1" lang="ko-KR" altLang="en-US" sz="2400" spc="-180" dirty="0" smtClean="0">
                <a:latin typeface="맑은 고딕" pitchFamily="50" charset="-127"/>
                <a:ea typeface="맑은 고딕" pitchFamily="50" charset="-127"/>
              </a:rPr>
              <a:t>간 의견차이가 여전히 좁혀지지 않아 </a:t>
            </a:r>
            <a:r>
              <a:rPr kumimoji="1" lang="en-US" altLang="ko-KR" sz="2400" spc="-180" dirty="0" smtClean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kumimoji="1" lang="ko-KR" altLang="en-US" sz="2400" spc="-180" dirty="0" smtClean="0">
                <a:latin typeface="맑은 고딕" pitchFamily="50" charset="-127"/>
                <a:ea typeface="맑은 고딕" pitchFamily="50" charset="-127"/>
              </a:rPr>
              <a:t>의 골격 자체가 다시 흔들릴 수도 있지 않는가</a:t>
            </a:r>
            <a:r>
              <a:rPr kumimoji="1" lang="en-US" altLang="ko-KR" sz="2400" spc="-180" dirty="0" smtClean="0">
                <a:latin typeface="맑은 고딕" pitchFamily="50" charset="-127"/>
                <a:ea typeface="맑은 고딕" pitchFamily="50" charset="-127"/>
              </a:rPr>
              <a:t>? </a:t>
            </a:r>
            <a:r>
              <a:rPr kumimoji="1" lang="ko-KR" altLang="en-US" sz="2400" spc="-180" dirty="0" smtClean="0">
                <a:latin typeface="맑은 고딕" pitchFamily="50" charset="-127"/>
                <a:ea typeface="맑은 고딕" pitchFamily="50" charset="-127"/>
              </a:rPr>
              <a:t>양자 간에 합의가 된다고 해도 </a:t>
            </a:r>
            <a:r>
              <a:rPr kumimoji="1" lang="en-US" altLang="ko-KR" sz="2400" spc="-180" dirty="0" smtClean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kumimoji="1" lang="ko-KR" altLang="en-US" sz="2400" spc="-180" dirty="0" smtClean="0">
                <a:latin typeface="맑은 고딕" pitchFamily="50" charset="-127"/>
                <a:ea typeface="맑은 고딕" pitchFamily="50" charset="-127"/>
              </a:rPr>
              <a:t>가 향후에 크게 변경되어 실무에 큰 부담이 될 것이 아닌가</a:t>
            </a:r>
            <a:r>
              <a:rPr kumimoji="1" lang="en-US" altLang="ko-KR" sz="2400" spc="-180" dirty="0" smtClean="0">
                <a:latin typeface="맑은 고딕" pitchFamily="50" charset="-127"/>
                <a:ea typeface="맑은 고딕" pitchFamily="50" charset="-127"/>
              </a:rPr>
              <a:t>?</a:t>
            </a:r>
          </a:p>
        </p:txBody>
      </p:sp>
      <p:sp>
        <p:nvSpPr>
          <p:cNvPr id="12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248294"/>
            <a:ext cx="492125" cy="642793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영업이익에 대한 비교 불가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8" name="모서리가 둥근 직사각형 7"/>
          <p:cNvSpPr>
            <a:spLocks noChangeArrowheads="1"/>
          </p:cNvSpPr>
          <p:nvPr/>
        </p:nvSpPr>
        <p:spPr bwMode="auto">
          <a:xfrm>
            <a:off x="611560" y="1412776"/>
            <a:ext cx="7776864" cy="1224136"/>
          </a:xfrm>
          <a:prstGeom prst="roundRect">
            <a:avLst>
              <a:gd name="adj" fmla="val 10555"/>
            </a:avLst>
          </a:prstGeom>
          <a:noFill/>
          <a:ln w="2540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 lIns="0" rIns="0" anchor="ctr"/>
          <a:lstStyle/>
          <a:p>
            <a:pPr>
              <a:lnSpc>
                <a:spcPts val="2800"/>
              </a:lnSpc>
              <a:defRPr/>
            </a:pPr>
            <a:r>
              <a:rPr lang="en-US" altLang="ko-KR" spc="-180" dirty="0" smtClean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pc="-180" dirty="0" smtClean="0">
                <a:latin typeface="맑은 고딕" pitchFamily="50" charset="-127"/>
                <a:ea typeface="맑은 고딕" pitchFamily="50" charset="-127"/>
              </a:rPr>
              <a:t>도입으로 영업이익 산정방법 등이 달라짐에 따라 과거기간과의 비교나 다른 기업과의 비교가 어려워 정보이용자가 어려움을 겪는 것이 아닌가</a:t>
            </a:r>
            <a:r>
              <a:rPr lang="en-US" altLang="ko-KR" spc="-180" dirty="0" smtClean="0">
                <a:latin typeface="맑은 고딕" pitchFamily="50" charset="-127"/>
                <a:ea typeface="맑은 고딕" pitchFamily="50" charset="-127"/>
              </a:rPr>
              <a:t>?</a:t>
            </a:r>
          </a:p>
        </p:txBody>
      </p:sp>
      <p:graphicFrame>
        <p:nvGraphicFramePr>
          <p:cNvPr id="11" name="내용 개체 틀 7"/>
          <p:cNvGraphicFramePr>
            <a:graphicFrameLocks noGrp="1"/>
          </p:cNvGraphicFramePr>
          <p:nvPr>
            <p:ph sz="half" idx="2"/>
          </p:nvPr>
        </p:nvGraphicFramePr>
        <p:xfrm>
          <a:off x="528045" y="3428998"/>
          <a:ext cx="3669804" cy="2838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4902"/>
                <a:gridCol w="1834902"/>
              </a:tblGrid>
              <a:tr h="473051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20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 - - - )</a:t>
                      </a:r>
                      <a:endParaRPr lang="ko-KR" altLang="en-US" sz="2000" b="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 - - - )</a:t>
                      </a:r>
                      <a:endParaRPr lang="ko-KR" altLang="en-US" sz="2000" b="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30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영업이익</a:t>
                      </a:r>
                      <a:endParaRPr lang="ko-KR" altLang="en-US" sz="2000" b="1" dirty="0">
                        <a:solidFill>
                          <a:srgbClr val="0070C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r>
                        <a:rPr lang="ko-KR" altLang="en-US" sz="2000" b="1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r>
                        <a:rPr lang="en-US" altLang="ko-KR" sz="2000" b="1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2965</a:t>
                      </a:r>
                      <a:r>
                        <a:rPr lang="ko-KR" altLang="en-US" sz="2000" b="1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억</a:t>
                      </a:r>
                      <a:endParaRPr lang="ko-KR" altLang="en-US" sz="2000" b="1" dirty="0">
                        <a:solidFill>
                          <a:srgbClr val="0070C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30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외환차이</a:t>
                      </a:r>
                      <a:endParaRPr lang="ko-KR" altLang="en-US" sz="2000" b="1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(+)6</a:t>
                      </a:r>
                      <a:r>
                        <a:rPr lang="ko-KR" altLang="en-US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r>
                        <a:rPr lang="en-US" altLang="ko-KR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5091</a:t>
                      </a:r>
                      <a:r>
                        <a:rPr lang="ko-KR" altLang="en-US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억</a:t>
                      </a:r>
                      <a:endParaRPr lang="ko-KR" altLang="en-US" sz="2000" b="1" spc="-15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30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외환차이</a:t>
                      </a:r>
                      <a:endParaRPr lang="ko-KR" altLang="en-US" sz="2000" b="1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(-)6</a:t>
                      </a:r>
                      <a:r>
                        <a:rPr lang="ko-KR" altLang="en-US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r>
                        <a:rPr lang="en-US" altLang="ko-KR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6888</a:t>
                      </a:r>
                      <a:r>
                        <a:rPr lang="ko-KR" altLang="en-US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억</a:t>
                      </a:r>
                      <a:endParaRPr lang="ko-KR" altLang="en-US" sz="2000" b="1" spc="-15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3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맑은 고딕" pitchFamily="50" charset="-127"/>
                          <a:ea typeface="맑은 고딕" pitchFamily="50" charset="-127"/>
                        </a:rPr>
                        <a:t>( - - - )</a:t>
                      </a:r>
                      <a:endParaRPr lang="ko-KR" altLang="en-US" sz="20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 - - - )</a:t>
                      </a:r>
                      <a:endParaRPr lang="ko-KR" altLang="en-US" sz="200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30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당기순이익</a:t>
                      </a:r>
                      <a:endParaRPr lang="ko-KR" altLang="en-US" sz="2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r>
                        <a:rPr lang="ko-KR" altLang="en-US" sz="2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r>
                        <a:rPr lang="en-US" altLang="ko-KR" sz="2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1465</a:t>
                      </a:r>
                      <a:r>
                        <a:rPr lang="ko-KR" altLang="en-US" sz="2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억</a:t>
                      </a:r>
                      <a:endParaRPr lang="ko-KR" altLang="en-US" sz="2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내용 개체 틀 8"/>
          <p:cNvGraphicFramePr>
            <a:graphicFrameLocks noGrp="1"/>
          </p:cNvGraphicFramePr>
          <p:nvPr>
            <p:ph sz="quarter" idx="4294967295"/>
          </p:nvPr>
        </p:nvGraphicFramePr>
        <p:xfrm>
          <a:off x="4716016" y="3429004"/>
          <a:ext cx="3671246" cy="28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5623"/>
                <a:gridCol w="1835623"/>
              </a:tblGrid>
              <a:tr h="473050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20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 - - - )</a:t>
                      </a:r>
                      <a:endParaRPr lang="ko-KR" altLang="en-US" sz="20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 - - - )</a:t>
                      </a:r>
                      <a:endParaRPr lang="ko-KR" altLang="en-US" sz="2000" b="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473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외환차이</a:t>
                      </a:r>
                      <a:endParaRPr lang="ko-KR" altLang="en-US" sz="2000" b="1" spc="-15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(+)1</a:t>
                      </a:r>
                      <a:r>
                        <a:rPr lang="ko-KR" altLang="en-US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r>
                        <a:rPr lang="en-US" altLang="ko-KR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7954</a:t>
                      </a:r>
                      <a:r>
                        <a:rPr lang="ko-KR" altLang="en-US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억</a:t>
                      </a:r>
                      <a:endParaRPr lang="ko-KR" altLang="en-US" sz="2000" b="1" spc="-15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noFill/>
                  </a:tcPr>
                </a:tc>
              </a:tr>
              <a:tr h="473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외환차이</a:t>
                      </a:r>
                      <a:endParaRPr lang="ko-KR" altLang="en-US" sz="2000" b="1" spc="-15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(-)1</a:t>
                      </a:r>
                      <a:r>
                        <a:rPr lang="ko-KR" altLang="en-US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r>
                        <a:rPr lang="en-US" altLang="ko-KR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7651</a:t>
                      </a:r>
                      <a:r>
                        <a:rPr lang="ko-KR" altLang="en-US" sz="2000" b="1" spc="-15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억</a:t>
                      </a:r>
                      <a:endParaRPr lang="ko-KR" altLang="en-US" sz="2000" b="1" spc="-15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noFill/>
                  </a:tcPr>
                </a:tc>
              </a:tr>
              <a:tr h="473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영업이익</a:t>
                      </a:r>
                      <a:endParaRPr lang="ko-KR" altLang="en-US" sz="2000" b="1" dirty="0">
                        <a:solidFill>
                          <a:srgbClr val="0070C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1764</a:t>
                      </a:r>
                      <a:r>
                        <a:rPr lang="ko-KR" altLang="en-US" sz="2000" b="1" dirty="0" smtClean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억</a:t>
                      </a:r>
                      <a:endParaRPr lang="ko-KR" altLang="en-US" sz="2000" b="1" dirty="0">
                        <a:solidFill>
                          <a:srgbClr val="0070C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noFill/>
                  </a:tcPr>
                </a:tc>
              </a:tr>
              <a:tr h="473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맑은 고딕" pitchFamily="50" charset="-127"/>
                          <a:ea typeface="맑은 고딕" pitchFamily="50" charset="-127"/>
                        </a:rPr>
                        <a:t>( - - - )</a:t>
                      </a:r>
                      <a:endParaRPr lang="ko-KR" altLang="en-US" sz="20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 - - - )</a:t>
                      </a:r>
                      <a:endParaRPr lang="ko-KR" altLang="en-US" sz="200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473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당기순이익</a:t>
                      </a:r>
                      <a:endParaRPr lang="ko-KR" altLang="en-US" sz="2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2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r>
                        <a:rPr lang="en-US" altLang="ko-KR" sz="2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2269</a:t>
                      </a:r>
                      <a:r>
                        <a:rPr lang="ko-KR" altLang="en-US" sz="2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억</a:t>
                      </a:r>
                      <a:endParaRPr lang="ko-KR" altLang="en-US" sz="2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611560" y="2924944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/>
              <a:t>	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삼성전자 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				LG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전자</a:t>
            </a:r>
            <a:endParaRPr lang="ko-KR" altLang="en-US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248294"/>
            <a:ext cx="492125" cy="642793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영업이익에 대한 비교 불가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8" name="모서리가 둥근 직사각형 7"/>
          <p:cNvSpPr>
            <a:spLocks noChangeArrowheads="1"/>
          </p:cNvSpPr>
          <p:nvPr/>
        </p:nvSpPr>
        <p:spPr bwMode="auto">
          <a:xfrm>
            <a:off x="611560" y="1412776"/>
            <a:ext cx="7776864" cy="1224136"/>
          </a:xfrm>
          <a:prstGeom prst="roundRect">
            <a:avLst>
              <a:gd name="adj" fmla="val 10555"/>
            </a:avLst>
          </a:prstGeom>
          <a:noFill/>
          <a:ln w="2540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 lIns="0" rIns="0" anchor="ctr"/>
          <a:lstStyle/>
          <a:p>
            <a:pPr>
              <a:lnSpc>
                <a:spcPts val="2800"/>
              </a:lnSpc>
              <a:defRPr/>
            </a:pPr>
            <a:r>
              <a:rPr lang="en-US" altLang="ko-KR" spc="-180" dirty="0" smtClean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lang="ko-KR" altLang="en-US" spc="-180" dirty="0" smtClean="0">
                <a:latin typeface="맑은 고딕" pitchFamily="50" charset="-127"/>
                <a:ea typeface="맑은 고딕" pitchFamily="50" charset="-127"/>
              </a:rPr>
              <a:t>도입으로 영업이익 산정방법 등이 달라짐에 따라 과거기간과의 비교나 다른 기업과의 비교가 어려워 정보이용자가 어려움을 겪는 것이 아닌가</a:t>
            </a:r>
            <a:r>
              <a:rPr lang="en-US" altLang="ko-KR" spc="-180" dirty="0" smtClean="0">
                <a:latin typeface="맑은 고딕" pitchFamily="50" charset="-127"/>
                <a:ea typeface="맑은 고딕" pitchFamily="50" charset="-127"/>
              </a:rPr>
              <a:t>?</a:t>
            </a:r>
          </a:p>
        </p:txBody>
      </p:sp>
      <p:pic>
        <p:nvPicPr>
          <p:cNvPr id="13" name="Picture 2" descr="http://cfile5.uf.tistory.com/image/185316174B190E480EE7B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708920"/>
            <a:ext cx="2847975" cy="2819401"/>
          </a:xfrm>
          <a:prstGeom prst="rect">
            <a:avLst/>
          </a:prstGeom>
          <a:noFill/>
        </p:spPr>
      </p:pic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683568" y="5476002"/>
            <a:ext cx="777686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i="1" dirty="0" smtClean="0">
                <a:latin typeface="굴림" pitchFamily="50" charset="-127"/>
                <a:ea typeface="굴림" pitchFamily="50" charset="-127"/>
              </a:rPr>
              <a:t>'</a:t>
            </a:r>
            <a:r>
              <a:rPr kumimoji="1" lang="ko-KR" altLang="en-US" sz="1600" i="1" dirty="0" err="1" smtClean="0">
                <a:latin typeface="굴림" pitchFamily="50" charset="-127"/>
                <a:ea typeface="굴림" pitchFamily="50" charset="-127"/>
              </a:rPr>
              <a:t>프로크러스테스의</a:t>
            </a:r>
            <a:r>
              <a:rPr kumimoji="1" lang="ko-KR" altLang="en-US" sz="1600" i="1" dirty="0" smtClean="0">
                <a:latin typeface="굴림" pitchFamily="50" charset="-127"/>
                <a:ea typeface="굴림" pitchFamily="50" charset="-127"/>
              </a:rPr>
              <a:t> 침대</a:t>
            </a:r>
            <a:r>
              <a:rPr kumimoji="1" lang="en-US" altLang="ko-KR" sz="1600" i="1" dirty="0" smtClean="0">
                <a:latin typeface="굴림" pitchFamily="50" charset="-127"/>
                <a:ea typeface="굴림" pitchFamily="50" charset="-127"/>
              </a:rPr>
              <a:t>’</a:t>
            </a:r>
            <a:r>
              <a:rPr kumimoji="1" lang="ko-KR" altLang="en-US" sz="1600" i="1" dirty="0" smtClean="0">
                <a:latin typeface="굴림" pitchFamily="50" charset="-127"/>
                <a:ea typeface="굴림" pitchFamily="50" charset="-127"/>
              </a:rPr>
              <a:t> </a:t>
            </a:r>
            <a:endParaRPr kumimoji="1" lang="en-US" altLang="ko-KR" sz="1600" i="1" dirty="0" smtClean="0">
              <a:latin typeface="굴림" pitchFamily="50" charset="-127"/>
              <a:ea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i="1" dirty="0" smtClean="0">
                <a:latin typeface="굴림" pitchFamily="50" charset="-127"/>
                <a:ea typeface="굴림" pitchFamily="50" charset="-127"/>
              </a:rPr>
              <a:t>지나가는 사람을 자기 침대에 눕혀 </a:t>
            </a:r>
            <a:r>
              <a:rPr kumimoji="1" lang="ko-KR" altLang="en-US" sz="1600" i="1" dirty="0" err="1" smtClean="0">
                <a:latin typeface="굴림" pitchFamily="50" charset="-127"/>
                <a:ea typeface="굴림" pitchFamily="50" charset="-127"/>
              </a:rPr>
              <a:t>자신의침대보다</a:t>
            </a:r>
            <a:r>
              <a:rPr kumimoji="1" lang="ko-KR" altLang="en-US" sz="1600" i="1" dirty="0" smtClean="0">
                <a:latin typeface="굴림" pitchFamily="50" charset="-127"/>
                <a:ea typeface="굴림" pitchFamily="50" charset="-127"/>
              </a:rPr>
              <a:t> 키가 크면 침대의 길이에 맞게 자르고 짧으면 늘여 죽이는 악당</a:t>
            </a:r>
            <a:endParaRPr kumimoji="1" lang="en-US" altLang="ko-KR" sz="1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248294"/>
            <a:ext cx="492125" cy="642793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영업이익에 대한 비교 불가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95536" y="1412776"/>
            <a:ext cx="8496944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kumimoji="1" lang="en-US" altLang="ko-KR" sz="2000" b="0" spc="-150" dirty="0" smtClean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kumimoji="1"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가 원칙중심으로서 경영자 판단에 의존함으로 인한 다양성의 결과</a:t>
            </a:r>
          </a:p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kumimoji="1"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규정중심은 규정에 맞추기만 하면 면책이 되므로 경제실질은 다름에도 불구하고 거래를 설계하여 규정위배만 안되게 회계처리</a:t>
            </a:r>
            <a:r>
              <a:rPr kumimoji="1" lang="en-US" altLang="ko-KR" sz="2000" b="0" spc="-15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1"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형식적 비교가능성</a:t>
            </a:r>
            <a:endParaRPr kumimoji="1" lang="en-US" altLang="ko-KR" sz="2000" b="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kumimoji="1"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형식적 비교가능성이 높다고 하여 정보유용성이 높아지는 것은 아닐 수 있음</a:t>
            </a:r>
          </a:p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경영자가 기업이 처한 경제현실을 잘 판단하여 실질을 제대로 보고하게 하는 것이 실질적 비교가능성을 확보</a:t>
            </a:r>
          </a:p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를 제대로만 운영한다면 유용한 정보 제공에 의해 정보이용자에게 혜택</a:t>
            </a:r>
          </a:p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경영자가 판단한 근거를 주석에서 자세히 기술해야 하므로 보다 </a:t>
            </a: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</a:rPr>
              <a:t>수준높은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 기업 간 비교가 가능</a:t>
            </a:r>
            <a:endParaRPr kumimoji="1" lang="en-US" altLang="ko-KR" sz="2000" b="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248294"/>
            <a:ext cx="492125" cy="642793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회계처리 재량권 증대로 분식 증가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95536" y="2996952"/>
            <a:ext cx="8496944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lang="ko-KR" altLang="en-US" sz="2000" b="0" spc="-150" dirty="0" smtClean="0">
                <a:latin typeface="맑은 고딕" pitchFamily="50" charset="-127"/>
                <a:ea typeface="맑은 고딕" pitchFamily="50" charset="-127"/>
              </a:rPr>
              <a:t>자율성은 경제실질을 가장 합리적으로 나타낼 수 있는 방안을 결정하라는 것이지 무조건 자의성을 부여하는 것은 아님</a:t>
            </a:r>
          </a:p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경영진은 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의 원칙대로 합리적 근거에 따라 판단하였음을 주석에서 충분히 공시하여야 함</a:t>
            </a:r>
          </a:p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그러한 공시는 </a:t>
            </a: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</a:rPr>
              <a:t>투자자등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 정보이용자들이 기업 간 경영진 판단결과를 비교하고 평가하는 데 매우 유용함</a:t>
            </a:r>
            <a:endParaRPr lang="en-US" altLang="ko-KR" sz="20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265113" indent="-265113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  <a:buSzPts val="2000"/>
              <a:buFont typeface="Wingdings" pitchFamily="2" charset="2"/>
              <a:buChar char="ü"/>
              <a:defRPr/>
            </a:pP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외부감사인과 감리감독 및 시장감시에 의한 견제</a:t>
            </a:r>
          </a:p>
        </p:txBody>
      </p:sp>
      <p:sp>
        <p:nvSpPr>
          <p:cNvPr id="8" name="모서리가 둥근 직사각형 7"/>
          <p:cNvSpPr>
            <a:spLocks noChangeArrowheads="1"/>
          </p:cNvSpPr>
          <p:nvPr/>
        </p:nvSpPr>
        <p:spPr bwMode="auto">
          <a:xfrm>
            <a:off x="755576" y="1412776"/>
            <a:ext cx="7776864" cy="936104"/>
          </a:xfrm>
          <a:prstGeom prst="roundRect">
            <a:avLst>
              <a:gd name="adj" fmla="val 10555"/>
            </a:avLst>
          </a:prstGeom>
          <a:noFill/>
          <a:ln w="2540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 lIns="0" rIns="0" anchor="ctr"/>
          <a:lstStyle/>
          <a:p>
            <a:pPr>
              <a:lnSpc>
                <a:spcPts val="2800"/>
              </a:lnSpc>
              <a:defRPr/>
            </a:pPr>
            <a:r>
              <a:rPr kumimoji="1" lang="en-US" altLang="ko-KR" sz="2400" spc="-180" dirty="0" smtClean="0">
                <a:latin typeface="맑은 고딕" pitchFamily="50" charset="-127"/>
                <a:ea typeface="맑은 고딕" pitchFamily="50" charset="-127"/>
              </a:rPr>
              <a:t>IFRS </a:t>
            </a:r>
            <a:r>
              <a:rPr kumimoji="1" lang="ko-KR" altLang="en-US" sz="2400" spc="-180" dirty="0" smtClean="0">
                <a:latin typeface="맑은 고딕" pitchFamily="50" charset="-127"/>
                <a:ea typeface="맑은 고딕" pitchFamily="50" charset="-127"/>
              </a:rPr>
              <a:t>시대에는 기업들의 회계처리 재량권이 확대돼 회계분식이나 정보이용자들에 대한 눈속임이 늘 수 있지 않은가</a:t>
            </a:r>
            <a:r>
              <a:rPr kumimoji="1" lang="en-US" altLang="ko-KR" sz="2400" spc="-180" dirty="0" smtClean="0">
                <a:latin typeface="맑은 고딕" pitchFamily="50" charset="-127"/>
                <a:ea typeface="맑은 고딕" pitchFamily="50" charset="-127"/>
              </a:rPr>
              <a:t>? </a:t>
            </a:r>
          </a:p>
        </p:txBody>
      </p:sp>
      <p:sp>
        <p:nvSpPr>
          <p:cNvPr id="12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전문가와 비전문가간의 정보격차 심화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97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는 투자자의사결정에 필요한 양질의 폭넓은 정보를 제공하여 일반적으로 재무정보의 유용성을 높임 </a:t>
            </a: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/>
            <a:endParaRPr lang="en-US" altLang="ko-KR" sz="18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623888" lvl="1" indent="-166688">
              <a:buFont typeface="Arial" pitchFamily="34" charset="0"/>
              <a:buChar char="•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경영성과를 경제적 실체관점으로 제공하여 공정가치 및 위험요인 등 기업에 대한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평가시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유용하고 상세한 정보를 제공하고 있음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>
              <a:buFont typeface="Arial" pitchFamily="34" charset="0"/>
              <a:buChar char="•"/>
            </a:pP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23888" lvl="1" indent="-166688">
              <a:buFont typeface="Arial" pitchFamily="34" charset="0"/>
              <a:buChar char="•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재무정보를 상세히 제공토록 하고 있어 오히려 투자자들 사이에 정보의 격차가 줄어들 것으로 예상되나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도입초기에는 익숙하지 않아 일시적으로 이해도가 낮아질 수는 있음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>
              <a:buFont typeface="Arial" pitchFamily="34" charset="0"/>
              <a:buChar char="•"/>
            </a:pP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23888" lvl="1" indent="-166688">
              <a:buFont typeface="Arial" pitchFamily="34" charset="0"/>
              <a:buChar char="•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초기 적응기간이 경과되면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개인투자자들의 기업에 대하나 이해나 만족도가 더욱 높아질 것으로 판단함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360363" indent="-360363">
              <a:lnSpc>
                <a:spcPct val="150000"/>
              </a:lnSpc>
              <a:buFontTx/>
              <a:buChar char="-"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1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전문가와 비전문가간의 정보격차 심화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  <a:buFontTx/>
              <a:buChar char="-"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39552" y="1196752"/>
            <a:ext cx="849694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defRPr/>
            </a:pP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참고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: Disclosure Framework 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필요성 대두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pPr>
              <a:buClr>
                <a:schemeClr val="accent6"/>
              </a:buClr>
              <a:defRPr/>
            </a:pP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buClr>
                <a:schemeClr val="accent6"/>
              </a:buClr>
              <a:defRPr/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(1) EFRAG (European Financial Reporting Advisory Group)</a:t>
            </a:r>
          </a:p>
          <a:p>
            <a:pPr lvl="1">
              <a:buClr>
                <a:schemeClr val="accent6"/>
              </a:buClr>
              <a:buFont typeface="Arial" pitchFamily="34" charset="0"/>
              <a:buChar char="•"/>
              <a:defRPr/>
            </a:pP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현행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공시모형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비판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>
              <a:buClr>
                <a:schemeClr val="accent6"/>
              </a:buClr>
              <a:buFont typeface="Wingdings" pitchFamily="2" charset="2"/>
              <a:buChar char="ü"/>
              <a:defRPr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회계법인에서 사용하는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주석공시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checklists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분량이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100page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초과 </a:t>
            </a:r>
          </a:p>
          <a:p>
            <a:pPr lvl="2">
              <a:buClr>
                <a:schemeClr val="accent6"/>
              </a:buClr>
              <a:buFont typeface="Wingdings" pitchFamily="2" charset="2"/>
              <a:buChar char="ü"/>
              <a:defRPr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공시의 양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(volume)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을 감소시켜야 한다는 교감 발생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>
              <a:buClr>
                <a:schemeClr val="accent6"/>
              </a:buClr>
              <a:buFont typeface="Wingdings" pitchFamily="2" charset="2"/>
              <a:buChar char="ü"/>
              <a:defRPr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그러나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제거되어야 할 공시사항이 무엇인지에 대하여는 불명확</a:t>
            </a:r>
          </a:p>
          <a:p>
            <a:pPr marL="1077913" lvl="3"/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 작성자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원가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효익에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민감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2057400" lvl="3" indent="-979488"/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 이용자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완전성과 비교가능성에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민감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내부정보에 의한 경영자의 시각에 따른 공시요구사항 지지</a:t>
            </a:r>
          </a:p>
          <a:p>
            <a:pPr lvl="1">
              <a:buClr>
                <a:schemeClr val="accent6"/>
              </a:buClr>
              <a:buFont typeface="Arial" pitchFamily="34" charset="0"/>
              <a:buChar char="•"/>
              <a:defRPr/>
            </a:pP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>
              <a:buClr>
                <a:schemeClr val="accent6"/>
              </a:buClr>
              <a:buFont typeface="Arial" pitchFamily="34" charset="0"/>
              <a:buChar char="•"/>
              <a:defRPr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너무 많은 정보는 정보의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부존재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초래 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077913" lvl="2" indent="-174625">
              <a:buClr>
                <a:schemeClr val="accent6"/>
              </a:buClr>
              <a:buFontTx/>
              <a:buChar char="-"/>
              <a:defRPr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IAS 1 para.31(IFRS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에서 요구하더라도 중요하지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않을 경우 제공할 필요 없다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vl="2">
              <a:buClr>
                <a:schemeClr val="accent6"/>
              </a:buClr>
              <a:buFontTx/>
              <a:buChar char="-"/>
              <a:defRPr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기준서의 역할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공시의 목적 규정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2690813" lvl="2" indent="-1776413">
              <a:buClr>
                <a:schemeClr val="accent6"/>
              </a:buClr>
              <a:defRPr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경영진의 역할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공시의 목적 달성을 위해 필요한 정보의 형태나 형식 결정  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전문가와 비전문가간의 정보격차 심화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pPr marL="360363" indent="-360363">
              <a:lnSpc>
                <a:spcPct val="150000"/>
              </a:lnSpc>
              <a:buFontTx/>
              <a:buChar char="-"/>
            </a:pPr>
            <a:endParaRPr lang="en-US" altLang="ko-KR" sz="2000" b="0" dirty="0" smtClean="0">
              <a:solidFill>
                <a:srgbClr val="0000FF"/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  <a:p>
            <a:pPr marL="360363" indent="-360363"/>
            <a:endParaRPr lang="en-US" altLang="ko-KR" sz="20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39552" y="1196752"/>
            <a:ext cx="820891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defRPr/>
            </a:pP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참고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: Disclosure Framework </a:t>
            </a:r>
            <a:r>
              <a:rPr lang="ko-KR" altLang="en-US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필요성 대두</a:t>
            </a:r>
            <a:r>
              <a:rPr lang="en-US" altLang="ko-KR" sz="20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pPr>
              <a:buClr>
                <a:schemeClr val="accent6"/>
              </a:buClr>
              <a:defRPr/>
            </a:pPr>
            <a:endParaRPr lang="en-US" altLang="ko-KR" sz="20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buClr>
                <a:schemeClr val="accent6"/>
              </a:buClr>
              <a:defRPr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(2)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호주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620713" lvl="1" indent="-163513">
              <a:buClr>
                <a:schemeClr val="accent6"/>
              </a:buClr>
              <a:buFont typeface="Arial" pitchFamily="34" charset="0"/>
              <a:buChar char="•"/>
              <a:defRPr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공식적인 공시와 표시의 개념체계 없이는 생산성 있는 논쟁이 어렵고 과도하고 일관성 없는 공시 규정이 만들어질 위험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20713" lvl="1" indent="-163513">
              <a:buClr>
                <a:schemeClr val="accent6"/>
              </a:buClr>
              <a:buFont typeface="Arial" pitchFamily="34" charset="0"/>
              <a:buChar char="•"/>
              <a:defRPr/>
            </a:pP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20713" lvl="1" indent="-163513">
              <a:buClr>
                <a:schemeClr val="accent6"/>
              </a:buClr>
              <a:buFont typeface="Arial" pitchFamily="34" charset="0"/>
              <a:buChar char="•"/>
              <a:defRPr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공시와 표시의 개념체계를 만들기 위한 목적 중심의 접근법은 인식 및 측정의 문제와 마찬가지로 전문적 판단의 필요성을 높일 것으로 생각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20713" lvl="1" indent="-163513">
              <a:buClr>
                <a:schemeClr val="accent6"/>
              </a:buClr>
              <a:buFont typeface="Arial" pitchFamily="34" charset="0"/>
              <a:buChar char="•"/>
              <a:defRPr/>
            </a:pP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20713" lvl="1" indent="-163513">
              <a:buClr>
                <a:schemeClr val="accent6"/>
              </a:buClr>
              <a:buFont typeface="Arial" pitchFamily="34" charset="0"/>
              <a:buChar char="•"/>
              <a:defRPr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잠정적인 원칙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정보이용자의 정보 수요에 초점을 둔 원칙 제안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>
              <a:buClr>
                <a:schemeClr val="accent6"/>
              </a:buClr>
              <a:defRPr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원칙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만기시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의무를 이행할 수 있는 기업의 능력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>
              <a:buClr>
                <a:schemeClr val="accent6"/>
              </a:buClr>
              <a:defRPr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원칙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재무구조를 변경할 수 있는 기업의 유연성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>
              <a:buClr>
                <a:schemeClr val="accent6"/>
              </a:buClr>
              <a:defRPr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원칙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환경의 변화에 영업을 적응시킬 수 있는 기업의 능력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2">
              <a:buClr>
                <a:schemeClr val="accent6"/>
              </a:buClr>
              <a:defRPr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원칙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채택된 사업모형의 지속가능성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703388" lvl="2" indent="-788988">
              <a:buClr>
                <a:schemeClr val="accent6"/>
              </a:buClr>
              <a:defRPr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원칙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영업목적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이익창출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서비스제공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을 충족할 수 있는 기업의 능력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6. IFRS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관련 세법 개정의 진행은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072494" cy="4883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  <a:buFont typeface="Wingdings" pitchFamily="2" charset="2"/>
              <a:buChar char="u"/>
              <a:defRPr/>
            </a:pPr>
            <a:endParaRPr lang="ko-KR" altLang="en-US" sz="700" dirty="0">
              <a:solidFill>
                <a:srgbClr val="002060"/>
              </a:solidFill>
              <a:latin typeface="+mn-lt"/>
              <a:ea typeface="휴먼모음T" pitchFamily="18" charset="-127"/>
            </a:endParaRPr>
          </a:p>
          <a:p>
            <a:r>
              <a:rPr lang="ko-KR" altLang="en-US" sz="2000" dirty="0" err="1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기획재정부</a:t>
            </a:r>
            <a:r>
              <a:rPr lang="ko-KR" altLang="en-US" sz="20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 세제 개편</a:t>
            </a:r>
            <a:endParaRPr lang="en-US" altLang="ko-KR" sz="2000" dirty="0" smtClean="0">
              <a:solidFill>
                <a:srgbClr val="0033CC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8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1">
              <a:buFont typeface="Arial" pitchFamily="34" charset="0"/>
              <a:buChar char="•"/>
            </a:pP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 ‘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</a:rPr>
              <a:t>31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</a:rPr>
              <a:t>일이 속하는 사업연도부터 적용</a:t>
            </a:r>
            <a:endParaRPr lang="en-US" altLang="ko-KR" sz="2000" b="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0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20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주요개정 내용*</a:t>
            </a:r>
            <a:endParaRPr lang="en-US" altLang="ko-KR" sz="2000" dirty="0" smtClean="0">
              <a:solidFill>
                <a:srgbClr val="0033CC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z="800" dirty="0" smtClean="0">
              <a:solidFill>
                <a:srgbClr val="0033CC"/>
              </a:solidFill>
              <a:latin typeface="맑은 고딕" pitchFamily="50" charset="-127"/>
              <a:ea typeface="맑은 고딕" pitchFamily="50" charset="-127"/>
            </a:endParaRPr>
          </a:p>
          <a:p>
            <a:pPr lvl="1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유</a:t>
            </a:r>
            <a:r>
              <a:rPr lang="ko-KR" altLang="en-US" sz="1800" b="0" dirty="0" smtClean="0">
                <a:latin typeface="맑은 고딕"/>
                <a:ea typeface="맑은 고딕"/>
              </a:rPr>
              <a:t>∙무형자산의 감가상각비 신고조정 허용</a:t>
            </a:r>
            <a:endParaRPr lang="en-US" altLang="ko-KR" sz="1800" b="0" dirty="0" smtClean="0">
              <a:latin typeface="맑은 고딕"/>
              <a:ea typeface="맑은 고딕"/>
            </a:endParaRPr>
          </a:p>
          <a:p>
            <a:pPr marL="1163638" lvl="2" indent="-249238">
              <a:lnSpc>
                <a:spcPts val="2500"/>
              </a:lnSpc>
              <a:buFont typeface="Wingdings" pitchFamily="2" charset="2"/>
              <a:buChar char="ü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를 도입한 기업의 경우 사업용 유형고정자산과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비한정내용연수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무형자산의 신고조정 허용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163638" lvl="2" indent="-249238">
              <a:lnSpc>
                <a:spcPts val="2500"/>
              </a:lnSpc>
              <a:buFont typeface="Wingdings" pitchFamily="2" charset="2"/>
              <a:buChar char="ü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신고조정 적용방법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결산상 인식한 감가상각비에 추가하여 신고조정 한도까지 손금산입가능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163638" lvl="2" indent="-249238">
              <a:lnSpc>
                <a:spcPts val="2500"/>
              </a:lnSpc>
              <a:buFont typeface="Wingdings" pitchFamily="2" charset="2"/>
              <a:buChar char="ü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개별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자산별로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신고조정 가능 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163638" lvl="2" indent="-249238">
              <a:lnSpc>
                <a:spcPts val="2500"/>
              </a:lnSpc>
              <a:buFont typeface="Wingdings" pitchFamily="2" charset="2"/>
              <a:buChar char="ü"/>
            </a:pP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23888" lvl="1" indent="-166688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비상위험준비금이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IFRS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의 부채에서 제외됨에 따른 세부담 증가 완화를 위해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K-IFRS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적용보험사의 신고조정 허용</a:t>
            </a:r>
          </a:p>
          <a:p>
            <a:pPr lvl="2">
              <a:lnSpc>
                <a:spcPts val="2500"/>
              </a:lnSpc>
              <a:buFont typeface="Wingdings" pitchFamily="2" charset="2"/>
              <a:buChar char="ü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손금산입한도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: Σ(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보유보험료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×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보험종목별적립기준율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)×90%</a:t>
            </a:r>
            <a:endParaRPr lang="en-US" altLang="ko-KR" sz="18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1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4"/>
          <p:cNvSpPr>
            <a:spLocks/>
          </p:cNvSpPr>
          <p:nvPr/>
        </p:nvSpPr>
        <p:spPr bwMode="auto">
          <a:xfrm>
            <a:off x="4852988" y="4183063"/>
            <a:ext cx="492125" cy="708025"/>
          </a:xfrm>
          <a:custGeom>
            <a:avLst/>
            <a:gdLst>
              <a:gd name="T0" fmla="*/ 0 w 545"/>
              <a:gd name="T1" fmla="*/ 2147483647 h 414"/>
              <a:gd name="T2" fmla="*/ 2147483647 w 545"/>
              <a:gd name="T3" fmla="*/ 2147483647 h 414"/>
              <a:gd name="T4" fmla="*/ 2147483647 w 545"/>
              <a:gd name="T5" fmla="*/ 2147483647 h 414"/>
              <a:gd name="T6" fmla="*/ 2147483647 w 545"/>
              <a:gd name="T7" fmla="*/ 0 h 414"/>
              <a:gd name="T8" fmla="*/ 2147483647 w 545"/>
              <a:gd name="T9" fmla="*/ 2147483647 h 414"/>
              <a:gd name="T10" fmla="*/ 2147483647 w 545"/>
              <a:gd name="T11" fmla="*/ 2147483647 h 4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5"/>
              <a:gd name="T19" fmla="*/ 0 h 414"/>
              <a:gd name="T20" fmla="*/ 545 w 545"/>
              <a:gd name="T21" fmla="*/ 414 h 4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5" h="414">
                <a:moveTo>
                  <a:pt x="0" y="409"/>
                </a:moveTo>
                <a:lnTo>
                  <a:pt x="180" y="409"/>
                </a:lnTo>
                <a:lnTo>
                  <a:pt x="413" y="67"/>
                </a:lnTo>
                <a:lnTo>
                  <a:pt x="545" y="0"/>
                </a:lnTo>
                <a:lnTo>
                  <a:pt x="217" y="408"/>
                </a:lnTo>
                <a:lnTo>
                  <a:pt x="152" y="414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6" name="Line 73"/>
          <p:cNvSpPr>
            <a:spLocks noChangeShapeType="1"/>
          </p:cNvSpPr>
          <p:nvPr/>
        </p:nvSpPr>
        <p:spPr bwMode="auto">
          <a:xfrm>
            <a:off x="142844" y="1000108"/>
            <a:ext cx="8637588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7" name="Rectangle 74"/>
          <p:cNvSpPr>
            <a:spLocks noChangeArrowheads="1"/>
          </p:cNvSpPr>
          <p:nvPr/>
        </p:nvSpPr>
        <p:spPr bwMode="auto">
          <a:xfrm>
            <a:off x="428596" y="428604"/>
            <a:ext cx="7631111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6. IFRS </a:t>
            </a:r>
            <a:r>
              <a:rPr lang="ko-KR" altLang="en-US" spc="-70" dirty="0" smtClean="0">
                <a:latin typeface="HY견고딕" pitchFamily="18" charset="-127"/>
                <a:ea typeface="HY견고딕" pitchFamily="18" charset="-127"/>
              </a:rPr>
              <a:t>관련 세법 개정의 진행은</a:t>
            </a:r>
            <a:r>
              <a:rPr lang="en-US" altLang="ko-KR" spc="-70" dirty="0" smtClean="0">
                <a:latin typeface="HY견고딕" pitchFamily="18" charset="-127"/>
                <a:ea typeface="HY견고딕" pitchFamily="18" charset="-127"/>
              </a:rPr>
              <a:t>?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spc="-70" dirty="0" smtClean="0">
                <a:latin typeface="HY견고딕" pitchFamily="18" charset="-127"/>
                <a:ea typeface="HY견고딕" pitchFamily="18" charset="-127"/>
              </a:rPr>
              <a:t>계속</a:t>
            </a:r>
            <a:r>
              <a:rPr lang="en-US" altLang="ko-KR" sz="2000" spc="-7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3318" name="Rectangle 62"/>
          <p:cNvSpPr>
            <a:spLocks noChangeArrowheads="1"/>
          </p:cNvSpPr>
          <p:nvPr/>
        </p:nvSpPr>
        <p:spPr bwMode="auto">
          <a:xfrm>
            <a:off x="285750" y="1143000"/>
            <a:ext cx="8501063" cy="51435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prstShdw prst="shdw17" dist="40161" dir="20493903">
              <a:srgbClr val="1F5C3D"/>
            </a:prstShdw>
          </a:effectLst>
        </p:spPr>
        <p:txBody>
          <a:bodyPr wrap="none" anchor="ctr"/>
          <a:lstStyle/>
          <a:p>
            <a:endParaRPr lang="en-US" altLang="ko-KR" sz="1600"/>
          </a:p>
        </p:txBody>
      </p:sp>
      <p:sp>
        <p:nvSpPr>
          <p:cNvPr id="9" name="TextBox 8"/>
          <p:cNvSpPr txBox="1"/>
          <p:nvPr/>
        </p:nvSpPr>
        <p:spPr>
          <a:xfrm>
            <a:off x="571472" y="1142984"/>
            <a:ext cx="8321008" cy="3290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endParaRPr lang="ko-KR" altLang="en-US" sz="20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623888" lvl="1" indent="-166688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법인세 과세표준 계산 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081088" lvl="2" indent="-166688">
              <a:lnSpc>
                <a:spcPts val="2500"/>
              </a:lnSpc>
              <a:buFont typeface="Wingdings" pitchFamily="2" charset="2"/>
              <a:buChar char="ü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기능통화제도의 신설에 따른 기업의 세무조정 부담 완화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081088" lvl="2" indent="-166688">
              <a:lnSpc>
                <a:spcPts val="2500"/>
              </a:lnSpc>
              <a:buFont typeface="Wingdings" pitchFamily="2" charset="2"/>
              <a:buChar char="ü"/>
            </a:pP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다음의 방법 중 하나를 선택</a:t>
            </a:r>
            <a:r>
              <a:rPr lang="ko-KR" altLang="en-US" sz="1800" b="0" baseline="30000" dirty="0" smtClean="0"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하여 법인세 과세표준 계산 가능</a:t>
            </a:r>
          </a:p>
          <a:p>
            <a:pPr marL="1371600" lvl="2" indent="-457200">
              <a:lnSpc>
                <a:spcPts val="2500"/>
              </a:lnSpc>
              <a:buFont typeface="+mj-ea"/>
              <a:buAutoNum type="circleNumDbPlain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기능통화로 과세표준을 계산한 후 원화로 환산하여 과세표준 계산</a:t>
            </a:r>
          </a:p>
          <a:p>
            <a:pPr marL="1371600" lvl="2" indent="-457200">
              <a:lnSpc>
                <a:spcPts val="2500"/>
              </a:lnSpc>
              <a:buFont typeface="+mj-ea"/>
              <a:buAutoNum type="circleNumDbPlain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원화를 기능통화로 하여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재작성한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재무제표를 기준으로 과세표준 계산</a:t>
            </a:r>
          </a:p>
          <a:p>
            <a:pPr marL="1371600" lvl="2" indent="-457200">
              <a:lnSpc>
                <a:spcPts val="2500"/>
              </a:lnSpc>
              <a:buFont typeface="+mj-ea"/>
              <a:buAutoNum type="circleNumDbPlain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표시통화재무제표</a:t>
            </a:r>
            <a:r>
              <a:rPr lang="ko-KR" altLang="en-US" sz="1800" b="0" baseline="30000" dirty="0" smtClean="0">
                <a:latin typeface="맑은 고딕" pitchFamily="50" charset="-127"/>
                <a:ea typeface="맑은 고딕" pitchFamily="50" charset="-127"/>
              </a:rPr>
              <a:t>**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를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기준으로 과세표준 계산</a:t>
            </a:r>
          </a:p>
          <a:p>
            <a:pPr lvl="3"/>
            <a:endParaRPr lang="en-US" altLang="ko-KR" sz="1400" b="0" dirty="0" smtClean="0">
              <a:latin typeface="맑은 고딕" pitchFamily="50" charset="-127"/>
              <a:ea typeface="맑은 고딕" pitchFamily="50" charset="-127"/>
            </a:endParaRPr>
          </a:p>
          <a:p>
            <a:pPr lvl="3"/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* 선택 시 원칙적으로 변경 불가</a:t>
            </a:r>
          </a:p>
          <a:p>
            <a:pPr lvl="3"/>
            <a:r>
              <a:rPr lang="ko-KR" altLang="en-US" sz="1400" b="0" dirty="0" smtClean="0">
                <a:latin typeface="맑은 고딕" pitchFamily="50" charset="-127"/>
                <a:ea typeface="맑은 고딕" pitchFamily="50" charset="-127"/>
              </a:rPr>
              <a:t>** 대차대조표항목은 기말환율 손익계산서 항목은 거래일 환율</a:t>
            </a:r>
            <a:endParaRPr lang="en-US" altLang="ko-KR" sz="1400" b="0" dirty="0" smtClean="0">
              <a:solidFill>
                <a:srgbClr val="000000">
                  <a:lumMod val="95000"/>
                  <a:lumOff val="5000"/>
                </a:srgbClr>
              </a:solidFill>
              <a:latin typeface="Arial"/>
              <a:ea typeface="휴먼모음T" pitchFamily="18" charset="-127"/>
            </a:endParaRPr>
          </a:p>
        </p:txBody>
      </p:sp>
      <p:sp>
        <p:nvSpPr>
          <p:cNvPr id="11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idx="1"/>
          </p:nvPr>
        </p:nvSpPr>
        <p:spPr>
          <a:xfrm>
            <a:off x="285750" y="2071678"/>
            <a:ext cx="8458200" cy="1785950"/>
          </a:xfrm>
        </p:spPr>
        <p:txBody>
          <a:bodyPr anchor="ctr"/>
          <a:lstStyle/>
          <a:p>
            <a:pPr algn="ctr" eaLnBrk="1" hangingPunct="1">
              <a:buFontTx/>
              <a:buNone/>
            </a:pPr>
            <a:r>
              <a:rPr lang="ko-KR" altLang="en-US" sz="3600" b="1" dirty="0" smtClean="0">
                <a:ea typeface="HY견고딕" pitchFamily="18" charset="-127"/>
              </a:rPr>
              <a:t>감사합니다</a:t>
            </a:r>
            <a:r>
              <a:rPr lang="en-US" altLang="ko-KR" sz="3600" b="1" dirty="0" smtClean="0">
                <a:ea typeface="HY견고딕" pitchFamily="18" charset="-127"/>
              </a:rPr>
              <a:t>. !!</a:t>
            </a:r>
            <a:r>
              <a:rPr lang="ko-KR" altLang="en-US" sz="3600" b="1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3600" b="1" dirty="0" smtClean="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>
              <a:buFontTx/>
              <a:buNone/>
            </a:pPr>
            <a:r>
              <a:rPr lang="en-US" altLang="ko-KR" sz="3600" b="1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Q </a:t>
            </a:r>
            <a:r>
              <a:rPr lang="en-US" altLang="ko-KR" sz="3600" b="1" dirty="0" smtClean="0">
                <a:latin typeface="HY견고딕" pitchFamily="18" charset="-127"/>
                <a:ea typeface="HY견고딕" pitchFamily="18" charset="-127"/>
              </a:rPr>
              <a:t>&amp; </a:t>
            </a:r>
            <a:r>
              <a:rPr lang="en-US" altLang="ko-KR" sz="3600" b="1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A</a:t>
            </a:r>
            <a:r>
              <a:rPr lang="ko-KR" altLang="en-US" sz="3600" b="1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3600" b="1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슬라이드 번호 개체 틀 6"/>
          <p:cNvSpPr txBox="1">
            <a:spLocks/>
          </p:cNvSpPr>
          <p:nvPr/>
        </p:nvSpPr>
        <p:spPr bwMode="auto">
          <a:xfrm>
            <a:off x="6572264" y="6286520"/>
            <a:ext cx="223364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6353F-8937-4CBE-894A-FE48E231AC75}" type="slidenum">
              <a:rPr kumimoji="1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1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Arial"/>
        <a:ea typeface="굴림"/>
        <a:cs typeface=""/>
      </a:majorFont>
      <a:minorFont>
        <a:latin typeface="Arial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/>
        </a:solidFill>
        <a:ln w="9525">
          <a:noFill/>
          <a:miter lim="800000"/>
          <a:headEnd/>
          <a:tailEnd/>
        </a:ln>
        <a:effectLst>
          <a:outerShdw blurRad="50800" dist="38100" dir="2400000" sx="101000" sy="101000" algn="l" rotWithShape="0">
            <a:prstClr val="black">
              <a:alpha val="91000"/>
            </a:prstClr>
          </a:outerShdw>
        </a:effectLst>
      </a:spPr>
      <a:bodyPr wrap="none" anchor="ctr"/>
      <a:lstStyle>
        <a:defPPr>
          <a:lnSpc>
            <a:spcPct val="90000"/>
          </a:lnSpc>
          <a:spcBef>
            <a:spcPct val="70000"/>
          </a:spcBef>
          <a:defRPr dirty="0" smtClean="0">
            <a:solidFill>
              <a:schemeClr val="accent2">
                <a:lumMod val="20000"/>
                <a:lumOff val="80000"/>
              </a:schemeClr>
            </a:solidFill>
            <a:latin typeface="+mn-lt"/>
            <a:ea typeface="HY헤드라인M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00009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484188" marR="0" indent="-484188" algn="ctr" defTabSz="914400" rtl="0" eaLnBrk="1" fontAlgn="base" latinLnBrk="1" hangingPunct="1">
          <a:lnSpc>
            <a:spcPct val="90000"/>
          </a:lnSpc>
          <a:spcBef>
            <a:spcPct val="7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  <a:txDef>
      <a:spPr>
        <a:solidFill>
          <a:schemeClr val="accent6"/>
        </a:solidFill>
        <a:effectLst>
          <a:outerShdw blurRad="50800" dist="63500" dir="2700000" algn="tl" rotWithShape="0">
            <a:prstClr val="black">
              <a:alpha val="40000"/>
            </a:prstClr>
          </a:outerShdw>
        </a:effectLst>
      </a:spPr>
      <a:bodyPr vert="eaVert" wrap="square" rtlCol="0">
        <a:spAutoFit/>
      </a:bodyPr>
      <a:lstStyle>
        <a:defPPr algn="ctr">
          <a:defRPr sz="2000" dirty="0" smtClean="0">
            <a:solidFill>
              <a:schemeClr val="accent3"/>
            </a:solidFill>
            <a:latin typeface="휴먼모음T" pitchFamily="18" charset="-127"/>
            <a:ea typeface="휴먼모음T" pitchFamily="18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0000"/>
        </a:dk1>
        <a:lt1>
          <a:srgbClr val="000066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AAAAB8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26992</TotalTime>
  <Words>5455</Words>
  <Application>Microsoft Office PowerPoint</Application>
  <PresentationFormat>화면 슬라이드 쇼(4:3)</PresentationFormat>
  <Paragraphs>1282</Paragraphs>
  <Slides>91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91</vt:i4>
      </vt:variant>
    </vt:vector>
  </HeadingPairs>
  <TitlesOfParts>
    <vt:vector size="92" baseType="lpstr">
      <vt:lpstr>기본 디자인</vt:lpstr>
      <vt:lpstr>K-IFRS 적용 사례</vt:lpstr>
      <vt:lpstr>K-IFRS 적용 사례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K-IFRS 적용 사례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K-IFRS 적용 사례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K-IFRS 적용 사례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IFRS 적용과 관련한 FAQ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슬라이드 84</vt:lpstr>
      <vt:lpstr>슬라이드 85</vt:lpstr>
      <vt:lpstr>슬라이드 86</vt:lpstr>
      <vt:lpstr>슬라이드 87</vt:lpstr>
      <vt:lpstr>슬라이드 88</vt:lpstr>
      <vt:lpstr>슬라이드 89</vt:lpstr>
      <vt:lpstr>슬라이드 90</vt:lpstr>
    </vt:vector>
  </TitlesOfParts>
  <Company>한국회계연구원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Accounting for Impairment of Assets</dc:title>
  <dc:creator>USER</dc:creator>
  <cp:lastModifiedBy> </cp:lastModifiedBy>
  <cp:revision>1648</cp:revision>
  <dcterms:created xsi:type="dcterms:W3CDTF">2003-08-25T02:23:29Z</dcterms:created>
  <dcterms:modified xsi:type="dcterms:W3CDTF">2011-11-16T02:26:12Z</dcterms:modified>
</cp:coreProperties>
</file>