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  <p:sldMasterId id="2147483660" r:id="rId3"/>
  </p:sldMasterIdLst>
  <p:notesMasterIdLst>
    <p:notesMasterId r:id="rId26"/>
  </p:notesMasterIdLst>
  <p:sldIdLst>
    <p:sldId id="418" r:id="rId4"/>
    <p:sldId id="440" r:id="rId5"/>
    <p:sldId id="425" r:id="rId6"/>
    <p:sldId id="431" r:id="rId7"/>
    <p:sldId id="319" r:id="rId8"/>
    <p:sldId id="403" r:id="rId9"/>
    <p:sldId id="419" r:id="rId10"/>
    <p:sldId id="427" r:id="rId11"/>
    <p:sldId id="428" r:id="rId12"/>
    <p:sldId id="435" r:id="rId13"/>
    <p:sldId id="414" r:id="rId14"/>
    <p:sldId id="405" r:id="rId15"/>
    <p:sldId id="421" r:id="rId16"/>
    <p:sldId id="420" r:id="rId17"/>
    <p:sldId id="415" r:id="rId18"/>
    <p:sldId id="407" r:id="rId19"/>
    <p:sldId id="422" r:id="rId20"/>
    <p:sldId id="416" r:id="rId21"/>
    <p:sldId id="409" r:id="rId22"/>
    <p:sldId id="433" r:id="rId23"/>
    <p:sldId id="423" r:id="rId24"/>
    <p:sldId id="424" r:id="rId25"/>
  </p:sldIdLst>
  <p:sldSz cx="9144000" cy="6858000" type="screen4x3"/>
  <p:notesSz cx="6735763" cy="9866313"/>
  <p:defaultTextStyle>
    <a:defPPr>
      <a:defRPr lang="ko-KR"/>
    </a:defPPr>
    <a:lvl1pPr marL="0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003300"/>
    <a:srgbClr val="CC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06" autoAdjust="0"/>
    <p:restoredTop sz="90040" autoAdjust="0"/>
  </p:normalViewPr>
  <p:slideViewPr>
    <p:cSldViewPr>
      <p:cViewPr>
        <p:scale>
          <a:sx n="80" d="100"/>
          <a:sy n="80" d="100"/>
        </p:scale>
        <p:origin x="-155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9" y="39"/>
            <a:ext cx="2919413" cy="493713"/>
          </a:xfrm>
          <a:prstGeom prst="rect">
            <a:avLst/>
          </a:prstGeom>
        </p:spPr>
        <p:txBody>
          <a:bodyPr vert="horz" lIns="90984" tIns="45496" rIns="90984" bIns="4549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39"/>
            <a:ext cx="2919412" cy="493713"/>
          </a:xfrm>
          <a:prstGeom prst="rect">
            <a:avLst/>
          </a:prstGeom>
        </p:spPr>
        <p:txBody>
          <a:bodyPr vert="horz" lIns="90984" tIns="45496" rIns="90984" bIns="45496" rtlCol="0"/>
          <a:lstStyle>
            <a:lvl1pPr algn="r">
              <a:defRPr sz="1200"/>
            </a:lvl1pPr>
          </a:lstStyle>
          <a:p>
            <a:fld id="{25E8C28C-13F7-4DCE-9DC8-76FABB8813A2}" type="datetimeFigureOut">
              <a:rPr lang="ko-KR" altLang="en-US" smtClean="0"/>
              <a:pPr/>
              <a:t>2011-12-26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84" tIns="45496" rIns="90984" bIns="4549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0984" tIns="45496" rIns="90984" bIns="4549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9" y="9371038"/>
            <a:ext cx="2919413" cy="493712"/>
          </a:xfrm>
          <a:prstGeom prst="rect">
            <a:avLst/>
          </a:prstGeom>
        </p:spPr>
        <p:txBody>
          <a:bodyPr vert="horz" lIns="90984" tIns="45496" rIns="90984" bIns="4549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38"/>
            <a:ext cx="2919412" cy="493712"/>
          </a:xfrm>
          <a:prstGeom prst="rect">
            <a:avLst/>
          </a:prstGeom>
        </p:spPr>
        <p:txBody>
          <a:bodyPr vert="horz" lIns="90984" tIns="45496" rIns="90984" bIns="45496" rtlCol="0" anchor="b"/>
          <a:lstStyle>
            <a:lvl1pPr algn="r">
              <a:defRPr sz="1200"/>
            </a:lvl1pPr>
          </a:lstStyle>
          <a:p>
            <a:fld id="{16941767-379E-4AEF-91DD-DA0141E1B9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077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154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6231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8308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0385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767-379E-4AEF-91DD-DA0141E1B92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4612DF50-E869-4078-85F7-C54993FD7E85}" type="datetimeFigureOut">
              <a:rPr lang="ko-KR" altLang="en-US" smtClean="0"/>
              <a:pPr/>
              <a:t>2011-12-26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B5719EFD-550C-4027-ABAE-F9140B2783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lIns="68415" tIns="34208" rIns="68415" bIns="34208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4612DF50-E869-4078-85F7-C54993FD7E85}" type="datetimeFigureOut">
              <a:rPr lang="ko-KR" altLang="en-US" smtClean="0"/>
              <a:pPr/>
              <a:t>2011-12-26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B5719EFD-550C-4027-ABAE-F9140B2783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4612DF50-E869-4078-85F7-C54993FD7E85}" type="datetimeFigureOut">
              <a:rPr lang="ko-KR" altLang="en-US" smtClean="0"/>
              <a:pPr/>
              <a:t>2011-12-26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B5719EFD-550C-4027-ABAE-F9140B2783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4612DF50-E869-4078-85F7-C54993FD7E85}" type="datetimeFigureOut">
              <a:rPr lang="ko-KR" altLang="en-US" smtClean="0">
                <a:solidFill>
                  <a:prstClr val="black"/>
                </a:solidFill>
              </a:rPr>
              <a:pPr/>
              <a:t>2011-12-26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B5719EFD-550C-4027-ABAE-F9140B27838C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lIns="68415" tIns="34208" rIns="68415" bIns="34208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4612DF50-E869-4078-85F7-C54993FD7E85}" type="datetimeFigureOut">
              <a:rPr lang="ko-KR" altLang="en-US" smtClean="0">
                <a:solidFill>
                  <a:prstClr val="black"/>
                </a:solidFill>
              </a:rPr>
              <a:pPr/>
              <a:t>2011-12-26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B5719EFD-550C-4027-ABAE-F9140B27838C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4612DF50-E869-4078-85F7-C54993FD7E85}" type="datetimeFigureOut">
              <a:rPr lang="ko-KR" altLang="en-US" smtClean="0">
                <a:solidFill>
                  <a:prstClr val="black"/>
                </a:solidFill>
              </a:rPr>
              <a:pPr/>
              <a:t>2011-12-26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B5719EFD-550C-4027-ABAE-F9140B27838C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4612DF50-E869-4078-85F7-C54993FD7E85}" type="datetimeFigureOut">
              <a:rPr lang="ko-KR" altLang="en-US" smtClean="0">
                <a:solidFill>
                  <a:prstClr val="black"/>
                </a:solidFill>
              </a:rPr>
              <a:pPr/>
              <a:t>2011-12-26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B5719EFD-550C-4027-ABAE-F9140B27838C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lIns="68415" tIns="34208" rIns="68415" bIns="34208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4612DF50-E869-4078-85F7-C54993FD7E85}" type="datetimeFigureOut">
              <a:rPr lang="ko-KR" altLang="en-US" smtClean="0">
                <a:solidFill>
                  <a:prstClr val="black"/>
                </a:solidFill>
              </a:rPr>
              <a:pPr/>
              <a:t>2011-12-26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B5719EFD-550C-4027-ABAE-F9140B27838C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4612DF50-E869-4078-85F7-C54993FD7E85}" type="datetimeFigureOut">
              <a:rPr lang="ko-KR" altLang="en-US" smtClean="0">
                <a:solidFill>
                  <a:prstClr val="black"/>
                </a:solidFill>
              </a:rPr>
              <a:pPr/>
              <a:t>2011-12-26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fld id="{B5719EFD-550C-4027-ABAE-F9140B27838C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master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ransition/>
  <p:txStyles>
    <p:titleStyle>
      <a:lvl1pPr algn="ctr" defTabSz="957816" rtl="0" eaLnBrk="1" latinLnBrk="1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1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master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ransition/>
  <p:txStyles>
    <p:titleStyle>
      <a:lvl1pPr algn="ctr" defTabSz="957816" rtl="0" eaLnBrk="1" latinLnBrk="1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1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master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ransition/>
  <p:txStyles>
    <p:titleStyle>
      <a:lvl1pPr algn="ctr" defTabSz="957816" rtl="0" eaLnBrk="1" latinLnBrk="1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1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7.png"/><Relationship Id="rId4" Type="http://schemas.openxmlformats.org/officeDocument/2006/relationships/image" Target="../media/image29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emf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4.emf"/><Relationship Id="rId7" Type="http://schemas.openxmlformats.org/officeDocument/2006/relationships/image" Target="../media/image4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hyperlink" Target="&#45824;&#53685;&#47161;&#50629;&#47924;&#48372;&#44256;_&#44608;&#52380;&#49548;&#45380;&#44368;&#46020;&#49548;_1209_1&#48516;_L.wmv" TargetMode="External"/><Relationship Id="rId7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hyperlink" Target="&#45824;&#53685;&#47161;&#50629;&#47924;&#48372;&#44256;_&#44608;&#52380;&#49548;&#45380;&#44368;&#46020;&#49548;_1209_1&#48516;_P.wmv" TargetMode="External"/><Relationship Id="rId11" Type="http://schemas.openxmlformats.org/officeDocument/2006/relationships/image" Target="../media/image24.emf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24.emf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jpeg"/><Relationship Id="rId7" Type="http://schemas.openxmlformats.org/officeDocument/2006/relationships/image" Target="../media/image63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5" Type="http://schemas.openxmlformats.org/officeDocument/2006/relationships/hyperlink" Target="robot%20jailer%201215.wmv" TargetMode="Externa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65.jpeg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1" name="Picture 6" descr="a"/>
          <p:cNvPicPr>
            <a:picLocks noChangeAspect="1" noChangeArrowheads="1"/>
          </p:cNvPicPr>
          <p:nvPr/>
        </p:nvPicPr>
        <p:blipFill>
          <a:blip r:embed="rId3" cstate="print"/>
          <a:srcRect r="59445" b="53148"/>
          <a:stretch>
            <a:fillRect/>
          </a:stretch>
        </p:blipFill>
        <p:spPr bwMode="auto">
          <a:xfrm>
            <a:off x="0" y="0"/>
            <a:ext cx="3995936" cy="3462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 l="1963" r="1963" b="7604"/>
          <a:stretch>
            <a:fillRect/>
          </a:stretch>
        </p:blipFill>
        <p:spPr bwMode="auto">
          <a:xfrm>
            <a:off x="0" y="4593197"/>
            <a:ext cx="9144000" cy="229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5" descr="shadow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gray">
          <a:xfrm>
            <a:off x="6948264" y="5726278"/>
            <a:ext cx="2592288" cy="964369"/>
          </a:xfrm>
          <a:prstGeom prst="rect">
            <a:avLst/>
          </a:prstGeom>
          <a:noFill/>
        </p:spPr>
      </p:pic>
      <p:pic>
        <p:nvPicPr>
          <p:cNvPr id="28" name="Picture 25" descr="shadow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gray">
          <a:xfrm rot="21256273">
            <a:off x="5789999" y="6008252"/>
            <a:ext cx="1512168" cy="659290"/>
          </a:xfrm>
          <a:prstGeom prst="rect">
            <a:avLst/>
          </a:prstGeom>
          <a:noFill/>
        </p:spPr>
      </p:pic>
      <p:pic>
        <p:nvPicPr>
          <p:cNvPr id="29" name="그림 28" descr="법무부원형구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28803">
            <a:off x="6184668" y="3482258"/>
            <a:ext cx="2986704" cy="3004170"/>
          </a:xfrm>
          <a:prstGeom prst="rect">
            <a:avLst/>
          </a:prstGeom>
        </p:spPr>
      </p:pic>
      <p:pic>
        <p:nvPicPr>
          <p:cNvPr id="30" name="그림 29" descr="원형구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147500">
            <a:off x="5754597" y="5144392"/>
            <a:ext cx="1328936" cy="13181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" name="그룹 8"/>
          <p:cNvGrpSpPr/>
          <p:nvPr/>
        </p:nvGrpSpPr>
        <p:grpSpPr>
          <a:xfrm>
            <a:off x="55416" y="232940"/>
            <a:ext cx="3575216" cy="461665"/>
            <a:chOff x="594968" y="1299782"/>
            <a:chExt cx="3575216" cy="461665"/>
          </a:xfrm>
        </p:grpSpPr>
        <p:sp>
          <p:nvSpPr>
            <p:cNvPr id="20" name="AutoShape 23"/>
            <p:cNvSpPr>
              <a:spLocks noChangeArrowheads="1"/>
            </p:cNvSpPr>
            <p:nvPr/>
          </p:nvSpPr>
          <p:spPr bwMode="auto">
            <a:xfrm>
              <a:off x="899592" y="1321388"/>
              <a:ext cx="2951882" cy="438150"/>
            </a:xfrm>
            <a:prstGeom prst="roundRect">
              <a:avLst>
                <a:gd name="adj" fmla="val 50000"/>
              </a:avLst>
            </a:prstGeom>
            <a:solidFill>
              <a:srgbClr val="000000">
                <a:lumMod val="60000"/>
                <a:lumOff val="40000"/>
                <a:alpha val="48627"/>
              </a:srgbClr>
            </a:solidFill>
            <a:ln w="9525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anchor="ctr"/>
            <a:lstStyle/>
            <a:p>
              <a:pPr algn="ctr">
                <a:defRPr/>
              </a:pPr>
              <a:endParaRPr lang="ko-KR" altLang="en-US" dirty="0">
                <a:solidFill>
                  <a:prstClr val="black"/>
                </a:solidFill>
                <a:latin typeface="굴림"/>
                <a:ea typeface="굴림"/>
              </a:endParaRPr>
            </a:p>
          </p:txBody>
        </p:sp>
        <p:sp>
          <p:nvSpPr>
            <p:cNvPr id="21" name="Text Box 24"/>
            <p:cNvSpPr txBox="1">
              <a:spLocks noChangeArrowheads="1"/>
            </p:cNvSpPr>
            <p:nvPr/>
          </p:nvSpPr>
          <p:spPr bwMode="auto">
            <a:xfrm>
              <a:off x="594968" y="1299782"/>
              <a:ext cx="357521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2012</a:t>
              </a:r>
              <a:r>
                <a:rPr lang="ko-KR" altLang="en-US" sz="16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년 대통령 업무보고</a:t>
              </a:r>
              <a:endParaRPr lang="ko-KR" altLang="en-US" sz="160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357767" y="1412776"/>
            <a:ext cx="2770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err="1" smtClean="0">
                <a:ln w="1270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다함께</a:t>
            </a:r>
            <a:r>
              <a:rPr lang="ko-KR" altLang="en-US" sz="2800" b="1" dirty="0" smtClean="0">
                <a:ln w="1270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발전하는</a:t>
            </a:r>
            <a:endParaRPr lang="ko-KR" altLang="en-US" sz="2800" b="1" dirty="0">
              <a:ln w="12700">
                <a:solidFill>
                  <a:prstClr val="white"/>
                </a:solidFill>
                <a:prstDash val="solid"/>
              </a:ln>
              <a:solidFill>
                <a:srgbClr val="4BACC6">
                  <a:lumMod val="50000"/>
                </a:srgbClr>
              </a:solidFill>
              <a:effectLst>
                <a:glow rad="1397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1315283" y="1905219"/>
            <a:ext cx="6697667" cy="86177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o-KR" altLang="en-US" sz="5000" b="1" spc="300" dirty="0" smtClean="0">
                <a:ln w="11430"/>
                <a:gradFill flip="none" rotWithShape="1">
                  <a:gsLst>
                    <a:gs pos="0">
                      <a:srgbClr val="1F497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공정한 선진법치 실현</a:t>
            </a:r>
            <a:endParaRPr lang="ko-KR" altLang="en-US" sz="5000" b="1" spc="300" dirty="0">
              <a:ln w="11430"/>
              <a:gradFill flip="none" rotWithShape="1">
                <a:gsLst>
                  <a:gs pos="0">
                    <a:srgbClr val="1F497D">
                      <a:lumMod val="75000"/>
                      <a:shade val="30000"/>
                      <a:satMod val="115000"/>
                    </a:srgbClr>
                  </a:gs>
                  <a:gs pos="50000">
                    <a:srgbClr val="1F497D">
                      <a:lumMod val="75000"/>
                      <a:shade val="67500"/>
                      <a:satMod val="115000"/>
                    </a:srgbClr>
                  </a:gs>
                  <a:gs pos="100000">
                    <a:srgbClr val="1F497D">
                      <a:lumMod val="75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2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60060" y="3714460"/>
            <a:ext cx="1008112" cy="104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TextBox 30"/>
          <p:cNvSpPr txBox="1">
            <a:spLocks noChangeArrowheads="1"/>
          </p:cNvSpPr>
          <p:nvPr/>
        </p:nvSpPr>
        <p:spPr bwMode="auto">
          <a:xfrm>
            <a:off x="3126775" y="5445224"/>
            <a:ext cx="3074682" cy="41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30000"/>
              </a:lnSpc>
            </a:pPr>
            <a:r>
              <a:rPr lang="en-US" altLang="ko-KR" sz="2000" b="1" spc="50" dirty="0" smtClean="0">
                <a:ln w="11430"/>
                <a:solidFill>
                  <a:srgbClr val="000066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2011. 12. 20.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2" descr="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7" name="Picture 3" descr="001"/>
          <p:cNvPicPr>
            <a:picLocks noGrp="1" noChangeAspect="1" noChangeArrowheads="1"/>
          </p:cNvPicPr>
          <p:nvPr/>
        </p:nvPicPr>
        <p:blipFill>
          <a:blip r:embed="rId3" cstate="print"/>
          <a:srcRect l="8696" r="15100"/>
          <a:stretch>
            <a:fillRect/>
          </a:stretch>
        </p:blipFill>
        <p:spPr bwMode="auto">
          <a:xfrm>
            <a:off x="1547664" y="945103"/>
            <a:ext cx="6336704" cy="111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3" descr="보고순서2"/>
          <p:cNvPicPr>
            <a:picLocks noChangeAspect="1" noChangeArrowheads="1"/>
          </p:cNvPicPr>
          <p:nvPr/>
        </p:nvPicPr>
        <p:blipFill>
          <a:blip r:embed="rId4" cstate="print">
            <a:lum bright="-18000" contrast="30000"/>
          </a:blip>
          <a:srcRect/>
          <a:stretch>
            <a:fillRect/>
          </a:stretch>
        </p:blipFill>
        <p:spPr bwMode="auto">
          <a:xfrm>
            <a:off x="251520" y="260648"/>
            <a:ext cx="1656184" cy="553709"/>
          </a:xfrm>
          <a:prstGeom prst="rect">
            <a:avLst/>
          </a:prstGeom>
          <a:noFill/>
        </p:spPr>
      </p:pic>
      <p:sp>
        <p:nvSpPr>
          <p:cNvPr id="32" name="AutoShape 4"/>
          <p:cNvSpPr>
            <a:spLocks noChangeArrowheads="1"/>
          </p:cNvSpPr>
          <p:nvPr/>
        </p:nvSpPr>
        <p:spPr bwMode="auto">
          <a:xfrm>
            <a:off x="4056813" y="1172804"/>
            <a:ext cx="1295400" cy="576262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914400" latinLnBrk="0">
              <a:defRPr/>
            </a:pPr>
            <a:r>
              <a:rPr lang="ko-KR" altLang="en-US" sz="2200" b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국민의  바람과  중점 추진방향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50020" y="1328135"/>
            <a:ext cx="301700" cy="301700"/>
            <a:chOff x="1890" y="1290"/>
            <a:chExt cx="1914" cy="1914"/>
          </a:xfrm>
        </p:grpSpPr>
        <p:sp>
          <p:nvSpPr>
            <p:cNvPr id="40" name="Oval 6"/>
            <p:cNvSpPr>
              <a:spLocks noChangeArrowheads="1"/>
            </p:cNvSpPr>
            <p:nvPr/>
          </p:nvSpPr>
          <p:spPr bwMode="auto">
            <a:xfrm>
              <a:off x="1890" y="1290"/>
              <a:ext cx="1914" cy="1914"/>
            </a:xfrm>
            <a:prstGeom prst="ellipse">
              <a:avLst/>
            </a:prstGeom>
            <a:solidFill>
              <a:srgbClr val="99CCFF">
                <a:alpha val="27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latinLnBrk="0"/>
              <a:endParaRPr lang="ko-KR" altLang="en-US" sz="1800" kern="0" smtClea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1" name="Picture 7" descr="0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88" y="1480"/>
              <a:ext cx="1540" cy="1539"/>
            </a:xfrm>
            <a:prstGeom prst="rect">
              <a:avLst/>
            </a:prstGeom>
            <a:noFill/>
          </p:spPr>
        </p:pic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7308304" y="1328135"/>
            <a:ext cx="301700" cy="301700"/>
            <a:chOff x="1890" y="1290"/>
            <a:chExt cx="1914" cy="1914"/>
          </a:xfrm>
        </p:grpSpPr>
        <p:sp>
          <p:nvSpPr>
            <p:cNvPr id="43" name="Oval 6"/>
            <p:cNvSpPr>
              <a:spLocks noChangeArrowheads="1"/>
            </p:cNvSpPr>
            <p:nvPr/>
          </p:nvSpPr>
          <p:spPr bwMode="auto">
            <a:xfrm>
              <a:off x="1890" y="1290"/>
              <a:ext cx="1914" cy="1914"/>
            </a:xfrm>
            <a:prstGeom prst="ellipse">
              <a:avLst/>
            </a:prstGeom>
            <a:solidFill>
              <a:srgbClr val="99CCFF">
                <a:alpha val="27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latinLnBrk="0"/>
              <a:endParaRPr lang="ko-KR" altLang="en-US" sz="1800" kern="0" smtClea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4" name="Picture 7" descr="0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88" y="1480"/>
              <a:ext cx="1540" cy="1539"/>
            </a:xfrm>
            <a:prstGeom prst="rect">
              <a:avLst/>
            </a:prstGeom>
            <a:noFill/>
          </p:spPr>
        </p:pic>
      </p:grpSp>
      <p:pic>
        <p:nvPicPr>
          <p:cNvPr id="35" name="Picture 34" descr="contents-bar"/>
          <p:cNvPicPr>
            <a:picLocks noChangeAspect="1" noChangeArrowheads="1"/>
          </p:cNvPicPr>
          <p:nvPr/>
        </p:nvPicPr>
        <p:blipFill>
          <a:blip r:embed="rId6" cstate="print"/>
          <a:srcRect l="15492"/>
          <a:stretch>
            <a:fillRect/>
          </a:stretch>
        </p:blipFill>
        <p:spPr bwMode="auto">
          <a:xfrm>
            <a:off x="1835696" y="1729799"/>
            <a:ext cx="7416824" cy="1020745"/>
          </a:xfrm>
          <a:prstGeom prst="rect">
            <a:avLst/>
          </a:prstGeom>
          <a:noFill/>
        </p:spPr>
      </p:pic>
      <p:pic>
        <p:nvPicPr>
          <p:cNvPr id="36" name="Picture 34" descr="contents-bar"/>
          <p:cNvPicPr>
            <a:picLocks noChangeAspect="1" noChangeArrowheads="1"/>
          </p:cNvPicPr>
          <p:nvPr/>
        </p:nvPicPr>
        <p:blipFill>
          <a:blip r:embed="rId6" cstate="print"/>
          <a:srcRect l="15492"/>
          <a:stretch>
            <a:fillRect/>
          </a:stretch>
        </p:blipFill>
        <p:spPr bwMode="auto">
          <a:xfrm>
            <a:off x="1835696" y="2473629"/>
            <a:ext cx="7416824" cy="1020745"/>
          </a:xfrm>
          <a:prstGeom prst="rect">
            <a:avLst/>
          </a:prstGeom>
          <a:noFill/>
        </p:spPr>
      </p:pic>
      <p:pic>
        <p:nvPicPr>
          <p:cNvPr id="37" name="Picture 34" descr="contents-bar"/>
          <p:cNvPicPr>
            <a:picLocks noChangeAspect="1" noChangeArrowheads="1"/>
          </p:cNvPicPr>
          <p:nvPr/>
        </p:nvPicPr>
        <p:blipFill>
          <a:blip r:embed="rId6" cstate="print"/>
          <a:srcRect l="15492"/>
          <a:stretch>
            <a:fillRect/>
          </a:stretch>
        </p:blipFill>
        <p:spPr bwMode="auto">
          <a:xfrm>
            <a:off x="1835696" y="3229334"/>
            <a:ext cx="7416824" cy="1020745"/>
          </a:xfrm>
          <a:prstGeom prst="rect">
            <a:avLst/>
          </a:prstGeom>
          <a:noFill/>
        </p:spPr>
      </p:pic>
      <p:pic>
        <p:nvPicPr>
          <p:cNvPr id="38" name="Picture 34" descr="contents-bar"/>
          <p:cNvPicPr>
            <a:picLocks noChangeAspect="1" noChangeArrowheads="1"/>
          </p:cNvPicPr>
          <p:nvPr/>
        </p:nvPicPr>
        <p:blipFill>
          <a:blip r:embed="rId6" cstate="print"/>
          <a:srcRect l="15492"/>
          <a:stretch>
            <a:fillRect/>
          </a:stretch>
        </p:blipFill>
        <p:spPr bwMode="auto">
          <a:xfrm>
            <a:off x="1835696" y="3998430"/>
            <a:ext cx="7416824" cy="1020745"/>
          </a:xfrm>
          <a:prstGeom prst="rect">
            <a:avLst/>
          </a:prstGeom>
          <a:noFill/>
        </p:spPr>
      </p:pic>
      <p:pic>
        <p:nvPicPr>
          <p:cNvPr id="39" name="Picture 34" descr="contents-bar"/>
          <p:cNvPicPr>
            <a:picLocks noChangeAspect="1" noChangeArrowheads="1"/>
          </p:cNvPicPr>
          <p:nvPr/>
        </p:nvPicPr>
        <p:blipFill>
          <a:blip r:embed="rId6" cstate="print"/>
          <a:srcRect l="15492"/>
          <a:stretch>
            <a:fillRect/>
          </a:stretch>
        </p:blipFill>
        <p:spPr bwMode="auto">
          <a:xfrm>
            <a:off x="1835696" y="4753377"/>
            <a:ext cx="7416824" cy="1020745"/>
          </a:xfrm>
          <a:prstGeom prst="rect">
            <a:avLst/>
          </a:prstGeom>
          <a:noFill/>
        </p:spPr>
      </p:pic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2554535" y="2062427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ko-KR" altLang="en-US" sz="22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공정한 선거사건 수사</a:t>
            </a:r>
            <a:endParaRPr lang="ko-KR" altLang="en-US" sz="22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 Box 16"/>
          <p:cNvSpPr txBox="1">
            <a:spLocks noChangeArrowheads="1"/>
          </p:cNvSpPr>
          <p:nvPr/>
        </p:nvSpPr>
        <p:spPr bwMode="auto">
          <a:xfrm>
            <a:off x="2554535" y="3570376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ko-KR" altLang="en-US" sz="22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서민∙사회적 약자 보호</a:t>
            </a:r>
            <a:endParaRPr lang="ko-KR" altLang="ko-KR" sz="22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Text Box 18"/>
          <p:cNvSpPr txBox="1">
            <a:spLocks noChangeArrowheads="1"/>
          </p:cNvSpPr>
          <p:nvPr/>
        </p:nvSpPr>
        <p:spPr bwMode="auto">
          <a:xfrm>
            <a:off x="2554535" y="4324021"/>
            <a:ext cx="2449513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ko-KR" altLang="en-US" sz="22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미래를 준비하는 스마트 법무행정</a:t>
            </a:r>
            <a:endParaRPr lang="ko-KR" altLang="ko-KR" sz="22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2554535" y="5106876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ko-KR" altLang="en-US" sz="22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검사의 비위 방지와 청렴성 제고</a:t>
            </a:r>
            <a:endParaRPr lang="ko-KR" altLang="ko-KR" sz="22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2" name="Text Box 16"/>
          <p:cNvSpPr txBox="1">
            <a:spLocks noChangeArrowheads="1"/>
          </p:cNvSpPr>
          <p:nvPr/>
        </p:nvSpPr>
        <p:spPr bwMode="auto">
          <a:xfrm>
            <a:off x="2554535" y="2806707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ko-KR" altLang="en-US" sz="2200" kern="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국격에</a:t>
            </a:r>
            <a:r>
              <a:rPr lang="ko-KR" altLang="en-US" sz="22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걸맞은 법질서 확립</a:t>
            </a:r>
            <a:endParaRPr lang="ko-KR" altLang="ko-KR" sz="22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53" name="Group 35"/>
          <p:cNvGrpSpPr>
            <a:grpSpLocks/>
          </p:cNvGrpSpPr>
          <p:nvPr/>
        </p:nvGrpSpPr>
        <p:grpSpPr bwMode="auto">
          <a:xfrm>
            <a:off x="1403648" y="1920244"/>
            <a:ext cx="990600" cy="933450"/>
            <a:chOff x="4" y="769"/>
            <a:chExt cx="624" cy="588"/>
          </a:xfrm>
        </p:grpSpPr>
        <p:pic>
          <p:nvPicPr>
            <p:cNvPr id="54" name="Picture 36" descr="contents-ball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</p:spPr>
        </p:pic>
        <p:sp>
          <p:nvSpPr>
            <p:cNvPr id="55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400" b="1" i="1" u="none" strike="noStrike" kern="0" cap="none" spc="0" normalizeH="0" baseline="400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HY헤드라인M" pitchFamily="18" charset="-127"/>
                </a:rPr>
                <a:t>1</a:t>
              </a:r>
            </a:p>
          </p:txBody>
        </p:sp>
      </p:grpSp>
      <p:grpSp>
        <p:nvGrpSpPr>
          <p:cNvPr id="56" name="Group 35"/>
          <p:cNvGrpSpPr>
            <a:grpSpLocks/>
          </p:cNvGrpSpPr>
          <p:nvPr/>
        </p:nvGrpSpPr>
        <p:grpSpPr bwMode="auto">
          <a:xfrm>
            <a:off x="1403648" y="2664074"/>
            <a:ext cx="990600" cy="933450"/>
            <a:chOff x="4" y="769"/>
            <a:chExt cx="624" cy="588"/>
          </a:xfrm>
        </p:grpSpPr>
        <p:pic>
          <p:nvPicPr>
            <p:cNvPr id="58" name="Picture 36" descr="contents-ball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</p:spPr>
        </p:pic>
        <p:sp>
          <p:nvSpPr>
            <p:cNvPr id="5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400" b="1" i="1" u="none" strike="noStrike" kern="0" cap="none" spc="0" normalizeH="0" baseline="400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HY헤드라인M" pitchFamily="18" charset="-127"/>
                </a:rPr>
                <a:t>2</a:t>
              </a:r>
            </a:p>
          </p:txBody>
        </p:sp>
      </p:grpSp>
      <p:grpSp>
        <p:nvGrpSpPr>
          <p:cNvPr id="60" name="Group 35"/>
          <p:cNvGrpSpPr>
            <a:grpSpLocks/>
          </p:cNvGrpSpPr>
          <p:nvPr/>
        </p:nvGrpSpPr>
        <p:grpSpPr bwMode="auto">
          <a:xfrm>
            <a:off x="1403648" y="3419779"/>
            <a:ext cx="990600" cy="933450"/>
            <a:chOff x="4" y="769"/>
            <a:chExt cx="624" cy="588"/>
          </a:xfrm>
        </p:grpSpPr>
        <p:pic>
          <p:nvPicPr>
            <p:cNvPr id="61" name="Picture 36" descr="contents-ball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</p:spPr>
        </p:pic>
        <p:sp>
          <p:nvSpPr>
            <p:cNvPr id="62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400" b="1" i="1" u="none" strike="noStrike" kern="0" cap="none" spc="0" normalizeH="0" baseline="400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HY헤드라인M" pitchFamily="18" charset="-127"/>
                </a:rPr>
                <a:t>3</a:t>
              </a:r>
              <a:endParaRPr kumimoji="0" lang="en-US" altLang="ko-KR" sz="4400" b="1" i="1" u="none" strike="noStrike" kern="0" cap="none" spc="0" normalizeH="0" baseline="4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</a:endParaRPr>
            </a:p>
          </p:txBody>
        </p:sp>
      </p:grpSp>
      <p:grpSp>
        <p:nvGrpSpPr>
          <p:cNvPr id="63" name="Group 35"/>
          <p:cNvGrpSpPr>
            <a:grpSpLocks/>
          </p:cNvGrpSpPr>
          <p:nvPr/>
        </p:nvGrpSpPr>
        <p:grpSpPr bwMode="auto">
          <a:xfrm>
            <a:off x="1403648" y="4188875"/>
            <a:ext cx="990600" cy="933450"/>
            <a:chOff x="4" y="769"/>
            <a:chExt cx="624" cy="588"/>
          </a:xfrm>
        </p:grpSpPr>
        <p:pic>
          <p:nvPicPr>
            <p:cNvPr id="64" name="Picture 36" descr="contents-ball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</p:spPr>
        </p:pic>
        <p:sp>
          <p:nvSpPr>
            <p:cNvPr id="65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400" b="1" i="1" u="none" strike="noStrike" kern="0" cap="none" spc="0" normalizeH="0" baseline="400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HY헤드라인M" pitchFamily="18" charset="-127"/>
                </a:rPr>
                <a:t>4</a:t>
              </a:r>
            </a:p>
          </p:txBody>
        </p:sp>
      </p:grpSp>
      <p:grpSp>
        <p:nvGrpSpPr>
          <p:cNvPr id="66" name="Group 35"/>
          <p:cNvGrpSpPr>
            <a:grpSpLocks/>
          </p:cNvGrpSpPr>
          <p:nvPr/>
        </p:nvGrpSpPr>
        <p:grpSpPr bwMode="auto">
          <a:xfrm>
            <a:off x="1403648" y="4943822"/>
            <a:ext cx="990600" cy="933450"/>
            <a:chOff x="4" y="769"/>
            <a:chExt cx="624" cy="588"/>
          </a:xfrm>
        </p:grpSpPr>
        <p:pic>
          <p:nvPicPr>
            <p:cNvPr id="67" name="Picture 36" descr="contents-ball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</p:spPr>
        </p:pic>
        <p:sp>
          <p:nvSpPr>
            <p:cNvPr id="68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400" b="1" i="1" u="none" strike="noStrike" kern="0" cap="none" spc="0" normalizeH="0" baseline="400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HY헤드라인M" pitchFamily="18" charset="-127"/>
                </a:rPr>
                <a:t>5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AutoShape 18"/>
          <p:cNvSpPr>
            <a:spLocks noChangeArrowheads="1"/>
          </p:cNvSpPr>
          <p:nvPr/>
        </p:nvSpPr>
        <p:spPr bwMode="auto">
          <a:xfrm>
            <a:off x="755576" y="5541740"/>
            <a:ext cx="4392488" cy="648072"/>
          </a:xfrm>
          <a:prstGeom prst="roundRect">
            <a:avLst>
              <a:gd name="adj" fmla="val 1802"/>
            </a:avLst>
          </a:prstGeom>
          <a:solidFill>
            <a:srgbClr val="FFFFFF">
              <a:alpha val="70000"/>
            </a:srgb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92" name="AutoShape 18"/>
          <p:cNvSpPr>
            <a:spLocks noChangeArrowheads="1"/>
          </p:cNvSpPr>
          <p:nvPr/>
        </p:nvSpPr>
        <p:spPr bwMode="auto">
          <a:xfrm>
            <a:off x="755576" y="1137377"/>
            <a:ext cx="7848872" cy="648072"/>
          </a:xfrm>
          <a:prstGeom prst="roundRect">
            <a:avLst>
              <a:gd name="adj" fmla="val 1802"/>
            </a:avLst>
          </a:prstGeom>
          <a:solidFill>
            <a:srgbClr val="FFFFFF">
              <a:alpha val="70000"/>
            </a:srgb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93" name="AutoShape 18"/>
          <p:cNvSpPr>
            <a:spLocks noChangeArrowheads="1"/>
          </p:cNvSpPr>
          <p:nvPr/>
        </p:nvSpPr>
        <p:spPr bwMode="auto">
          <a:xfrm>
            <a:off x="755576" y="2600529"/>
            <a:ext cx="5832648" cy="648072"/>
          </a:xfrm>
          <a:prstGeom prst="roundRect">
            <a:avLst>
              <a:gd name="adj" fmla="val 1802"/>
            </a:avLst>
          </a:prstGeom>
          <a:solidFill>
            <a:srgbClr val="FFFFFF">
              <a:alpha val="70000"/>
            </a:srgb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94" name="AutoShape 18"/>
          <p:cNvSpPr>
            <a:spLocks noChangeArrowheads="1"/>
          </p:cNvSpPr>
          <p:nvPr/>
        </p:nvSpPr>
        <p:spPr bwMode="auto">
          <a:xfrm>
            <a:off x="755576" y="4065197"/>
            <a:ext cx="5184576" cy="648072"/>
          </a:xfrm>
          <a:prstGeom prst="roundRect">
            <a:avLst>
              <a:gd name="adj" fmla="val 1802"/>
            </a:avLst>
          </a:prstGeom>
          <a:solidFill>
            <a:srgbClr val="FFFFFF">
              <a:alpha val="70000"/>
            </a:srgb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96" name="AutoShape 18"/>
          <p:cNvSpPr>
            <a:spLocks noChangeArrowheads="1"/>
          </p:cNvSpPr>
          <p:nvPr/>
        </p:nvSpPr>
        <p:spPr bwMode="auto">
          <a:xfrm>
            <a:off x="755576" y="3333242"/>
            <a:ext cx="5328592" cy="648072"/>
          </a:xfrm>
          <a:prstGeom prst="roundRect">
            <a:avLst>
              <a:gd name="adj" fmla="val 1802"/>
            </a:avLst>
          </a:prstGeom>
          <a:solidFill>
            <a:srgbClr val="FFFFFF">
              <a:alpha val="70000"/>
            </a:srgb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97" name="AutoShape 18"/>
          <p:cNvSpPr>
            <a:spLocks noChangeArrowheads="1"/>
          </p:cNvSpPr>
          <p:nvPr/>
        </p:nvSpPr>
        <p:spPr bwMode="auto">
          <a:xfrm>
            <a:off x="755576" y="4797152"/>
            <a:ext cx="4536504" cy="648072"/>
          </a:xfrm>
          <a:prstGeom prst="roundRect">
            <a:avLst>
              <a:gd name="adj" fmla="val 1802"/>
            </a:avLst>
          </a:prstGeom>
          <a:solidFill>
            <a:srgbClr val="FFFFFF">
              <a:alpha val="70000"/>
            </a:srgb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6" name="AutoShape 18"/>
          <p:cNvSpPr>
            <a:spLocks noChangeArrowheads="1"/>
          </p:cNvSpPr>
          <p:nvPr/>
        </p:nvSpPr>
        <p:spPr bwMode="auto">
          <a:xfrm>
            <a:off x="755576" y="1137377"/>
            <a:ext cx="3960440" cy="648072"/>
          </a:xfrm>
          <a:prstGeom prst="roundRect">
            <a:avLst>
              <a:gd name="adj" fmla="val 1802"/>
            </a:avLst>
          </a:prstGeom>
          <a:solidFill>
            <a:schemeClr val="accent3">
              <a:lumMod val="20000"/>
              <a:lumOff val="80000"/>
              <a:alpha val="70000"/>
            </a:scheme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81" name="AutoShape 18"/>
          <p:cNvSpPr>
            <a:spLocks noChangeArrowheads="1"/>
          </p:cNvSpPr>
          <p:nvPr/>
        </p:nvSpPr>
        <p:spPr bwMode="auto">
          <a:xfrm>
            <a:off x="755576" y="3334000"/>
            <a:ext cx="3960440" cy="648072"/>
          </a:xfrm>
          <a:prstGeom prst="roundRect">
            <a:avLst>
              <a:gd name="adj" fmla="val 1802"/>
            </a:avLst>
          </a:prstGeom>
          <a:solidFill>
            <a:schemeClr val="accent5">
              <a:lumMod val="20000"/>
              <a:lumOff val="80000"/>
              <a:alpha val="70000"/>
            </a:scheme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82" name="AutoShape 18"/>
          <p:cNvSpPr>
            <a:spLocks noChangeArrowheads="1"/>
          </p:cNvSpPr>
          <p:nvPr/>
        </p:nvSpPr>
        <p:spPr bwMode="auto">
          <a:xfrm>
            <a:off x="755576" y="4065197"/>
            <a:ext cx="3960440" cy="648072"/>
          </a:xfrm>
          <a:prstGeom prst="roundRect">
            <a:avLst>
              <a:gd name="adj" fmla="val 1802"/>
            </a:avLst>
          </a:prstGeom>
          <a:solidFill>
            <a:schemeClr val="accent3">
              <a:lumMod val="20000"/>
              <a:lumOff val="80000"/>
              <a:alpha val="70000"/>
            </a:scheme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84" name="AutoShape 18"/>
          <p:cNvSpPr>
            <a:spLocks noChangeArrowheads="1"/>
          </p:cNvSpPr>
          <p:nvPr/>
        </p:nvSpPr>
        <p:spPr bwMode="auto">
          <a:xfrm>
            <a:off x="755576" y="2601287"/>
            <a:ext cx="3960440" cy="648072"/>
          </a:xfrm>
          <a:prstGeom prst="roundRect">
            <a:avLst>
              <a:gd name="adj" fmla="val 1802"/>
            </a:avLst>
          </a:prstGeom>
          <a:solidFill>
            <a:schemeClr val="accent3">
              <a:lumMod val="20000"/>
              <a:lumOff val="80000"/>
              <a:alpha val="70000"/>
            </a:scheme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85" name="AutoShape 18"/>
          <p:cNvSpPr>
            <a:spLocks noChangeArrowheads="1"/>
          </p:cNvSpPr>
          <p:nvPr/>
        </p:nvSpPr>
        <p:spPr bwMode="auto">
          <a:xfrm>
            <a:off x="755576" y="4797152"/>
            <a:ext cx="3960440" cy="648072"/>
          </a:xfrm>
          <a:prstGeom prst="roundRect">
            <a:avLst>
              <a:gd name="adj" fmla="val 1802"/>
            </a:avLst>
          </a:prstGeom>
          <a:solidFill>
            <a:schemeClr val="accent5">
              <a:lumMod val="20000"/>
              <a:lumOff val="80000"/>
              <a:alpha val="70000"/>
            </a:scheme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79804" y="214075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ko-KR" altLang="en-US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국민이 </a:t>
            </a:r>
            <a:r>
              <a:rPr lang="en-US" altLang="ko-KR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2012</a:t>
            </a:r>
            <a:r>
              <a:rPr lang="ko-KR" altLang="en-US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법무부에 바라는 것</a:t>
            </a:r>
            <a:endParaRPr lang="ko-KR" altLang="en-US" sz="2600" dirty="0">
              <a:ln w="12700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Text Box 37"/>
          <p:cNvSpPr txBox="1">
            <a:spLocks noChangeArrowheads="1"/>
          </p:cNvSpPr>
          <p:nvPr/>
        </p:nvSpPr>
        <p:spPr bwMode="auto">
          <a:xfrm>
            <a:off x="4391601" y="6616700"/>
            <a:ext cx="2744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kern="0" noProof="0" dirty="0" smtClean="0">
                <a:solidFill>
                  <a:srgbClr val="FFFFFF"/>
                </a:solidFill>
                <a:latin typeface="-윤고딕340" pitchFamily="18" charset="-127"/>
                <a:ea typeface="-윤고딕340" pitchFamily="18" charset="-127"/>
              </a:rPr>
              <a:t>1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AutoShape 18"/>
          <p:cNvSpPr>
            <a:spLocks noChangeArrowheads="1"/>
          </p:cNvSpPr>
          <p:nvPr/>
        </p:nvSpPr>
        <p:spPr bwMode="auto">
          <a:xfrm>
            <a:off x="5687616" y="5949280"/>
            <a:ext cx="3672408" cy="720080"/>
          </a:xfrm>
          <a:prstGeom prst="roundRect">
            <a:avLst>
              <a:gd name="adj" fmla="val 2111"/>
            </a:avLst>
          </a:prstGeom>
          <a:noFill/>
          <a:ln w="12700" algn="ctr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kumimoji="0" lang="en-US" altLang="ko-KR" sz="1600" b="1" dirty="0" smtClean="0">
                <a:latin typeface="+mn-ea"/>
              </a:rPr>
              <a:t>          2011. 12. 2. </a:t>
            </a:r>
            <a:r>
              <a:rPr kumimoji="0" lang="en-US" altLang="ko-KR" sz="2000" b="1" dirty="0" smtClean="0">
                <a:latin typeface="굴림" pitchFamily="50" charset="-127"/>
                <a:ea typeface="굴림" pitchFamily="50" charset="-127"/>
              </a:rPr>
              <a:t>~</a:t>
            </a:r>
            <a:r>
              <a:rPr kumimoji="0" lang="en-US" altLang="ko-KR" sz="1600" b="1" dirty="0" smtClean="0">
                <a:latin typeface="+mn-ea"/>
              </a:rPr>
              <a:t> 12.</a:t>
            </a:r>
            <a:endParaRPr kumimoji="0" lang="en-US" altLang="ko-KR" sz="1600" b="1" dirty="0">
              <a:latin typeface="+mn-ea"/>
            </a:endParaRPr>
          </a:p>
        </p:txBody>
      </p:sp>
      <p:sp>
        <p:nvSpPr>
          <p:cNvPr id="18" name="AutoShape 18"/>
          <p:cNvSpPr>
            <a:spLocks noChangeArrowheads="1"/>
          </p:cNvSpPr>
          <p:nvPr/>
        </p:nvSpPr>
        <p:spPr bwMode="auto">
          <a:xfrm>
            <a:off x="5556362" y="5301208"/>
            <a:ext cx="3672408" cy="720080"/>
          </a:xfrm>
          <a:prstGeom prst="roundRect">
            <a:avLst>
              <a:gd name="adj" fmla="val 2111"/>
            </a:avLst>
          </a:prstGeom>
          <a:noFill/>
          <a:ln w="12700" algn="ctr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sz="1600" b="1" dirty="0" smtClean="0">
                <a:latin typeface="+mn-ea"/>
              </a:rPr>
              <a:t>            </a:t>
            </a:r>
            <a:r>
              <a:rPr lang="ko-KR" altLang="en-US" sz="1600" b="1" dirty="0" smtClean="0">
                <a:latin typeface="+mn-ea"/>
              </a:rPr>
              <a:t>법무부 정책고객</a:t>
            </a:r>
            <a:r>
              <a:rPr lang="en-US" altLang="ko-KR" sz="1600" b="1" dirty="0" smtClean="0">
                <a:latin typeface="+mn-ea"/>
              </a:rPr>
              <a:t>, </a:t>
            </a:r>
          </a:p>
          <a:p>
            <a:pPr>
              <a:buSzPct val="150000"/>
            </a:pPr>
            <a:r>
              <a:rPr lang="en-US" altLang="ko-KR" sz="1600" b="1" dirty="0" smtClean="0">
                <a:latin typeface="+mn-ea"/>
              </a:rPr>
              <a:t>            SNS </a:t>
            </a:r>
            <a:r>
              <a:rPr lang="ko-KR" altLang="en-US" sz="1600" b="1" dirty="0" smtClean="0">
                <a:latin typeface="+mn-ea"/>
              </a:rPr>
              <a:t>이용자 등 </a:t>
            </a:r>
            <a:r>
              <a:rPr lang="en-US" altLang="ko-KR" sz="1600" b="1" dirty="0" smtClean="0">
                <a:latin typeface="+mn-ea"/>
              </a:rPr>
              <a:t>5,816</a:t>
            </a:r>
            <a:r>
              <a:rPr lang="ko-KR" altLang="en-US" sz="1600" b="1" dirty="0" smtClean="0">
                <a:latin typeface="+mn-ea"/>
              </a:rPr>
              <a:t>명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5809322" y="5383376"/>
            <a:ext cx="576064" cy="555744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787013" y="5404584"/>
            <a:ext cx="620683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buSzPct val="150000"/>
            </a:pPr>
            <a:r>
              <a:rPr lang="ko-KR" altLang="en-US" sz="1700" b="1" smtClean="0">
                <a:solidFill>
                  <a:schemeClr val="accent3">
                    <a:lumMod val="50000"/>
                  </a:schemeClr>
                </a:solidFill>
              </a:rPr>
              <a:t>대상</a:t>
            </a:r>
            <a:endParaRPr lang="en-US" altLang="ko-KR" sz="17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5809322" y="6029733"/>
            <a:ext cx="576064" cy="555744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787013" y="6064531"/>
            <a:ext cx="620683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buSzPct val="150000"/>
            </a:pPr>
            <a:r>
              <a:rPr lang="ko-KR" altLang="en-US" sz="1700" b="1" dirty="0" smtClean="0">
                <a:solidFill>
                  <a:schemeClr val="accent5">
                    <a:lumMod val="50000"/>
                  </a:schemeClr>
                </a:solidFill>
              </a:rPr>
              <a:t>기간</a:t>
            </a:r>
            <a:endParaRPr lang="en-US" altLang="ko-KR" sz="17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51520" y="1281393"/>
            <a:ext cx="4320480" cy="376861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2000" b="1" spc="-1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HY헤드라인M" pitchFamily="18" charset="-127"/>
                <a:ea typeface="HY헤드라인M" pitchFamily="18" charset="-127"/>
              </a:rPr>
              <a:t>공정한 </a:t>
            </a:r>
            <a:r>
              <a:rPr lang="ko-KR" altLang="en-US" sz="2000" b="1" spc="-1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HY헤드라인M" pitchFamily="18" charset="-127"/>
                <a:ea typeface="HY헤드라인M" pitchFamily="18" charset="-127"/>
              </a:rPr>
              <a:t>법집행</a:t>
            </a:r>
            <a:r>
              <a:rPr lang="ko-KR" altLang="en-US" sz="2000" b="1" spc="-1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000" b="1" spc="-1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HY헤드라인M" pitchFamily="18" charset="-127"/>
                <a:ea typeface="HY헤드라인M" pitchFamily="18" charset="-127"/>
              </a:rPr>
              <a:t>38.4%</a:t>
            </a:r>
            <a:endParaRPr lang="ko-KR" altLang="en-US" sz="2000" b="1" spc="-1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2759403"/>
            <a:ext cx="4320480" cy="346083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서민과 사회적 약자 보호  </a:t>
            </a:r>
            <a:r>
              <a:rPr lang="en-US" altLang="ko-KR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19.3%</a:t>
            </a:r>
            <a:endParaRPr lang="ko-KR" altLang="en-US" sz="1800" b="1" spc="-150" dirty="0">
              <a:ln w="11430"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51520" y="4198787"/>
            <a:ext cx="4320480" cy="346083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미래를 준비하는 스마트 법무행정  </a:t>
            </a:r>
            <a:r>
              <a:rPr lang="en-US" altLang="ko-KR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8.5%</a:t>
            </a:r>
            <a:endParaRPr lang="ko-KR" altLang="en-US" sz="1800" b="1" spc="-150" dirty="0">
              <a:ln w="11430"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3480673"/>
            <a:ext cx="4320480" cy="346083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수형자 교화 및 출소자 지원   </a:t>
            </a:r>
            <a:r>
              <a:rPr lang="en-US" altLang="ko-KR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8.8%</a:t>
            </a:r>
            <a:endParaRPr lang="ko-KR" altLang="en-US" sz="1800" b="1" spc="-150" dirty="0">
              <a:ln w="11430"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51520" y="4982249"/>
            <a:ext cx="4320480" cy="346083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인권보장  </a:t>
            </a:r>
            <a:r>
              <a:rPr lang="en-US" altLang="ko-KR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2.8%</a:t>
            </a:r>
            <a:endParaRPr lang="ko-KR" altLang="en-US" sz="1800" b="1" spc="-150" dirty="0">
              <a:ln w="11430"/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flipH="1">
            <a:off x="4776149" y="3405250"/>
            <a:ext cx="241200" cy="464400"/>
            <a:chOff x="2304" y="1344"/>
            <a:chExt cx="498" cy="1245"/>
          </a:xfrm>
        </p:grpSpPr>
        <p:sp>
          <p:nvSpPr>
            <p:cNvPr id="460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61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487" name="Freeform 13"/>
          <p:cNvSpPr>
            <a:spLocks/>
          </p:cNvSpPr>
          <p:nvPr/>
        </p:nvSpPr>
        <p:spPr bwMode="gray">
          <a:xfrm flipH="1">
            <a:off x="486287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88" name="Freeform 14"/>
          <p:cNvSpPr>
            <a:spLocks/>
          </p:cNvSpPr>
          <p:nvPr/>
        </p:nvSpPr>
        <p:spPr bwMode="gray">
          <a:xfrm flipH="1">
            <a:off x="479276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0" name="Freeform 13"/>
          <p:cNvSpPr>
            <a:spLocks/>
          </p:cNvSpPr>
          <p:nvPr/>
        </p:nvSpPr>
        <p:spPr bwMode="gray">
          <a:xfrm flipH="1">
            <a:off x="506831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1" name="Freeform 14"/>
          <p:cNvSpPr>
            <a:spLocks/>
          </p:cNvSpPr>
          <p:nvPr/>
        </p:nvSpPr>
        <p:spPr bwMode="gray">
          <a:xfrm flipH="1">
            <a:off x="499820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3" name="Freeform 13"/>
          <p:cNvSpPr>
            <a:spLocks/>
          </p:cNvSpPr>
          <p:nvPr/>
        </p:nvSpPr>
        <p:spPr bwMode="gray">
          <a:xfrm flipH="1">
            <a:off x="527375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4" name="Freeform 14"/>
          <p:cNvSpPr>
            <a:spLocks/>
          </p:cNvSpPr>
          <p:nvPr/>
        </p:nvSpPr>
        <p:spPr bwMode="gray">
          <a:xfrm flipH="1">
            <a:off x="520364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6" name="Freeform 13"/>
          <p:cNvSpPr>
            <a:spLocks/>
          </p:cNvSpPr>
          <p:nvPr/>
        </p:nvSpPr>
        <p:spPr bwMode="gray">
          <a:xfrm flipH="1">
            <a:off x="547919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7" name="Freeform 14"/>
          <p:cNvSpPr>
            <a:spLocks/>
          </p:cNvSpPr>
          <p:nvPr/>
        </p:nvSpPr>
        <p:spPr bwMode="gray">
          <a:xfrm flipH="1">
            <a:off x="540908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 flipH="1">
            <a:off x="4968317" y="3405250"/>
            <a:ext cx="241200" cy="464400"/>
            <a:chOff x="2304" y="1344"/>
            <a:chExt cx="498" cy="1245"/>
          </a:xfrm>
        </p:grpSpPr>
        <p:sp>
          <p:nvSpPr>
            <p:cNvPr id="499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00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" name="Group 4"/>
          <p:cNvGrpSpPr>
            <a:grpSpLocks/>
          </p:cNvGrpSpPr>
          <p:nvPr/>
        </p:nvGrpSpPr>
        <p:grpSpPr bwMode="auto">
          <a:xfrm flipH="1">
            <a:off x="5160485" y="3405250"/>
            <a:ext cx="241200" cy="464400"/>
            <a:chOff x="2304" y="1344"/>
            <a:chExt cx="498" cy="1245"/>
          </a:xfrm>
        </p:grpSpPr>
        <p:sp>
          <p:nvSpPr>
            <p:cNvPr id="502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03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 flipH="1">
            <a:off x="5352653" y="3405250"/>
            <a:ext cx="241200" cy="464400"/>
            <a:chOff x="2304" y="1344"/>
            <a:chExt cx="498" cy="1245"/>
          </a:xfrm>
        </p:grpSpPr>
        <p:sp>
          <p:nvSpPr>
            <p:cNvPr id="505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06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" name="Group 4"/>
          <p:cNvGrpSpPr>
            <a:grpSpLocks/>
          </p:cNvGrpSpPr>
          <p:nvPr/>
        </p:nvGrpSpPr>
        <p:grpSpPr bwMode="auto">
          <a:xfrm flipH="1">
            <a:off x="5544821" y="3405250"/>
            <a:ext cx="241200" cy="464400"/>
            <a:chOff x="2304" y="1344"/>
            <a:chExt cx="498" cy="1245"/>
          </a:xfrm>
        </p:grpSpPr>
        <p:sp>
          <p:nvSpPr>
            <p:cNvPr id="508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09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12" name="Group 4"/>
          <p:cNvGrpSpPr>
            <a:grpSpLocks/>
          </p:cNvGrpSpPr>
          <p:nvPr/>
        </p:nvGrpSpPr>
        <p:grpSpPr bwMode="auto">
          <a:xfrm flipH="1">
            <a:off x="5736989" y="3405250"/>
            <a:ext cx="241200" cy="464400"/>
            <a:chOff x="2304" y="1344"/>
            <a:chExt cx="498" cy="1245"/>
          </a:xfrm>
        </p:grpSpPr>
        <p:sp>
          <p:nvSpPr>
            <p:cNvPr id="511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12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23" name="Group 12"/>
          <p:cNvGrpSpPr>
            <a:grpSpLocks/>
          </p:cNvGrpSpPr>
          <p:nvPr/>
        </p:nvGrpSpPr>
        <p:grpSpPr bwMode="auto">
          <a:xfrm flipH="1">
            <a:off x="4788024" y="2685170"/>
            <a:ext cx="242456" cy="462492"/>
            <a:chOff x="2880" y="1344"/>
            <a:chExt cx="498" cy="1245"/>
          </a:xfrm>
        </p:grpSpPr>
        <p:sp>
          <p:nvSpPr>
            <p:cNvPr id="577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78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24" name="Group 12"/>
          <p:cNvGrpSpPr>
            <a:grpSpLocks/>
          </p:cNvGrpSpPr>
          <p:nvPr/>
        </p:nvGrpSpPr>
        <p:grpSpPr bwMode="auto">
          <a:xfrm flipH="1">
            <a:off x="4993464" y="2685170"/>
            <a:ext cx="242456" cy="462492"/>
            <a:chOff x="2880" y="1344"/>
            <a:chExt cx="498" cy="1245"/>
          </a:xfrm>
        </p:grpSpPr>
        <p:sp>
          <p:nvSpPr>
            <p:cNvPr id="580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81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25" name="Group 12"/>
          <p:cNvGrpSpPr>
            <a:grpSpLocks/>
          </p:cNvGrpSpPr>
          <p:nvPr/>
        </p:nvGrpSpPr>
        <p:grpSpPr bwMode="auto">
          <a:xfrm flipH="1">
            <a:off x="5198904" y="2685170"/>
            <a:ext cx="242456" cy="462492"/>
            <a:chOff x="2880" y="1344"/>
            <a:chExt cx="498" cy="1245"/>
          </a:xfrm>
        </p:grpSpPr>
        <p:sp>
          <p:nvSpPr>
            <p:cNvPr id="583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84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475" name="Freeform 13"/>
          <p:cNvSpPr>
            <a:spLocks/>
          </p:cNvSpPr>
          <p:nvPr/>
        </p:nvSpPr>
        <p:spPr bwMode="gray">
          <a:xfrm flipH="1">
            <a:off x="568463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76" name="Freeform 14"/>
          <p:cNvSpPr>
            <a:spLocks/>
          </p:cNvSpPr>
          <p:nvPr/>
        </p:nvSpPr>
        <p:spPr bwMode="gray">
          <a:xfrm flipH="1">
            <a:off x="561452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78" name="Freeform 13"/>
          <p:cNvSpPr>
            <a:spLocks/>
          </p:cNvSpPr>
          <p:nvPr/>
        </p:nvSpPr>
        <p:spPr bwMode="gray">
          <a:xfrm flipH="1">
            <a:off x="589007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79" name="Freeform 14"/>
          <p:cNvSpPr>
            <a:spLocks/>
          </p:cNvSpPr>
          <p:nvPr/>
        </p:nvSpPr>
        <p:spPr bwMode="gray">
          <a:xfrm flipH="1">
            <a:off x="581996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81" name="Freeform 13"/>
          <p:cNvSpPr>
            <a:spLocks/>
          </p:cNvSpPr>
          <p:nvPr/>
        </p:nvSpPr>
        <p:spPr bwMode="gray">
          <a:xfrm flipH="1">
            <a:off x="609551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82" name="Freeform 14"/>
          <p:cNvSpPr>
            <a:spLocks/>
          </p:cNvSpPr>
          <p:nvPr/>
        </p:nvSpPr>
        <p:spPr bwMode="gray">
          <a:xfrm flipH="1">
            <a:off x="602540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84" name="Freeform 13"/>
          <p:cNvSpPr>
            <a:spLocks/>
          </p:cNvSpPr>
          <p:nvPr/>
        </p:nvSpPr>
        <p:spPr bwMode="gray">
          <a:xfrm flipH="1">
            <a:off x="630095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85" name="Freeform 14"/>
          <p:cNvSpPr>
            <a:spLocks/>
          </p:cNvSpPr>
          <p:nvPr/>
        </p:nvSpPr>
        <p:spPr bwMode="gray">
          <a:xfrm flipH="1">
            <a:off x="623084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63" name="Freeform 13"/>
          <p:cNvSpPr>
            <a:spLocks/>
          </p:cNvSpPr>
          <p:nvPr/>
        </p:nvSpPr>
        <p:spPr bwMode="gray">
          <a:xfrm flipH="1">
            <a:off x="650639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64" name="Freeform 14"/>
          <p:cNvSpPr>
            <a:spLocks/>
          </p:cNvSpPr>
          <p:nvPr/>
        </p:nvSpPr>
        <p:spPr bwMode="gray">
          <a:xfrm flipH="1">
            <a:off x="643628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66" name="Freeform 13"/>
          <p:cNvSpPr>
            <a:spLocks/>
          </p:cNvSpPr>
          <p:nvPr/>
        </p:nvSpPr>
        <p:spPr bwMode="gray">
          <a:xfrm flipH="1">
            <a:off x="671183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67" name="Freeform 14"/>
          <p:cNvSpPr>
            <a:spLocks/>
          </p:cNvSpPr>
          <p:nvPr/>
        </p:nvSpPr>
        <p:spPr bwMode="gray">
          <a:xfrm flipH="1">
            <a:off x="664172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69" name="Freeform 13"/>
          <p:cNvSpPr>
            <a:spLocks/>
          </p:cNvSpPr>
          <p:nvPr/>
        </p:nvSpPr>
        <p:spPr bwMode="gray">
          <a:xfrm flipH="1">
            <a:off x="691727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70" name="Freeform 14"/>
          <p:cNvSpPr>
            <a:spLocks/>
          </p:cNvSpPr>
          <p:nvPr/>
        </p:nvSpPr>
        <p:spPr bwMode="gray">
          <a:xfrm flipH="1">
            <a:off x="684716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72" name="Freeform 13"/>
          <p:cNvSpPr>
            <a:spLocks/>
          </p:cNvSpPr>
          <p:nvPr/>
        </p:nvSpPr>
        <p:spPr bwMode="gray">
          <a:xfrm flipH="1">
            <a:off x="712271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73" name="Freeform 14"/>
          <p:cNvSpPr>
            <a:spLocks/>
          </p:cNvSpPr>
          <p:nvPr/>
        </p:nvSpPr>
        <p:spPr bwMode="gray">
          <a:xfrm flipH="1">
            <a:off x="705260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42" name="Freeform 13"/>
          <p:cNvSpPr>
            <a:spLocks/>
          </p:cNvSpPr>
          <p:nvPr/>
        </p:nvSpPr>
        <p:spPr bwMode="gray">
          <a:xfrm flipH="1">
            <a:off x="732815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43" name="Freeform 14"/>
          <p:cNvSpPr>
            <a:spLocks/>
          </p:cNvSpPr>
          <p:nvPr/>
        </p:nvSpPr>
        <p:spPr bwMode="gray">
          <a:xfrm flipH="1">
            <a:off x="725804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45" name="Freeform 13"/>
          <p:cNvSpPr>
            <a:spLocks/>
          </p:cNvSpPr>
          <p:nvPr/>
        </p:nvSpPr>
        <p:spPr bwMode="gray">
          <a:xfrm flipH="1">
            <a:off x="753359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46" name="Freeform 14"/>
          <p:cNvSpPr>
            <a:spLocks/>
          </p:cNvSpPr>
          <p:nvPr/>
        </p:nvSpPr>
        <p:spPr bwMode="gray">
          <a:xfrm flipH="1">
            <a:off x="746348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48" name="Freeform 13"/>
          <p:cNvSpPr>
            <a:spLocks/>
          </p:cNvSpPr>
          <p:nvPr/>
        </p:nvSpPr>
        <p:spPr bwMode="gray">
          <a:xfrm flipH="1">
            <a:off x="773903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49" name="Freeform 14"/>
          <p:cNvSpPr>
            <a:spLocks/>
          </p:cNvSpPr>
          <p:nvPr/>
        </p:nvSpPr>
        <p:spPr bwMode="gray">
          <a:xfrm flipH="1">
            <a:off x="766892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26" name="Freeform 13"/>
          <p:cNvSpPr>
            <a:spLocks/>
          </p:cNvSpPr>
          <p:nvPr/>
        </p:nvSpPr>
        <p:spPr bwMode="gray">
          <a:xfrm flipH="1">
            <a:off x="794447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27" name="Freeform 14"/>
          <p:cNvSpPr>
            <a:spLocks/>
          </p:cNvSpPr>
          <p:nvPr/>
        </p:nvSpPr>
        <p:spPr bwMode="gray">
          <a:xfrm flipH="1">
            <a:off x="787436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29" name="Freeform 13"/>
          <p:cNvSpPr>
            <a:spLocks/>
          </p:cNvSpPr>
          <p:nvPr/>
        </p:nvSpPr>
        <p:spPr bwMode="gray">
          <a:xfrm flipH="1">
            <a:off x="814991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30" name="Freeform 14"/>
          <p:cNvSpPr>
            <a:spLocks/>
          </p:cNvSpPr>
          <p:nvPr/>
        </p:nvSpPr>
        <p:spPr bwMode="gray">
          <a:xfrm flipH="1">
            <a:off x="807980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32" name="Freeform 13"/>
          <p:cNvSpPr>
            <a:spLocks/>
          </p:cNvSpPr>
          <p:nvPr/>
        </p:nvSpPr>
        <p:spPr bwMode="gray">
          <a:xfrm flipH="1">
            <a:off x="8355353" y="1219776"/>
            <a:ext cx="113438" cy="94356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61" y="3"/>
              </a:cxn>
              <a:cxn ang="0">
                <a:pos x="186" y="12"/>
              </a:cxn>
              <a:cxn ang="0">
                <a:pos x="209" y="25"/>
              </a:cxn>
              <a:cxn ang="0">
                <a:pos x="228" y="42"/>
              </a:cxn>
              <a:cxn ang="0">
                <a:pos x="245" y="64"/>
              </a:cxn>
              <a:cxn ang="0">
                <a:pos x="257" y="88"/>
              </a:cxn>
              <a:cxn ang="0">
                <a:pos x="265" y="116"/>
              </a:cxn>
              <a:cxn ang="0">
                <a:pos x="267" y="146"/>
              </a:cxn>
              <a:cxn ang="0">
                <a:pos x="265" y="175"/>
              </a:cxn>
              <a:cxn ang="0">
                <a:pos x="257" y="203"/>
              </a:cxn>
              <a:cxn ang="0">
                <a:pos x="245" y="227"/>
              </a:cxn>
              <a:cxn ang="0">
                <a:pos x="228" y="249"/>
              </a:cxn>
              <a:cxn ang="0">
                <a:pos x="209" y="267"/>
              </a:cxn>
              <a:cxn ang="0">
                <a:pos x="186" y="281"/>
              </a:cxn>
              <a:cxn ang="0">
                <a:pos x="161" y="289"/>
              </a:cxn>
              <a:cxn ang="0">
                <a:pos x="133" y="292"/>
              </a:cxn>
              <a:cxn ang="0">
                <a:pos x="103" y="288"/>
              </a:cxn>
              <a:cxn ang="0">
                <a:pos x="75" y="277"/>
              </a:cxn>
              <a:cxn ang="0">
                <a:pos x="51" y="260"/>
              </a:cxn>
              <a:cxn ang="0">
                <a:pos x="29" y="237"/>
              </a:cxn>
              <a:cxn ang="0">
                <a:pos x="13" y="210"/>
              </a:cxn>
              <a:cxn ang="0">
                <a:pos x="4" y="178"/>
              </a:cxn>
              <a:cxn ang="0">
                <a:pos x="0" y="146"/>
              </a:cxn>
              <a:cxn ang="0">
                <a:pos x="4" y="113"/>
              </a:cxn>
              <a:cxn ang="0">
                <a:pos x="13" y="81"/>
              </a:cxn>
              <a:cxn ang="0">
                <a:pos x="29" y="54"/>
              </a:cxn>
              <a:cxn ang="0">
                <a:pos x="51" y="32"/>
              </a:cxn>
              <a:cxn ang="0">
                <a:pos x="75" y="14"/>
              </a:cxn>
              <a:cxn ang="0">
                <a:pos x="103" y="3"/>
              </a:cxn>
              <a:cxn ang="0">
                <a:pos x="133" y="0"/>
              </a:cxn>
            </a:cxnLst>
            <a:rect l="0" t="0" r="r" b="b"/>
            <a:pathLst>
              <a:path w="267" h="292">
                <a:moveTo>
                  <a:pt x="133" y="0"/>
                </a:moveTo>
                <a:lnTo>
                  <a:pt x="161" y="3"/>
                </a:lnTo>
                <a:lnTo>
                  <a:pt x="186" y="12"/>
                </a:lnTo>
                <a:lnTo>
                  <a:pt x="209" y="25"/>
                </a:lnTo>
                <a:lnTo>
                  <a:pt x="228" y="42"/>
                </a:lnTo>
                <a:lnTo>
                  <a:pt x="245" y="64"/>
                </a:lnTo>
                <a:lnTo>
                  <a:pt x="257" y="88"/>
                </a:lnTo>
                <a:lnTo>
                  <a:pt x="265" y="116"/>
                </a:lnTo>
                <a:lnTo>
                  <a:pt x="267" y="146"/>
                </a:lnTo>
                <a:lnTo>
                  <a:pt x="265" y="175"/>
                </a:lnTo>
                <a:lnTo>
                  <a:pt x="257" y="203"/>
                </a:lnTo>
                <a:lnTo>
                  <a:pt x="245" y="227"/>
                </a:lnTo>
                <a:lnTo>
                  <a:pt x="228" y="249"/>
                </a:lnTo>
                <a:lnTo>
                  <a:pt x="209" y="267"/>
                </a:lnTo>
                <a:lnTo>
                  <a:pt x="186" y="281"/>
                </a:lnTo>
                <a:lnTo>
                  <a:pt x="161" y="289"/>
                </a:lnTo>
                <a:lnTo>
                  <a:pt x="133" y="292"/>
                </a:lnTo>
                <a:lnTo>
                  <a:pt x="103" y="288"/>
                </a:lnTo>
                <a:lnTo>
                  <a:pt x="75" y="277"/>
                </a:lnTo>
                <a:lnTo>
                  <a:pt x="51" y="260"/>
                </a:lnTo>
                <a:lnTo>
                  <a:pt x="29" y="237"/>
                </a:lnTo>
                <a:lnTo>
                  <a:pt x="13" y="210"/>
                </a:lnTo>
                <a:lnTo>
                  <a:pt x="4" y="178"/>
                </a:lnTo>
                <a:lnTo>
                  <a:pt x="0" y="146"/>
                </a:lnTo>
                <a:lnTo>
                  <a:pt x="4" y="113"/>
                </a:lnTo>
                <a:lnTo>
                  <a:pt x="13" y="81"/>
                </a:lnTo>
                <a:lnTo>
                  <a:pt x="29" y="54"/>
                </a:lnTo>
                <a:lnTo>
                  <a:pt x="51" y="32"/>
                </a:lnTo>
                <a:lnTo>
                  <a:pt x="75" y="14"/>
                </a:lnTo>
                <a:lnTo>
                  <a:pt x="103" y="3"/>
                </a:lnTo>
                <a:lnTo>
                  <a:pt x="133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33" name="Freeform 14"/>
          <p:cNvSpPr>
            <a:spLocks/>
          </p:cNvSpPr>
          <p:nvPr/>
        </p:nvSpPr>
        <p:spPr bwMode="gray">
          <a:xfrm flipH="1">
            <a:off x="8285245" y="1324162"/>
            <a:ext cx="242456" cy="358106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30" y="32"/>
              </a:cxn>
              <a:cxn ang="0">
                <a:pos x="4" y="75"/>
              </a:cxn>
              <a:cxn ang="0">
                <a:pos x="0" y="509"/>
              </a:cxn>
              <a:cxn ang="0">
                <a:pos x="1" y="516"/>
              </a:cxn>
              <a:cxn ang="0">
                <a:pos x="9" y="533"/>
              </a:cxn>
              <a:cxn ang="0">
                <a:pos x="26" y="550"/>
              </a:cxn>
              <a:cxn ang="0">
                <a:pos x="56" y="557"/>
              </a:cxn>
              <a:cxn ang="0">
                <a:pos x="84" y="551"/>
              </a:cxn>
              <a:cxn ang="0">
                <a:pos x="100" y="534"/>
              </a:cxn>
              <a:cxn ang="0">
                <a:pos x="106" y="516"/>
              </a:cxn>
              <a:cxn ang="0">
                <a:pos x="108" y="503"/>
              </a:cxn>
              <a:cxn ang="0">
                <a:pos x="108" y="166"/>
              </a:cxn>
              <a:cxn ang="0">
                <a:pos x="135" y="1066"/>
              </a:cxn>
              <a:cxn ang="0">
                <a:pos x="138" y="1073"/>
              </a:cxn>
              <a:cxn ang="0">
                <a:pos x="151" y="1089"/>
              </a:cxn>
              <a:cxn ang="0">
                <a:pos x="174" y="1105"/>
              </a:cxn>
              <a:cxn ang="0">
                <a:pos x="199" y="1111"/>
              </a:cxn>
              <a:cxn ang="0">
                <a:pos x="227" y="1110"/>
              </a:cxn>
              <a:cxn ang="0">
                <a:pos x="255" y="1097"/>
              </a:cxn>
              <a:cxn ang="0">
                <a:pos x="272" y="1080"/>
              </a:cxn>
              <a:cxn ang="0">
                <a:pos x="278" y="1068"/>
              </a:cxn>
              <a:cxn ang="0">
                <a:pos x="279" y="499"/>
              </a:cxn>
              <a:cxn ang="0">
                <a:pos x="302" y="503"/>
              </a:cxn>
              <a:cxn ang="0">
                <a:pos x="302" y="534"/>
              </a:cxn>
              <a:cxn ang="0">
                <a:pos x="304" y="590"/>
              </a:cxn>
              <a:cxn ang="0">
                <a:pos x="304" y="664"/>
              </a:cxn>
              <a:cxn ang="0">
                <a:pos x="304" y="750"/>
              </a:cxn>
              <a:cxn ang="0">
                <a:pos x="304" y="838"/>
              </a:cxn>
              <a:cxn ang="0">
                <a:pos x="305" y="926"/>
              </a:cxn>
              <a:cxn ang="0">
                <a:pos x="305" y="1004"/>
              </a:cxn>
              <a:cxn ang="0">
                <a:pos x="305" y="1066"/>
              </a:cxn>
              <a:cxn ang="0">
                <a:pos x="306" y="1073"/>
              </a:cxn>
              <a:cxn ang="0">
                <a:pos x="315" y="1088"/>
              </a:cxn>
              <a:cxn ang="0">
                <a:pos x="335" y="1103"/>
              </a:cxn>
              <a:cxn ang="0">
                <a:pos x="372" y="1111"/>
              </a:cxn>
              <a:cxn ang="0">
                <a:pos x="408" y="1103"/>
              </a:cxn>
              <a:cxn ang="0">
                <a:pos x="429" y="1089"/>
              </a:cxn>
              <a:cxn ang="0">
                <a:pos x="437" y="1073"/>
              </a:cxn>
              <a:cxn ang="0">
                <a:pos x="438" y="1067"/>
              </a:cxn>
              <a:cxn ang="0">
                <a:pos x="466" y="166"/>
              </a:cxn>
              <a:cxn ang="0">
                <a:pos x="468" y="503"/>
              </a:cxn>
              <a:cxn ang="0">
                <a:pos x="472" y="517"/>
              </a:cxn>
              <a:cxn ang="0">
                <a:pos x="483" y="537"/>
              </a:cxn>
              <a:cxn ang="0">
                <a:pos x="505" y="551"/>
              </a:cxn>
              <a:cxn ang="0">
                <a:pos x="536" y="551"/>
              </a:cxn>
              <a:cxn ang="0">
                <a:pos x="557" y="537"/>
              </a:cxn>
              <a:cxn ang="0">
                <a:pos x="570" y="517"/>
              </a:cxn>
              <a:cxn ang="0">
                <a:pos x="573" y="508"/>
              </a:cxn>
              <a:cxn ang="0">
                <a:pos x="572" y="68"/>
              </a:cxn>
              <a:cxn ang="0">
                <a:pos x="546" y="28"/>
              </a:cxn>
              <a:cxn ang="0">
                <a:pos x="506" y="4"/>
              </a:cxn>
              <a:cxn ang="0">
                <a:pos x="94" y="0"/>
              </a:cxn>
            </a:cxnLst>
            <a:rect l="0" t="0" r="r" b="b"/>
            <a:pathLst>
              <a:path w="573" h="1111">
                <a:moveTo>
                  <a:pt x="94" y="0"/>
                </a:moveTo>
                <a:lnTo>
                  <a:pt x="72" y="5"/>
                </a:lnTo>
                <a:lnTo>
                  <a:pt x="50" y="16"/>
                </a:lnTo>
                <a:lnTo>
                  <a:pt x="30" y="32"/>
                </a:lnTo>
                <a:lnTo>
                  <a:pt x="15" y="53"/>
                </a:lnTo>
                <a:lnTo>
                  <a:pt x="4" y="75"/>
                </a:lnTo>
                <a:lnTo>
                  <a:pt x="0" y="99"/>
                </a:lnTo>
                <a:lnTo>
                  <a:pt x="0" y="509"/>
                </a:lnTo>
                <a:lnTo>
                  <a:pt x="0" y="511"/>
                </a:lnTo>
                <a:lnTo>
                  <a:pt x="1" y="516"/>
                </a:lnTo>
                <a:lnTo>
                  <a:pt x="4" y="525"/>
                </a:lnTo>
                <a:lnTo>
                  <a:pt x="9" y="533"/>
                </a:lnTo>
                <a:lnTo>
                  <a:pt x="16" y="543"/>
                </a:lnTo>
                <a:lnTo>
                  <a:pt x="26" y="550"/>
                </a:lnTo>
                <a:lnTo>
                  <a:pt x="39" y="556"/>
                </a:lnTo>
                <a:lnTo>
                  <a:pt x="56" y="557"/>
                </a:lnTo>
                <a:lnTo>
                  <a:pt x="72" y="556"/>
                </a:lnTo>
                <a:lnTo>
                  <a:pt x="84" y="551"/>
                </a:lnTo>
                <a:lnTo>
                  <a:pt x="92" y="543"/>
                </a:lnTo>
                <a:lnTo>
                  <a:pt x="100" y="534"/>
                </a:lnTo>
                <a:lnTo>
                  <a:pt x="103" y="525"/>
                </a:lnTo>
                <a:lnTo>
                  <a:pt x="106" y="516"/>
                </a:lnTo>
                <a:lnTo>
                  <a:pt x="107" y="508"/>
                </a:lnTo>
                <a:lnTo>
                  <a:pt x="108" y="503"/>
                </a:lnTo>
                <a:lnTo>
                  <a:pt x="108" y="500"/>
                </a:lnTo>
                <a:lnTo>
                  <a:pt x="108" y="166"/>
                </a:lnTo>
                <a:lnTo>
                  <a:pt x="134" y="167"/>
                </a:lnTo>
                <a:lnTo>
                  <a:pt x="135" y="1066"/>
                </a:lnTo>
                <a:lnTo>
                  <a:pt x="136" y="1068"/>
                </a:lnTo>
                <a:lnTo>
                  <a:pt x="138" y="1073"/>
                </a:lnTo>
                <a:lnTo>
                  <a:pt x="143" y="1080"/>
                </a:lnTo>
                <a:lnTo>
                  <a:pt x="151" y="1089"/>
                </a:lnTo>
                <a:lnTo>
                  <a:pt x="162" y="1097"/>
                </a:lnTo>
                <a:lnTo>
                  <a:pt x="174" y="1105"/>
                </a:lnTo>
                <a:lnTo>
                  <a:pt x="189" y="1110"/>
                </a:lnTo>
                <a:lnTo>
                  <a:pt x="199" y="1111"/>
                </a:lnTo>
                <a:lnTo>
                  <a:pt x="217" y="1111"/>
                </a:lnTo>
                <a:lnTo>
                  <a:pt x="227" y="1110"/>
                </a:lnTo>
                <a:lnTo>
                  <a:pt x="243" y="1105"/>
                </a:lnTo>
                <a:lnTo>
                  <a:pt x="255" y="1097"/>
                </a:lnTo>
                <a:lnTo>
                  <a:pt x="265" y="1089"/>
                </a:lnTo>
                <a:lnTo>
                  <a:pt x="272" y="1080"/>
                </a:lnTo>
                <a:lnTo>
                  <a:pt x="276" y="1073"/>
                </a:lnTo>
                <a:lnTo>
                  <a:pt x="278" y="1068"/>
                </a:lnTo>
                <a:lnTo>
                  <a:pt x="279" y="1066"/>
                </a:lnTo>
                <a:lnTo>
                  <a:pt x="279" y="499"/>
                </a:lnTo>
                <a:lnTo>
                  <a:pt x="302" y="499"/>
                </a:lnTo>
                <a:lnTo>
                  <a:pt x="302" y="503"/>
                </a:lnTo>
                <a:lnTo>
                  <a:pt x="302" y="515"/>
                </a:lnTo>
                <a:lnTo>
                  <a:pt x="302" y="534"/>
                </a:lnTo>
                <a:lnTo>
                  <a:pt x="302" y="560"/>
                </a:lnTo>
                <a:lnTo>
                  <a:pt x="304" y="590"/>
                </a:lnTo>
                <a:lnTo>
                  <a:pt x="304" y="626"/>
                </a:lnTo>
                <a:lnTo>
                  <a:pt x="304" y="664"/>
                </a:lnTo>
                <a:lnTo>
                  <a:pt x="304" y="706"/>
                </a:lnTo>
                <a:lnTo>
                  <a:pt x="304" y="750"/>
                </a:lnTo>
                <a:lnTo>
                  <a:pt x="304" y="793"/>
                </a:lnTo>
                <a:lnTo>
                  <a:pt x="304" y="838"/>
                </a:lnTo>
                <a:lnTo>
                  <a:pt x="305" y="882"/>
                </a:lnTo>
                <a:lnTo>
                  <a:pt x="305" y="926"/>
                </a:lnTo>
                <a:lnTo>
                  <a:pt x="305" y="966"/>
                </a:lnTo>
                <a:lnTo>
                  <a:pt x="305" y="1004"/>
                </a:lnTo>
                <a:lnTo>
                  <a:pt x="305" y="1037"/>
                </a:lnTo>
                <a:lnTo>
                  <a:pt x="305" y="1066"/>
                </a:lnTo>
                <a:lnTo>
                  <a:pt x="305" y="1067"/>
                </a:lnTo>
                <a:lnTo>
                  <a:pt x="306" y="1073"/>
                </a:lnTo>
                <a:lnTo>
                  <a:pt x="310" y="1079"/>
                </a:lnTo>
                <a:lnTo>
                  <a:pt x="315" y="1088"/>
                </a:lnTo>
                <a:lnTo>
                  <a:pt x="323" y="1096"/>
                </a:lnTo>
                <a:lnTo>
                  <a:pt x="335" y="1103"/>
                </a:lnTo>
                <a:lnTo>
                  <a:pt x="351" y="1108"/>
                </a:lnTo>
                <a:lnTo>
                  <a:pt x="372" y="1111"/>
                </a:lnTo>
                <a:lnTo>
                  <a:pt x="392" y="1108"/>
                </a:lnTo>
                <a:lnTo>
                  <a:pt x="408" y="1103"/>
                </a:lnTo>
                <a:lnTo>
                  <a:pt x="420" y="1096"/>
                </a:lnTo>
                <a:lnTo>
                  <a:pt x="429" y="1089"/>
                </a:lnTo>
                <a:lnTo>
                  <a:pt x="434" y="1080"/>
                </a:lnTo>
                <a:lnTo>
                  <a:pt x="437" y="1073"/>
                </a:lnTo>
                <a:lnTo>
                  <a:pt x="438" y="1068"/>
                </a:lnTo>
                <a:lnTo>
                  <a:pt x="438" y="1067"/>
                </a:lnTo>
                <a:lnTo>
                  <a:pt x="440" y="166"/>
                </a:lnTo>
                <a:lnTo>
                  <a:pt x="466" y="166"/>
                </a:lnTo>
                <a:lnTo>
                  <a:pt x="466" y="500"/>
                </a:lnTo>
                <a:lnTo>
                  <a:pt x="468" y="503"/>
                </a:lnTo>
                <a:lnTo>
                  <a:pt x="469" y="509"/>
                </a:lnTo>
                <a:lnTo>
                  <a:pt x="472" y="517"/>
                </a:lnTo>
                <a:lnTo>
                  <a:pt x="477" y="527"/>
                </a:lnTo>
                <a:lnTo>
                  <a:pt x="483" y="537"/>
                </a:lnTo>
                <a:lnTo>
                  <a:pt x="493" y="545"/>
                </a:lnTo>
                <a:lnTo>
                  <a:pt x="505" y="551"/>
                </a:lnTo>
                <a:lnTo>
                  <a:pt x="520" y="554"/>
                </a:lnTo>
                <a:lnTo>
                  <a:pt x="536" y="551"/>
                </a:lnTo>
                <a:lnTo>
                  <a:pt x="548" y="545"/>
                </a:lnTo>
                <a:lnTo>
                  <a:pt x="557" y="537"/>
                </a:lnTo>
                <a:lnTo>
                  <a:pt x="563" y="527"/>
                </a:lnTo>
                <a:lnTo>
                  <a:pt x="570" y="517"/>
                </a:lnTo>
                <a:lnTo>
                  <a:pt x="573" y="510"/>
                </a:lnTo>
                <a:lnTo>
                  <a:pt x="573" y="508"/>
                </a:lnTo>
                <a:lnTo>
                  <a:pt x="573" y="79"/>
                </a:lnTo>
                <a:lnTo>
                  <a:pt x="572" y="68"/>
                </a:lnTo>
                <a:lnTo>
                  <a:pt x="561" y="47"/>
                </a:lnTo>
                <a:lnTo>
                  <a:pt x="546" y="28"/>
                </a:lnTo>
                <a:lnTo>
                  <a:pt x="528" y="14"/>
                </a:lnTo>
                <a:lnTo>
                  <a:pt x="506" y="4"/>
                </a:lnTo>
                <a:lnTo>
                  <a:pt x="485" y="0"/>
                </a:lnTo>
                <a:lnTo>
                  <a:pt x="94" y="0"/>
                </a:lnTo>
                <a:lnTo>
                  <a:pt x="94" y="0"/>
                </a:lnTo>
                <a:close/>
              </a:path>
            </a:pathLst>
          </a:custGeom>
          <a:solidFill>
            <a:srgbClr val="44988C"/>
          </a:solidFill>
          <a:ln w="0">
            <a:noFill/>
            <a:prstDash val="solid"/>
            <a:round/>
            <a:headEnd/>
            <a:tailEnd/>
          </a:ln>
          <a:effectLst>
            <a:outerShdw dist="91581" dir="3378596" algn="ctr" rotWithShape="0">
              <a:srgbClr val="C0C0C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26" name="Group 12"/>
          <p:cNvGrpSpPr>
            <a:grpSpLocks/>
          </p:cNvGrpSpPr>
          <p:nvPr/>
        </p:nvGrpSpPr>
        <p:grpSpPr bwMode="auto">
          <a:xfrm flipH="1">
            <a:off x="4798608" y="4137205"/>
            <a:ext cx="242456" cy="462492"/>
            <a:chOff x="2880" y="1344"/>
            <a:chExt cx="498" cy="1245"/>
          </a:xfrm>
        </p:grpSpPr>
        <p:sp>
          <p:nvSpPr>
            <p:cNvPr id="162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3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27" name="Group 12"/>
          <p:cNvGrpSpPr>
            <a:grpSpLocks/>
          </p:cNvGrpSpPr>
          <p:nvPr/>
        </p:nvGrpSpPr>
        <p:grpSpPr bwMode="auto">
          <a:xfrm flipH="1">
            <a:off x="5004048" y="4137205"/>
            <a:ext cx="242456" cy="462492"/>
            <a:chOff x="2880" y="1344"/>
            <a:chExt cx="498" cy="1245"/>
          </a:xfrm>
        </p:grpSpPr>
        <p:sp>
          <p:nvSpPr>
            <p:cNvPr id="165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6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28" name="Group 12"/>
          <p:cNvGrpSpPr>
            <a:grpSpLocks/>
          </p:cNvGrpSpPr>
          <p:nvPr/>
        </p:nvGrpSpPr>
        <p:grpSpPr bwMode="auto">
          <a:xfrm flipH="1">
            <a:off x="5209488" y="4137205"/>
            <a:ext cx="242456" cy="462492"/>
            <a:chOff x="2880" y="1344"/>
            <a:chExt cx="498" cy="1245"/>
          </a:xfrm>
        </p:grpSpPr>
        <p:sp>
          <p:nvSpPr>
            <p:cNvPr id="168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9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29" name="Group 12"/>
          <p:cNvGrpSpPr>
            <a:grpSpLocks/>
          </p:cNvGrpSpPr>
          <p:nvPr/>
        </p:nvGrpSpPr>
        <p:grpSpPr bwMode="auto">
          <a:xfrm flipH="1">
            <a:off x="5414928" y="4137205"/>
            <a:ext cx="242456" cy="462492"/>
            <a:chOff x="2880" y="1344"/>
            <a:chExt cx="498" cy="1245"/>
          </a:xfrm>
        </p:grpSpPr>
        <p:sp>
          <p:nvSpPr>
            <p:cNvPr id="171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2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96" name="AutoShape 18"/>
          <p:cNvSpPr>
            <a:spLocks noChangeArrowheads="1"/>
          </p:cNvSpPr>
          <p:nvPr/>
        </p:nvSpPr>
        <p:spPr bwMode="auto">
          <a:xfrm>
            <a:off x="755576" y="5540982"/>
            <a:ext cx="3960440" cy="648072"/>
          </a:xfrm>
          <a:prstGeom prst="roundRect">
            <a:avLst>
              <a:gd name="adj" fmla="val 1802"/>
            </a:avLst>
          </a:prstGeom>
          <a:solidFill>
            <a:schemeClr val="accent3">
              <a:lumMod val="20000"/>
              <a:lumOff val="80000"/>
              <a:alpha val="70000"/>
            </a:scheme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97" name="직사각형 196"/>
          <p:cNvSpPr/>
          <p:nvPr/>
        </p:nvSpPr>
        <p:spPr>
          <a:xfrm>
            <a:off x="251520" y="5697631"/>
            <a:ext cx="4320480" cy="346083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기타  </a:t>
            </a:r>
            <a:r>
              <a:rPr lang="en-US" altLang="ko-KR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1.1%%</a:t>
            </a:r>
            <a:endParaRPr lang="ko-KR" altLang="en-US" sz="1800" b="1" spc="-150" dirty="0">
              <a:ln w="11430"/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0" name="Group 12"/>
          <p:cNvGrpSpPr>
            <a:grpSpLocks/>
          </p:cNvGrpSpPr>
          <p:nvPr/>
        </p:nvGrpSpPr>
        <p:grpSpPr bwMode="auto">
          <a:xfrm flipH="1">
            <a:off x="5603862" y="4137205"/>
            <a:ext cx="242456" cy="462492"/>
            <a:chOff x="2880" y="1344"/>
            <a:chExt cx="498" cy="1245"/>
          </a:xfrm>
        </p:grpSpPr>
        <p:sp>
          <p:nvSpPr>
            <p:cNvPr id="205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06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31" name="Group 4"/>
          <p:cNvGrpSpPr>
            <a:grpSpLocks/>
          </p:cNvGrpSpPr>
          <p:nvPr/>
        </p:nvGrpSpPr>
        <p:grpSpPr bwMode="auto">
          <a:xfrm flipH="1">
            <a:off x="4776149" y="4881035"/>
            <a:ext cx="241200" cy="464400"/>
            <a:chOff x="2304" y="1344"/>
            <a:chExt cx="498" cy="1245"/>
          </a:xfrm>
        </p:grpSpPr>
        <p:sp>
          <p:nvSpPr>
            <p:cNvPr id="226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27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64" name="Group 4"/>
          <p:cNvGrpSpPr>
            <a:grpSpLocks/>
          </p:cNvGrpSpPr>
          <p:nvPr/>
        </p:nvGrpSpPr>
        <p:grpSpPr bwMode="auto">
          <a:xfrm flipH="1">
            <a:off x="4962121" y="4881035"/>
            <a:ext cx="241200" cy="464400"/>
            <a:chOff x="2304" y="1344"/>
            <a:chExt cx="498" cy="1245"/>
          </a:xfrm>
        </p:grpSpPr>
        <p:sp>
          <p:nvSpPr>
            <p:cNvPr id="229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30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65" name="Group 12"/>
          <p:cNvGrpSpPr>
            <a:grpSpLocks/>
          </p:cNvGrpSpPr>
          <p:nvPr/>
        </p:nvGrpSpPr>
        <p:grpSpPr bwMode="auto">
          <a:xfrm flipH="1">
            <a:off x="4788024" y="5612990"/>
            <a:ext cx="242456" cy="462492"/>
            <a:chOff x="2880" y="1344"/>
            <a:chExt cx="498" cy="1245"/>
          </a:xfrm>
        </p:grpSpPr>
        <p:sp>
          <p:nvSpPr>
            <p:cNvPr id="238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39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74" name="AutoShape 18"/>
          <p:cNvSpPr>
            <a:spLocks noChangeArrowheads="1"/>
          </p:cNvSpPr>
          <p:nvPr/>
        </p:nvSpPr>
        <p:spPr bwMode="auto">
          <a:xfrm>
            <a:off x="755576" y="1881207"/>
            <a:ext cx="6120680" cy="648072"/>
          </a:xfrm>
          <a:prstGeom prst="roundRect">
            <a:avLst>
              <a:gd name="adj" fmla="val 1802"/>
            </a:avLst>
          </a:prstGeom>
          <a:solidFill>
            <a:srgbClr val="FFFFFF">
              <a:alpha val="70000"/>
            </a:srgb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75" name="AutoShape 18"/>
          <p:cNvSpPr>
            <a:spLocks noChangeArrowheads="1"/>
          </p:cNvSpPr>
          <p:nvPr/>
        </p:nvSpPr>
        <p:spPr bwMode="auto">
          <a:xfrm>
            <a:off x="755576" y="1881207"/>
            <a:ext cx="3960440" cy="648072"/>
          </a:xfrm>
          <a:prstGeom prst="roundRect">
            <a:avLst>
              <a:gd name="adj" fmla="val 1802"/>
            </a:avLst>
          </a:prstGeom>
          <a:solidFill>
            <a:schemeClr val="accent5">
              <a:lumMod val="20000"/>
              <a:lumOff val="80000"/>
              <a:alpha val="70000"/>
            </a:schemeClr>
          </a:solidFill>
          <a:ln w="25400" cmpd="dbl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SzPct val="150000"/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76" name="직사각형 175"/>
          <p:cNvSpPr/>
          <p:nvPr/>
        </p:nvSpPr>
        <p:spPr>
          <a:xfrm>
            <a:off x="251520" y="2019307"/>
            <a:ext cx="4320480" cy="346083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범죄로부터 국민 보호  </a:t>
            </a:r>
            <a:r>
              <a:rPr lang="en-US" altLang="ko-KR" sz="1800" b="1" spc="-150" dirty="0" smtClean="0">
                <a:ln w="11430"/>
                <a:latin typeface="HY헤드라인M" pitchFamily="18" charset="-127"/>
                <a:ea typeface="HY헤드라인M" pitchFamily="18" charset="-127"/>
              </a:rPr>
              <a:t>21.1%</a:t>
            </a:r>
            <a:endParaRPr lang="ko-KR" altLang="en-US" sz="1800" b="1" spc="-150" dirty="0">
              <a:ln w="11430"/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6" name="Group 4"/>
          <p:cNvGrpSpPr>
            <a:grpSpLocks/>
          </p:cNvGrpSpPr>
          <p:nvPr/>
        </p:nvGrpSpPr>
        <p:grpSpPr bwMode="auto">
          <a:xfrm flipH="1">
            <a:off x="4788024" y="1953215"/>
            <a:ext cx="241200" cy="464400"/>
            <a:chOff x="2304" y="1344"/>
            <a:chExt cx="498" cy="1245"/>
          </a:xfrm>
        </p:grpSpPr>
        <p:sp>
          <p:nvSpPr>
            <p:cNvPr id="178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9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67" name="Group 4"/>
          <p:cNvGrpSpPr>
            <a:grpSpLocks/>
          </p:cNvGrpSpPr>
          <p:nvPr/>
        </p:nvGrpSpPr>
        <p:grpSpPr bwMode="auto">
          <a:xfrm flipH="1">
            <a:off x="4980192" y="1953215"/>
            <a:ext cx="241200" cy="464400"/>
            <a:chOff x="2304" y="1344"/>
            <a:chExt cx="498" cy="1245"/>
          </a:xfrm>
        </p:grpSpPr>
        <p:sp>
          <p:nvSpPr>
            <p:cNvPr id="181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83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68" name="Group 4"/>
          <p:cNvGrpSpPr>
            <a:grpSpLocks/>
          </p:cNvGrpSpPr>
          <p:nvPr/>
        </p:nvGrpSpPr>
        <p:grpSpPr bwMode="auto">
          <a:xfrm flipH="1">
            <a:off x="5172360" y="1953215"/>
            <a:ext cx="241200" cy="464400"/>
            <a:chOff x="2304" y="1344"/>
            <a:chExt cx="498" cy="1245"/>
          </a:xfrm>
        </p:grpSpPr>
        <p:sp>
          <p:nvSpPr>
            <p:cNvPr id="185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86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69" name="Group 4"/>
          <p:cNvGrpSpPr>
            <a:grpSpLocks/>
          </p:cNvGrpSpPr>
          <p:nvPr/>
        </p:nvGrpSpPr>
        <p:grpSpPr bwMode="auto">
          <a:xfrm flipH="1">
            <a:off x="5364528" y="1953215"/>
            <a:ext cx="241200" cy="464400"/>
            <a:chOff x="2304" y="1344"/>
            <a:chExt cx="498" cy="1245"/>
          </a:xfrm>
        </p:grpSpPr>
        <p:sp>
          <p:nvSpPr>
            <p:cNvPr id="188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89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0" name="Group 4"/>
          <p:cNvGrpSpPr>
            <a:grpSpLocks/>
          </p:cNvGrpSpPr>
          <p:nvPr/>
        </p:nvGrpSpPr>
        <p:grpSpPr bwMode="auto">
          <a:xfrm flipH="1">
            <a:off x="5556696" y="1953215"/>
            <a:ext cx="241200" cy="464400"/>
            <a:chOff x="2304" y="1344"/>
            <a:chExt cx="498" cy="1245"/>
          </a:xfrm>
        </p:grpSpPr>
        <p:sp>
          <p:nvSpPr>
            <p:cNvPr id="191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92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1" name="Group 4"/>
          <p:cNvGrpSpPr>
            <a:grpSpLocks/>
          </p:cNvGrpSpPr>
          <p:nvPr/>
        </p:nvGrpSpPr>
        <p:grpSpPr bwMode="auto">
          <a:xfrm flipH="1">
            <a:off x="5741547" y="1953215"/>
            <a:ext cx="241200" cy="464400"/>
            <a:chOff x="2304" y="1344"/>
            <a:chExt cx="498" cy="1245"/>
          </a:xfrm>
        </p:grpSpPr>
        <p:sp>
          <p:nvSpPr>
            <p:cNvPr id="194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95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2" name="Group 4"/>
          <p:cNvGrpSpPr>
            <a:grpSpLocks/>
          </p:cNvGrpSpPr>
          <p:nvPr/>
        </p:nvGrpSpPr>
        <p:grpSpPr bwMode="auto">
          <a:xfrm flipH="1">
            <a:off x="5927519" y="1953215"/>
            <a:ext cx="241200" cy="464400"/>
            <a:chOff x="2304" y="1344"/>
            <a:chExt cx="498" cy="1245"/>
          </a:xfrm>
        </p:grpSpPr>
        <p:sp>
          <p:nvSpPr>
            <p:cNvPr id="211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12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3" name="Group 4"/>
          <p:cNvGrpSpPr>
            <a:grpSpLocks/>
          </p:cNvGrpSpPr>
          <p:nvPr/>
        </p:nvGrpSpPr>
        <p:grpSpPr bwMode="auto">
          <a:xfrm flipH="1">
            <a:off x="6108676" y="1953215"/>
            <a:ext cx="241200" cy="464400"/>
            <a:chOff x="2304" y="1344"/>
            <a:chExt cx="498" cy="1245"/>
          </a:xfrm>
        </p:grpSpPr>
        <p:sp>
          <p:nvSpPr>
            <p:cNvPr id="214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15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4" name="Group 12"/>
          <p:cNvGrpSpPr>
            <a:grpSpLocks/>
          </p:cNvGrpSpPr>
          <p:nvPr/>
        </p:nvGrpSpPr>
        <p:grpSpPr bwMode="auto">
          <a:xfrm flipH="1">
            <a:off x="5399713" y="2685170"/>
            <a:ext cx="242456" cy="462492"/>
            <a:chOff x="2880" y="1344"/>
            <a:chExt cx="498" cy="1245"/>
          </a:xfrm>
        </p:grpSpPr>
        <p:sp>
          <p:nvSpPr>
            <p:cNvPr id="244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45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5" name="Group 12"/>
          <p:cNvGrpSpPr>
            <a:grpSpLocks/>
          </p:cNvGrpSpPr>
          <p:nvPr/>
        </p:nvGrpSpPr>
        <p:grpSpPr bwMode="auto">
          <a:xfrm flipH="1">
            <a:off x="5605153" y="2685170"/>
            <a:ext cx="242456" cy="462492"/>
            <a:chOff x="2880" y="1344"/>
            <a:chExt cx="498" cy="1245"/>
          </a:xfrm>
        </p:grpSpPr>
        <p:sp>
          <p:nvSpPr>
            <p:cNvPr id="247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48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6" name="Group 12"/>
          <p:cNvGrpSpPr>
            <a:grpSpLocks/>
          </p:cNvGrpSpPr>
          <p:nvPr/>
        </p:nvGrpSpPr>
        <p:grpSpPr bwMode="auto">
          <a:xfrm flipH="1">
            <a:off x="5810593" y="2685170"/>
            <a:ext cx="242456" cy="462492"/>
            <a:chOff x="2880" y="1344"/>
            <a:chExt cx="498" cy="1245"/>
          </a:xfrm>
        </p:grpSpPr>
        <p:sp>
          <p:nvSpPr>
            <p:cNvPr id="250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51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7" name="Group 12"/>
          <p:cNvGrpSpPr>
            <a:grpSpLocks/>
          </p:cNvGrpSpPr>
          <p:nvPr/>
        </p:nvGrpSpPr>
        <p:grpSpPr bwMode="auto">
          <a:xfrm flipH="1">
            <a:off x="6022744" y="2685170"/>
            <a:ext cx="242456" cy="462492"/>
            <a:chOff x="2880" y="1344"/>
            <a:chExt cx="498" cy="1245"/>
          </a:xfrm>
        </p:grpSpPr>
        <p:sp>
          <p:nvSpPr>
            <p:cNvPr id="253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54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8" name="Group 12"/>
          <p:cNvGrpSpPr>
            <a:grpSpLocks/>
          </p:cNvGrpSpPr>
          <p:nvPr/>
        </p:nvGrpSpPr>
        <p:grpSpPr bwMode="auto">
          <a:xfrm flipH="1">
            <a:off x="6228184" y="2685170"/>
            <a:ext cx="242456" cy="462492"/>
            <a:chOff x="2880" y="1344"/>
            <a:chExt cx="498" cy="1245"/>
          </a:xfrm>
        </p:grpSpPr>
        <p:sp>
          <p:nvSpPr>
            <p:cNvPr id="256" name="Freeform 13"/>
            <p:cNvSpPr>
              <a:spLocks/>
            </p:cNvSpPr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57" name="Freeform 14"/>
            <p:cNvSpPr>
              <a:spLocks/>
            </p:cNvSpPr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4988C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9" name="Group 4"/>
          <p:cNvGrpSpPr>
            <a:grpSpLocks/>
          </p:cNvGrpSpPr>
          <p:nvPr/>
        </p:nvGrpSpPr>
        <p:grpSpPr bwMode="auto">
          <a:xfrm flipH="1">
            <a:off x="6288317" y="1953215"/>
            <a:ext cx="241200" cy="464400"/>
            <a:chOff x="2304" y="1344"/>
            <a:chExt cx="498" cy="1245"/>
          </a:xfrm>
        </p:grpSpPr>
        <p:sp>
          <p:nvSpPr>
            <p:cNvPr id="262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63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80" name="Group 4"/>
          <p:cNvGrpSpPr>
            <a:grpSpLocks/>
          </p:cNvGrpSpPr>
          <p:nvPr/>
        </p:nvGrpSpPr>
        <p:grpSpPr bwMode="auto">
          <a:xfrm flipH="1">
            <a:off x="6469474" y="1953215"/>
            <a:ext cx="241200" cy="464400"/>
            <a:chOff x="2304" y="1344"/>
            <a:chExt cx="498" cy="1245"/>
          </a:xfrm>
        </p:grpSpPr>
        <p:sp>
          <p:nvSpPr>
            <p:cNvPr id="265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66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099E2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C0C0C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6"/>
          <p:cNvSpPr>
            <a:spLocks noChangeArrowheads="1"/>
          </p:cNvSpPr>
          <p:nvPr/>
        </p:nvSpPr>
        <p:spPr bwMode="gray">
          <a:xfrm rot="10800000">
            <a:off x="611560" y="3595508"/>
            <a:ext cx="8007524" cy="1676400"/>
          </a:xfrm>
          <a:prstGeom prst="upArrow">
            <a:avLst>
              <a:gd name="adj1" fmla="val 80086"/>
              <a:gd name="adj2" fmla="val 60255"/>
            </a:avLst>
          </a:prstGeom>
          <a:gradFill rotWithShape="1">
            <a:gsLst>
              <a:gs pos="0">
                <a:srgbClr val="88CE58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79804" y="214075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ko-KR" altLang="en-US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중점 추진방향</a:t>
            </a:r>
            <a:endParaRPr lang="ko-KR" altLang="en-US" sz="2600" dirty="0">
              <a:ln w="12700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AutoShape 5"/>
          <p:cNvSpPr>
            <a:spLocks noChangeArrowheads="1"/>
          </p:cNvSpPr>
          <p:nvPr/>
        </p:nvSpPr>
        <p:spPr bwMode="gray">
          <a:xfrm>
            <a:off x="1919442" y="950289"/>
            <a:ext cx="2149801" cy="1787133"/>
          </a:xfrm>
          <a:prstGeom prst="hexagon">
            <a:avLst>
              <a:gd name="adj" fmla="val 28916"/>
              <a:gd name="vf" fmla="val 115470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0" name="AutoShape 6"/>
          <p:cNvSpPr>
            <a:spLocks noChangeArrowheads="1"/>
          </p:cNvSpPr>
          <p:nvPr/>
        </p:nvSpPr>
        <p:spPr bwMode="gray">
          <a:xfrm>
            <a:off x="1901247" y="919337"/>
            <a:ext cx="2149801" cy="1787133"/>
          </a:xfrm>
          <a:prstGeom prst="hexagon">
            <a:avLst>
              <a:gd name="adj" fmla="val 28916"/>
              <a:gd name="vf" fmla="val 115470"/>
            </a:avLst>
          </a:prstGeom>
          <a:gradFill rotWithShape="1">
            <a:gsLst>
              <a:gs pos="0">
                <a:srgbClr val="E6E6E6"/>
              </a:gs>
              <a:gs pos="7500">
                <a:srgbClr val="7D8496"/>
              </a:gs>
              <a:gs pos="26500">
                <a:srgbClr val="E6E6E6"/>
              </a:gs>
              <a:gs pos="34000">
                <a:srgbClr val="7D8496"/>
              </a:gs>
              <a:gs pos="46500">
                <a:srgbClr val="E6E6E6"/>
              </a:gs>
              <a:gs pos="50000">
                <a:srgbClr val="FFFFFF"/>
              </a:gs>
              <a:gs pos="53500">
                <a:srgbClr val="E6E6E6"/>
              </a:gs>
              <a:gs pos="66000">
                <a:srgbClr val="7D8496"/>
              </a:gs>
              <a:gs pos="73500">
                <a:srgbClr val="E6E6E6"/>
              </a:gs>
              <a:gs pos="92500">
                <a:srgbClr val="7D8496"/>
              </a:gs>
              <a:gs pos="100000">
                <a:srgbClr val="E6E6E6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1" name="AutoShape 7"/>
          <p:cNvSpPr>
            <a:spLocks noChangeArrowheads="1"/>
          </p:cNvSpPr>
          <p:nvPr/>
        </p:nvSpPr>
        <p:spPr bwMode="gray">
          <a:xfrm>
            <a:off x="2027212" y="1026996"/>
            <a:ext cx="1889474" cy="1571816"/>
          </a:xfrm>
          <a:prstGeom prst="hexagon">
            <a:avLst>
              <a:gd name="adj" fmla="val 28896"/>
              <a:gd name="vf" fmla="val 115470"/>
            </a:avLst>
          </a:prstGeom>
          <a:blipFill>
            <a:blip r:embed="rId2" cstate="print"/>
            <a:stretch>
              <a:fillRect/>
            </a:stretch>
          </a:blip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6" name="AutoShape 9"/>
          <p:cNvSpPr>
            <a:spLocks noChangeArrowheads="1"/>
          </p:cNvSpPr>
          <p:nvPr/>
        </p:nvSpPr>
        <p:spPr bwMode="gray">
          <a:xfrm>
            <a:off x="281603" y="1850036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7" name="AutoShape 10"/>
          <p:cNvSpPr>
            <a:spLocks noChangeArrowheads="1"/>
          </p:cNvSpPr>
          <p:nvPr/>
        </p:nvSpPr>
        <p:spPr bwMode="gray">
          <a:xfrm>
            <a:off x="263396" y="1819084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gradFill rotWithShape="1">
            <a:gsLst>
              <a:gs pos="0">
                <a:srgbClr val="E6E6E6"/>
              </a:gs>
              <a:gs pos="7500">
                <a:srgbClr val="7D8496"/>
              </a:gs>
              <a:gs pos="26500">
                <a:srgbClr val="E6E6E6"/>
              </a:gs>
              <a:gs pos="34000">
                <a:srgbClr val="7D8496"/>
              </a:gs>
              <a:gs pos="46500">
                <a:srgbClr val="E6E6E6"/>
              </a:gs>
              <a:gs pos="50000">
                <a:srgbClr val="FFFFFF"/>
              </a:gs>
              <a:gs pos="53500">
                <a:srgbClr val="E6E6E6"/>
              </a:gs>
              <a:gs pos="66000">
                <a:srgbClr val="7D8496"/>
              </a:gs>
              <a:gs pos="73500">
                <a:srgbClr val="E6E6E6"/>
              </a:gs>
              <a:gs pos="92500">
                <a:srgbClr val="7D8496"/>
              </a:gs>
              <a:gs pos="100000">
                <a:srgbClr val="E6E6E6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AutoShape 11"/>
          <p:cNvSpPr>
            <a:spLocks noChangeArrowheads="1"/>
          </p:cNvSpPr>
          <p:nvPr/>
        </p:nvSpPr>
        <p:spPr bwMode="gray">
          <a:xfrm>
            <a:off x="389446" y="1926743"/>
            <a:ext cx="1890744" cy="1571816"/>
          </a:xfrm>
          <a:prstGeom prst="hexagon">
            <a:avLst>
              <a:gd name="adj" fmla="val 28896"/>
              <a:gd name="vf" fmla="val 115470"/>
            </a:avLst>
          </a:prstGeom>
          <a:blipFill>
            <a:blip r:embed="rId3" cstate="print"/>
            <a:stretch>
              <a:fillRect/>
            </a:stretch>
          </a:blip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3" name="AutoShape 15"/>
          <p:cNvSpPr>
            <a:spLocks noChangeArrowheads="1"/>
          </p:cNvSpPr>
          <p:nvPr/>
        </p:nvSpPr>
        <p:spPr bwMode="gray">
          <a:xfrm>
            <a:off x="3570220" y="1838161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AutoShape 16"/>
          <p:cNvSpPr>
            <a:spLocks noChangeArrowheads="1"/>
          </p:cNvSpPr>
          <p:nvPr/>
        </p:nvSpPr>
        <p:spPr bwMode="gray">
          <a:xfrm>
            <a:off x="3552013" y="1807209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gradFill rotWithShape="1">
            <a:gsLst>
              <a:gs pos="0">
                <a:srgbClr val="E6E6E6"/>
              </a:gs>
              <a:gs pos="7500">
                <a:srgbClr val="7D8496"/>
              </a:gs>
              <a:gs pos="26500">
                <a:srgbClr val="E6E6E6"/>
              </a:gs>
              <a:gs pos="34000">
                <a:srgbClr val="7D8496"/>
              </a:gs>
              <a:gs pos="46500">
                <a:srgbClr val="E6E6E6"/>
              </a:gs>
              <a:gs pos="50000">
                <a:srgbClr val="FFFFFF"/>
              </a:gs>
              <a:gs pos="53500">
                <a:srgbClr val="E6E6E6"/>
              </a:gs>
              <a:gs pos="66000">
                <a:srgbClr val="7D8496"/>
              </a:gs>
              <a:gs pos="73500">
                <a:srgbClr val="E6E6E6"/>
              </a:gs>
              <a:gs pos="92500">
                <a:srgbClr val="7D8496"/>
              </a:gs>
              <a:gs pos="100000">
                <a:srgbClr val="E6E6E6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AutoShape 17"/>
          <p:cNvSpPr>
            <a:spLocks noChangeArrowheads="1"/>
          </p:cNvSpPr>
          <p:nvPr/>
        </p:nvSpPr>
        <p:spPr bwMode="gray">
          <a:xfrm>
            <a:off x="3678063" y="1914868"/>
            <a:ext cx="1890744" cy="1571816"/>
          </a:xfrm>
          <a:prstGeom prst="hexagon">
            <a:avLst>
              <a:gd name="adj" fmla="val 28896"/>
              <a:gd name="vf" fmla="val 115470"/>
            </a:avLst>
          </a:prstGeom>
          <a:blipFill>
            <a:blip r:embed="rId4" cstate="print"/>
            <a:stretch>
              <a:fillRect/>
            </a:stretch>
          </a:blip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0" name="AutoShape 20"/>
          <p:cNvSpPr>
            <a:spLocks noChangeArrowheads="1"/>
          </p:cNvSpPr>
          <p:nvPr/>
        </p:nvSpPr>
        <p:spPr bwMode="gray">
          <a:xfrm>
            <a:off x="1937786" y="2747986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1" name="AutoShape 21"/>
          <p:cNvSpPr>
            <a:spLocks noChangeArrowheads="1"/>
          </p:cNvSpPr>
          <p:nvPr/>
        </p:nvSpPr>
        <p:spPr bwMode="gray">
          <a:xfrm>
            <a:off x="1919579" y="2717034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gradFill rotWithShape="1">
            <a:gsLst>
              <a:gs pos="0">
                <a:srgbClr val="E6E6E6"/>
              </a:gs>
              <a:gs pos="7500">
                <a:srgbClr val="7D8496"/>
              </a:gs>
              <a:gs pos="26500">
                <a:srgbClr val="E6E6E6"/>
              </a:gs>
              <a:gs pos="34000">
                <a:srgbClr val="7D8496"/>
              </a:gs>
              <a:gs pos="46500">
                <a:srgbClr val="E6E6E6"/>
              </a:gs>
              <a:gs pos="50000">
                <a:srgbClr val="FFFFFF"/>
              </a:gs>
              <a:gs pos="53500">
                <a:srgbClr val="E6E6E6"/>
              </a:gs>
              <a:gs pos="66000">
                <a:srgbClr val="7D8496"/>
              </a:gs>
              <a:gs pos="73500">
                <a:srgbClr val="E6E6E6"/>
              </a:gs>
              <a:gs pos="92500">
                <a:srgbClr val="7D8496"/>
              </a:gs>
              <a:gs pos="100000">
                <a:srgbClr val="E6E6E6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AutoShape 22"/>
          <p:cNvSpPr>
            <a:spLocks noChangeArrowheads="1"/>
          </p:cNvSpPr>
          <p:nvPr/>
        </p:nvSpPr>
        <p:spPr bwMode="gray">
          <a:xfrm>
            <a:off x="2045629" y="2824693"/>
            <a:ext cx="1890744" cy="1571816"/>
          </a:xfrm>
          <a:prstGeom prst="hexagon">
            <a:avLst>
              <a:gd name="adj" fmla="val 28896"/>
              <a:gd name="vf" fmla="val 115470"/>
            </a:avLst>
          </a:prstGeom>
          <a:blipFill>
            <a:blip r:embed="rId5" cstate="print"/>
            <a:stretch>
              <a:fillRect/>
            </a:stretch>
          </a:blip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3" name="AutoShape 15"/>
          <p:cNvSpPr>
            <a:spLocks noChangeArrowheads="1"/>
          </p:cNvSpPr>
          <p:nvPr/>
        </p:nvSpPr>
        <p:spPr bwMode="gray">
          <a:xfrm>
            <a:off x="5208745" y="951047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4" name="AutoShape 16"/>
          <p:cNvSpPr>
            <a:spLocks noChangeArrowheads="1"/>
          </p:cNvSpPr>
          <p:nvPr/>
        </p:nvSpPr>
        <p:spPr bwMode="gray">
          <a:xfrm>
            <a:off x="5190538" y="920095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gradFill rotWithShape="1">
            <a:gsLst>
              <a:gs pos="0">
                <a:srgbClr val="E6E6E6"/>
              </a:gs>
              <a:gs pos="7500">
                <a:srgbClr val="7D8496"/>
              </a:gs>
              <a:gs pos="26500">
                <a:srgbClr val="E6E6E6"/>
              </a:gs>
              <a:gs pos="34000">
                <a:srgbClr val="7D8496"/>
              </a:gs>
              <a:gs pos="46500">
                <a:srgbClr val="E6E6E6"/>
              </a:gs>
              <a:gs pos="50000">
                <a:srgbClr val="FFFFFF"/>
              </a:gs>
              <a:gs pos="53500">
                <a:srgbClr val="E6E6E6"/>
              </a:gs>
              <a:gs pos="66000">
                <a:srgbClr val="7D8496"/>
              </a:gs>
              <a:gs pos="73500">
                <a:srgbClr val="E6E6E6"/>
              </a:gs>
              <a:gs pos="92500">
                <a:srgbClr val="7D8496"/>
              </a:gs>
              <a:gs pos="100000">
                <a:srgbClr val="E6E6E6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AutoShape 17"/>
          <p:cNvSpPr>
            <a:spLocks noChangeArrowheads="1"/>
          </p:cNvSpPr>
          <p:nvPr/>
        </p:nvSpPr>
        <p:spPr bwMode="gray">
          <a:xfrm>
            <a:off x="5316588" y="1027754"/>
            <a:ext cx="1890744" cy="1571816"/>
          </a:xfrm>
          <a:prstGeom prst="hexagon">
            <a:avLst>
              <a:gd name="adj" fmla="val 28896"/>
              <a:gd name="vf" fmla="val 115470"/>
            </a:avLst>
          </a:prstGeom>
          <a:blipFill>
            <a:blip r:embed="rId6" cstate="print"/>
            <a:stretch>
              <a:fillRect/>
            </a:stretch>
          </a:blip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7" name="AutoShape 15"/>
          <p:cNvSpPr>
            <a:spLocks noChangeArrowheads="1"/>
          </p:cNvSpPr>
          <p:nvPr/>
        </p:nvSpPr>
        <p:spPr bwMode="gray">
          <a:xfrm>
            <a:off x="6834330" y="1842923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AutoShape 16"/>
          <p:cNvSpPr>
            <a:spLocks noChangeArrowheads="1"/>
          </p:cNvSpPr>
          <p:nvPr/>
        </p:nvSpPr>
        <p:spPr bwMode="gray">
          <a:xfrm>
            <a:off x="6816123" y="1811971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gradFill rotWithShape="1">
            <a:gsLst>
              <a:gs pos="0">
                <a:srgbClr val="E6E6E6"/>
              </a:gs>
              <a:gs pos="7500">
                <a:srgbClr val="7D8496"/>
              </a:gs>
              <a:gs pos="26500">
                <a:srgbClr val="E6E6E6"/>
              </a:gs>
              <a:gs pos="34000">
                <a:srgbClr val="7D8496"/>
              </a:gs>
              <a:gs pos="46500">
                <a:srgbClr val="E6E6E6"/>
              </a:gs>
              <a:gs pos="50000">
                <a:srgbClr val="FFFFFF"/>
              </a:gs>
              <a:gs pos="53500">
                <a:srgbClr val="E6E6E6"/>
              </a:gs>
              <a:gs pos="66000">
                <a:srgbClr val="7D8496"/>
              </a:gs>
              <a:gs pos="73500">
                <a:srgbClr val="E6E6E6"/>
              </a:gs>
              <a:gs pos="92500">
                <a:srgbClr val="7D8496"/>
              </a:gs>
              <a:gs pos="100000">
                <a:srgbClr val="E6E6E6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9" name="AutoShape 17"/>
          <p:cNvSpPr>
            <a:spLocks noChangeArrowheads="1"/>
          </p:cNvSpPr>
          <p:nvPr/>
        </p:nvSpPr>
        <p:spPr bwMode="gray">
          <a:xfrm>
            <a:off x="6942173" y="1919630"/>
            <a:ext cx="1890744" cy="1571816"/>
          </a:xfrm>
          <a:prstGeom prst="hexagon">
            <a:avLst>
              <a:gd name="adj" fmla="val 28896"/>
              <a:gd name="vf" fmla="val 115470"/>
            </a:avLst>
          </a:prstGeom>
          <a:blipFill>
            <a:blip r:embed="rId7" cstate="print"/>
            <a:stretch>
              <a:fillRect/>
            </a:stretch>
          </a:blip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55669" y="2903966"/>
            <a:ext cx="1728192" cy="561527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600" b="1" spc="-150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지난 </a:t>
            </a:r>
            <a:r>
              <a:rPr lang="en-US" altLang="ko-KR" sz="1600" b="1" spc="-150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1600" b="1" spc="-150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년간의</a:t>
            </a:r>
            <a:endParaRPr lang="en-US" altLang="ko-KR" sz="1600" b="1" spc="-150" dirty="0" smtClean="0">
              <a:ln w="11430"/>
              <a:effectLst>
                <a:glow rad="139700">
                  <a:schemeClr val="bg1">
                    <a:alpha val="40000"/>
                  </a:schemeClr>
                </a:glo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600" b="1" spc="-150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성과 분석</a:t>
            </a:r>
            <a:endParaRPr lang="ko-KR" altLang="en-US" sz="1600" b="1" spc="-150" dirty="0">
              <a:ln w="11430"/>
              <a:effectLst>
                <a:glow rad="139700">
                  <a:schemeClr val="bg1">
                    <a:alpha val="40000"/>
                  </a:schemeClr>
                </a:glo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135603" y="3768062"/>
            <a:ext cx="1728192" cy="561527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600" b="1" spc="-150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대국민</a:t>
            </a:r>
            <a:endParaRPr lang="en-US" altLang="ko-KR" sz="1600" b="1" spc="-150" dirty="0" smtClean="0">
              <a:ln w="11430"/>
              <a:effectLst>
                <a:glow rad="139700">
                  <a:schemeClr val="bg1">
                    <a:alpha val="40000"/>
                  </a:schemeClr>
                </a:glo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600" b="1" spc="-150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여론조사</a:t>
            </a:r>
            <a:endParaRPr lang="ko-KR" altLang="en-US" sz="1600" b="1" spc="-150" dirty="0">
              <a:ln w="11430"/>
              <a:effectLst>
                <a:glow rad="139700">
                  <a:schemeClr val="bg1">
                    <a:alpha val="40000"/>
                  </a:schemeClr>
                </a:glo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768037" y="3042091"/>
            <a:ext cx="1728192" cy="315305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600" b="1" spc="-150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전문가 간담회</a:t>
            </a:r>
            <a:endParaRPr lang="ko-KR" altLang="en-US" sz="1600" b="1" spc="-150" dirty="0">
              <a:ln w="11430"/>
              <a:effectLst>
                <a:glow rad="139700">
                  <a:schemeClr val="bg1">
                    <a:alpha val="40000"/>
                  </a:schemeClr>
                </a:glo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393929" y="2248341"/>
            <a:ext cx="1728192" cy="315305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600" b="1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SNS</a:t>
            </a:r>
            <a:endParaRPr lang="ko-KR" altLang="en-US" sz="1600" b="1" dirty="0">
              <a:ln w="11430"/>
              <a:effectLst>
                <a:glow rad="139700">
                  <a:schemeClr val="bg1">
                    <a:alpha val="40000"/>
                  </a:schemeClr>
                </a:glo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044022" y="3168248"/>
            <a:ext cx="1728192" cy="315305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600" b="1" spc="-15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현장 목소리</a:t>
            </a:r>
            <a:endParaRPr lang="ko-KR" altLang="en-US" sz="1600" b="1" spc="-150" dirty="0">
              <a:ln w="11430"/>
              <a:effectLst>
                <a:glow rad="139700">
                  <a:schemeClr val="bg1">
                    <a:alpha val="40000"/>
                  </a:schemeClr>
                </a:glo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088644" y="2023965"/>
            <a:ext cx="1728192" cy="561527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600" b="1" spc="-150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미진한 점</a:t>
            </a:r>
            <a:endParaRPr lang="en-US" altLang="ko-KR" sz="1600" b="1" spc="-150" dirty="0" smtClean="0">
              <a:ln w="11430"/>
              <a:effectLst>
                <a:glow rad="139700">
                  <a:schemeClr val="bg1">
                    <a:alpha val="40000"/>
                  </a:schemeClr>
                </a:glo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600" b="1" spc="-150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반성</a:t>
            </a:r>
            <a:endParaRPr lang="ko-KR" altLang="en-US" sz="1600" b="1" spc="-150" dirty="0">
              <a:ln w="11430"/>
              <a:effectLst>
                <a:glow rad="139700">
                  <a:schemeClr val="bg1">
                    <a:alpha val="40000"/>
                  </a:schemeClr>
                </a:glo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0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1" name="Text Box 37"/>
          <p:cNvSpPr txBox="1">
            <a:spLocks noChangeArrowheads="1"/>
          </p:cNvSpPr>
          <p:nvPr/>
        </p:nvSpPr>
        <p:spPr bwMode="auto">
          <a:xfrm>
            <a:off x="4391601" y="6616700"/>
            <a:ext cx="2744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kern="0" noProof="0" dirty="0" smtClean="0">
                <a:solidFill>
                  <a:srgbClr val="FFFFFF"/>
                </a:solidFill>
                <a:latin typeface="-윤고딕340" pitchFamily="18" charset="-127"/>
                <a:ea typeface="-윤고딕340" pitchFamily="18" charset="-127"/>
              </a:rPr>
              <a:t>2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9" name="AutoShape 15"/>
          <p:cNvSpPr>
            <a:spLocks noChangeArrowheads="1"/>
          </p:cNvSpPr>
          <p:nvPr/>
        </p:nvSpPr>
        <p:spPr bwMode="gray">
          <a:xfrm>
            <a:off x="5214529" y="2755251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AutoShape 16"/>
          <p:cNvSpPr>
            <a:spLocks noChangeArrowheads="1"/>
          </p:cNvSpPr>
          <p:nvPr/>
        </p:nvSpPr>
        <p:spPr bwMode="gray">
          <a:xfrm>
            <a:off x="5196322" y="2724299"/>
            <a:ext cx="2151247" cy="1787133"/>
          </a:xfrm>
          <a:prstGeom prst="hexagon">
            <a:avLst>
              <a:gd name="adj" fmla="val 28916"/>
              <a:gd name="vf" fmla="val 115470"/>
            </a:avLst>
          </a:prstGeom>
          <a:gradFill rotWithShape="1">
            <a:gsLst>
              <a:gs pos="0">
                <a:srgbClr val="E6E6E6"/>
              </a:gs>
              <a:gs pos="7500">
                <a:srgbClr val="7D8496"/>
              </a:gs>
              <a:gs pos="26500">
                <a:srgbClr val="E6E6E6"/>
              </a:gs>
              <a:gs pos="34000">
                <a:srgbClr val="7D8496"/>
              </a:gs>
              <a:gs pos="46500">
                <a:srgbClr val="E6E6E6"/>
              </a:gs>
              <a:gs pos="50000">
                <a:srgbClr val="FFFFFF"/>
              </a:gs>
              <a:gs pos="53500">
                <a:srgbClr val="E6E6E6"/>
              </a:gs>
              <a:gs pos="66000">
                <a:srgbClr val="7D8496"/>
              </a:gs>
              <a:gs pos="73500">
                <a:srgbClr val="E6E6E6"/>
              </a:gs>
              <a:gs pos="92500">
                <a:srgbClr val="7D8496"/>
              </a:gs>
              <a:gs pos="100000">
                <a:srgbClr val="E6E6E6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AutoShape 17"/>
          <p:cNvSpPr>
            <a:spLocks noChangeArrowheads="1"/>
          </p:cNvSpPr>
          <p:nvPr/>
        </p:nvSpPr>
        <p:spPr bwMode="gray">
          <a:xfrm>
            <a:off x="5322372" y="2831958"/>
            <a:ext cx="1890744" cy="1571816"/>
          </a:xfrm>
          <a:prstGeom prst="hexagon">
            <a:avLst>
              <a:gd name="adj" fmla="val 28896"/>
              <a:gd name="vf" fmla="val 115470"/>
            </a:avLst>
          </a:prstGeom>
          <a:blipFill>
            <a:blip r:embed="rId8" cstate="print"/>
            <a:stretch>
              <a:fillRect/>
            </a:stretch>
          </a:blip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399713" y="4052545"/>
            <a:ext cx="1728192" cy="315305"/>
          </a:xfrm>
          <a:prstGeom prst="rect">
            <a:avLst/>
          </a:prstGeom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600" b="1" spc="-150" dirty="0" smtClean="0">
                <a:ln w="11430"/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HY헤드라인M" pitchFamily="18" charset="-127"/>
                <a:ea typeface="HY헤드라인M" pitchFamily="18" charset="-127"/>
              </a:rPr>
              <a:t>언론</a:t>
            </a:r>
            <a:endParaRPr lang="ko-KR" altLang="en-US" sz="1600" b="1" spc="-150" dirty="0">
              <a:ln w="11430"/>
              <a:effectLst>
                <a:glow rad="139700">
                  <a:schemeClr val="bg1">
                    <a:alpha val="40000"/>
                  </a:schemeClr>
                </a:glo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gray">
          <a:xfrm rot="5400000">
            <a:off x="425069" y="5066272"/>
            <a:ext cx="1165255" cy="1656368"/>
          </a:xfrm>
          <a:prstGeom prst="rect">
            <a:avLst/>
          </a:prstGeom>
          <a:gradFill rotWithShape="1">
            <a:gsLst>
              <a:gs pos="0">
                <a:srgbClr val="333399"/>
              </a:gs>
              <a:gs pos="100000">
                <a:srgbClr val="333399">
                  <a:gamma/>
                  <a:shade val="46275"/>
                  <a:invGamma/>
                </a:srgb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gray">
          <a:xfrm rot="5400000">
            <a:off x="2207267" y="5066272"/>
            <a:ext cx="1165255" cy="1656368"/>
          </a:xfrm>
          <a:prstGeom prst="rect">
            <a:avLst/>
          </a:prstGeom>
          <a:gradFill rotWithShape="1">
            <a:gsLst>
              <a:gs pos="0">
                <a:schemeClr val="accent3">
                  <a:lumMod val="75000"/>
                </a:schemeClr>
              </a:gs>
              <a:gs pos="100000">
                <a:srgbClr val="99CC00">
                  <a:gamma/>
                  <a:shade val="46275"/>
                  <a:invGamma/>
                </a:srgb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5" name="Rectangle 9"/>
          <p:cNvSpPr>
            <a:spLocks noChangeArrowheads="1"/>
          </p:cNvSpPr>
          <p:nvPr/>
        </p:nvSpPr>
        <p:spPr bwMode="gray">
          <a:xfrm rot="5400000">
            <a:off x="3989465" y="5066272"/>
            <a:ext cx="1165255" cy="1656368"/>
          </a:xfrm>
          <a:prstGeom prst="rect">
            <a:avLst/>
          </a:prstGeom>
          <a:gradFill rotWithShape="1">
            <a:gsLst>
              <a:gs pos="0">
                <a:srgbClr val="3279D8"/>
              </a:gs>
              <a:gs pos="100000">
                <a:srgbClr val="3279D8">
                  <a:gamma/>
                  <a:shade val="46275"/>
                  <a:invGamma/>
                </a:srgb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gray">
          <a:xfrm rot="5400000">
            <a:off x="5771663" y="5066274"/>
            <a:ext cx="1165255" cy="1656368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gray">
          <a:xfrm rot="5400000">
            <a:off x="7554394" y="5065735"/>
            <a:ext cx="1164003" cy="1656184"/>
          </a:xfrm>
          <a:prstGeom prst="rect">
            <a:avLst/>
          </a:prstGeom>
          <a:gradFill rotWithShape="1">
            <a:gsLst>
              <a:gs pos="0">
                <a:srgbClr val="B67FF3"/>
              </a:gs>
              <a:gs pos="100000">
                <a:srgbClr val="B67FF3">
                  <a:gamma/>
                  <a:shade val="46275"/>
                  <a:invGamma/>
                </a:srgb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" name="Text Box 7"/>
          <p:cNvSpPr txBox="1">
            <a:spLocks noChangeArrowheads="1"/>
          </p:cNvSpPr>
          <p:nvPr/>
        </p:nvSpPr>
        <p:spPr bwMode="auto">
          <a:xfrm>
            <a:off x="-204278" y="5579343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 algn="ctr" latinLnBrk="0">
              <a:defRPr/>
            </a:pPr>
            <a:r>
              <a:rPr lang="ko-KR" altLang="en-US" sz="1800" kern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공정한 </a:t>
            </a:r>
            <a:endParaRPr lang="en-US" altLang="ko-KR" sz="1800" kern="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 latinLnBrk="0">
              <a:defRPr/>
            </a:pPr>
            <a:r>
              <a:rPr lang="ko-KR" altLang="en-US" sz="1800" kern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선거사건 수사</a:t>
            </a:r>
            <a:endParaRPr lang="ko-KR" altLang="en-US" sz="1800" kern="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3346623" y="5571462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 algn="ctr" latinLnBrk="0">
              <a:defRPr/>
            </a:pPr>
            <a:r>
              <a:rPr lang="ko-KR" altLang="en-US" sz="1800" kern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서민∙사회적</a:t>
            </a:r>
            <a:endParaRPr lang="en-US" altLang="ko-KR" sz="1800" kern="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 latinLnBrk="0">
              <a:defRPr/>
            </a:pPr>
            <a:r>
              <a:rPr lang="ko-KR" altLang="en-US" sz="1800" kern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약자 보호</a:t>
            </a:r>
            <a:endParaRPr lang="ko-KR" altLang="ko-KR" sz="1800" kern="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5146823" y="5547713"/>
            <a:ext cx="2449513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 algn="ctr" latinLnBrk="0">
              <a:defRPr/>
            </a:pPr>
            <a:r>
              <a:rPr lang="ko-KR" altLang="en-US" sz="1800" kern="0" spc="-15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미래를 준비하는</a:t>
            </a:r>
            <a:endParaRPr lang="en-US" altLang="ko-KR" sz="1800" kern="0" spc="-15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 latinLnBrk="0">
              <a:defRPr/>
            </a:pPr>
            <a:r>
              <a:rPr lang="ko-KR" altLang="en-US" sz="1800" kern="0" spc="-15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스마트 법무행정</a:t>
            </a:r>
            <a:endParaRPr lang="ko-KR" altLang="ko-KR" sz="1800" kern="0" spc="-15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0" name="Text Box 16"/>
          <p:cNvSpPr txBox="1">
            <a:spLocks noChangeArrowheads="1"/>
          </p:cNvSpPr>
          <p:nvPr/>
        </p:nvSpPr>
        <p:spPr bwMode="auto">
          <a:xfrm>
            <a:off x="6898765" y="5433349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 algn="ctr" latinLnBrk="0">
              <a:defRPr/>
            </a:pPr>
            <a:r>
              <a:rPr lang="ko-KR" altLang="en-US" sz="1800" kern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검사의</a:t>
            </a:r>
            <a:endParaRPr lang="en-US" altLang="ko-KR" sz="1800" kern="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 latinLnBrk="0">
              <a:defRPr/>
            </a:pPr>
            <a:r>
              <a:rPr lang="ko-KR" altLang="en-US" sz="1800" kern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비위 방지와</a:t>
            </a:r>
            <a:endParaRPr lang="en-US" altLang="ko-KR" sz="1800" kern="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 latinLnBrk="0">
              <a:defRPr/>
            </a:pPr>
            <a:r>
              <a:rPr lang="ko-KR" altLang="en-US" sz="1800" kern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청렴성 제고</a:t>
            </a:r>
            <a:endParaRPr lang="ko-KR" altLang="ko-KR" sz="1800" kern="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1571414" y="5567468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 algn="ctr" latinLnBrk="0">
              <a:defRPr/>
            </a:pPr>
            <a:r>
              <a:rPr lang="ko-KR" altLang="en-US" sz="1800" kern="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국격에</a:t>
            </a:r>
            <a:r>
              <a:rPr lang="ko-KR" altLang="en-US" sz="1800" kern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걸맞은</a:t>
            </a:r>
            <a:endParaRPr lang="en-US" altLang="ko-KR" sz="1800" kern="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 latinLnBrk="0">
              <a:defRPr/>
            </a:pPr>
            <a:r>
              <a:rPr lang="ko-KR" altLang="en-US" sz="1800" kern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법질서 확립</a:t>
            </a:r>
            <a:endParaRPr lang="ko-KR" altLang="ko-KR" sz="1800" kern="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2" descr="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24" descr="0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89236"/>
            <a:ext cx="7488832" cy="141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554535" y="3029598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ko-KR" altLang="en-US" sz="2800" kern="0" spc="30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공정한 선거사건 수사</a:t>
            </a:r>
            <a:endParaRPr lang="ko-KR" altLang="en-US" sz="2800" kern="0" spc="3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1679236" y="3055572"/>
            <a:ext cx="354012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/>
          <a:lstStyle/>
          <a:p>
            <a:pPr algn="ctr" latinLnBrk="0">
              <a:defRPr/>
            </a:pPr>
            <a:r>
              <a:rPr lang="en-US" altLang="ko-KR" sz="2700" b="1" kern="0" dirty="0" smtClean="0">
                <a:solidFill>
                  <a:srgbClr val="FFFF99"/>
                </a:solidFill>
                <a:latin typeface="+mj-ea"/>
                <a:ea typeface="+mj-ea"/>
              </a:rPr>
              <a:t>I</a:t>
            </a:r>
            <a:endParaRPr lang="en-US" altLang="ko-KR" sz="2700" b="1" kern="0" dirty="0">
              <a:solidFill>
                <a:srgbClr val="FFFF99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AutoShape 18"/>
          <p:cNvSpPr>
            <a:spLocks noChangeArrowheads="1"/>
          </p:cNvSpPr>
          <p:nvPr/>
        </p:nvSpPr>
        <p:spPr bwMode="auto">
          <a:xfrm>
            <a:off x="167637" y="1988840"/>
            <a:ext cx="4248472" cy="4392488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5" name="AutoShape 18"/>
          <p:cNvSpPr>
            <a:spLocks noChangeArrowheads="1"/>
          </p:cNvSpPr>
          <p:nvPr/>
        </p:nvSpPr>
        <p:spPr bwMode="auto">
          <a:xfrm>
            <a:off x="4691508" y="1988840"/>
            <a:ext cx="4344988" cy="4392488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7" name="AutoShape 3"/>
          <p:cNvSpPr>
            <a:spLocks noChangeArrowheads="1"/>
          </p:cNvSpPr>
          <p:nvPr/>
        </p:nvSpPr>
        <p:spPr bwMode="ltGray">
          <a:xfrm flipH="1">
            <a:off x="6744115" y="4653136"/>
            <a:ext cx="2160000" cy="17281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2700" algn="ctr">
            <a:noFill/>
            <a:miter lim="800000"/>
            <a:headEnd/>
            <a:tailEnd/>
          </a:ln>
          <a:effectLst>
            <a:softEdge rad="127000"/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AutoShape 4"/>
          <p:cNvSpPr>
            <a:spLocks noChangeArrowheads="1"/>
          </p:cNvSpPr>
          <p:nvPr/>
        </p:nvSpPr>
        <p:spPr bwMode="auto">
          <a:xfrm flipV="1">
            <a:off x="479419" y="2899678"/>
            <a:ext cx="3672408" cy="3108219"/>
          </a:xfrm>
          <a:prstGeom prst="roundRect">
            <a:avLst>
              <a:gd name="adj" fmla="val 5032"/>
            </a:avLst>
          </a:prstGeom>
          <a:gradFill rotWithShape="1">
            <a:gsLst>
              <a:gs pos="0">
                <a:srgbClr val="DDDDDD"/>
              </a:gs>
              <a:gs pos="50000">
                <a:schemeClr val="bg1"/>
              </a:gs>
              <a:gs pos="100000">
                <a:srgbClr val="DDDDDD"/>
              </a:gs>
            </a:gsLst>
            <a:lin ang="2700000" scaled="1"/>
          </a:gradFill>
          <a:ln w="31750">
            <a:solidFill>
              <a:srgbClr val="A8CCF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9" name="Freeform 33"/>
          <p:cNvSpPr>
            <a:spLocks/>
          </p:cNvSpPr>
          <p:nvPr/>
        </p:nvSpPr>
        <p:spPr bwMode="auto">
          <a:xfrm>
            <a:off x="1413937" y="3651105"/>
            <a:ext cx="1801786" cy="340568"/>
          </a:xfrm>
          <a:custGeom>
            <a:avLst/>
            <a:gdLst>
              <a:gd name="connsiteX0" fmla="*/ 0 w 8281"/>
              <a:gd name="connsiteY0" fmla="*/ 9286 h 9286"/>
              <a:gd name="connsiteX1" fmla="*/ 1808 w 8281"/>
              <a:gd name="connsiteY1" fmla="*/ 8272 h 9286"/>
              <a:gd name="connsiteX2" fmla="*/ 3290 w 8281"/>
              <a:gd name="connsiteY2" fmla="*/ 4470 h 9286"/>
              <a:gd name="connsiteX3" fmla="*/ 4920 w 8281"/>
              <a:gd name="connsiteY3" fmla="*/ 2443 h 9286"/>
              <a:gd name="connsiteX4" fmla="*/ 6594 w 8281"/>
              <a:gd name="connsiteY4" fmla="*/ 0 h 9286"/>
              <a:gd name="connsiteX5" fmla="*/ 8281 w 8281"/>
              <a:gd name="connsiteY5" fmla="*/ 0 h 9286"/>
              <a:gd name="connsiteX0" fmla="*/ 0 w 7963"/>
              <a:gd name="connsiteY0" fmla="*/ 10000 h 10000"/>
              <a:gd name="connsiteX1" fmla="*/ 2183 w 7963"/>
              <a:gd name="connsiteY1" fmla="*/ 8908 h 10000"/>
              <a:gd name="connsiteX2" fmla="*/ 3973 w 7963"/>
              <a:gd name="connsiteY2" fmla="*/ 4814 h 10000"/>
              <a:gd name="connsiteX3" fmla="*/ 5941 w 7963"/>
              <a:gd name="connsiteY3" fmla="*/ 2631 h 10000"/>
              <a:gd name="connsiteX4" fmla="*/ 7963 w 7963"/>
              <a:gd name="connsiteY4" fmla="*/ 0 h 10000"/>
              <a:gd name="connsiteX0" fmla="*/ 0 w 7461"/>
              <a:gd name="connsiteY0" fmla="*/ 7369 h 7369"/>
              <a:gd name="connsiteX1" fmla="*/ 2741 w 7461"/>
              <a:gd name="connsiteY1" fmla="*/ 6277 h 7369"/>
              <a:gd name="connsiteX2" fmla="*/ 4989 w 7461"/>
              <a:gd name="connsiteY2" fmla="*/ 2183 h 7369"/>
              <a:gd name="connsiteX3" fmla="*/ 7461 w 7461"/>
              <a:gd name="connsiteY3" fmla="*/ 0 h 7369"/>
              <a:gd name="connsiteX0" fmla="*/ 0 w 12464"/>
              <a:gd name="connsiteY0" fmla="*/ 0 h 65062"/>
              <a:gd name="connsiteX1" fmla="*/ 6138 w 12464"/>
              <a:gd name="connsiteY1" fmla="*/ 65062 h 65062"/>
              <a:gd name="connsiteX2" fmla="*/ 9151 w 12464"/>
              <a:gd name="connsiteY2" fmla="*/ 59506 h 65062"/>
              <a:gd name="connsiteX3" fmla="*/ 12464 w 12464"/>
              <a:gd name="connsiteY3" fmla="*/ 56544 h 65062"/>
              <a:gd name="connsiteX0" fmla="*/ 0 w 12464"/>
              <a:gd name="connsiteY0" fmla="*/ 0 h 59506"/>
              <a:gd name="connsiteX1" fmla="*/ 2464 w 12464"/>
              <a:gd name="connsiteY1" fmla="*/ 13746 h 59506"/>
              <a:gd name="connsiteX2" fmla="*/ 9151 w 12464"/>
              <a:gd name="connsiteY2" fmla="*/ 59506 h 59506"/>
              <a:gd name="connsiteX3" fmla="*/ 12464 w 12464"/>
              <a:gd name="connsiteY3" fmla="*/ 56544 h 59506"/>
              <a:gd name="connsiteX0" fmla="*/ 0 w 12464"/>
              <a:gd name="connsiteY0" fmla="*/ 0 h 56544"/>
              <a:gd name="connsiteX1" fmla="*/ 2464 w 12464"/>
              <a:gd name="connsiteY1" fmla="*/ 13746 h 56544"/>
              <a:gd name="connsiteX2" fmla="*/ 3559 w 12464"/>
              <a:gd name="connsiteY2" fmla="*/ 21383 h 56544"/>
              <a:gd name="connsiteX3" fmla="*/ 12464 w 12464"/>
              <a:gd name="connsiteY3" fmla="*/ 56544 h 56544"/>
              <a:gd name="connsiteX0" fmla="*/ 0 w 5201"/>
              <a:gd name="connsiteY0" fmla="*/ 0 h 22910"/>
              <a:gd name="connsiteX1" fmla="*/ 2464 w 5201"/>
              <a:gd name="connsiteY1" fmla="*/ 13746 h 22910"/>
              <a:gd name="connsiteX2" fmla="*/ 3559 w 5201"/>
              <a:gd name="connsiteY2" fmla="*/ 21383 h 22910"/>
              <a:gd name="connsiteX3" fmla="*/ 5201 w 5201"/>
              <a:gd name="connsiteY3" fmla="*/ 22910 h 22910"/>
              <a:gd name="connsiteX0" fmla="*/ 0 w 10000"/>
              <a:gd name="connsiteY0" fmla="*/ 0 h 10000"/>
              <a:gd name="connsiteX1" fmla="*/ 4738 w 10000"/>
              <a:gd name="connsiteY1" fmla="*/ 6000 h 10000"/>
              <a:gd name="connsiteX2" fmla="*/ 6843 w 10000"/>
              <a:gd name="connsiteY2" fmla="*/ 8667 h 10000"/>
              <a:gd name="connsiteX3" fmla="*/ 10000 w 10000"/>
              <a:gd name="connsiteY3" fmla="*/ 10000 h 10000"/>
              <a:gd name="connsiteX0" fmla="*/ 0 w 10000"/>
              <a:gd name="connsiteY0" fmla="*/ 0 h 10000"/>
              <a:gd name="connsiteX1" fmla="*/ 3159 w 10000"/>
              <a:gd name="connsiteY1" fmla="*/ 2667 h 10000"/>
              <a:gd name="connsiteX2" fmla="*/ 6843 w 10000"/>
              <a:gd name="connsiteY2" fmla="*/ 8667 h 10000"/>
              <a:gd name="connsiteX3" fmla="*/ 10000 w 10000"/>
              <a:gd name="connsiteY3" fmla="*/ 10000 h 10000"/>
              <a:gd name="connsiteX0" fmla="*/ 0 w 10000"/>
              <a:gd name="connsiteY0" fmla="*/ 0 h 10000"/>
              <a:gd name="connsiteX1" fmla="*/ 3159 w 10000"/>
              <a:gd name="connsiteY1" fmla="*/ 2667 h 10000"/>
              <a:gd name="connsiteX2" fmla="*/ 6583 w 10000"/>
              <a:gd name="connsiteY2" fmla="*/ 9913 h 10000"/>
              <a:gd name="connsiteX3" fmla="*/ 10000 w 10000"/>
              <a:gd name="connsiteY3" fmla="*/ 10000 h 10000"/>
              <a:gd name="connsiteX0" fmla="*/ 0 w 10794"/>
              <a:gd name="connsiteY0" fmla="*/ 0 h 11913"/>
              <a:gd name="connsiteX1" fmla="*/ 3159 w 10794"/>
              <a:gd name="connsiteY1" fmla="*/ 2667 h 11913"/>
              <a:gd name="connsiteX2" fmla="*/ 6583 w 10794"/>
              <a:gd name="connsiteY2" fmla="*/ 9913 h 11913"/>
              <a:gd name="connsiteX3" fmla="*/ 10794 w 10794"/>
              <a:gd name="connsiteY3" fmla="*/ 11913 h 11913"/>
              <a:gd name="connsiteX0" fmla="*/ 0 w 10268"/>
              <a:gd name="connsiteY0" fmla="*/ 0 h 11913"/>
              <a:gd name="connsiteX1" fmla="*/ 3159 w 10268"/>
              <a:gd name="connsiteY1" fmla="*/ 2667 h 11913"/>
              <a:gd name="connsiteX2" fmla="*/ 6583 w 10268"/>
              <a:gd name="connsiteY2" fmla="*/ 9913 h 11913"/>
              <a:gd name="connsiteX3" fmla="*/ 10268 w 10268"/>
              <a:gd name="connsiteY3" fmla="*/ 11913 h 11913"/>
              <a:gd name="connsiteX0" fmla="*/ 0 w 6583"/>
              <a:gd name="connsiteY0" fmla="*/ 0 h 9913"/>
              <a:gd name="connsiteX1" fmla="*/ 3159 w 6583"/>
              <a:gd name="connsiteY1" fmla="*/ 2667 h 9913"/>
              <a:gd name="connsiteX2" fmla="*/ 6583 w 6583"/>
              <a:gd name="connsiteY2" fmla="*/ 9913 h 9913"/>
              <a:gd name="connsiteX0" fmla="*/ 0 w 4799"/>
              <a:gd name="connsiteY0" fmla="*/ 0 h 2690"/>
              <a:gd name="connsiteX1" fmla="*/ 4799 w 4799"/>
              <a:gd name="connsiteY1" fmla="*/ 2690 h 2690"/>
              <a:gd name="connsiteX0" fmla="*/ 0 w 26656"/>
              <a:gd name="connsiteY0" fmla="*/ 0 h 15001"/>
              <a:gd name="connsiteX1" fmla="*/ 26656 w 26656"/>
              <a:gd name="connsiteY1" fmla="*/ 15001 h 1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656" h="15001">
                <a:moveTo>
                  <a:pt x="0" y="0"/>
                </a:moveTo>
                <a:lnTo>
                  <a:pt x="26656" y="15001"/>
                </a:lnTo>
              </a:path>
            </a:pathLst>
          </a:custGeom>
          <a:noFill/>
          <a:ln w="1905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311653" y="2090543"/>
            <a:ext cx="3744416" cy="474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b="1" dirty="0" smtClean="0">
                <a:latin typeface="+mn-ea"/>
              </a:rPr>
              <a:t> 선거사범 감소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53" name="Rectangle 14"/>
          <p:cNvSpPr>
            <a:spLocks noChangeArrowheads="1"/>
          </p:cNvSpPr>
          <p:nvPr/>
        </p:nvSpPr>
        <p:spPr bwMode="auto">
          <a:xfrm>
            <a:off x="4716016" y="2180183"/>
            <a:ext cx="4104456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b="1" spc="-150" dirty="0" smtClean="0">
                <a:latin typeface="+mn-ea"/>
              </a:rPr>
              <a:t> 선거범죄 처리의 투명성</a:t>
            </a:r>
            <a:r>
              <a:rPr lang="ko-KR" altLang="en-US" b="1" spc="-150" dirty="0" smtClean="0">
                <a:latin typeface="맑은 고딕"/>
                <a:ea typeface="맑은 고딕"/>
              </a:rPr>
              <a:t>∙공정성</a:t>
            </a:r>
            <a:r>
              <a:rPr lang="ko-KR" altLang="en-US" b="1" spc="-150" dirty="0" smtClean="0">
                <a:latin typeface="+mn-ea"/>
              </a:rPr>
              <a:t> 요구 </a:t>
            </a:r>
            <a:endParaRPr lang="en-US" altLang="ko-KR" b="1" spc="-150" dirty="0" smtClean="0">
              <a:latin typeface="+mn-ea"/>
            </a:endParaRPr>
          </a:p>
        </p:txBody>
      </p:sp>
      <p:pic>
        <p:nvPicPr>
          <p:cNvPr id="54" name="Picture 12" descr="036"/>
          <p:cNvPicPr>
            <a:picLocks noChangeAspect="1" noChangeArrowheads="1"/>
          </p:cNvPicPr>
          <p:nvPr/>
        </p:nvPicPr>
        <p:blipFill>
          <a:blip r:embed="rId4" cstate="print">
            <a:lum bright="42000" contrast="-18000"/>
            <a:grayscl/>
          </a:blip>
          <a:srcRect/>
          <a:stretch>
            <a:fillRect/>
          </a:stretch>
        </p:blipFill>
        <p:spPr bwMode="auto">
          <a:xfrm>
            <a:off x="695443" y="4846345"/>
            <a:ext cx="3024336" cy="475109"/>
          </a:xfrm>
          <a:prstGeom prst="rect">
            <a:avLst/>
          </a:prstGeom>
          <a:noFill/>
        </p:spPr>
      </p:pic>
      <p:sp>
        <p:nvSpPr>
          <p:cNvPr id="55" name="Freeform 50"/>
          <p:cNvSpPr>
            <a:spLocks/>
          </p:cNvSpPr>
          <p:nvPr/>
        </p:nvSpPr>
        <p:spPr bwMode="auto">
          <a:xfrm>
            <a:off x="1393616" y="4270277"/>
            <a:ext cx="1837213" cy="357593"/>
          </a:xfrm>
          <a:custGeom>
            <a:avLst/>
            <a:gdLst>
              <a:gd name="connsiteX0" fmla="*/ 0 w 10000"/>
              <a:gd name="connsiteY0" fmla="*/ 0 h 10000"/>
              <a:gd name="connsiteX1" fmla="*/ 1841 w 10000"/>
              <a:gd name="connsiteY1" fmla="*/ 3062 h 10000"/>
              <a:gd name="connsiteX2" fmla="*/ 4942 w 10000"/>
              <a:gd name="connsiteY2" fmla="*/ 10000 h 10000"/>
              <a:gd name="connsiteX3" fmla="*/ 6666 w 10000"/>
              <a:gd name="connsiteY3" fmla="*/ 8265 h 10000"/>
              <a:gd name="connsiteX4" fmla="*/ 8342 w 10000"/>
              <a:gd name="connsiteY4" fmla="*/ 7436 h 10000"/>
              <a:gd name="connsiteX5" fmla="*/ 10000 w 10000"/>
              <a:gd name="connsiteY5" fmla="*/ 8431 h 10000"/>
              <a:gd name="connsiteX0" fmla="*/ 0 w 10000"/>
              <a:gd name="connsiteY0" fmla="*/ 0 h 8431"/>
              <a:gd name="connsiteX1" fmla="*/ 1841 w 10000"/>
              <a:gd name="connsiteY1" fmla="*/ 3062 h 8431"/>
              <a:gd name="connsiteX2" fmla="*/ 6666 w 10000"/>
              <a:gd name="connsiteY2" fmla="*/ 8265 h 8431"/>
              <a:gd name="connsiteX3" fmla="*/ 8342 w 10000"/>
              <a:gd name="connsiteY3" fmla="*/ 7436 h 8431"/>
              <a:gd name="connsiteX4" fmla="*/ 10000 w 10000"/>
              <a:gd name="connsiteY4" fmla="*/ 8431 h 8431"/>
              <a:gd name="connsiteX0" fmla="*/ 0 w 10000"/>
              <a:gd name="connsiteY0" fmla="*/ 0 h 10000"/>
              <a:gd name="connsiteX1" fmla="*/ 1841 w 10000"/>
              <a:gd name="connsiteY1" fmla="*/ 3632 h 10000"/>
              <a:gd name="connsiteX2" fmla="*/ 8342 w 10000"/>
              <a:gd name="connsiteY2" fmla="*/ 8820 h 10000"/>
              <a:gd name="connsiteX3" fmla="*/ 10000 w 10000"/>
              <a:gd name="connsiteY3" fmla="*/ 10000 h 10000"/>
              <a:gd name="connsiteX0" fmla="*/ 0 w 10000"/>
              <a:gd name="connsiteY0" fmla="*/ 0 h 10000"/>
              <a:gd name="connsiteX1" fmla="*/ 1841 w 10000"/>
              <a:gd name="connsiteY1" fmla="*/ 3632 h 10000"/>
              <a:gd name="connsiteX2" fmla="*/ 10000 w 10000"/>
              <a:gd name="connsiteY2" fmla="*/ 10000 h 10000"/>
              <a:gd name="connsiteX0" fmla="*/ 0 w 1841"/>
              <a:gd name="connsiteY0" fmla="*/ 0 h 3632"/>
              <a:gd name="connsiteX1" fmla="*/ 1841 w 1841"/>
              <a:gd name="connsiteY1" fmla="*/ 3632 h 3632"/>
              <a:gd name="connsiteX0" fmla="*/ 0 w 10000"/>
              <a:gd name="connsiteY0" fmla="*/ 0 h 6667"/>
              <a:gd name="connsiteX1" fmla="*/ 10000 w 10000"/>
              <a:gd name="connsiteY1" fmla="*/ 6667 h 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6667">
                <a:moveTo>
                  <a:pt x="0" y="0"/>
                </a:moveTo>
                <a:lnTo>
                  <a:pt x="10000" y="6667"/>
                </a:lnTo>
              </a:path>
            </a:pathLst>
          </a:custGeom>
          <a:noFill/>
          <a:ln w="19050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56" name="Picture 36" descr="00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7500" y="4126262"/>
            <a:ext cx="230340" cy="234429"/>
          </a:xfrm>
          <a:prstGeom prst="rect">
            <a:avLst/>
          </a:prstGeom>
          <a:noFill/>
        </p:spPr>
      </p:pic>
      <p:pic>
        <p:nvPicPr>
          <p:cNvPr id="57" name="Picture 37" descr="00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662" y="4517670"/>
            <a:ext cx="230340" cy="234429"/>
          </a:xfrm>
          <a:prstGeom prst="rect">
            <a:avLst/>
          </a:prstGeom>
          <a:noFill/>
        </p:spPr>
      </p:pic>
      <p:sp>
        <p:nvSpPr>
          <p:cNvPr id="58" name="TextBox 85"/>
          <p:cNvSpPr txBox="1">
            <a:spLocks noChangeArrowheads="1"/>
          </p:cNvSpPr>
          <p:nvPr/>
        </p:nvSpPr>
        <p:spPr bwMode="auto">
          <a:xfrm>
            <a:off x="1197020" y="3852320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ea typeface="굴림" pitchFamily="50" charset="-127"/>
              </a:rPr>
              <a:t>3,797</a:t>
            </a:r>
            <a:endParaRPr kumimoji="0" lang="en-US" altLang="ko-KR" sz="13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sp>
        <p:nvSpPr>
          <p:cNvPr id="60" name="TextBox 85"/>
          <p:cNvSpPr txBox="1">
            <a:spLocks noChangeArrowheads="1"/>
          </p:cNvSpPr>
          <p:nvPr/>
        </p:nvSpPr>
        <p:spPr bwMode="auto">
          <a:xfrm>
            <a:off x="3087762" y="4701335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ea typeface="굴림" pitchFamily="50" charset="-127"/>
              </a:rPr>
              <a:t>1,965</a:t>
            </a:r>
            <a:endParaRPr kumimoji="0" lang="en-US" altLang="ko-KR" sz="13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sp>
        <p:nvSpPr>
          <p:cNvPr id="66" name="TextBox 80"/>
          <p:cNvSpPr txBox="1">
            <a:spLocks noChangeArrowheads="1"/>
          </p:cNvSpPr>
          <p:nvPr/>
        </p:nvSpPr>
        <p:spPr bwMode="auto">
          <a:xfrm>
            <a:off x="526919" y="5302143"/>
            <a:ext cx="18484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i="1" kern="0" dirty="0" smtClean="0"/>
              <a:t>17</a:t>
            </a:r>
            <a:r>
              <a:rPr lang="ko-KR" altLang="en-US" sz="1400" b="1" i="1" kern="0" dirty="0" err="1" smtClean="0"/>
              <a:t>대총선</a:t>
            </a:r>
            <a:r>
              <a:rPr lang="en-US" altLang="ko-KR" sz="1400" b="1" i="1" kern="0" dirty="0" smtClean="0"/>
              <a:t>( 2004 )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i="1" kern="0" dirty="0" smtClean="0"/>
              <a:t>4</a:t>
            </a:r>
            <a:r>
              <a:rPr lang="ko-KR" altLang="en-US" sz="1400" b="1" i="1" kern="0" dirty="0" smtClean="0"/>
              <a:t>회 지방선거</a:t>
            </a:r>
            <a:r>
              <a:rPr lang="en-US" altLang="ko-KR" sz="1400" b="1" i="1" kern="0" dirty="0" smtClean="0"/>
              <a:t>(2006)</a:t>
            </a:r>
            <a:endParaRPr kumimoji="0" lang="en-US" altLang="ko-KR" sz="1400" b="1" i="0" u="none" strike="noStrike" kern="0" cap="none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67" name="Picture 37" descr="0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49601" y="3541228"/>
            <a:ext cx="218008" cy="221703"/>
          </a:xfrm>
          <a:prstGeom prst="rect">
            <a:avLst/>
          </a:prstGeom>
          <a:noFill/>
        </p:spPr>
      </p:pic>
      <p:sp>
        <p:nvSpPr>
          <p:cNvPr id="68" name="TextBox 87"/>
          <p:cNvSpPr txBox="1">
            <a:spLocks noChangeArrowheads="1"/>
          </p:cNvSpPr>
          <p:nvPr/>
        </p:nvSpPr>
        <p:spPr bwMode="auto">
          <a:xfrm>
            <a:off x="999659" y="3259718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300" b="1" dirty="0" smtClean="0">
                <a:solidFill>
                  <a:srgbClr val="003399"/>
                </a:solidFill>
                <a:ea typeface="굴림" pitchFamily="50" charset="-127"/>
              </a:rPr>
              <a:t>6,933</a:t>
            </a:r>
            <a:endParaRPr lang="en-US" altLang="ko-KR" sz="1300" b="1" dirty="0">
              <a:solidFill>
                <a:srgbClr val="003399"/>
              </a:solidFill>
            </a:endParaRPr>
          </a:p>
        </p:txBody>
      </p:sp>
      <p:pic>
        <p:nvPicPr>
          <p:cNvPr id="69" name="Picture 37" descr="0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3555" y="3904559"/>
            <a:ext cx="218008" cy="221703"/>
          </a:xfrm>
          <a:prstGeom prst="rect">
            <a:avLst/>
          </a:prstGeom>
          <a:noFill/>
        </p:spPr>
      </p:pic>
      <p:sp>
        <p:nvSpPr>
          <p:cNvPr id="70" name="TextBox 87"/>
          <p:cNvSpPr txBox="1">
            <a:spLocks noChangeArrowheads="1"/>
          </p:cNvSpPr>
          <p:nvPr/>
        </p:nvSpPr>
        <p:spPr bwMode="auto">
          <a:xfrm>
            <a:off x="2883613" y="4134225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300" b="1" dirty="0" smtClean="0">
                <a:solidFill>
                  <a:srgbClr val="003399"/>
                </a:solidFill>
                <a:ea typeface="굴림" pitchFamily="50" charset="-127"/>
              </a:rPr>
              <a:t>4,630</a:t>
            </a:r>
            <a:endParaRPr lang="en-US" altLang="ko-KR" sz="1300" b="1" dirty="0">
              <a:solidFill>
                <a:srgbClr val="003399"/>
              </a:solidFill>
            </a:endParaRPr>
          </a:p>
        </p:txBody>
      </p:sp>
      <p:sp>
        <p:nvSpPr>
          <p:cNvPr id="71" name="TextBox 85"/>
          <p:cNvSpPr txBox="1">
            <a:spLocks noChangeArrowheads="1"/>
          </p:cNvSpPr>
          <p:nvPr/>
        </p:nvSpPr>
        <p:spPr bwMode="auto">
          <a:xfrm>
            <a:off x="765790" y="4116102"/>
            <a:ext cx="503238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100" b="1" kern="0" dirty="0" smtClean="0">
                <a:solidFill>
                  <a:srgbClr val="C00000"/>
                </a:solidFill>
                <a:latin typeface="+mn-ea"/>
              </a:rPr>
              <a:t>총선</a:t>
            </a:r>
            <a:endParaRPr kumimoji="0" lang="en-US" altLang="ko-KR" sz="11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72" name="TextBox 85"/>
          <p:cNvSpPr txBox="1">
            <a:spLocks noChangeArrowheads="1"/>
          </p:cNvSpPr>
          <p:nvPr/>
        </p:nvSpPr>
        <p:spPr bwMode="auto">
          <a:xfrm>
            <a:off x="642169" y="3500980"/>
            <a:ext cx="503238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ea"/>
              </a:rPr>
              <a:t>지방선거</a:t>
            </a:r>
            <a:endParaRPr kumimoji="0" lang="en-US" altLang="ko-KR" sz="11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73" name="TextBox 80"/>
          <p:cNvSpPr txBox="1">
            <a:spLocks noChangeArrowheads="1"/>
          </p:cNvSpPr>
          <p:nvPr/>
        </p:nvSpPr>
        <p:spPr bwMode="auto">
          <a:xfrm>
            <a:off x="2351627" y="5302143"/>
            <a:ext cx="18484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i="1" kern="0" dirty="0" smtClean="0"/>
              <a:t>18</a:t>
            </a:r>
            <a:r>
              <a:rPr lang="ko-KR" altLang="en-US" sz="1400" b="1" i="1" kern="0" dirty="0" err="1" smtClean="0"/>
              <a:t>대총선</a:t>
            </a:r>
            <a:r>
              <a:rPr lang="en-US" altLang="ko-KR" sz="1400" b="1" i="1" kern="0" dirty="0" smtClean="0"/>
              <a:t>( 2008 )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i="1" kern="0" dirty="0" smtClean="0"/>
              <a:t>5</a:t>
            </a:r>
            <a:r>
              <a:rPr lang="ko-KR" altLang="en-US" sz="1400" b="1" i="1" kern="0" dirty="0" smtClean="0"/>
              <a:t>회 지방선거</a:t>
            </a:r>
            <a:r>
              <a:rPr lang="en-US" altLang="ko-KR" sz="1400" b="1" i="1" kern="0" dirty="0" smtClean="0"/>
              <a:t>(2010)</a:t>
            </a:r>
            <a:endParaRPr kumimoji="0" lang="en-US" altLang="ko-KR" sz="1400" b="1" i="0" u="none" strike="noStrike" kern="0" cap="none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85" name="Rectangle 14"/>
          <p:cNvSpPr>
            <a:spLocks noChangeArrowheads="1"/>
          </p:cNvSpPr>
          <p:nvPr/>
        </p:nvSpPr>
        <p:spPr bwMode="auto">
          <a:xfrm>
            <a:off x="4716016" y="2753722"/>
            <a:ext cx="4320480" cy="127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b="1" dirty="0" smtClean="0">
                <a:latin typeface="+mn-ea"/>
              </a:rPr>
              <a:t> </a:t>
            </a:r>
            <a:r>
              <a:rPr lang="en-US" altLang="ko-KR" b="1" spc="-150" dirty="0" smtClean="0">
                <a:latin typeface="+mn-ea"/>
              </a:rPr>
              <a:t>SNS</a:t>
            </a:r>
            <a:r>
              <a:rPr lang="ko-KR" altLang="en-US" b="1" spc="-150" dirty="0" smtClean="0">
                <a:latin typeface="+mn-ea"/>
              </a:rPr>
              <a:t> 등 온라인 선거운동 비중 증가</a:t>
            </a:r>
            <a:endParaRPr lang="en-US" altLang="ko-KR" b="1" spc="-150" dirty="0" smtClean="0">
              <a:latin typeface="+mn-ea"/>
            </a:endParaRPr>
          </a:p>
          <a:p>
            <a:pPr algn="l">
              <a:spcBef>
                <a:spcPct val="20000"/>
              </a:spcBef>
            </a:pPr>
            <a:endParaRPr lang="en-US" altLang="ko-KR" sz="1000" b="1" dirty="0" smtClean="0">
              <a:latin typeface="+mn-ea"/>
            </a:endParaRPr>
          </a:p>
          <a:p>
            <a:pPr algn="l">
              <a:spcBef>
                <a:spcPct val="20000"/>
              </a:spcBef>
              <a:buFontTx/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총선</a:t>
            </a:r>
            <a:r>
              <a:rPr lang="ko-KR" altLang="en-US" b="1" dirty="0" smtClean="0">
                <a:latin typeface="맑은 고딕"/>
                <a:ea typeface="맑은 고딕"/>
              </a:rPr>
              <a:t>∙대선 실시</a:t>
            </a:r>
            <a:r>
              <a:rPr lang="en-US" altLang="ko-KR" b="1" dirty="0" smtClean="0">
                <a:latin typeface="맑은 고딕"/>
                <a:ea typeface="맑은 고딕"/>
              </a:rPr>
              <a:t>, </a:t>
            </a:r>
            <a:r>
              <a:rPr lang="ko-KR" altLang="en-US" b="1" dirty="0" smtClean="0">
                <a:latin typeface="맑은 고딕"/>
                <a:ea typeface="맑은 고딕"/>
              </a:rPr>
              <a:t>재외선거 최초 시행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 algn="l">
              <a:spcBef>
                <a:spcPct val="20000"/>
              </a:spcBef>
            </a:pPr>
            <a:r>
              <a:rPr lang="en-US" altLang="ko-KR" b="1" dirty="0" smtClean="0">
                <a:latin typeface="맑은 고딕"/>
                <a:ea typeface="맑은 고딕"/>
              </a:rPr>
              <a:t>  ⇒ </a:t>
            </a:r>
            <a:r>
              <a:rPr lang="ko-KR" altLang="en-US" b="1" dirty="0" smtClean="0">
                <a:latin typeface="+mn-ea"/>
              </a:rPr>
              <a:t>선거분위기 조기 과열 우려</a:t>
            </a:r>
            <a:endParaRPr lang="en-US" altLang="ko-KR" b="1" dirty="0" smtClean="0">
              <a:latin typeface="+mn-ea"/>
            </a:endParaRPr>
          </a:p>
        </p:txBody>
      </p:sp>
      <p:pic>
        <p:nvPicPr>
          <p:cNvPr id="42" name="Picture 2" descr="하얀바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0529" y="1052736"/>
            <a:ext cx="4572000" cy="8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" name="Group 8"/>
          <p:cNvGrpSpPr>
            <a:grpSpLocks/>
          </p:cNvGrpSpPr>
          <p:nvPr/>
        </p:nvGrpSpPr>
        <p:grpSpPr bwMode="auto">
          <a:xfrm>
            <a:off x="287832" y="1226420"/>
            <a:ext cx="576264" cy="509588"/>
            <a:chOff x="635" y="2291"/>
            <a:chExt cx="340" cy="321"/>
          </a:xfrm>
        </p:grpSpPr>
        <p:pic>
          <p:nvPicPr>
            <p:cNvPr id="44" name="Picture 9" descr="라운드박스-실버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5" y="2291"/>
              <a:ext cx="340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Rectangle 10"/>
            <p:cNvSpPr>
              <a:spLocks noChangeArrowheads="1"/>
            </p:cNvSpPr>
            <p:nvPr/>
          </p:nvSpPr>
          <p:spPr bwMode="gray">
            <a:xfrm>
              <a:off x="705" y="2300"/>
              <a:ext cx="18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kern="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  <a:endParaRPr kumimoji="0" lang="en-US" altLang="ko-KR" sz="18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46" name="직사각형 45"/>
          <p:cNvSpPr>
            <a:spLocks noChangeArrowheads="1"/>
          </p:cNvSpPr>
          <p:nvPr/>
        </p:nvSpPr>
        <p:spPr bwMode="auto">
          <a:xfrm>
            <a:off x="813604" y="1127884"/>
            <a:ext cx="3146836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latinLnBrk="0">
              <a:lnSpc>
                <a:spcPct val="150000"/>
              </a:lnSpc>
              <a:defRPr/>
            </a:pP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지난 </a:t>
            </a:r>
            <a:r>
              <a:rPr lang="en-US" altLang="ko-KR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년간의 성과</a:t>
            </a:r>
            <a:endParaRPr lang="en-US" altLang="ko-KR" sz="22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7" name="Picture 2" descr="하얀바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1052736"/>
            <a:ext cx="4608512" cy="8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" name="Group 8"/>
          <p:cNvGrpSpPr>
            <a:grpSpLocks/>
          </p:cNvGrpSpPr>
          <p:nvPr/>
        </p:nvGrpSpPr>
        <p:grpSpPr bwMode="auto">
          <a:xfrm>
            <a:off x="4859831" y="1226420"/>
            <a:ext cx="576264" cy="509588"/>
            <a:chOff x="635" y="2291"/>
            <a:chExt cx="340" cy="321"/>
          </a:xfrm>
        </p:grpSpPr>
        <p:pic>
          <p:nvPicPr>
            <p:cNvPr id="59" name="Picture 9" descr="라운드박스-실버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5" y="2291"/>
              <a:ext cx="340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" name="Rectangle 10"/>
            <p:cNvSpPr>
              <a:spLocks noChangeArrowheads="1"/>
            </p:cNvSpPr>
            <p:nvPr/>
          </p:nvSpPr>
          <p:spPr bwMode="gray">
            <a:xfrm>
              <a:off x="705" y="2300"/>
              <a:ext cx="18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kern="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endParaRPr kumimoji="0" lang="en-US" altLang="ko-KR" sz="18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62" name="직사각형 61"/>
          <p:cNvSpPr>
            <a:spLocks noChangeArrowheads="1"/>
          </p:cNvSpPr>
          <p:nvPr/>
        </p:nvSpPr>
        <p:spPr bwMode="auto">
          <a:xfrm>
            <a:off x="5472608" y="1127884"/>
            <a:ext cx="3384376" cy="52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latinLnBrk="0">
              <a:lnSpc>
                <a:spcPct val="150000"/>
              </a:lnSpc>
              <a:defRPr/>
            </a:pP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정책 환경</a:t>
            </a:r>
            <a:endParaRPr lang="en-US" altLang="ko-KR" sz="22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5" name="Picture 3"/>
          <p:cNvPicPr preferRelativeResize="0">
            <a:picLocks noChangeArrowheads="1"/>
          </p:cNvPicPr>
          <p:nvPr/>
        </p:nvPicPr>
        <p:blipFill>
          <a:blip r:embed="rId9" cstate="print"/>
          <a:srcRect l="3826" r="3826"/>
          <a:stretch>
            <a:fillRect/>
          </a:stretch>
        </p:blipFill>
        <p:spPr bwMode="auto">
          <a:xfrm>
            <a:off x="4680391" y="4640564"/>
            <a:ext cx="2160240" cy="1731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9" name="직사각형 78"/>
          <p:cNvSpPr/>
          <p:nvPr/>
        </p:nvSpPr>
        <p:spPr>
          <a:xfrm>
            <a:off x="179804" y="225999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공정한 선거사건 수사</a:t>
            </a:r>
            <a:endParaRPr lang="ko-KR" altLang="en-US" sz="2600" dirty="0">
              <a:ln w="12700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0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" name="Text Box 37"/>
          <p:cNvSpPr txBox="1">
            <a:spLocks noChangeArrowheads="1"/>
          </p:cNvSpPr>
          <p:nvPr/>
        </p:nvSpPr>
        <p:spPr bwMode="auto">
          <a:xfrm>
            <a:off x="4397625" y="6616700"/>
            <a:ext cx="2744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-윤고딕340" pitchFamily="18" charset="-127"/>
                <a:ea typeface="-윤고딕340" pitchFamily="18" charset="-127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444208" y="1626406"/>
            <a:ext cx="2664296" cy="187460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18" name="AutoShape 18"/>
          <p:cNvSpPr>
            <a:spLocks noChangeArrowheads="1"/>
          </p:cNvSpPr>
          <p:nvPr/>
        </p:nvSpPr>
        <p:spPr bwMode="auto">
          <a:xfrm>
            <a:off x="4573516" y="3440874"/>
            <a:ext cx="4374646" cy="2940454"/>
          </a:xfrm>
          <a:prstGeom prst="roundRect">
            <a:avLst>
              <a:gd name="adj" fmla="val 2111"/>
            </a:avLst>
          </a:prstGeom>
          <a:solidFill>
            <a:schemeClr val="bg1">
              <a:alpha val="60000"/>
            </a:schemeClr>
          </a:solidFill>
          <a:ln w="6350" algn="ctr">
            <a:solidFill>
              <a:schemeClr val="accent3">
                <a:lumMod val="50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AutoShape 66"/>
          <p:cNvSpPr>
            <a:spLocks noChangeArrowheads="1"/>
          </p:cNvSpPr>
          <p:nvPr/>
        </p:nvSpPr>
        <p:spPr bwMode="auto">
          <a:xfrm>
            <a:off x="4572000" y="3356992"/>
            <a:ext cx="4374000" cy="540000"/>
          </a:xfrm>
          <a:prstGeom prst="roundRect">
            <a:avLst>
              <a:gd name="adj" fmla="val 10093"/>
            </a:avLst>
          </a:prstGeom>
          <a:gradFill rotWithShape="1">
            <a:gsLst>
              <a:gs pos="0">
                <a:srgbClr val="00B050"/>
              </a:gs>
              <a:gs pos="100000">
                <a:srgbClr val="181D48"/>
              </a:gs>
            </a:gsLst>
            <a:lin ang="5400000" scaled="1"/>
          </a:gradFill>
          <a:ln w="3175" algn="ctr">
            <a:solidFill>
              <a:srgbClr val="1C4044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AutoShape 18"/>
          <p:cNvSpPr>
            <a:spLocks noChangeArrowheads="1"/>
          </p:cNvSpPr>
          <p:nvPr/>
        </p:nvSpPr>
        <p:spPr bwMode="auto">
          <a:xfrm>
            <a:off x="132770" y="1367410"/>
            <a:ext cx="4374646" cy="5013918"/>
          </a:xfrm>
          <a:prstGeom prst="roundRect">
            <a:avLst>
              <a:gd name="adj" fmla="val 2111"/>
            </a:avLst>
          </a:prstGeom>
          <a:solidFill>
            <a:schemeClr val="bg1">
              <a:alpha val="70000"/>
            </a:schemeClr>
          </a:solidFill>
          <a:ln w="6350" algn="ctr">
            <a:solidFill>
              <a:schemeClr val="accent3">
                <a:lumMod val="50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AutoShape 66"/>
          <p:cNvSpPr>
            <a:spLocks noChangeArrowheads="1"/>
          </p:cNvSpPr>
          <p:nvPr/>
        </p:nvSpPr>
        <p:spPr bwMode="auto">
          <a:xfrm>
            <a:off x="132011" y="1317018"/>
            <a:ext cx="4374000" cy="540000"/>
          </a:xfrm>
          <a:prstGeom prst="roundRect">
            <a:avLst>
              <a:gd name="adj" fmla="val 10093"/>
            </a:avLst>
          </a:prstGeom>
          <a:gradFill rotWithShape="1">
            <a:gsLst>
              <a:gs pos="0">
                <a:srgbClr val="2D6CBF"/>
              </a:gs>
              <a:gs pos="100000">
                <a:srgbClr val="181D48"/>
              </a:gs>
            </a:gsLst>
            <a:lin ang="5400000" scaled="1"/>
          </a:gradFill>
          <a:ln w="3175" algn="ctr">
            <a:solidFill>
              <a:srgbClr val="1C4044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76028" y="2099141"/>
            <a:ext cx="4367980" cy="81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sz="1800" b="1" dirty="0" smtClean="0">
                <a:latin typeface="+mn-ea"/>
              </a:rPr>
              <a:t> </a:t>
            </a:r>
            <a:r>
              <a:rPr lang="en-US" altLang="ko-KR" sz="1800" b="1" dirty="0" smtClean="0">
                <a:latin typeface="+mn-ea"/>
              </a:rPr>
              <a:t>19</a:t>
            </a:r>
            <a:r>
              <a:rPr lang="ko-KR" altLang="en-US" sz="1800" b="1" dirty="0" smtClean="0">
                <a:latin typeface="+mn-ea"/>
              </a:rPr>
              <a:t>대 총선 전 주요 선거범죄 </a:t>
            </a:r>
            <a:endParaRPr lang="en-US" altLang="ko-KR" sz="1800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</a:t>
            </a:r>
            <a:r>
              <a:rPr lang="ko-KR" altLang="en-US" sz="1800" b="1" dirty="0" err="1" smtClean="0">
                <a:latin typeface="+mn-ea"/>
              </a:rPr>
              <a:t>양형기준</a:t>
            </a:r>
            <a:r>
              <a:rPr lang="ko-KR" altLang="en-US" sz="1800" b="1" dirty="0" smtClean="0">
                <a:latin typeface="+mn-ea"/>
              </a:rPr>
              <a:t> 공개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263395" y="1410197"/>
            <a:ext cx="4163831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선거범죄 </a:t>
            </a:r>
            <a:r>
              <a:rPr kumimoji="0" lang="ko-KR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양형기준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 정비 및 공개</a:t>
            </a:r>
          </a:p>
        </p:txBody>
      </p:sp>
      <p:sp>
        <p:nvSpPr>
          <p:cNvPr id="16" name="AutoShape 18"/>
          <p:cNvSpPr>
            <a:spLocks noChangeArrowheads="1"/>
          </p:cNvSpPr>
          <p:nvPr/>
        </p:nvSpPr>
        <p:spPr bwMode="auto">
          <a:xfrm>
            <a:off x="4584504" y="1356295"/>
            <a:ext cx="4374646" cy="1856681"/>
          </a:xfrm>
          <a:prstGeom prst="roundRect">
            <a:avLst>
              <a:gd name="adj" fmla="val 2111"/>
            </a:avLst>
          </a:prstGeom>
          <a:solidFill>
            <a:schemeClr val="bg1">
              <a:alpha val="40000"/>
            </a:schemeClr>
          </a:solidFill>
          <a:ln w="6350" algn="ctr">
            <a:solidFill>
              <a:schemeClr val="accent3">
                <a:lumMod val="50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AutoShape 62"/>
          <p:cNvSpPr>
            <a:spLocks noChangeArrowheads="1"/>
          </p:cNvSpPr>
          <p:nvPr/>
        </p:nvSpPr>
        <p:spPr bwMode="auto">
          <a:xfrm>
            <a:off x="4594863" y="1305143"/>
            <a:ext cx="4374000" cy="540000"/>
          </a:xfrm>
          <a:prstGeom prst="roundRect">
            <a:avLst>
              <a:gd name="adj" fmla="val 10093"/>
            </a:avLst>
          </a:prstGeom>
          <a:gradFill rotWithShape="1">
            <a:gsLst>
              <a:gs pos="0">
                <a:srgbClr val="2B8793"/>
              </a:gs>
              <a:gs pos="100000">
                <a:srgbClr val="163134"/>
              </a:gs>
            </a:gsLst>
            <a:lin ang="5400000" scaled="1"/>
          </a:gradFill>
          <a:ln w="3175">
            <a:solidFill>
              <a:srgbClr val="1C4044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4727004" y="1377151"/>
            <a:ext cx="4163831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총선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맑은 고딕"/>
                <a:ea typeface="맑은 고딕"/>
              </a:rPr>
              <a:t>∙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대선 대비 중점 단속 대상 선정</a:t>
            </a:r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4644008" y="3444015"/>
            <a:ext cx="4176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 algn="ctr" defTabSz="914400" latinLnBrk="0">
              <a:defRPr/>
            </a:pPr>
            <a:r>
              <a:rPr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재외선거 사범 유기적 단속 체제 구축</a:t>
            </a: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4716017" y="1916832"/>
            <a:ext cx="4320480" cy="81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sz="1800" b="1" dirty="0" smtClean="0">
                <a:latin typeface="+mn-ea"/>
              </a:rPr>
              <a:t> 선거정국을 틈탄 공직사회 줄서기 등</a:t>
            </a:r>
            <a:endParaRPr lang="en-US" altLang="ko-KR" sz="1800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</a:t>
            </a:r>
            <a:r>
              <a:rPr lang="ko-KR" altLang="en-US" sz="1800" b="1" dirty="0" smtClean="0">
                <a:latin typeface="+mn-ea"/>
              </a:rPr>
              <a:t>공무원 선거개입 엄단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29" name="Rectangle 14"/>
          <p:cNvSpPr>
            <a:spLocks noChangeArrowheads="1"/>
          </p:cNvSpPr>
          <p:nvPr/>
        </p:nvSpPr>
        <p:spPr bwMode="auto">
          <a:xfrm>
            <a:off x="276028" y="3054979"/>
            <a:ext cx="4367980" cy="81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sz="1800" b="1" dirty="0" smtClean="0">
                <a:latin typeface="+mn-ea"/>
              </a:rPr>
              <a:t> </a:t>
            </a:r>
            <a:r>
              <a:rPr lang="en-US" altLang="ko-KR" sz="1800" b="1" dirty="0" smtClean="0">
                <a:latin typeface="+mn-ea"/>
              </a:rPr>
              <a:t>SNS </a:t>
            </a:r>
            <a:r>
              <a:rPr lang="ko-KR" altLang="en-US" sz="1800" b="1" dirty="0" smtClean="0">
                <a:latin typeface="+mn-ea"/>
              </a:rPr>
              <a:t>등 온라인 불법 선거운동에 대해</a:t>
            </a:r>
            <a:endParaRPr lang="en-US" altLang="ko-KR" sz="1800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</a:t>
            </a:r>
            <a:r>
              <a:rPr lang="ko-KR" altLang="en-US" sz="1800" b="1" dirty="0" smtClean="0">
                <a:latin typeface="+mn-ea"/>
              </a:rPr>
              <a:t>국민이 공감할 수 있는 기준 마련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716016" y="2708920"/>
            <a:ext cx="4428871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sz="1800" b="1" dirty="0" smtClean="0">
                <a:latin typeface="+mn-ea"/>
              </a:rPr>
              <a:t> 금품</a:t>
            </a:r>
            <a:r>
              <a:rPr lang="ko-KR" altLang="en-US" sz="1800" b="1" dirty="0" smtClean="0">
                <a:latin typeface="맑은 고딕"/>
                <a:ea typeface="맑은 고딕"/>
              </a:rPr>
              <a:t>∙거짓말∙</a:t>
            </a:r>
            <a:r>
              <a:rPr lang="ko-KR" altLang="en-US" sz="1800" b="1" dirty="0" smtClean="0">
                <a:latin typeface="+mn-ea"/>
              </a:rPr>
              <a:t>불법선전 사범 집중단속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79804" y="225999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공정한 선거사건 수사</a:t>
            </a:r>
            <a:endParaRPr lang="ko-KR" altLang="en-US" sz="2600" dirty="0">
              <a:ln w="12700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Text Box 37"/>
          <p:cNvSpPr txBox="1">
            <a:spLocks noChangeArrowheads="1"/>
          </p:cNvSpPr>
          <p:nvPr/>
        </p:nvSpPr>
        <p:spPr bwMode="auto">
          <a:xfrm>
            <a:off x="4405199" y="6616700"/>
            <a:ext cx="2744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kern="0" dirty="0" smtClean="0">
                <a:solidFill>
                  <a:srgbClr val="FFFFFF"/>
                </a:solidFill>
                <a:latin typeface="-윤고딕340" pitchFamily="18" charset="-127"/>
                <a:ea typeface="-윤고딕340" pitchFamily="18" charset="-127"/>
              </a:rPr>
              <a:t>5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5" name="Picture 3" descr="ㅌㅇㄴㅇㄹㅇㄹㅇㄹ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6588224" y="4293096"/>
            <a:ext cx="2353208" cy="134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4644009" y="3984622"/>
            <a:ext cx="4320480" cy="81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sz="1800" b="1" dirty="0" smtClean="0">
                <a:latin typeface="+mn-ea"/>
              </a:rPr>
              <a:t> 대검에 재외선거 수사 </a:t>
            </a:r>
            <a:r>
              <a:rPr lang="en-US" altLang="ko-KR" sz="1800" b="1" dirty="0" smtClean="0">
                <a:latin typeface="+mn-ea"/>
              </a:rPr>
              <a:t>TF </a:t>
            </a:r>
            <a:r>
              <a:rPr lang="ko-KR" altLang="en-US" sz="1800" b="1" dirty="0" smtClean="0">
                <a:latin typeface="+mn-ea"/>
              </a:rPr>
              <a:t>설치</a:t>
            </a:r>
            <a:r>
              <a:rPr lang="en-US" altLang="ko-KR" sz="1800" b="1" dirty="0" smtClean="0">
                <a:latin typeface="+mn-ea"/>
              </a:rPr>
              <a:t>,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</a:t>
            </a:r>
            <a:r>
              <a:rPr lang="ko-KR" altLang="en-US" sz="1800" b="1" dirty="0" smtClean="0">
                <a:latin typeface="+mn-ea"/>
              </a:rPr>
              <a:t>유관기관과 협력 강화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4644008" y="4797152"/>
            <a:ext cx="4428871" cy="1440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sz="1800" b="1" dirty="0" smtClean="0">
                <a:latin typeface="+mn-ea"/>
              </a:rPr>
              <a:t> 재외공관 검사 파견</a:t>
            </a:r>
            <a:r>
              <a:rPr lang="en-US" altLang="ko-KR" sz="1800" b="1" dirty="0" smtClean="0">
                <a:latin typeface="+mn-ea"/>
              </a:rPr>
              <a:t>, </a:t>
            </a:r>
            <a:r>
              <a:rPr lang="ko-KR" altLang="en-US" sz="1800" b="1" dirty="0" smtClean="0">
                <a:latin typeface="+mn-ea"/>
              </a:rPr>
              <a:t>중앙지검에</a:t>
            </a:r>
            <a:endParaRPr lang="en-US" altLang="ko-KR" sz="1800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</a:t>
            </a:r>
            <a:r>
              <a:rPr lang="ko-KR" altLang="en-US" sz="1800" b="1" dirty="0" smtClean="0">
                <a:latin typeface="+mn-ea"/>
              </a:rPr>
              <a:t> 재외선거수사 전담반 설치</a:t>
            </a:r>
            <a:endParaRPr lang="en-US" altLang="ko-KR" sz="1800" b="1" dirty="0" smtClean="0">
              <a:latin typeface="+mn-ea"/>
            </a:endParaRPr>
          </a:p>
          <a:p>
            <a:pPr>
              <a:spcBef>
                <a:spcPct val="20000"/>
              </a:spcBef>
            </a:pPr>
            <a:r>
              <a:rPr lang="ko-KR" altLang="en-US" sz="1700" b="1" dirty="0" smtClean="0"/>
              <a:t>   </a:t>
            </a:r>
            <a:r>
              <a:rPr lang="en-US" altLang="ko-KR" sz="1700" b="1" dirty="0" smtClean="0"/>
              <a:t>- </a:t>
            </a:r>
            <a:r>
              <a:rPr lang="ko-KR" altLang="en-US" sz="1700" b="1" dirty="0" smtClean="0"/>
              <a:t>친북단체 불법 선거개입 엄정 대처</a:t>
            </a:r>
            <a:endParaRPr lang="en-US" altLang="ko-KR" sz="1700" b="1" dirty="0" smtClean="0"/>
          </a:p>
          <a:p>
            <a:pPr>
              <a:spcBef>
                <a:spcPct val="20000"/>
              </a:spcBef>
            </a:pPr>
            <a:r>
              <a:rPr lang="en-US" altLang="ko-KR" sz="1700" b="1" dirty="0" smtClean="0"/>
              <a:t>   - </a:t>
            </a:r>
            <a:r>
              <a:rPr lang="ko-KR" altLang="en-US" sz="1700" b="1" dirty="0" err="1" smtClean="0"/>
              <a:t>입국거부시</a:t>
            </a:r>
            <a:r>
              <a:rPr lang="ko-KR" altLang="en-US" sz="1700" b="1" dirty="0" smtClean="0"/>
              <a:t> 궐석재판 적극 활용</a:t>
            </a:r>
            <a:endParaRPr lang="en-US" altLang="ko-KR" sz="1800" b="1" dirty="0" smtClean="0">
              <a:latin typeface="+mn-ea"/>
            </a:endParaRPr>
          </a:p>
        </p:txBody>
      </p:sp>
      <p:pic>
        <p:nvPicPr>
          <p:cNvPr id="24" name="그림 23" descr="SNS.jpg"/>
          <p:cNvPicPr>
            <a:picLocks noChangeAspect="1"/>
          </p:cNvPicPr>
          <p:nvPr/>
        </p:nvPicPr>
        <p:blipFill>
          <a:blip r:embed="rId5" cstate="print"/>
          <a:srcRect t="28947" b="44737"/>
          <a:stretch>
            <a:fillRect/>
          </a:stretch>
        </p:blipFill>
        <p:spPr>
          <a:xfrm>
            <a:off x="1907704" y="5475435"/>
            <a:ext cx="2592288" cy="905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그림 27" descr="SNS.jpg"/>
          <p:cNvPicPr>
            <a:picLocks noChangeAspect="1"/>
          </p:cNvPicPr>
          <p:nvPr/>
        </p:nvPicPr>
        <p:blipFill>
          <a:blip r:embed="rId5" cstate="print"/>
          <a:srcRect b="73684"/>
          <a:stretch>
            <a:fillRect/>
          </a:stretch>
        </p:blipFill>
        <p:spPr>
          <a:xfrm>
            <a:off x="1907704" y="4593292"/>
            <a:ext cx="2592288" cy="905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3887" y="4593292"/>
            <a:ext cx="1885300" cy="1746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2" descr="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24" descr="0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89236"/>
            <a:ext cx="7488832" cy="141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554535" y="3029598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ko-KR" altLang="en-US" sz="2800" kern="0" spc="3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국격에</a:t>
            </a:r>
            <a:r>
              <a:rPr lang="ko-KR" altLang="en-US" sz="2800" kern="0" spc="3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걸맞은 법질서 확립</a:t>
            </a:r>
            <a:endParaRPr lang="ko-KR" altLang="en-US" sz="2800" kern="0" spc="3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1679236" y="3055572"/>
            <a:ext cx="354012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/>
          <a:lstStyle/>
          <a:p>
            <a:pPr algn="ctr" latinLnBrk="0">
              <a:defRPr/>
            </a:pPr>
            <a:r>
              <a:rPr lang="en-US" altLang="ko-KR" sz="2700" b="1" kern="0" dirty="0" smtClean="0">
                <a:solidFill>
                  <a:srgbClr val="FFFF99"/>
                </a:solidFill>
                <a:latin typeface="+mj-ea"/>
                <a:ea typeface="+mj-ea"/>
              </a:rPr>
              <a:t>2</a:t>
            </a:r>
            <a:endParaRPr lang="en-US" altLang="ko-KR" sz="2700" b="1" kern="0" dirty="0">
              <a:solidFill>
                <a:srgbClr val="FFFF99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AutoShape 18"/>
          <p:cNvSpPr>
            <a:spLocks noChangeArrowheads="1"/>
          </p:cNvSpPr>
          <p:nvPr/>
        </p:nvSpPr>
        <p:spPr bwMode="auto">
          <a:xfrm>
            <a:off x="167636" y="1988840"/>
            <a:ext cx="4332355" cy="4392488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5" name="AutoShape 18"/>
          <p:cNvSpPr>
            <a:spLocks noChangeArrowheads="1"/>
          </p:cNvSpPr>
          <p:nvPr/>
        </p:nvSpPr>
        <p:spPr bwMode="auto">
          <a:xfrm>
            <a:off x="4667758" y="1988840"/>
            <a:ext cx="4296730" cy="4392488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179512" y="2114293"/>
            <a:ext cx="447637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ko-KR" altLang="en-US" b="1" dirty="0" smtClean="0">
                <a:latin typeface="+mn-ea"/>
              </a:rPr>
              <a:t> 불법 집단행동에 대한 일관된 </a:t>
            </a:r>
            <a:r>
              <a:rPr lang="ko-KR" altLang="en-US" b="1" dirty="0" err="1" smtClean="0">
                <a:latin typeface="+mn-ea"/>
              </a:rPr>
              <a:t>법집행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국가손실에 대한 배상책임 확립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국민과 함께하는 법질서 운동 전개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85" name="Rectangle 14"/>
          <p:cNvSpPr>
            <a:spLocks noChangeArrowheads="1"/>
          </p:cNvSpPr>
          <p:nvPr/>
        </p:nvSpPr>
        <p:spPr bwMode="auto">
          <a:xfrm>
            <a:off x="4728649" y="2132856"/>
            <a:ext cx="4320480" cy="152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ko-KR" altLang="en-US" b="1" dirty="0" smtClean="0">
                <a:latin typeface="+mn-ea"/>
              </a:rPr>
              <a:t> 경제력에 </a:t>
            </a:r>
            <a:r>
              <a:rPr lang="ko-KR" altLang="en-US" b="1" dirty="0" err="1" smtClean="0">
                <a:latin typeface="+mn-ea"/>
              </a:rPr>
              <a:t>못미치는</a:t>
            </a:r>
            <a:r>
              <a:rPr lang="ko-KR" altLang="en-US" b="1" dirty="0" smtClean="0">
                <a:latin typeface="+mn-ea"/>
              </a:rPr>
              <a:t> 법질서 수준</a:t>
            </a:r>
            <a:endParaRPr lang="en-US" altLang="ko-KR" b="1" dirty="0" smtClean="0">
              <a:latin typeface="+mn-ea"/>
            </a:endParaRPr>
          </a:p>
          <a:p>
            <a:pPr algn="l">
              <a:spcBef>
                <a:spcPct val="20000"/>
              </a:spcBef>
            </a:pPr>
            <a:r>
              <a:rPr lang="en-US" altLang="ko-KR" b="1" dirty="0" smtClean="0">
                <a:latin typeface="+mn-ea"/>
              </a:rPr>
              <a:t>  ※ </a:t>
            </a:r>
            <a:r>
              <a:rPr lang="en-US" altLang="ko-KR" sz="1700" b="1" dirty="0" smtClean="0">
                <a:latin typeface="+mn-ea"/>
              </a:rPr>
              <a:t>OECD 34</a:t>
            </a:r>
            <a:r>
              <a:rPr lang="ko-KR" altLang="en-US" sz="1700" b="1" dirty="0" smtClean="0">
                <a:latin typeface="+mn-ea"/>
              </a:rPr>
              <a:t>개국 중 법질서 수준 </a:t>
            </a:r>
            <a:r>
              <a:rPr lang="en-US" altLang="ko-KR" sz="1700" b="1" dirty="0" smtClean="0">
                <a:latin typeface="+mn-ea"/>
              </a:rPr>
              <a:t>25</a:t>
            </a:r>
            <a:r>
              <a:rPr lang="ko-KR" altLang="en-US" sz="1700" b="1" dirty="0" smtClean="0">
                <a:latin typeface="+mn-ea"/>
              </a:rPr>
              <a:t>위</a:t>
            </a:r>
            <a:endParaRPr lang="en-US" altLang="ko-KR" sz="1700" b="1" dirty="0" smtClean="0">
              <a:latin typeface="+mn-ea"/>
            </a:endParaRPr>
          </a:p>
          <a:p>
            <a:pPr algn="l">
              <a:spcBef>
                <a:spcPct val="20000"/>
              </a:spcBef>
            </a:pPr>
            <a:endParaRPr lang="en-US" altLang="ko-KR" sz="500" b="1" spc="-150" dirty="0" smtClean="0">
              <a:latin typeface="+mn-ea"/>
            </a:endParaRPr>
          </a:p>
          <a:p>
            <a:pPr algn="l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선거를 앞두고 다양한 국민 요구의</a:t>
            </a:r>
            <a:endParaRPr lang="en-US" altLang="ko-KR" b="1" dirty="0" smtClean="0">
              <a:latin typeface="+mn-ea"/>
            </a:endParaRPr>
          </a:p>
          <a:p>
            <a:pPr algn="l">
              <a:spcBef>
                <a:spcPct val="20000"/>
              </a:spcBef>
            </a:pPr>
            <a:r>
              <a:rPr lang="en-US" altLang="ko-KR" b="1" dirty="0" smtClean="0">
                <a:latin typeface="+mn-ea"/>
              </a:rPr>
              <a:t>   </a:t>
            </a:r>
            <a:r>
              <a:rPr lang="ko-KR" altLang="en-US" b="1" dirty="0" smtClean="0">
                <a:latin typeface="+mn-ea"/>
              </a:rPr>
              <a:t>집단 표출 우려</a:t>
            </a:r>
            <a:endParaRPr lang="en-US" altLang="ko-KR" b="1" dirty="0" smtClean="0">
              <a:latin typeface="+mn-ea"/>
            </a:endParaRPr>
          </a:p>
        </p:txBody>
      </p:sp>
      <p:pic>
        <p:nvPicPr>
          <p:cNvPr id="42" name="Picture 2" descr="하얀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529" y="1052736"/>
            <a:ext cx="4572000" cy="8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87832" y="1226420"/>
            <a:ext cx="576264" cy="509588"/>
            <a:chOff x="635" y="2291"/>
            <a:chExt cx="340" cy="321"/>
          </a:xfrm>
        </p:grpSpPr>
        <p:pic>
          <p:nvPicPr>
            <p:cNvPr id="44" name="Picture 9" descr="라운드박스-실버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5" y="2291"/>
              <a:ext cx="340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Rectangle 10"/>
            <p:cNvSpPr>
              <a:spLocks noChangeArrowheads="1"/>
            </p:cNvSpPr>
            <p:nvPr/>
          </p:nvSpPr>
          <p:spPr bwMode="gray">
            <a:xfrm>
              <a:off x="705" y="2300"/>
              <a:ext cx="18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kern="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  <a:endParaRPr kumimoji="0" lang="en-US" altLang="ko-KR" sz="18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46" name="직사각형 45"/>
          <p:cNvSpPr>
            <a:spLocks noChangeArrowheads="1"/>
          </p:cNvSpPr>
          <p:nvPr/>
        </p:nvSpPr>
        <p:spPr bwMode="auto">
          <a:xfrm>
            <a:off x="813604" y="1127884"/>
            <a:ext cx="3146836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latinLnBrk="0">
              <a:lnSpc>
                <a:spcPct val="150000"/>
              </a:lnSpc>
              <a:defRPr/>
            </a:pP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지난 </a:t>
            </a:r>
            <a:r>
              <a:rPr lang="en-US" altLang="ko-KR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년간의 성과</a:t>
            </a:r>
            <a:endParaRPr lang="en-US" altLang="ko-KR" sz="22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7" name="Picture 2" descr="하얀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2528" y="1052736"/>
            <a:ext cx="4572000" cy="8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859831" y="1226420"/>
            <a:ext cx="576264" cy="509588"/>
            <a:chOff x="635" y="2291"/>
            <a:chExt cx="340" cy="321"/>
          </a:xfrm>
        </p:grpSpPr>
        <p:pic>
          <p:nvPicPr>
            <p:cNvPr id="59" name="Picture 9" descr="라운드박스-실버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5" y="2291"/>
              <a:ext cx="340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" name="Rectangle 10"/>
            <p:cNvSpPr>
              <a:spLocks noChangeArrowheads="1"/>
            </p:cNvSpPr>
            <p:nvPr/>
          </p:nvSpPr>
          <p:spPr bwMode="gray">
            <a:xfrm>
              <a:off x="705" y="2300"/>
              <a:ext cx="18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kern="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endParaRPr kumimoji="0" lang="en-US" altLang="ko-KR" sz="18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62" name="직사각형 61"/>
          <p:cNvSpPr>
            <a:spLocks noChangeArrowheads="1"/>
          </p:cNvSpPr>
          <p:nvPr/>
        </p:nvSpPr>
        <p:spPr bwMode="auto">
          <a:xfrm>
            <a:off x="5472608" y="1127884"/>
            <a:ext cx="3384376" cy="52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latinLnBrk="0">
              <a:lnSpc>
                <a:spcPct val="150000"/>
              </a:lnSpc>
              <a:defRPr/>
            </a:pP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정책 환경</a:t>
            </a:r>
            <a:endParaRPr lang="en-US" altLang="ko-KR" sz="22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0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" name="Text Box 37"/>
          <p:cNvSpPr txBox="1">
            <a:spLocks noChangeArrowheads="1"/>
          </p:cNvSpPr>
          <p:nvPr/>
        </p:nvSpPr>
        <p:spPr bwMode="auto">
          <a:xfrm>
            <a:off x="4397625" y="6616700"/>
            <a:ext cx="2744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kern="0" noProof="0" dirty="0" smtClean="0">
                <a:solidFill>
                  <a:srgbClr val="FFFFFF"/>
                </a:solidFill>
                <a:latin typeface="-윤고딕340" pitchFamily="18" charset="-127"/>
                <a:ea typeface="-윤고딕340" pitchFamily="18" charset="-127"/>
              </a:rPr>
              <a:t>7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79804" y="225999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600" dirty="0" err="1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국격에</a:t>
            </a:r>
            <a:r>
              <a:rPr lang="ko-KR" altLang="en-US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걸맞은 법질서 확립</a:t>
            </a:r>
            <a:endParaRPr lang="ko-KR" altLang="en-US" sz="2600" dirty="0">
              <a:ln w="12700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AutoShape 4"/>
          <p:cNvSpPr>
            <a:spLocks noChangeArrowheads="1"/>
          </p:cNvSpPr>
          <p:nvPr/>
        </p:nvSpPr>
        <p:spPr bwMode="auto">
          <a:xfrm flipV="1">
            <a:off x="864096" y="3501008"/>
            <a:ext cx="2915816" cy="2808312"/>
          </a:xfrm>
          <a:prstGeom prst="roundRect">
            <a:avLst>
              <a:gd name="adj" fmla="val 5032"/>
            </a:avLst>
          </a:prstGeom>
          <a:gradFill rotWithShape="1">
            <a:gsLst>
              <a:gs pos="0">
                <a:srgbClr val="DDDDDD"/>
              </a:gs>
              <a:gs pos="50000">
                <a:schemeClr val="bg1"/>
              </a:gs>
              <a:gs pos="100000">
                <a:srgbClr val="DDDDDD"/>
              </a:gs>
            </a:gsLst>
            <a:lin ang="2700000" scaled="1"/>
          </a:gradFill>
          <a:ln w="31750">
            <a:solidFill>
              <a:srgbClr val="A8CCF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0" name="TextBox 85"/>
          <p:cNvSpPr txBox="1">
            <a:spLocks noChangeArrowheads="1"/>
          </p:cNvSpPr>
          <p:nvPr/>
        </p:nvSpPr>
        <p:spPr bwMode="auto">
          <a:xfrm>
            <a:off x="1331640" y="4708552"/>
            <a:ext cx="76663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00" b="1" kern="0" dirty="0" smtClean="0">
                <a:solidFill>
                  <a:srgbClr val="CC0066"/>
                </a:solidFill>
                <a:latin typeface="+mn-ea"/>
              </a:rPr>
              <a:t>불법파업</a:t>
            </a:r>
            <a:endParaRPr lang="en-US" altLang="ko-KR" sz="1300" b="1" kern="0" dirty="0" smtClean="0">
              <a:solidFill>
                <a:srgbClr val="CC0066"/>
              </a:solidFill>
              <a:latin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00" b="1" kern="0" dirty="0" smtClean="0">
                <a:solidFill>
                  <a:srgbClr val="CC0066"/>
                </a:solidFill>
                <a:latin typeface="+mn-ea"/>
              </a:rPr>
              <a:t>감소추이</a:t>
            </a:r>
            <a:r>
              <a:rPr kumimoji="0" lang="en-US" altLang="ko-KR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+mn-ea"/>
              </a:rPr>
              <a:t>(</a:t>
            </a:r>
            <a:r>
              <a:rPr kumimoji="0" lang="ko-KR" alt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+mn-ea"/>
              </a:rPr>
              <a:t>건</a:t>
            </a:r>
            <a:r>
              <a:rPr kumimoji="0" lang="en-US" altLang="ko-KR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+mn-ea"/>
              </a:rPr>
              <a:t>)</a:t>
            </a:r>
          </a:p>
        </p:txBody>
      </p:sp>
      <p:sp>
        <p:nvSpPr>
          <p:cNvPr id="41" name="Freeform 33"/>
          <p:cNvSpPr>
            <a:spLocks/>
          </p:cNvSpPr>
          <p:nvPr/>
        </p:nvSpPr>
        <p:spPr bwMode="auto">
          <a:xfrm>
            <a:off x="1619581" y="4204493"/>
            <a:ext cx="1404801" cy="1286727"/>
          </a:xfrm>
          <a:custGeom>
            <a:avLst/>
            <a:gdLst>
              <a:gd name="connsiteX0" fmla="*/ 0 w 8281"/>
              <a:gd name="connsiteY0" fmla="*/ 9286 h 9286"/>
              <a:gd name="connsiteX1" fmla="*/ 1808 w 8281"/>
              <a:gd name="connsiteY1" fmla="*/ 8272 h 9286"/>
              <a:gd name="connsiteX2" fmla="*/ 3290 w 8281"/>
              <a:gd name="connsiteY2" fmla="*/ 4470 h 9286"/>
              <a:gd name="connsiteX3" fmla="*/ 4920 w 8281"/>
              <a:gd name="connsiteY3" fmla="*/ 2443 h 9286"/>
              <a:gd name="connsiteX4" fmla="*/ 6594 w 8281"/>
              <a:gd name="connsiteY4" fmla="*/ 0 h 9286"/>
              <a:gd name="connsiteX5" fmla="*/ 8281 w 8281"/>
              <a:gd name="connsiteY5" fmla="*/ 0 h 9286"/>
              <a:gd name="connsiteX0" fmla="*/ 0 w 7963"/>
              <a:gd name="connsiteY0" fmla="*/ 10000 h 10000"/>
              <a:gd name="connsiteX1" fmla="*/ 2183 w 7963"/>
              <a:gd name="connsiteY1" fmla="*/ 8908 h 10000"/>
              <a:gd name="connsiteX2" fmla="*/ 3973 w 7963"/>
              <a:gd name="connsiteY2" fmla="*/ 4814 h 10000"/>
              <a:gd name="connsiteX3" fmla="*/ 5941 w 7963"/>
              <a:gd name="connsiteY3" fmla="*/ 2631 h 10000"/>
              <a:gd name="connsiteX4" fmla="*/ 7963 w 7963"/>
              <a:gd name="connsiteY4" fmla="*/ 0 h 10000"/>
              <a:gd name="connsiteX0" fmla="*/ 0 w 7461"/>
              <a:gd name="connsiteY0" fmla="*/ 7369 h 7369"/>
              <a:gd name="connsiteX1" fmla="*/ 2741 w 7461"/>
              <a:gd name="connsiteY1" fmla="*/ 6277 h 7369"/>
              <a:gd name="connsiteX2" fmla="*/ 4989 w 7461"/>
              <a:gd name="connsiteY2" fmla="*/ 2183 h 7369"/>
              <a:gd name="connsiteX3" fmla="*/ 7461 w 7461"/>
              <a:gd name="connsiteY3" fmla="*/ 0 h 7369"/>
              <a:gd name="connsiteX0" fmla="*/ 0 w 12464"/>
              <a:gd name="connsiteY0" fmla="*/ 0 h 65062"/>
              <a:gd name="connsiteX1" fmla="*/ 6138 w 12464"/>
              <a:gd name="connsiteY1" fmla="*/ 65062 h 65062"/>
              <a:gd name="connsiteX2" fmla="*/ 9151 w 12464"/>
              <a:gd name="connsiteY2" fmla="*/ 59506 h 65062"/>
              <a:gd name="connsiteX3" fmla="*/ 12464 w 12464"/>
              <a:gd name="connsiteY3" fmla="*/ 56544 h 65062"/>
              <a:gd name="connsiteX0" fmla="*/ 0 w 12464"/>
              <a:gd name="connsiteY0" fmla="*/ 0 h 59506"/>
              <a:gd name="connsiteX1" fmla="*/ 2464 w 12464"/>
              <a:gd name="connsiteY1" fmla="*/ 13746 h 59506"/>
              <a:gd name="connsiteX2" fmla="*/ 9151 w 12464"/>
              <a:gd name="connsiteY2" fmla="*/ 59506 h 59506"/>
              <a:gd name="connsiteX3" fmla="*/ 12464 w 12464"/>
              <a:gd name="connsiteY3" fmla="*/ 56544 h 59506"/>
              <a:gd name="connsiteX0" fmla="*/ 0 w 12464"/>
              <a:gd name="connsiteY0" fmla="*/ 0 h 56544"/>
              <a:gd name="connsiteX1" fmla="*/ 2464 w 12464"/>
              <a:gd name="connsiteY1" fmla="*/ 13746 h 56544"/>
              <a:gd name="connsiteX2" fmla="*/ 3559 w 12464"/>
              <a:gd name="connsiteY2" fmla="*/ 21383 h 56544"/>
              <a:gd name="connsiteX3" fmla="*/ 12464 w 12464"/>
              <a:gd name="connsiteY3" fmla="*/ 56544 h 56544"/>
              <a:gd name="connsiteX0" fmla="*/ 0 w 5201"/>
              <a:gd name="connsiteY0" fmla="*/ 0 h 22910"/>
              <a:gd name="connsiteX1" fmla="*/ 2464 w 5201"/>
              <a:gd name="connsiteY1" fmla="*/ 13746 h 22910"/>
              <a:gd name="connsiteX2" fmla="*/ 3559 w 5201"/>
              <a:gd name="connsiteY2" fmla="*/ 21383 h 22910"/>
              <a:gd name="connsiteX3" fmla="*/ 5201 w 5201"/>
              <a:gd name="connsiteY3" fmla="*/ 22910 h 22910"/>
              <a:gd name="connsiteX0" fmla="*/ 0 w 10000"/>
              <a:gd name="connsiteY0" fmla="*/ 0 h 10000"/>
              <a:gd name="connsiteX1" fmla="*/ 4738 w 10000"/>
              <a:gd name="connsiteY1" fmla="*/ 6000 h 10000"/>
              <a:gd name="connsiteX2" fmla="*/ 6843 w 10000"/>
              <a:gd name="connsiteY2" fmla="*/ 8667 h 10000"/>
              <a:gd name="connsiteX3" fmla="*/ 10000 w 10000"/>
              <a:gd name="connsiteY3" fmla="*/ 10000 h 10000"/>
              <a:gd name="connsiteX0" fmla="*/ 0 w 10000"/>
              <a:gd name="connsiteY0" fmla="*/ 0 h 10000"/>
              <a:gd name="connsiteX1" fmla="*/ 3159 w 10000"/>
              <a:gd name="connsiteY1" fmla="*/ 2667 h 10000"/>
              <a:gd name="connsiteX2" fmla="*/ 6843 w 10000"/>
              <a:gd name="connsiteY2" fmla="*/ 8667 h 10000"/>
              <a:gd name="connsiteX3" fmla="*/ 10000 w 10000"/>
              <a:gd name="connsiteY3" fmla="*/ 10000 h 10000"/>
              <a:gd name="connsiteX0" fmla="*/ 0 w 10000"/>
              <a:gd name="connsiteY0" fmla="*/ 0 h 10000"/>
              <a:gd name="connsiteX1" fmla="*/ 3159 w 10000"/>
              <a:gd name="connsiteY1" fmla="*/ 2667 h 10000"/>
              <a:gd name="connsiteX2" fmla="*/ 6583 w 10000"/>
              <a:gd name="connsiteY2" fmla="*/ 9913 h 10000"/>
              <a:gd name="connsiteX3" fmla="*/ 10000 w 10000"/>
              <a:gd name="connsiteY3" fmla="*/ 10000 h 10000"/>
              <a:gd name="connsiteX0" fmla="*/ 0 w 10794"/>
              <a:gd name="connsiteY0" fmla="*/ 0 h 11913"/>
              <a:gd name="connsiteX1" fmla="*/ 3159 w 10794"/>
              <a:gd name="connsiteY1" fmla="*/ 2667 h 11913"/>
              <a:gd name="connsiteX2" fmla="*/ 6583 w 10794"/>
              <a:gd name="connsiteY2" fmla="*/ 9913 h 11913"/>
              <a:gd name="connsiteX3" fmla="*/ 10794 w 10794"/>
              <a:gd name="connsiteY3" fmla="*/ 11913 h 11913"/>
              <a:gd name="connsiteX0" fmla="*/ 0 w 10268"/>
              <a:gd name="connsiteY0" fmla="*/ 0 h 11913"/>
              <a:gd name="connsiteX1" fmla="*/ 3159 w 10268"/>
              <a:gd name="connsiteY1" fmla="*/ 2667 h 11913"/>
              <a:gd name="connsiteX2" fmla="*/ 6583 w 10268"/>
              <a:gd name="connsiteY2" fmla="*/ 9913 h 11913"/>
              <a:gd name="connsiteX3" fmla="*/ 10268 w 10268"/>
              <a:gd name="connsiteY3" fmla="*/ 11913 h 1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68" h="11913">
                <a:moveTo>
                  <a:pt x="0" y="0"/>
                </a:moveTo>
                <a:lnTo>
                  <a:pt x="3159" y="2667"/>
                </a:lnTo>
                <a:lnTo>
                  <a:pt x="6583" y="9913"/>
                </a:lnTo>
                <a:lnTo>
                  <a:pt x="10268" y="11913"/>
                </a:lnTo>
              </a:path>
            </a:pathLst>
          </a:custGeom>
          <a:noFill/>
          <a:ln w="1905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43" name="Picture 37" descr="0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4077072"/>
            <a:ext cx="218008" cy="221703"/>
          </a:xfrm>
          <a:prstGeom prst="rect">
            <a:avLst/>
          </a:prstGeom>
          <a:noFill/>
        </p:spPr>
      </p:pic>
      <p:sp>
        <p:nvSpPr>
          <p:cNvPr id="51" name="TextBox 87"/>
          <p:cNvSpPr txBox="1">
            <a:spLocks noChangeArrowheads="1"/>
          </p:cNvSpPr>
          <p:nvPr/>
        </p:nvSpPr>
        <p:spPr bwMode="auto">
          <a:xfrm>
            <a:off x="1215554" y="4276504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100" b="1" dirty="0" smtClean="0">
                <a:solidFill>
                  <a:srgbClr val="003399"/>
                </a:solidFill>
                <a:ea typeface="굴림" pitchFamily="50" charset="-127"/>
              </a:rPr>
              <a:t>2,590</a:t>
            </a:r>
            <a:endParaRPr lang="en-US" altLang="ko-KR" sz="1100" b="1" dirty="0">
              <a:solidFill>
                <a:srgbClr val="003399"/>
              </a:solidFill>
            </a:endParaRPr>
          </a:p>
        </p:txBody>
      </p:sp>
      <p:pic>
        <p:nvPicPr>
          <p:cNvPr id="52" name="Picture 12" descr="036"/>
          <p:cNvPicPr>
            <a:picLocks noChangeAspect="1" noChangeArrowheads="1"/>
          </p:cNvPicPr>
          <p:nvPr/>
        </p:nvPicPr>
        <p:blipFill>
          <a:blip r:embed="rId6" cstate="print">
            <a:lum bright="42000" contrast="-18000"/>
            <a:grayscl/>
          </a:blip>
          <a:srcRect/>
          <a:stretch>
            <a:fillRect/>
          </a:stretch>
        </p:blipFill>
        <p:spPr bwMode="auto">
          <a:xfrm>
            <a:off x="1078672" y="5661248"/>
            <a:ext cx="2448272" cy="475109"/>
          </a:xfrm>
          <a:prstGeom prst="rect">
            <a:avLst/>
          </a:prstGeom>
          <a:noFill/>
        </p:spPr>
      </p:pic>
      <p:sp>
        <p:nvSpPr>
          <p:cNvPr id="64" name="TextBox 80"/>
          <p:cNvSpPr txBox="1">
            <a:spLocks noChangeArrowheads="1"/>
          </p:cNvSpPr>
          <p:nvPr/>
        </p:nvSpPr>
        <p:spPr bwMode="auto">
          <a:xfrm>
            <a:off x="1331640" y="6063099"/>
            <a:ext cx="21602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00" b="1" i="1" kern="0" dirty="0" smtClean="0"/>
              <a:t>08</a:t>
            </a:r>
            <a:r>
              <a:rPr lang="ko-KR" altLang="en-US" sz="1000" b="1" i="1" kern="0" dirty="0" smtClean="0"/>
              <a:t>년     </a:t>
            </a:r>
            <a:r>
              <a:rPr lang="en-US" altLang="ko-KR" sz="1000" b="1" i="1" kern="0" dirty="0" smtClean="0"/>
              <a:t>09</a:t>
            </a:r>
            <a:r>
              <a:rPr lang="ko-KR" altLang="en-US" sz="1000" b="1" i="1" kern="0" dirty="0" smtClean="0"/>
              <a:t>년     </a:t>
            </a:r>
            <a:r>
              <a:rPr lang="en-US" altLang="ko-KR" sz="1000" b="1" i="1" kern="0" dirty="0" smtClean="0"/>
              <a:t>10</a:t>
            </a:r>
            <a:r>
              <a:rPr lang="ko-KR" altLang="en-US" sz="1000" b="1" i="1" kern="0" dirty="0" smtClean="0"/>
              <a:t>년     </a:t>
            </a:r>
            <a:r>
              <a:rPr lang="en-US" altLang="ko-KR" sz="1000" b="1" i="1" kern="0" dirty="0" smtClean="0"/>
              <a:t>11</a:t>
            </a:r>
            <a:r>
              <a:rPr lang="ko-KR" altLang="en-US" sz="1000" b="1" i="1" kern="0" dirty="0" smtClean="0"/>
              <a:t>년</a:t>
            </a:r>
            <a:endParaRPr kumimoji="0" lang="en-US" altLang="ko-KR" sz="1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74" name="Picture 37" descr="0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36336" y="4368832"/>
            <a:ext cx="218008" cy="221703"/>
          </a:xfrm>
          <a:prstGeom prst="rect">
            <a:avLst/>
          </a:prstGeom>
          <a:noFill/>
        </p:spPr>
      </p:pic>
      <p:pic>
        <p:nvPicPr>
          <p:cNvPr id="76" name="Picture 37" descr="0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5153202"/>
            <a:ext cx="218008" cy="221703"/>
          </a:xfrm>
          <a:prstGeom prst="rect">
            <a:avLst/>
          </a:prstGeom>
          <a:noFill/>
        </p:spPr>
      </p:pic>
      <p:pic>
        <p:nvPicPr>
          <p:cNvPr id="77" name="Picture 37" descr="0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5341518"/>
            <a:ext cx="218008" cy="221703"/>
          </a:xfrm>
          <a:prstGeom prst="rect">
            <a:avLst/>
          </a:prstGeom>
          <a:noFill/>
        </p:spPr>
      </p:pic>
      <p:sp>
        <p:nvSpPr>
          <p:cNvPr id="78" name="TextBox 87"/>
          <p:cNvSpPr txBox="1">
            <a:spLocks noChangeArrowheads="1"/>
          </p:cNvSpPr>
          <p:nvPr/>
        </p:nvSpPr>
        <p:spPr bwMode="auto">
          <a:xfrm>
            <a:off x="2411760" y="5033337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100" b="1" smtClean="0">
                <a:solidFill>
                  <a:srgbClr val="003399"/>
                </a:solidFill>
                <a:ea typeface="굴림" pitchFamily="50" charset="-127"/>
              </a:rPr>
              <a:t>277</a:t>
            </a:r>
            <a:endParaRPr lang="en-US" altLang="ko-KR" sz="1100" b="1" dirty="0">
              <a:solidFill>
                <a:srgbClr val="003399"/>
              </a:solidFill>
            </a:endParaRPr>
          </a:p>
        </p:txBody>
      </p:sp>
      <p:sp>
        <p:nvSpPr>
          <p:cNvPr id="82" name="TextBox 87"/>
          <p:cNvSpPr txBox="1">
            <a:spLocks noChangeArrowheads="1"/>
          </p:cNvSpPr>
          <p:nvPr/>
        </p:nvSpPr>
        <p:spPr bwMode="auto">
          <a:xfrm>
            <a:off x="2843808" y="5085184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300" b="1" dirty="0" smtClean="0">
                <a:solidFill>
                  <a:srgbClr val="003399"/>
                </a:solidFill>
                <a:ea typeface="굴림" pitchFamily="50" charset="-127"/>
              </a:rPr>
              <a:t>251</a:t>
            </a:r>
            <a:endParaRPr lang="en-US" altLang="ko-KR" sz="1300" b="1" dirty="0">
              <a:solidFill>
                <a:srgbClr val="003399"/>
              </a:solidFill>
            </a:endParaRPr>
          </a:p>
        </p:txBody>
      </p:sp>
      <p:sp>
        <p:nvSpPr>
          <p:cNvPr id="83" name="TextBox 87"/>
          <p:cNvSpPr txBox="1">
            <a:spLocks noChangeArrowheads="1"/>
          </p:cNvSpPr>
          <p:nvPr/>
        </p:nvSpPr>
        <p:spPr bwMode="auto">
          <a:xfrm>
            <a:off x="1763688" y="4104780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100" b="1" dirty="0" smtClean="0">
                <a:solidFill>
                  <a:srgbClr val="003399"/>
                </a:solidFill>
                <a:ea typeface="굴림" pitchFamily="50" charset="-127"/>
              </a:rPr>
              <a:t>1,303</a:t>
            </a:r>
            <a:endParaRPr lang="en-US" altLang="ko-KR" sz="1100" b="1" dirty="0">
              <a:solidFill>
                <a:srgbClr val="003399"/>
              </a:solidFill>
            </a:endParaRPr>
          </a:p>
        </p:txBody>
      </p:sp>
      <p:sp>
        <p:nvSpPr>
          <p:cNvPr id="84" name="Freeform 50"/>
          <p:cNvSpPr>
            <a:spLocks/>
          </p:cNvSpPr>
          <p:nvPr/>
        </p:nvSpPr>
        <p:spPr bwMode="auto">
          <a:xfrm>
            <a:off x="1571375" y="5445233"/>
            <a:ext cx="1440160" cy="288031"/>
          </a:xfrm>
          <a:custGeom>
            <a:avLst/>
            <a:gdLst>
              <a:gd name="connsiteX0" fmla="*/ 0 w 10000"/>
              <a:gd name="connsiteY0" fmla="*/ 0 h 10000"/>
              <a:gd name="connsiteX1" fmla="*/ 1841 w 10000"/>
              <a:gd name="connsiteY1" fmla="*/ 3062 h 10000"/>
              <a:gd name="connsiteX2" fmla="*/ 4942 w 10000"/>
              <a:gd name="connsiteY2" fmla="*/ 10000 h 10000"/>
              <a:gd name="connsiteX3" fmla="*/ 6666 w 10000"/>
              <a:gd name="connsiteY3" fmla="*/ 8265 h 10000"/>
              <a:gd name="connsiteX4" fmla="*/ 8342 w 10000"/>
              <a:gd name="connsiteY4" fmla="*/ 7436 h 10000"/>
              <a:gd name="connsiteX5" fmla="*/ 10000 w 10000"/>
              <a:gd name="connsiteY5" fmla="*/ 8431 h 10000"/>
              <a:gd name="connsiteX0" fmla="*/ 0 w 10000"/>
              <a:gd name="connsiteY0" fmla="*/ 0 h 8431"/>
              <a:gd name="connsiteX1" fmla="*/ 1841 w 10000"/>
              <a:gd name="connsiteY1" fmla="*/ 3062 h 8431"/>
              <a:gd name="connsiteX2" fmla="*/ 6666 w 10000"/>
              <a:gd name="connsiteY2" fmla="*/ 8265 h 8431"/>
              <a:gd name="connsiteX3" fmla="*/ 8342 w 10000"/>
              <a:gd name="connsiteY3" fmla="*/ 7436 h 8431"/>
              <a:gd name="connsiteX4" fmla="*/ 10000 w 10000"/>
              <a:gd name="connsiteY4" fmla="*/ 8431 h 8431"/>
              <a:gd name="connsiteX0" fmla="*/ 0 w 10000"/>
              <a:gd name="connsiteY0" fmla="*/ 0 h 10000"/>
              <a:gd name="connsiteX1" fmla="*/ 1841 w 10000"/>
              <a:gd name="connsiteY1" fmla="*/ 3632 h 10000"/>
              <a:gd name="connsiteX2" fmla="*/ 8342 w 10000"/>
              <a:gd name="connsiteY2" fmla="*/ 8820 h 10000"/>
              <a:gd name="connsiteX3" fmla="*/ 10000 w 10000"/>
              <a:gd name="connsiteY3" fmla="*/ 10000 h 10000"/>
              <a:gd name="connsiteX0" fmla="*/ 0 w 10000"/>
              <a:gd name="connsiteY0" fmla="*/ 0 h 10000"/>
              <a:gd name="connsiteX1" fmla="*/ 1841 w 10000"/>
              <a:gd name="connsiteY1" fmla="*/ 3632 h 10000"/>
              <a:gd name="connsiteX2" fmla="*/ 10000 w 10000"/>
              <a:gd name="connsiteY2" fmla="*/ 10000 h 10000"/>
              <a:gd name="connsiteX0" fmla="*/ 0 w 1841"/>
              <a:gd name="connsiteY0" fmla="*/ 0 h 3632"/>
              <a:gd name="connsiteX1" fmla="*/ 1841 w 1841"/>
              <a:gd name="connsiteY1" fmla="*/ 3632 h 3632"/>
              <a:gd name="connsiteX0" fmla="*/ 0 w 11689"/>
              <a:gd name="connsiteY0" fmla="*/ 0 h 11717"/>
              <a:gd name="connsiteX1" fmla="*/ 10000 w 11689"/>
              <a:gd name="connsiteY1" fmla="*/ 10000 h 11717"/>
              <a:gd name="connsiteX2" fmla="*/ 10132 w 11689"/>
              <a:gd name="connsiteY2" fmla="*/ 10305 h 11717"/>
              <a:gd name="connsiteX0" fmla="*/ 0 w 11689"/>
              <a:gd name="connsiteY0" fmla="*/ 5859 h 17576"/>
              <a:gd name="connsiteX1" fmla="*/ 4091 w 11689"/>
              <a:gd name="connsiteY1" fmla="*/ 0 h 17576"/>
              <a:gd name="connsiteX2" fmla="*/ 10000 w 11689"/>
              <a:gd name="connsiteY2" fmla="*/ 15859 h 17576"/>
              <a:gd name="connsiteX3" fmla="*/ 10132 w 11689"/>
              <a:gd name="connsiteY3" fmla="*/ 16164 h 17576"/>
              <a:gd name="connsiteX0" fmla="*/ 0 w 11689"/>
              <a:gd name="connsiteY0" fmla="*/ 5859 h 17576"/>
              <a:gd name="connsiteX1" fmla="*/ 4091 w 11689"/>
              <a:gd name="connsiteY1" fmla="*/ 0 h 17576"/>
              <a:gd name="connsiteX2" fmla="*/ 7013 w 11689"/>
              <a:gd name="connsiteY2" fmla="*/ 11717 h 17576"/>
              <a:gd name="connsiteX3" fmla="*/ 10000 w 11689"/>
              <a:gd name="connsiteY3" fmla="*/ 15859 h 17576"/>
              <a:gd name="connsiteX4" fmla="*/ 10132 w 11689"/>
              <a:gd name="connsiteY4" fmla="*/ 16164 h 17576"/>
              <a:gd name="connsiteX0" fmla="*/ 0 w 11689"/>
              <a:gd name="connsiteY0" fmla="*/ 3313 h 15030"/>
              <a:gd name="connsiteX1" fmla="*/ 3803 w 11689"/>
              <a:gd name="connsiteY1" fmla="*/ 0 h 15030"/>
              <a:gd name="connsiteX2" fmla="*/ 7013 w 11689"/>
              <a:gd name="connsiteY2" fmla="*/ 9171 h 15030"/>
              <a:gd name="connsiteX3" fmla="*/ 10000 w 11689"/>
              <a:gd name="connsiteY3" fmla="*/ 13313 h 15030"/>
              <a:gd name="connsiteX4" fmla="*/ 10132 w 11689"/>
              <a:gd name="connsiteY4" fmla="*/ 13618 h 15030"/>
              <a:gd name="connsiteX0" fmla="*/ 392 w 12081"/>
              <a:gd name="connsiteY0" fmla="*/ 3313 h 15030"/>
              <a:gd name="connsiteX1" fmla="*/ 0 w 12081"/>
              <a:gd name="connsiteY1" fmla="*/ 1059 h 15030"/>
              <a:gd name="connsiteX2" fmla="*/ 4195 w 12081"/>
              <a:gd name="connsiteY2" fmla="*/ 0 h 15030"/>
              <a:gd name="connsiteX3" fmla="*/ 7405 w 12081"/>
              <a:gd name="connsiteY3" fmla="*/ 9171 h 15030"/>
              <a:gd name="connsiteX4" fmla="*/ 10392 w 12081"/>
              <a:gd name="connsiteY4" fmla="*/ 13313 h 15030"/>
              <a:gd name="connsiteX5" fmla="*/ 10524 w 12081"/>
              <a:gd name="connsiteY5" fmla="*/ 13618 h 15030"/>
              <a:gd name="connsiteX0" fmla="*/ 392 w 12081"/>
              <a:gd name="connsiteY0" fmla="*/ 2254 h 13971"/>
              <a:gd name="connsiteX1" fmla="*/ 0 w 12081"/>
              <a:gd name="connsiteY1" fmla="*/ 0 h 13971"/>
              <a:gd name="connsiteX2" fmla="*/ 4091 w 12081"/>
              <a:gd name="connsiteY2" fmla="*/ 8787 h 13971"/>
              <a:gd name="connsiteX3" fmla="*/ 7405 w 12081"/>
              <a:gd name="connsiteY3" fmla="*/ 8112 h 13971"/>
              <a:gd name="connsiteX4" fmla="*/ 10392 w 12081"/>
              <a:gd name="connsiteY4" fmla="*/ 12254 h 13971"/>
              <a:gd name="connsiteX5" fmla="*/ 10524 w 12081"/>
              <a:gd name="connsiteY5" fmla="*/ 12559 h 13971"/>
              <a:gd name="connsiteX0" fmla="*/ 392 w 12081"/>
              <a:gd name="connsiteY0" fmla="*/ 2254 h 13971"/>
              <a:gd name="connsiteX1" fmla="*/ 0 w 12081"/>
              <a:gd name="connsiteY1" fmla="*/ 0 h 13971"/>
              <a:gd name="connsiteX2" fmla="*/ 4091 w 12081"/>
              <a:gd name="connsiteY2" fmla="*/ 8787 h 13971"/>
              <a:gd name="connsiteX3" fmla="*/ 7014 w 12081"/>
              <a:gd name="connsiteY3" fmla="*/ 5858 h 13971"/>
              <a:gd name="connsiteX4" fmla="*/ 10392 w 12081"/>
              <a:gd name="connsiteY4" fmla="*/ 12254 h 13971"/>
              <a:gd name="connsiteX5" fmla="*/ 10524 w 12081"/>
              <a:gd name="connsiteY5" fmla="*/ 12559 h 13971"/>
              <a:gd name="connsiteX0" fmla="*/ 392 w 10392"/>
              <a:gd name="connsiteY0" fmla="*/ 2254 h 12254"/>
              <a:gd name="connsiteX1" fmla="*/ 0 w 10392"/>
              <a:gd name="connsiteY1" fmla="*/ 0 h 12254"/>
              <a:gd name="connsiteX2" fmla="*/ 4091 w 10392"/>
              <a:gd name="connsiteY2" fmla="*/ 8787 h 12254"/>
              <a:gd name="connsiteX3" fmla="*/ 7014 w 10392"/>
              <a:gd name="connsiteY3" fmla="*/ 5858 h 12254"/>
              <a:gd name="connsiteX4" fmla="*/ 10392 w 10392"/>
              <a:gd name="connsiteY4" fmla="*/ 12254 h 12254"/>
              <a:gd name="connsiteX0" fmla="*/ 392 w 11689"/>
              <a:gd name="connsiteY0" fmla="*/ 2254 h 11717"/>
              <a:gd name="connsiteX1" fmla="*/ 0 w 11689"/>
              <a:gd name="connsiteY1" fmla="*/ 0 h 11717"/>
              <a:gd name="connsiteX2" fmla="*/ 4091 w 11689"/>
              <a:gd name="connsiteY2" fmla="*/ 8787 h 11717"/>
              <a:gd name="connsiteX3" fmla="*/ 7014 w 11689"/>
              <a:gd name="connsiteY3" fmla="*/ 5858 h 11717"/>
              <a:gd name="connsiteX4" fmla="*/ 11689 w 11689"/>
              <a:gd name="connsiteY4" fmla="*/ 11717 h 1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9" h="11717">
                <a:moveTo>
                  <a:pt x="392" y="2254"/>
                </a:moveTo>
                <a:cubicBezTo>
                  <a:pt x="261" y="1503"/>
                  <a:pt x="131" y="751"/>
                  <a:pt x="0" y="0"/>
                </a:cubicBezTo>
                <a:lnTo>
                  <a:pt x="4091" y="8787"/>
                </a:lnTo>
                <a:lnTo>
                  <a:pt x="7014" y="5858"/>
                </a:lnTo>
                <a:lnTo>
                  <a:pt x="11689" y="11717"/>
                </a:lnTo>
              </a:path>
            </a:pathLst>
          </a:custGeom>
          <a:noFill/>
          <a:ln w="19050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86" name="Picture 36" descr="00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5328422"/>
            <a:ext cx="230340" cy="234429"/>
          </a:xfrm>
          <a:prstGeom prst="rect">
            <a:avLst/>
          </a:prstGeom>
          <a:noFill/>
        </p:spPr>
      </p:pic>
      <p:pic>
        <p:nvPicPr>
          <p:cNvPr id="87" name="Picture 36" descr="00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28254" y="5517232"/>
            <a:ext cx="230340" cy="234429"/>
          </a:xfrm>
          <a:prstGeom prst="rect">
            <a:avLst/>
          </a:prstGeom>
          <a:noFill/>
        </p:spPr>
      </p:pic>
      <p:pic>
        <p:nvPicPr>
          <p:cNvPr id="88" name="Picture 36" descr="00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8010" y="5462444"/>
            <a:ext cx="230340" cy="234429"/>
          </a:xfrm>
          <a:prstGeom prst="rect">
            <a:avLst/>
          </a:prstGeom>
          <a:noFill/>
        </p:spPr>
      </p:pic>
      <p:pic>
        <p:nvPicPr>
          <p:cNvPr id="89" name="Picture 36" descr="00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03941" y="5644656"/>
            <a:ext cx="230340" cy="234429"/>
          </a:xfrm>
          <a:prstGeom prst="rect">
            <a:avLst/>
          </a:prstGeom>
          <a:noFill/>
        </p:spPr>
      </p:pic>
      <p:sp>
        <p:nvSpPr>
          <p:cNvPr id="90" name="TextBox 85"/>
          <p:cNvSpPr txBox="1">
            <a:spLocks noChangeArrowheads="1"/>
          </p:cNvSpPr>
          <p:nvPr/>
        </p:nvSpPr>
        <p:spPr bwMode="auto">
          <a:xfrm>
            <a:off x="1447055" y="5572648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ea typeface="굴림" pitchFamily="50" charset="-127"/>
              </a:rPr>
              <a:t>17</a:t>
            </a:r>
            <a:endParaRPr kumimoji="0" lang="en-US" altLang="ko-KR" sz="11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sp>
        <p:nvSpPr>
          <p:cNvPr id="91" name="TextBox 85"/>
          <p:cNvSpPr txBox="1">
            <a:spLocks noChangeArrowheads="1"/>
          </p:cNvSpPr>
          <p:nvPr/>
        </p:nvSpPr>
        <p:spPr bwMode="auto">
          <a:xfrm>
            <a:off x="1902426" y="5722838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b="1" kern="0" dirty="0" smtClean="0">
                <a:solidFill>
                  <a:srgbClr val="CC0066"/>
                </a:solidFill>
                <a:ea typeface="굴림" pitchFamily="50" charset="-127"/>
              </a:rPr>
              <a:t>11</a:t>
            </a:r>
            <a:endParaRPr kumimoji="0" lang="en-US" altLang="ko-KR" sz="11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sp>
        <p:nvSpPr>
          <p:cNvPr id="92" name="TextBox 85"/>
          <p:cNvSpPr txBox="1">
            <a:spLocks noChangeArrowheads="1"/>
          </p:cNvSpPr>
          <p:nvPr/>
        </p:nvSpPr>
        <p:spPr bwMode="auto">
          <a:xfrm>
            <a:off x="2507518" y="5650830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b="1" kern="0" noProof="0" dirty="0" smtClean="0">
                <a:solidFill>
                  <a:srgbClr val="CC0066"/>
                </a:solidFill>
                <a:ea typeface="굴림" pitchFamily="50" charset="-127"/>
              </a:rPr>
              <a:t>14</a:t>
            </a:r>
            <a:endParaRPr kumimoji="0" lang="en-US" altLang="ko-KR" sz="11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sp>
        <p:nvSpPr>
          <p:cNvPr id="93" name="TextBox 85"/>
          <p:cNvSpPr txBox="1">
            <a:spLocks noChangeArrowheads="1"/>
          </p:cNvSpPr>
          <p:nvPr/>
        </p:nvSpPr>
        <p:spPr bwMode="auto">
          <a:xfrm>
            <a:off x="3071707" y="5722838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300" b="1" kern="0" noProof="0" dirty="0" smtClean="0">
                <a:solidFill>
                  <a:srgbClr val="CC0066"/>
                </a:solidFill>
                <a:ea typeface="굴림" pitchFamily="50" charset="-127"/>
              </a:rPr>
              <a:t>7</a:t>
            </a:r>
            <a:endParaRPr kumimoji="0" lang="en-US" altLang="ko-KR" sz="13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sp>
        <p:nvSpPr>
          <p:cNvPr id="94" name="TextBox 87"/>
          <p:cNvSpPr txBox="1">
            <a:spLocks noChangeArrowheads="1"/>
          </p:cNvSpPr>
          <p:nvPr/>
        </p:nvSpPr>
        <p:spPr bwMode="auto">
          <a:xfrm>
            <a:off x="1971130" y="3645024"/>
            <a:ext cx="2096814" cy="36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300" b="1" dirty="0" smtClean="0">
                <a:solidFill>
                  <a:srgbClr val="003399"/>
                </a:solidFill>
              </a:rPr>
              <a:t>불법집단</a:t>
            </a:r>
            <a:endParaRPr lang="en-US" altLang="ko-KR" sz="1300" b="1" dirty="0" smtClean="0">
              <a:solidFill>
                <a:srgbClr val="003399"/>
              </a:solidFill>
            </a:endParaRPr>
          </a:p>
          <a:p>
            <a:pPr algn="ctr"/>
            <a:r>
              <a:rPr lang="ko-KR" altLang="en-US" sz="1300" b="1" dirty="0" smtClean="0">
                <a:solidFill>
                  <a:srgbClr val="003399"/>
                </a:solidFill>
              </a:rPr>
              <a:t>행동사범</a:t>
            </a:r>
            <a:endParaRPr lang="en-US" altLang="ko-KR" sz="1300" b="1" dirty="0" smtClean="0">
              <a:solidFill>
                <a:srgbClr val="003399"/>
              </a:solidFill>
            </a:endParaRPr>
          </a:p>
          <a:p>
            <a:pPr algn="ctr"/>
            <a:r>
              <a:rPr lang="ko-KR" altLang="en-US" sz="1300" b="1" dirty="0" smtClean="0">
                <a:solidFill>
                  <a:srgbClr val="003399"/>
                </a:solidFill>
              </a:rPr>
              <a:t>감소추이</a:t>
            </a:r>
            <a:r>
              <a:rPr lang="en-US" altLang="ko-KR" sz="1300" b="1" dirty="0" smtClean="0">
                <a:solidFill>
                  <a:srgbClr val="003399"/>
                </a:solidFill>
              </a:rPr>
              <a:t>(</a:t>
            </a:r>
            <a:r>
              <a:rPr lang="ko-KR" altLang="en-US" sz="1300" b="1" dirty="0" smtClean="0">
                <a:solidFill>
                  <a:srgbClr val="003399"/>
                </a:solidFill>
              </a:rPr>
              <a:t>명</a:t>
            </a:r>
            <a:r>
              <a:rPr lang="en-US" altLang="ko-KR" sz="1300" b="1" dirty="0" smtClean="0">
                <a:solidFill>
                  <a:srgbClr val="003399"/>
                </a:solidFill>
              </a:rPr>
              <a:t>)</a:t>
            </a:r>
            <a:endParaRPr lang="en-US" altLang="ko-KR" sz="1300" b="1" dirty="0">
              <a:solidFill>
                <a:srgbClr val="003399"/>
              </a:solidFill>
            </a:endParaRPr>
          </a:p>
        </p:txBody>
      </p:sp>
      <p:pic>
        <p:nvPicPr>
          <p:cNvPr id="1027" name="Picture 3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8264" y="4365264"/>
            <a:ext cx="2160000" cy="1440000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48" name="Rectangle 14"/>
          <p:cNvSpPr>
            <a:spLocks noChangeArrowheads="1"/>
          </p:cNvSpPr>
          <p:nvPr/>
        </p:nvSpPr>
        <p:spPr bwMode="auto">
          <a:xfrm>
            <a:off x="4728649" y="3741540"/>
            <a:ext cx="432048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ko-KR" altLang="en-US" b="1" dirty="0" smtClean="0">
                <a:latin typeface="+mn-ea"/>
              </a:rPr>
              <a:t> 온라인상 불법</a:t>
            </a:r>
            <a:r>
              <a:rPr lang="ko-KR" altLang="en-US" b="1" dirty="0" smtClean="0">
                <a:latin typeface="맑은 고딕"/>
                <a:ea typeface="맑은 고딕"/>
              </a:rPr>
              <a:t>∙무질서 확산</a:t>
            </a:r>
            <a:endParaRPr lang="en-US" altLang="ko-KR" b="1" dirty="0" smtClean="0">
              <a:latin typeface="+mn-ea"/>
            </a:endParaRPr>
          </a:p>
        </p:txBody>
      </p:sp>
      <p:pic>
        <p:nvPicPr>
          <p:cNvPr id="4" name="Picture 3"/>
          <p:cNvPicPr preferRelativeResize="0">
            <a:picLocks noChangeArrowheads="1"/>
          </p:cNvPicPr>
          <p:nvPr/>
        </p:nvPicPr>
        <p:blipFill>
          <a:blip r:embed="rId9" cstate="print"/>
          <a:srcRect l="6455"/>
          <a:stretch>
            <a:fillRect/>
          </a:stretch>
        </p:blipFill>
        <p:spPr bwMode="auto">
          <a:xfrm>
            <a:off x="6660232" y="4869160"/>
            <a:ext cx="216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 l="12255" b="12718"/>
          <a:stretch>
            <a:fillRect/>
          </a:stretch>
        </p:blipFill>
        <p:spPr bwMode="auto">
          <a:xfrm>
            <a:off x="179512" y="2264997"/>
            <a:ext cx="221961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23" descr="vvv"/>
          <p:cNvPicPr>
            <a:picLocks noChangeAspect="1" noChangeArrowheads="1"/>
          </p:cNvPicPr>
          <p:nvPr/>
        </p:nvPicPr>
        <p:blipFill>
          <a:blip r:embed="rId4" cstate="print">
            <a:lum bright="-10000" contrast="-10000"/>
          </a:blip>
          <a:srcRect/>
          <a:stretch>
            <a:fillRect/>
          </a:stretch>
        </p:blipFill>
        <p:spPr bwMode="auto">
          <a:xfrm>
            <a:off x="2339753" y="1928707"/>
            <a:ext cx="2218638" cy="2070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18"/>
          <p:cNvSpPr>
            <a:spLocks noChangeArrowheads="1"/>
          </p:cNvSpPr>
          <p:nvPr/>
        </p:nvSpPr>
        <p:spPr bwMode="auto">
          <a:xfrm>
            <a:off x="4621016" y="1196751"/>
            <a:ext cx="4374646" cy="5328593"/>
          </a:xfrm>
          <a:prstGeom prst="roundRect">
            <a:avLst>
              <a:gd name="adj" fmla="val 2111"/>
            </a:avLst>
          </a:prstGeom>
          <a:solidFill>
            <a:schemeClr val="bg1">
              <a:alpha val="75000"/>
            </a:schemeClr>
          </a:solidFill>
          <a:ln w="6350" algn="ctr">
            <a:solidFill>
              <a:schemeClr val="accent3">
                <a:lumMod val="50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3" name="AutoShape 7"/>
          <p:cNvSpPr>
            <a:spLocks noChangeArrowheads="1"/>
          </p:cNvSpPr>
          <p:nvPr/>
        </p:nvSpPr>
        <p:spPr bwMode="auto">
          <a:xfrm>
            <a:off x="4955790" y="3189226"/>
            <a:ext cx="1665103" cy="720080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rgbClr val="FFFFFF">
                  <a:gamma/>
                  <a:tint val="0"/>
                  <a:invGamma/>
                  <a:alpha val="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4" name="AutoShape 8"/>
          <p:cNvSpPr>
            <a:spLocks noChangeArrowheads="1"/>
          </p:cNvSpPr>
          <p:nvPr/>
        </p:nvSpPr>
        <p:spPr bwMode="auto">
          <a:xfrm>
            <a:off x="7067772" y="3189226"/>
            <a:ext cx="1665103" cy="720080"/>
          </a:xfrm>
          <a:prstGeom prst="flowChartAlternateProcess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rgbClr val="FFFFFF">
                  <a:gamma/>
                  <a:tint val="0"/>
                  <a:invGamma/>
                  <a:alpha val="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r="12859" b="16516"/>
          <a:stretch>
            <a:fillRect/>
          </a:stretch>
        </p:blipFill>
        <p:spPr bwMode="auto">
          <a:xfrm>
            <a:off x="2027213" y="5108934"/>
            <a:ext cx="2520280" cy="139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직사각형 37"/>
          <p:cNvSpPr/>
          <p:nvPr/>
        </p:nvSpPr>
        <p:spPr>
          <a:xfrm>
            <a:off x="179804" y="225999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600" dirty="0" err="1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국격에</a:t>
            </a:r>
            <a:r>
              <a:rPr lang="ko-KR" altLang="en-US" sz="2600" dirty="0" smtClean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걸맞은 법질서 확립</a:t>
            </a:r>
            <a:endParaRPr lang="ko-KR" altLang="en-US" sz="2600" dirty="0">
              <a:ln w="12700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Text Box 37"/>
          <p:cNvSpPr txBox="1">
            <a:spLocks noChangeArrowheads="1"/>
          </p:cNvSpPr>
          <p:nvPr/>
        </p:nvSpPr>
        <p:spPr bwMode="auto">
          <a:xfrm>
            <a:off x="4405199" y="6616700"/>
            <a:ext cx="2744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-윤고딕340" pitchFamily="18" charset="-127"/>
                <a:ea typeface="-윤고딕340" pitchFamily="18" charset="-127"/>
              </a:rPr>
              <a:t>8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0" name="AutoShape 18"/>
          <p:cNvSpPr>
            <a:spLocks noChangeArrowheads="1"/>
          </p:cNvSpPr>
          <p:nvPr/>
        </p:nvSpPr>
        <p:spPr bwMode="auto">
          <a:xfrm>
            <a:off x="180271" y="4302946"/>
            <a:ext cx="4374646" cy="2222398"/>
          </a:xfrm>
          <a:prstGeom prst="roundRect">
            <a:avLst>
              <a:gd name="adj" fmla="val 2111"/>
            </a:avLst>
          </a:prstGeom>
          <a:solidFill>
            <a:schemeClr val="bg1">
              <a:alpha val="70000"/>
            </a:schemeClr>
          </a:solidFill>
          <a:ln w="6350" algn="ctr">
            <a:solidFill>
              <a:schemeClr val="accent3">
                <a:lumMod val="50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AutoShape 62"/>
          <p:cNvSpPr>
            <a:spLocks noChangeArrowheads="1"/>
          </p:cNvSpPr>
          <p:nvPr/>
        </p:nvSpPr>
        <p:spPr bwMode="auto">
          <a:xfrm>
            <a:off x="4619500" y="1052736"/>
            <a:ext cx="4374000" cy="540000"/>
          </a:xfrm>
          <a:prstGeom prst="roundRect">
            <a:avLst>
              <a:gd name="adj" fmla="val 10093"/>
            </a:avLst>
          </a:prstGeom>
          <a:gradFill rotWithShape="1">
            <a:gsLst>
              <a:gs pos="0">
                <a:srgbClr val="2B8793"/>
              </a:gs>
              <a:gs pos="100000">
                <a:srgbClr val="163134"/>
              </a:gs>
            </a:gsLst>
            <a:lin ang="5400000" scaled="1"/>
          </a:gradFill>
          <a:ln w="3175">
            <a:solidFill>
              <a:srgbClr val="1C4044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" name="Rectangle 14"/>
          <p:cNvSpPr>
            <a:spLocks noChangeArrowheads="1"/>
          </p:cNvSpPr>
          <p:nvPr/>
        </p:nvSpPr>
        <p:spPr bwMode="auto">
          <a:xfrm>
            <a:off x="4655254" y="1772816"/>
            <a:ext cx="457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6"/>
              </a:buBlip>
            </a:pPr>
            <a:r>
              <a:rPr lang="ko-KR" altLang="en-US" sz="1800" b="1" dirty="0" smtClean="0">
                <a:latin typeface="+mn-ea"/>
              </a:rPr>
              <a:t> </a:t>
            </a:r>
            <a:r>
              <a:rPr lang="ko-KR" altLang="en-US" sz="1800" b="1" spc="-150" dirty="0" smtClean="0">
                <a:latin typeface="+mn-ea"/>
              </a:rPr>
              <a:t>준법행위에 대한 형사 인센티브 제도 도입</a:t>
            </a:r>
            <a:endParaRPr lang="en-US" altLang="ko-KR" sz="1800" b="1" spc="-150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700" b="1" dirty="0" smtClean="0">
                <a:latin typeface="+mn-ea"/>
              </a:rPr>
              <a:t>  - </a:t>
            </a:r>
            <a:r>
              <a:rPr lang="ko-KR" altLang="en-US" sz="1700" b="1" dirty="0" smtClean="0">
                <a:latin typeface="+mn-ea"/>
              </a:rPr>
              <a:t>평소의 준법 실적 고려</a:t>
            </a:r>
            <a:r>
              <a:rPr lang="en-US" altLang="ko-KR" sz="1700" b="1" dirty="0" smtClean="0">
                <a:latin typeface="+mn-ea"/>
              </a:rPr>
              <a:t>,</a:t>
            </a:r>
            <a:r>
              <a:rPr lang="ko-KR" altLang="en-US" sz="1700" b="1" dirty="0" smtClean="0">
                <a:latin typeface="+mn-ea"/>
              </a:rPr>
              <a:t> 형벌 감면</a:t>
            </a:r>
            <a:r>
              <a:rPr lang="ko-KR" altLang="en-US" sz="1800" b="1" dirty="0" smtClean="0">
                <a:latin typeface="+mn-ea"/>
              </a:rPr>
              <a:t> 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-</a:t>
            </a:r>
            <a:r>
              <a:rPr lang="en-US" altLang="ko-KR" sz="1700" b="1" dirty="0" smtClean="0">
                <a:solidFill>
                  <a:prstClr val="black"/>
                </a:solidFill>
              </a:rPr>
              <a:t> </a:t>
            </a:r>
            <a:r>
              <a:rPr lang="ko-KR" altLang="en-US" sz="1700" b="1" dirty="0" smtClean="0">
                <a:solidFill>
                  <a:prstClr val="black"/>
                </a:solidFill>
              </a:rPr>
              <a:t>조세</a:t>
            </a:r>
            <a:r>
              <a:rPr lang="en-US" altLang="ko-KR" sz="17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700" b="1" dirty="0" smtClean="0">
                <a:solidFill>
                  <a:prstClr val="black"/>
                </a:solidFill>
              </a:rPr>
              <a:t>환경</a:t>
            </a:r>
            <a:r>
              <a:rPr lang="en-US" altLang="ko-KR" sz="17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700" b="1" dirty="0" smtClean="0">
                <a:solidFill>
                  <a:prstClr val="black"/>
                </a:solidFill>
              </a:rPr>
              <a:t>산재 사범 등에 적용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47" name="AutoShape 66"/>
          <p:cNvSpPr>
            <a:spLocks noChangeArrowheads="1"/>
          </p:cNvSpPr>
          <p:nvPr/>
        </p:nvSpPr>
        <p:spPr bwMode="auto">
          <a:xfrm>
            <a:off x="179512" y="4125330"/>
            <a:ext cx="4374000" cy="540000"/>
          </a:xfrm>
          <a:prstGeom prst="roundRect">
            <a:avLst>
              <a:gd name="adj" fmla="val 10093"/>
            </a:avLst>
          </a:prstGeom>
          <a:gradFill rotWithShape="1">
            <a:gsLst>
              <a:gs pos="0">
                <a:srgbClr val="2D6CBF"/>
              </a:gs>
              <a:gs pos="100000">
                <a:srgbClr val="181D48"/>
              </a:gs>
            </a:gsLst>
            <a:lin ang="5400000" scaled="1"/>
          </a:gradFill>
          <a:ln w="3175" algn="ctr">
            <a:solidFill>
              <a:srgbClr val="1C4044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Rectangle 18"/>
          <p:cNvSpPr>
            <a:spLocks noChangeArrowheads="1"/>
          </p:cNvSpPr>
          <p:nvPr/>
        </p:nvSpPr>
        <p:spPr bwMode="auto">
          <a:xfrm>
            <a:off x="4655125" y="1125502"/>
            <a:ext cx="43093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법질서 확립의 패러다임 변화</a:t>
            </a:r>
          </a:p>
        </p:txBody>
      </p:sp>
      <p:sp>
        <p:nvSpPr>
          <p:cNvPr id="36" name="Rectangle 18"/>
          <p:cNvSpPr>
            <a:spLocks noChangeArrowheads="1"/>
          </p:cNvSpPr>
          <p:nvPr/>
        </p:nvSpPr>
        <p:spPr bwMode="auto">
          <a:xfrm>
            <a:off x="299021" y="4197338"/>
            <a:ext cx="4176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 algn="ctr" defTabSz="914400" latinLnBrk="0">
              <a:defRPr/>
            </a:pPr>
            <a:r>
              <a:rPr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부정부패 척결 지속</a:t>
            </a:r>
            <a:endParaRPr lang="en-US" altLang="ko-KR" sz="1800" kern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190630" y="5645279"/>
            <a:ext cx="4320480" cy="779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6"/>
              </a:buBlip>
            </a:pPr>
            <a:r>
              <a:rPr lang="ko-KR" altLang="en-US" sz="1800" b="1" dirty="0" smtClean="0">
                <a:latin typeface="+mn-ea"/>
              </a:rPr>
              <a:t> 정보수집</a:t>
            </a:r>
            <a:r>
              <a:rPr lang="en-US" altLang="ko-KR" sz="1800" b="1" dirty="0" smtClean="0">
                <a:latin typeface="+mn-ea"/>
              </a:rPr>
              <a:t>, </a:t>
            </a:r>
            <a:r>
              <a:rPr lang="ko-KR" altLang="en-US" sz="1800" b="1" dirty="0" smtClean="0">
                <a:latin typeface="+mn-ea"/>
              </a:rPr>
              <a:t>내사</a:t>
            </a:r>
            <a:r>
              <a:rPr lang="en-US" altLang="ko-KR" sz="1800" b="1" dirty="0" smtClean="0">
                <a:latin typeface="+mn-ea"/>
              </a:rPr>
              <a:t>, </a:t>
            </a:r>
            <a:r>
              <a:rPr lang="ko-KR" altLang="en-US" sz="1800" b="1" dirty="0" smtClean="0">
                <a:latin typeface="+mn-ea"/>
              </a:rPr>
              <a:t>영장 등 </a:t>
            </a:r>
            <a:r>
              <a:rPr lang="ko-KR" altLang="en-US" sz="1800" b="1" dirty="0" err="1" smtClean="0">
                <a:latin typeface="+mn-ea"/>
              </a:rPr>
              <a:t>수사절차별로</a:t>
            </a:r>
            <a:endParaRPr lang="en-US" altLang="ko-KR" sz="1800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『</a:t>
            </a:r>
            <a:r>
              <a:rPr lang="ko-KR" altLang="en-US" sz="1800" b="1" dirty="0" smtClean="0">
                <a:latin typeface="+mn-ea"/>
              </a:rPr>
              <a:t>스마트 수사 </a:t>
            </a:r>
            <a:r>
              <a:rPr lang="en-US" altLang="ko-KR" sz="1800" b="1" dirty="0" smtClean="0">
                <a:latin typeface="+mn-ea"/>
              </a:rPr>
              <a:t>100</a:t>
            </a:r>
            <a:r>
              <a:rPr lang="ko-KR" altLang="en-US" sz="1800" b="1" dirty="0" smtClean="0">
                <a:latin typeface="+mn-ea"/>
              </a:rPr>
              <a:t>계명</a:t>
            </a:r>
            <a:r>
              <a:rPr lang="en-US" altLang="ko-KR" sz="1800" b="1" dirty="0" smtClean="0">
                <a:latin typeface="+mn-ea"/>
              </a:rPr>
              <a:t>』</a:t>
            </a:r>
            <a:r>
              <a:rPr lang="ko-KR" altLang="en-US" sz="1800" b="1" dirty="0" smtClean="0">
                <a:latin typeface="+mn-ea"/>
              </a:rPr>
              <a:t>마련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42" name="Rectangle 14"/>
          <p:cNvSpPr>
            <a:spLocks noChangeArrowheads="1"/>
          </p:cNvSpPr>
          <p:nvPr/>
        </p:nvSpPr>
        <p:spPr bwMode="auto">
          <a:xfrm>
            <a:off x="214380" y="4797152"/>
            <a:ext cx="4320480" cy="779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6"/>
              </a:buBlip>
            </a:pPr>
            <a:r>
              <a:rPr lang="ko-KR" altLang="en-US" sz="1800" b="1" dirty="0" smtClean="0">
                <a:latin typeface="+mn-ea"/>
              </a:rPr>
              <a:t> </a:t>
            </a:r>
            <a:r>
              <a:rPr lang="en-US" altLang="ko-KR" sz="1800" b="1" dirty="0" smtClean="0">
                <a:latin typeface="+mn-ea"/>
              </a:rPr>
              <a:t>3</a:t>
            </a:r>
            <a:r>
              <a:rPr lang="ko-KR" altLang="en-US" sz="1800" b="1" dirty="0" smtClean="0">
                <a:latin typeface="+mn-ea"/>
              </a:rPr>
              <a:t>대 비리</a:t>
            </a:r>
            <a:r>
              <a:rPr lang="en-US" altLang="ko-KR" sz="1800" b="1" dirty="0" smtClean="0">
                <a:latin typeface="+mn-ea"/>
              </a:rPr>
              <a:t>(</a:t>
            </a:r>
            <a:r>
              <a:rPr lang="ko-KR" altLang="en-US" sz="1800" b="1" dirty="0" smtClean="0">
                <a:latin typeface="+mn-ea"/>
              </a:rPr>
              <a:t>권력형</a:t>
            </a:r>
            <a:r>
              <a:rPr lang="en-US" altLang="ko-KR" sz="1800" b="1" dirty="0" smtClean="0">
                <a:latin typeface="+mn-ea"/>
              </a:rPr>
              <a:t>·</a:t>
            </a:r>
            <a:r>
              <a:rPr lang="ko-KR" altLang="en-US" sz="1800" b="1" dirty="0" smtClean="0">
                <a:latin typeface="+mn-ea"/>
              </a:rPr>
              <a:t>토착</a:t>
            </a:r>
            <a:r>
              <a:rPr lang="en-US" altLang="ko-KR" sz="1800" b="1" dirty="0" smtClean="0">
                <a:latin typeface="+mn-ea"/>
              </a:rPr>
              <a:t>·</a:t>
            </a:r>
            <a:r>
              <a:rPr lang="ko-KR" altLang="en-US" sz="1800" b="1" dirty="0" smtClean="0">
                <a:latin typeface="+mn-ea"/>
              </a:rPr>
              <a:t>교육</a:t>
            </a:r>
            <a:r>
              <a:rPr lang="en-US" altLang="ko-KR" sz="1800" b="1" dirty="0" smtClean="0">
                <a:latin typeface="+mn-ea"/>
              </a:rPr>
              <a:t>) </a:t>
            </a:r>
            <a:r>
              <a:rPr lang="ko-KR" altLang="en-US" sz="1800" b="1" dirty="0" smtClean="0">
                <a:latin typeface="+mn-ea"/>
              </a:rPr>
              <a:t>척결에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</a:t>
            </a:r>
            <a:r>
              <a:rPr lang="ko-KR" altLang="en-US" sz="1800" b="1" dirty="0" smtClean="0">
                <a:latin typeface="+mn-ea"/>
              </a:rPr>
              <a:t>수사력 집중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50" name="모서리가 둥근 직사각형 49"/>
          <p:cNvSpPr>
            <a:spLocks noChangeArrowheads="1"/>
          </p:cNvSpPr>
          <p:nvPr/>
        </p:nvSpPr>
        <p:spPr bwMode="auto">
          <a:xfrm>
            <a:off x="5171814" y="3212976"/>
            <a:ext cx="1368152" cy="971437"/>
          </a:xfrm>
          <a:prstGeom prst="roundRect">
            <a:avLst>
              <a:gd name="adj" fmla="val 50000"/>
            </a:avLst>
          </a:prstGeom>
          <a:noFill/>
          <a:ln w="12700" algn="ctr">
            <a:noFill/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en-US" altLang="ko-KR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Penalty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17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17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endParaRPr lang="en-US" altLang="ko-KR" sz="1700" b="1" kern="0" spc="-150" dirty="0" smtClean="0">
              <a:solidFill>
                <a:srgbClr val="C00000"/>
              </a:solidFill>
            </a:endParaRPr>
          </a:p>
        </p:txBody>
      </p:sp>
      <p:sp>
        <p:nvSpPr>
          <p:cNvPr id="51" name="모서리가 둥근 직사각형 50"/>
          <p:cNvSpPr>
            <a:spLocks noChangeArrowheads="1"/>
          </p:cNvSpPr>
          <p:nvPr/>
        </p:nvSpPr>
        <p:spPr bwMode="auto">
          <a:xfrm>
            <a:off x="7067772" y="3068960"/>
            <a:ext cx="1607926" cy="1152128"/>
          </a:xfrm>
          <a:prstGeom prst="roundRect">
            <a:avLst>
              <a:gd name="adj" fmla="val 50000"/>
            </a:avLst>
          </a:prstGeom>
          <a:noFill/>
          <a:ln w="12700" algn="ctr">
            <a:noFill/>
            <a:round/>
            <a:headEnd/>
            <a:tailEnd/>
          </a:ln>
          <a:effectLst/>
        </p:spPr>
        <p:txBody>
          <a:bodyPr wrap="none"/>
          <a:lstStyle/>
          <a:p>
            <a:pPr lvl="0" defTabSz="914400" latinLnBrk="0">
              <a:defRPr/>
            </a:pPr>
            <a:r>
              <a:rPr lang="en-US" altLang="ko-KR" sz="1700" b="1" kern="0" dirty="0" smtClean="0">
                <a:solidFill>
                  <a:srgbClr val="C00000"/>
                </a:solidFill>
              </a:rPr>
              <a:t>Penalty</a:t>
            </a:r>
            <a:r>
              <a:rPr lang="en-US" altLang="ko-KR" sz="1700" b="1" kern="0" dirty="0" smtClean="0"/>
              <a:t> +</a:t>
            </a:r>
          </a:p>
          <a:p>
            <a:pPr lvl="0" defTabSz="914400" latinLnBrk="0">
              <a:defRPr/>
            </a:pPr>
            <a:r>
              <a:rPr lang="en-US" altLang="ko-KR" sz="1700" b="1" kern="0" dirty="0" smtClean="0">
                <a:solidFill>
                  <a:srgbClr val="002060"/>
                </a:solidFill>
              </a:rPr>
              <a:t>Incentive</a:t>
            </a:r>
          </a:p>
        </p:txBody>
      </p:sp>
      <p:sp>
        <p:nvSpPr>
          <p:cNvPr id="65" name="오른쪽 화살표 64"/>
          <p:cNvSpPr/>
          <p:nvPr/>
        </p:nvSpPr>
        <p:spPr>
          <a:xfrm>
            <a:off x="6635724" y="3333242"/>
            <a:ext cx="408298" cy="432048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AutoShape 18"/>
          <p:cNvSpPr>
            <a:spLocks noChangeArrowheads="1"/>
          </p:cNvSpPr>
          <p:nvPr/>
        </p:nvSpPr>
        <p:spPr bwMode="auto">
          <a:xfrm>
            <a:off x="169152" y="1437283"/>
            <a:ext cx="4374646" cy="2567781"/>
          </a:xfrm>
          <a:prstGeom prst="roundRect">
            <a:avLst>
              <a:gd name="adj" fmla="val 2111"/>
            </a:avLst>
          </a:prstGeom>
          <a:solidFill>
            <a:schemeClr val="bg1">
              <a:alpha val="75000"/>
            </a:schemeClr>
          </a:solidFill>
          <a:ln w="6350" algn="ctr">
            <a:solidFill>
              <a:schemeClr val="accent3">
                <a:lumMod val="50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3" name="AutoShape 66"/>
          <p:cNvSpPr>
            <a:spLocks noChangeArrowheads="1"/>
          </p:cNvSpPr>
          <p:nvPr/>
        </p:nvSpPr>
        <p:spPr bwMode="auto">
          <a:xfrm>
            <a:off x="167636" y="1053494"/>
            <a:ext cx="4374000" cy="540000"/>
          </a:xfrm>
          <a:prstGeom prst="roundRect">
            <a:avLst>
              <a:gd name="adj" fmla="val 10093"/>
            </a:avLst>
          </a:prstGeom>
          <a:gradFill rotWithShape="1">
            <a:gsLst>
              <a:gs pos="0">
                <a:srgbClr val="00B050"/>
              </a:gs>
              <a:gs pos="100000">
                <a:srgbClr val="181D48"/>
              </a:gs>
            </a:gsLst>
            <a:lin ang="5400000" scaled="1"/>
          </a:gradFill>
          <a:ln w="3175" algn="ctr">
            <a:solidFill>
              <a:srgbClr val="1C4044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4" name="Rectangle 14"/>
          <p:cNvSpPr>
            <a:spLocks noChangeArrowheads="1"/>
          </p:cNvSpPr>
          <p:nvPr/>
        </p:nvSpPr>
        <p:spPr bwMode="auto">
          <a:xfrm>
            <a:off x="251520" y="1700808"/>
            <a:ext cx="4320480" cy="257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6"/>
              </a:buBlip>
            </a:pPr>
            <a:r>
              <a:rPr lang="ko-KR" altLang="en-US" sz="1800" b="1" dirty="0" smtClean="0">
                <a:latin typeface="+mn-ea"/>
              </a:rPr>
              <a:t> 불법 집단행동 엄단과 노사간 불법에 </a:t>
            </a:r>
            <a:endParaRPr lang="en-US" altLang="ko-KR" sz="1800" b="1" dirty="0" smtClean="0">
              <a:latin typeface="+mn-ea"/>
            </a:endParaRPr>
          </a:p>
          <a:p>
            <a:pPr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</a:t>
            </a:r>
            <a:r>
              <a:rPr lang="ko-KR" altLang="en-US" sz="1800" b="1" dirty="0" smtClean="0">
                <a:latin typeface="+mn-ea"/>
              </a:rPr>
              <a:t>대한 균형적 </a:t>
            </a:r>
            <a:r>
              <a:rPr lang="ko-KR" altLang="en-US" sz="1800" b="1" dirty="0" err="1" smtClean="0">
                <a:latin typeface="+mn-ea"/>
              </a:rPr>
              <a:t>법집행</a:t>
            </a:r>
            <a:r>
              <a:rPr lang="ko-KR" altLang="en-US" sz="1800" b="1" dirty="0" smtClean="0">
                <a:latin typeface="+mn-ea"/>
              </a:rPr>
              <a:t> 지속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ko-KR" sz="8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6"/>
              </a:buBlip>
            </a:pPr>
            <a:r>
              <a:rPr lang="en-US" altLang="ko-KR" sz="1800" b="1" dirty="0" smtClean="0">
                <a:latin typeface="+mn-ea"/>
              </a:rPr>
              <a:t> </a:t>
            </a:r>
            <a:r>
              <a:rPr lang="ko-KR" altLang="en-US" sz="1800" b="1" dirty="0" smtClean="0">
                <a:latin typeface="+mn-ea"/>
              </a:rPr>
              <a:t>대검 </a:t>
            </a:r>
            <a:r>
              <a:rPr lang="ko-KR" altLang="en-US" sz="1800" b="1" dirty="0" err="1" smtClean="0">
                <a:latin typeface="+mn-ea"/>
              </a:rPr>
              <a:t>사이버범죄수사단</a:t>
            </a:r>
            <a:r>
              <a:rPr lang="ko-KR" altLang="en-US" sz="1800" b="1" dirty="0" smtClean="0">
                <a:latin typeface="+mn-ea"/>
              </a:rPr>
              <a:t> 운영으로</a:t>
            </a:r>
            <a:endParaRPr lang="en-US" altLang="ko-KR" sz="1800" b="1" dirty="0" smtClean="0">
              <a:latin typeface="+mn-ea"/>
            </a:endParaRPr>
          </a:p>
          <a:p>
            <a:pPr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</a:t>
            </a:r>
            <a:r>
              <a:rPr lang="ko-KR" altLang="en-US" sz="1800" b="1" dirty="0" smtClean="0">
                <a:latin typeface="+mn-ea"/>
              </a:rPr>
              <a:t>해킹</a:t>
            </a:r>
            <a:r>
              <a:rPr lang="en-US" altLang="ko-KR" sz="1800" b="1" dirty="0" smtClean="0">
                <a:latin typeface="+mn-ea"/>
              </a:rPr>
              <a:t>, </a:t>
            </a:r>
            <a:r>
              <a:rPr lang="ko-KR" altLang="en-US" sz="1800" b="1" dirty="0" smtClean="0">
                <a:latin typeface="+mn-ea"/>
              </a:rPr>
              <a:t>개인정보 유출 방지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ko-KR" sz="8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6"/>
              </a:buBlip>
            </a:pPr>
            <a:r>
              <a:rPr lang="ko-KR" altLang="en-US" sz="1800" b="1" dirty="0" smtClean="0">
                <a:solidFill>
                  <a:prstClr val="black"/>
                </a:solidFill>
              </a:rPr>
              <a:t> 기초 법질서 지키기 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SNS 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캠페인 전개</a:t>
            </a:r>
            <a:endParaRPr lang="en-US" altLang="ko-KR" sz="1800" b="1" dirty="0" smtClean="0">
              <a:solidFill>
                <a:prstClr val="black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ko-KR" sz="1700" b="1" dirty="0" smtClean="0">
              <a:latin typeface="+mn-ea"/>
            </a:endParaRPr>
          </a:p>
        </p:txBody>
      </p:sp>
      <p:sp>
        <p:nvSpPr>
          <p:cNvPr id="85" name="Rectangle 18"/>
          <p:cNvSpPr>
            <a:spLocks noChangeArrowheads="1"/>
          </p:cNvSpPr>
          <p:nvPr/>
        </p:nvSpPr>
        <p:spPr bwMode="auto">
          <a:xfrm>
            <a:off x="299778" y="1113147"/>
            <a:ext cx="4163831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온</a:t>
            </a:r>
            <a:r>
              <a:rPr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오프라인 법질서 확립</a:t>
            </a: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4644008" y="4100879"/>
            <a:ext cx="4572000" cy="117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6"/>
              </a:buBlip>
            </a:pPr>
            <a:r>
              <a:rPr lang="ko-KR" altLang="en-US" sz="1800" b="1" dirty="0" smtClean="0">
                <a:latin typeface="+mn-ea"/>
              </a:rPr>
              <a:t> 분쟁의 사전 예방적 기능 강화</a:t>
            </a:r>
            <a:endParaRPr lang="en-US" altLang="ko-KR" sz="1800" b="1" spc="-150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700" b="1" dirty="0" smtClean="0">
                <a:latin typeface="+mn-ea"/>
              </a:rPr>
              <a:t>  - </a:t>
            </a:r>
            <a:r>
              <a:rPr lang="ko-KR" altLang="en-US" sz="1700" b="1" dirty="0" smtClean="0">
                <a:latin typeface="+mn-ea"/>
              </a:rPr>
              <a:t>공증 범위 확대와 부실 공증 제재 강화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-</a:t>
            </a:r>
            <a:r>
              <a:rPr lang="en-US" altLang="ko-KR" sz="1700" b="1" dirty="0" smtClean="0">
                <a:solidFill>
                  <a:prstClr val="black"/>
                </a:solidFill>
              </a:rPr>
              <a:t> 『</a:t>
            </a:r>
            <a:r>
              <a:rPr lang="ko-KR" altLang="en-US" sz="1700" b="1" dirty="0" smtClean="0">
                <a:solidFill>
                  <a:prstClr val="black"/>
                </a:solidFill>
              </a:rPr>
              <a:t>준법지원인 운영 모범 모델</a:t>
            </a:r>
            <a:r>
              <a:rPr lang="en-US" altLang="ko-KR" sz="1700" b="1" dirty="0" smtClean="0">
                <a:solidFill>
                  <a:prstClr val="black"/>
                </a:solidFill>
              </a:rPr>
              <a:t>』</a:t>
            </a:r>
            <a:r>
              <a:rPr lang="ko-KR" altLang="en-US" sz="1700" b="1" dirty="0" smtClean="0">
                <a:solidFill>
                  <a:prstClr val="black"/>
                </a:solidFill>
              </a:rPr>
              <a:t> 마련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27" name="AutoShape 7"/>
          <p:cNvSpPr>
            <a:spLocks noChangeArrowheads="1"/>
          </p:cNvSpPr>
          <p:nvPr/>
        </p:nvSpPr>
        <p:spPr bwMode="auto">
          <a:xfrm>
            <a:off x="4932040" y="5349466"/>
            <a:ext cx="1665103" cy="720080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rgbClr val="FFFFFF">
                  <a:gamma/>
                  <a:tint val="0"/>
                  <a:invGamma/>
                  <a:alpha val="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AutoShape 8"/>
          <p:cNvSpPr>
            <a:spLocks noChangeArrowheads="1"/>
          </p:cNvSpPr>
          <p:nvPr/>
        </p:nvSpPr>
        <p:spPr bwMode="auto">
          <a:xfrm>
            <a:off x="7044022" y="5349466"/>
            <a:ext cx="1665103" cy="720080"/>
          </a:xfrm>
          <a:prstGeom prst="flowChartAlternateProcess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rgbClr val="FFFFFF">
                  <a:gamma/>
                  <a:tint val="0"/>
                  <a:invGamma/>
                  <a:alpha val="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모서리가 둥근 직사각형 28"/>
          <p:cNvSpPr>
            <a:spLocks noChangeArrowheads="1"/>
          </p:cNvSpPr>
          <p:nvPr/>
        </p:nvSpPr>
        <p:spPr bwMode="auto">
          <a:xfrm>
            <a:off x="4860032" y="5373216"/>
            <a:ext cx="1368152" cy="971437"/>
          </a:xfrm>
          <a:prstGeom prst="roundRect">
            <a:avLst>
              <a:gd name="adj" fmla="val 50000"/>
            </a:avLst>
          </a:prstGeom>
          <a:noFill/>
          <a:ln w="12700" algn="ctr">
            <a:noFill/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ko-KR" altLang="en-US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사후 분쟁해결</a:t>
            </a:r>
            <a:endParaRPr kumimoji="0" lang="en-US" altLang="ko-KR" sz="17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17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17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endParaRPr lang="en-US" altLang="ko-KR" sz="1700" b="1" kern="0" spc="-150" dirty="0" smtClean="0">
              <a:solidFill>
                <a:srgbClr val="C00000"/>
              </a:solidFill>
            </a:endParaRPr>
          </a:p>
        </p:txBody>
      </p:sp>
      <p:sp>
        <p:nvSpPr>
          <p:cNvPr id="31" name="모서리가 둥근 직사각형 30"/>
          <p:cNvSpPr>
            <a:spLocks noChangeArrowheads="1"/>
          </p:cNvSpPr>
          <p:nvPr/>
        </p:nvSpPr>
        <p:spPr bwMode="auto">
          <a:xfrm>
            <a:off x="6948264" y="5229200"/>
            <a:ext cx="1607926" cy="1152128"/>
          </a:xfrm>
          <a:prstGeom prst="roundRect">
            <a:avLst>
              <a:gd name="adj" fmla="val 50000"/>
            </a:avLst>
          </a:prstGeom>
          <a:noFill/>
          <a:ln w="12700" algn="ctr">
            <a:noFill/>
            <a:round/>
            <a:headEnd/>
            <a:tailEnd/>
          </a:ln>
          <a:effectLst/>
        </p:spPr>
        <p:txBody>
          <a:bodyPr wrap="none"/>
          <a:lstStyle/>
          <a:p>
            <a:pPr lvl="0" defTabSz="914400" latinLnBrk="0">
              <a:defRPr/>
            </a:pPr>
            <a:r>
              <a:rPr lang="ko-KR" altLang="en-US" sz="1700" b="1" kern="0" dirty="0" smtClean="0">
                <a:solidFill>
                  <a:srgbClr val="C00000"/>
                </a:solidFill>
              </a:rPr>
              <a:t>사후 분쟁해결</a:t>
            </a:r>
            <a:endParaRPr lang="en-US" altLang="ko-KR" sz="1700" b="1" kern="0" dirty="0" smtClean="0"/>
          </a:p>
          <a:p>
            <a:pPr lvl="0" defTabSz="914400" latinLnBrk="0">
              <a:defRPr/>
            </a:pPr>
            <a:r>
              <a:rPr lang="en-US" altLang="ko-KR" sz="1700" b="1" kern="0" dirty="0" smtClean="0"/>
              <a:t> + </a:t>
            </a:r>
            <a:r>
              <a:rPr lang="ko-KR" altLang="en-US" sz="1700" b="1" kern="0" dirty="0" smtClean="0">
                <a:solidFill>
                  <a:srgbClr val="002060"/>
                </a:solidFill>
              </a:rPr>
              <a:t>사전 예방</a:t>
            </a:r>
            <a:endParaRPr lang="en-US" altLang="ko-KR" sz="1700" b="1" kern="0" dirty="0" smtClean="0">
              <a:solidFill>
                <a:srgbClr val="002060"/>
              </a:solidFill>
            </a:endParaRPr>
          </a:p>
        </p:txBody>
      </p:sp>
      <p:sp>
        <p:nvSpPr>
          <p:cNvPr id="32" name="오른쪽 화살표 31"/>
          <p:cNvSpPr/>
          <p:nvPr/>
        </p:nvSpPr>
        <p:spPr>
          <a:xfrm>
            <a:off x="6611974" y="5493482"/>
            <a:ext cx="408298" cy="432048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2" descr="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24" descr="0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89236"/>
            <a:ext cx="7488832" cy="141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554535" y="3029598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ko-KR" altLang="en-US" sz="2800" kern="0" spc="30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서민∙사회적 약자 보호</a:t>
            </a:r>
            <a:endParaRPr lang="ko-KR" altLang="en-US" sz="2800" kern="0" spc="3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1679236" y="3055572"/>
            <a:ext cx="354012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/>
          <a:lstStyle/>
          <a:p>
            <a:pPr algn="ctr" latinLnBrk="0">
              <a:defRPr/>
            </a:pPr>
            <a:r>
              <a:rPr lang="en-US" altLang="ko-KR" sz="2700" b="1" kern="0" dirty="0" smtClean="0">
                <a:solidFill>
                  <a:srgbClr val="FFFF99"/>
                </a:solidFill>
                <a:latin typeface="+mj-ea"/>
                <a:ea typeface="+mj-ea"/>
              </a:rPr>
              <a:t>3</a:t>
            </a:r>
            <a:endParaRPr lang="en-US" altLang="ko-KR" sz="2700" b="1" kern="0" dirty="0">
              <a:solidFill>
                <a:srgbClr val="FFFF99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AutoShape 18"/>
          <p:cNvSpPr>
            <a:spLocks noChangeArrowheads="1"/>
          </p:cNvSpPr>
          <p:nvPr/>
        </p:nvSpPr>
        <p:spPr bwMode="auto">
          <a:xfrm>
            <a:off x="167637" y="1988840"/>
            <a:ext cx="4248472" cy="4392488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8" name="AutoShape 18"/>
          <p:cNvSpPr>
            <a:spLocks noChangeArrowheads="1"/>
          </p:cNvSpPr>
          <p:nvPr/>
        </p:nvSpPr>
        <p:spPr bwMode="auto">
          <a:xfrm>
            <a:off x="4667758" y="1988840"/>
            <a:ext cx="4248472" cy="4392488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2" name="그림 61" descr="DSC_0002.jpg"/>
          <p:cNvPicPr preferRelativeResize="0">
            <a:picLocks/>
          </p:cNvPicPr>
          <p:nvPr/>
        </p:nvPicPr>
        <p:blipFill>
          <a:blip r:embed="rId2" cstate="print"/>
          <a:srcRect l="26562" t="17081" r="3125" b="8586"/>
          <a:stretch>
            <a:fillRect/>
          </a:stretch>
        </p:blipFill>
        <p:spPr>
          <a:xfrm>
            <a:off x="6444208" y="4741229"/>
            <a:ext cx="2459907" cy="1639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251520" y="2204864"/>
            <a:ext cx="4200214" cy="2294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8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b="1" dirty="0" smtClean="0">
                <a:latin typeface="+mn-ea"/>
              </a:rPr>
              <a:t> 서민에 대한 법률지원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8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경제적 약자를 배려한 </a:t>
            </a:r>
            <a:r>
              <a:rPr lang="ko-KR" altLang="en-US" b="1" dirty="0" err="1" smtClean="0">
                <a:latin typeface="+mn-ea"/>
              </a:rPr>
              <a:t>법집행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8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범죄피해자 보호기금 신설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8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출소자 취업 지원을 통한 사회복귀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53" name="Rectangle 14"/>
          <p:cNvSpPr>
            <a:spLocks noChangeArrowheads="1"/>
          </p:cNvSpPr>
          <p:nvPr/>
        </p:nvSpPr>
        <p:spPr bwMode="auto">
          <a:xfrm>
            <a:off x="4716016" y="3356992"/>
            <a:ext cx="4248472" cy="81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b="1" dirty="0" smtClean="0">
                <a:latin typeface="+mn-ea"/>
              </a:rPr>
              <a:t> 출소자 취업 지원만으로는 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 smtClean="0">
                <a:latin typeface="+mn-ea"/>
              </a:rPr>
              <a:t>   </a:t>
            </a:r>
            <a:r>
              <a:rPr lang="ko-KR" altLang="en-US" b="1" dirty="0" smtClean="0">
                <a:latin typeface="+mn-ea"/>
              </a:rPr>
              <a:t>성공적인 사회복귀에 부족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85" name="Rectangle 14"/>
          <p:cNvSpPr>
            <a:spLocks noChangeArrowheads="1"/>
          </p:cNvSpPr>
          <p:nvPr/>
        </p:nvSpPr>
        <p:spPr bwMode="auto">
          <a:xfrm>
            <a:off x="4739766" y="2240489"/>
            <a:ext cx="4320480" cy="81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3"/>
              </a:buBlip>
            </a:pPr>
            <a:r>
              <a:rPr lang="ko-KR" altLang="en-US" b="1" dirty="0" smtClean="0">
                <a:latin typeface="+mn-ea"/>
              </a:rPr>
              <a:t> 체감 경기 부진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양극화 심화로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 smtClean="0">
                <a:latin typeface="+mn-ea"/>
              </a:rPr>
              <a:t>   </a:t>
            </a:r>
            <a:r>
              <a:rPr lang="ko-KR" altLang="en-US" b="1" dirty="0" smtClean="0">
                <a:latin typeface="+mn-ea"/>
              </a:rPr>
              <a:t>서민</a:t>
            </a:r>
            <a:r>
              <a:rPr lang="ko-KR" altLang="en-US" b="1" dirty="0" smtClean="0">
                <a:latin typeface="맑은 고딕"/>
                <a:ea typeface="맑은 고딕"/>
              </a:rPr>
              <a:t>∙사회적 약자 보호 요구 증대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79804" y="192725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서민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  <a:ea typeface="맑은 고딕"/>
              </a:rPr>
              <a:t>∙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사회적 약자 보호</a:t>
            </a:r>
            <a:endParaRPr lang="ko-KR" altLang="en-U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9" name="Picture 2" descr="하얀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529" y="1052736"/>
            <a:ext cx="4572000" cy="8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0" name="Group 8"/>
          <p:cNvGrpSpPr>
            <a:grpSpLocks/>
          </p:cNvGrpSpPr>
          <p:nvPr/>
        </p:nvGrpSpPr>
        <p:grpSpPr bwMode="auto">
          <a:xfrm>
            <a:off x="287832" y="1226420"/>
            <a:ext cx="576264" cy="509588"/>
            <a:chOff x="635" y="2291"/>
            <a:chExt cx="340" cy="321"/>
          </a:xfrm>
        </p:grpSpPr>
        <p:pic>
          <p:nvPicPr>
            <p:cNvPr id="71" name="Picture 9" descr="라운드박스-실버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5" y="2291"/>
              <a:ext cx="340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" name="Rectangle 10"/>
            <p:cNvSpPr>
              <a:spLocks noChangeArrowheads="1"/>
            </p:cNvSpPr>
            <p:nvPr/>
          </p:nvSpPr>
          <p:spPr bwMode="gray">
            <a:xfrm>
              <a:off x="705" y="2300"/>
              <a:ext cx="18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kern="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  <a:endParaRPr kumimoji="0" lang="en-US" altLang="ko-KR" sz="18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73" name="직사각형 72"/>
          <p:cNvSpPr>
            <a:spLocks noChangeArrowheads="1"/>
          </p:cNvSpPr>
          <p:nvPr/>
        </p:nvSpPr>
        <p:spPr bwMode="auto">
          <a:xfrm>
            <a:off x="813604" y="1127884"/>
            <a:ext cx="3146836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latinLnBrk="0">
              <a:lnSpc>
                <a:spcPct val="150000"/>
              </a:lnSpc>
              <a:defRPr/>
            </a:pP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지난 </a:t>
            </a:r>
            <a:r>
              <a:rPr lang="en-US" altLang="ko-KR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년간의 성과</a:t>
            </a:r>
            <a:endParaRPr lang="en-US" altLang="ko-KR" sz="22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76" name="Picture 2" descr="하얀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2528" y="1052736"/>
            <a:ext cx="4572000" cy="8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7" name="Group 8"/>
          <p:cNvGrpSpPr>
            <a:grpSpLocks/>
          </p:cNvGrpSpPr>
          <p:nvPr/>
        </p:nvGrpSpPr>
        <p:grpSpPr bwMode="auto">
          <a:xfrm>
            <a:off x="4859831" y="1226420"/>
            <a:ext cx="576264" cy="509588"/>
            <a:chOff x="635" y="2291"/>
            <a:chExt cx="340" cy="321"/>
          </a:xfrm>
        </p:grpSpPr>
        <p:pic>
          <p:nvPicPr>
            <p:cNvPr id="78" name="Picture 9" descr="라운드박스-실버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5" y="2291"/>
              <a:ext cx="340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9" name="Rectangle 10"/>
            <p:cNvSpPr>
              <a:spLocks noChangeArrowheads="1"/>
            </p:cNvSpPr>
            <p:nvPr/>
          </p:nvSpPr>
          <p:spPr bwMode="gray">
            <a:xfrm>
              <a:off x="705" y="2300"/>
              <a:ext cx="18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kern="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endParaRPr kumimoji="0" lang="en-US" altLang="ko-KR" sz="18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80" name="직사각형 79"/>
          <p:cNvSpPr>
            <a:spLocks noChangeArrowheads="1"/>
          </p:cNvSpPr>
          <p:nvPr/>
        </p:nvSpPr>
        <p:spPr bwMode="auto">
          <a:xfrm>
            <a:off x="5472608" y="1127884"/>
            <a:ext cx="3384376" cy="52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latinLnBrk="0">
              <a:lnSpc>
                <a:spcPct val="150000"/>
              </a:lnSpc>
              <a:defRPr/>
            </a:pP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정책 환경</a:t>
            </a:r>
            <a:endParaRPr lang="en-US" altLang="ko-KR" sz="22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1" name="Picture 2" descr="http://10.92.3.8/EP/web/common/editor/FileView.jsp?kid=BB201111011757439743514&amp;cid=SVTDV6CXS6O4@namo.co.kr&amp;sep=|"/>
          <p:cNvPicPr preferRelativeResize="0">
            <a:picLocks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79512" y="4941328"/>
            <a:ext cx="2160000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" name="Picture 7"/>
          <p:cNvPicPr preferRelativeResize="0">
            <a:picLocks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2244234" y="4941168"/>
            <a:ext cx="2160000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4" name="Picture 3"/>
          <p:cNvPicPr preferRelativeResize="0">
            <a:picLocks noChangeArrowheads="1"/>
          </p:cNvPicPr>
          <p:nvPr/>
        </p:nvPicPr>
        <p:blipFill>
          <a:blip r:embed="rId8" cstate="print"/>
          <a:srcRect l="14870" r="14079"/>
          <a:stretch>
            <a:fillRect/>
          </a:stretch>
        </p:blipFill>
        <p:spPr bwMode="auto">
          <a:xfrm>
            <a:off x="4644008" y="4437111"/>
            <a:ext cx="2304256" cy="1536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6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7" name="Text Box 37"/>
          <p:cNvSpPr txBox="1">
            <a:spLocks noChangeArrowheads="1"/>
          </p:cNvSpPr>
          <p:nvPr/>
        </p:nvSpPr>
        <p:spPr bwMode="auto">
          <a:xfrm>
            <a:off x="4355976" y="6616700"/>
            <a:ext cx="36420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kern="0" smtClean="0">
                <a:solidFill>
                  <a:srgbClr val="FFFFFF"/>
                </a:solidFill>
                <a:latin typeface="-윤고딕340" pitchFamily="18" charset="-127"/>
                <a:ea typeface="-윤고딕340" pitchFamily="18" charset="-127"/>
              </a:rPr>
              <a:t>10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-윤고딕340" pitchFamily="18" charset="-127"/>
              <a:ea typeface="-윤고딕34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18"/>
          <p:cNvSpPr>
            <a:spLocks noChangeArrowheads="1"/>
          </p:cNvSpPr>
          <p:nvPr/>
        </p:nvSpPr>
        <p:spPr bwMode="auto">
          <a:xfrm>
            <a:off x="4695451" y="1664850"/>
            <a:ext cx="4150800" cy="4644469"/>
          </a:xfrm>
          <a:prstGeom prst="roundRect">
            <a:avLst>
              <a:gd name="adj" fmla="val 2111"/>
            </a:avLst>
          </a:prstGeom>
          <a:solidFill>
            <a:schemeClr val="bg1">
              <a:alpha val="70000"/>
            </a:schemeClr>
          </a:solidFill>
          <a:ln w="6350" algn="ctr">
            <a:solidFill>
              <a:schemeClr val="accent3">
                <a:lumMod val="50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1" name="AutoShape 18"/>
          <p:cNvSpPr>
            <a:spLocks noChangeArrowheads="1"/>
          </p:cNvSpPr>
          <p:nvPr/>
        </p:nvSpPr>
        <p:spPr bwMode="auto">
          <a:xfrm>
            <a:off x="251520" y="1665279"/>
            <a:ext cx="4150800" cy="4644041"/>
          </a:xfrm>
          <a:prstGeom prst="roundRect">
            <a:avLst>
              <a:gd name="adj" fmla="val 2111"/>
            </a:avLst>
          </a:prstGeom>
          <a:solidFill>
            <a:schemeClr val="bg1">
              <a:alpha val="70000"/>
            </a:schemeClr>
          </a:solidFill>
          <a:ln w="6350" algn="ctr">
            <a:solidFill>
              <a:schemeClr val="accent3">
                <a:lumMod val="50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AutoShape 62"/>
          <p:cNvSpPr>
            <a:spLocks noChangeArrowheads="1"/>
          </p:cNvSpPr>
          <p:nvPr/>
        </p:nvSpPr>
        <p:spPr bwMode="auto">
          <a:xfrm>
            <a:off x="4691509" y="1196859"/>
            <a:ext cx="4150800" cy="540000"/>
          </a:xfrm>
          <a:prstGeom prst="roundRect">
            <a:avLst>
              <a:gd name="adj" fmla="val 10093"/>
            </a:avLst>
          </a:prstGeom>
          <a:gradFill rotWithShape="1">
            <a:gsLst>
              <a:gs pos="0">
                <a:srgbClr val="2B8793"/>
              </a:gs>
              <a:gs pos="100000">
                <a:srgbClr val="163134"/>
              </a:gs>
            </a:gsLst>
            <a:lin ang="5400000" scaled="1"/>
          </a:gradFill>
          <a:ln w="3175">
            <a:solidFill>
              <a:srgbClr val="1C4044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AutoShape 66"/>
          <p:cNvSpPr>
            <a:spLocks noChangeArrowheads="1"/>
          </p:cNvSpPr>
          <p:nvPr/>
        </p:nvSpPr>
        <p:spPr bwMode="auto">
          <a:xfrm>
            <a:off x="251520" y="1196859"/>
            <a:ext cx="4150800" cy="540000"/>
          </a:xfrm>
          <a:prstGeom prst="roundRect">
            <a:avLst>
              <a:gd name="adj" fmla="val 10093"/>
            </a:avLst>
          </a:prstGeom>
          <a:gradFill rotWithShape="1">
            <a:gsLst>
              <a:gs pos="0">
                <a:srgbClr val="2D6CBF"/>
              </a:gs>
              <a:gs pos="100000">
                <a:srgbClr val="181D48"/>
              </a:gs>
            </a:gsLst>
            <a:lin ang="5400000" scaled="1"/>
          </a:gradFill>
          <a:ln w="3175" algn="ctr">
            <a:solidFill>
              <a:srgbClr val="1C4044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395537" y="1912359"/>
            <a:ext cx="4032448" cy="73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벌금 신용카드 납부 및</a:t>
            </a:r>
            <a:r>
              <a:rPr lang="en-US" altLang="ko-KR" b="1" dirty="0" smtClean="0">
                <a:latin typeface="+mn-ea"/>
              </a:rPr>
              <a:t> </a:t>
            </a:r>
          </a:p>
          <a:p>
            <a:pPr algn="l">
              <a:spcBef>
                <a:spcPct val="20000"/>
              </a:spcBef>
            </a:pPr>
            <a:r>
              <a:rPr lang="en-US" altLang="ko-KR" b="1" dirty="0" smtClean="0">
                <a:latin typeface="+mn-ea"/>
              </a:rPr>
              <a:t>   </a:t>
            </a:r>
            <a:r>
              <a:rPr lang="ko-KR" altLang="en-US" b="1" dirty="0" smtClean="0">
                <a:latin typeface="+mn-ea"/>
              </a:rPr>
              <a:t>벌금형 집행유예 제도 도입 </a:t>
            </a:r>
            <a:endParaRPr lang="en-US" altLang="ko-KR" b="1" dirty="0" smtClean="0">
              <a:latin typeface="+mn-ea"/>
            </a:endParaRPr>
          </a:p>
        </p:txBody>
      </p:sp>
      <p:pic>
        <p:nvPicPr>
          <p:cNvPr id="54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857445"/>
            <a:ext cx="1944216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395537" y="2776455"/>
            <a:ext cx="3816424" cy="73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ko-KR" altLang="en-US" b="1" dirty="0" smtClean="0">
                <a:latin typeface="+mn-ea"/>
              </a:rPr>
              <a:t> 지역</a:t>
            </a:r>
            <a:r>
              <a:rPr lang="ko-KR" altLang="en-US" b="1" dirty="0" smtClean="0">
                <a:latin typeface="맑은 고딕"/>
                <a:ea typeface="맑은 고딕"/>
              </a:rPr>
              <a:t>∙경제적 사정에 따른 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 algn="l">
              <a:spcBef>
                <a:spcPct val="20000"/>
              </a:spcBef>
            </a:pPr>
            <a:r>
              <a:rPr lang="en-US" altLang="ko-KR" b="1" dirty="0" smtClean="0">
                <a:latin typeface="맑은 고딕"/>
                <a:ea typeface="맑은 고딕"/>
              </a:rPr>
              <a:t>   </a:t>
            </a:r>
            <a:r>
              <a:rPr lang="ko-KR" altLang="en-US" b="1" dirty="0" smtClean="0">
                <a:latin typeface="맑은 고딕"/>
                <a:ea typeface="맑은 고딕"/>
              </a:rPr>
              <a:t>사건처리기준 정비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395536" y="3627918"/>
            <a:ext cx="4032448" cy="73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ko-KR" altLang="en-US" b="1" dirty="0" smtClean="0">
                <a:latin typeface="맑은 고딕"/>
                <a:ea typeface="맑은 고딕"/>
              </a:rPr>
              <a:t> 지역 사회복지관과 연계한 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 algn="l">
              <a:spcBef>
                <a:spcPct val="20000"/>
              </a:spcBef>
            </a:pPr>
            <a:r>
              <a:rPr lang="en-US" altLang="ko-KR" b="1" dirty="0" smtClean="0">
                <a:latin typeface="맑은 고딕"/>
                <a:ea typeface="맑은 고딕"/>
              </a:rPr>
              <a:t>   ‘</a:t>
            </a:r>
            <a:r>
              <a:rPr lang="ko-KR" altLang="en-US" b="1" dirty="0" smtClean="0">
                <a:latin typeface="맑은 고딕"/>
                <a:ea typeface="맑은 고딕"/>
              </a:rPr>
              <a:t>법률홈닥터</a:t>
            </a:r>
            <a:r>
              <a:rPr lang="en-US" altLang="ko-KR" b="1" dirty="0" smtClean="0">
                <a:latin typeface="맑은 고딕"/>
                <a:ea typeface="맑은 고딕"/>
              </a:rPr>
              <a:t>’ </a:t>
            </a:r>
            <a:r>
              <a:rPr lang="ko-KR" altLang="en-US" b="1" dirty="0" smtClean="0">
                <a:latin typeface="맑은 고딕"/>
                <a:ea typeface="맑은 고딕"/>
              </a:rPr>
              <a:t>사업 시행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34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Text Box 37"/>
          <p:cNvSpPr txBox="1">
            <a:spLocks noChangeArrowheads="1"/>
          </p:cNvSpPr>
          <p:nvPr/>
        </p:nvSpPr>
        <p:spPr bwMode="auto">
          <a:xfrm>
            <a:off x="4355976" y="6616700"/>
            <a:ext cx="36420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-윤고딕340" pitchFamily="18" charset="-127"/>
                <a:ea typeface="-윤고딕340" pitchFamily="18" charset="-127"/>
              </a:rPr>
              <a:t>11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179804" y="192725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서민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  <a:ea typeface="맑은 고딕"/>
              </a:rPr>
              <a:t>∙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사회적 약자 보호</a:t>
            </a:r>
            <a:endParaRPr lang="ko-KR" altLang="en-U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" name="그림 16" descr="법률홈닥터.jpg"/>
          <p:cNvPicPr preferRelativeResize="0">
            <a:picLocks/>
          </p:cNvPicPr>
          <p:nvPr/>
        </p:nvPicPr>
        <p:blipFill>
          <a:blip r:embed="rId4" cstate="print"/>
          <a:srcRect l="3661" t="11406" r="4985" b="9136"/>
          <a:stretch>
            <a:fillRect/>
          </a:stretch>
        </p:blipFill>
        <p:spPr>
          <a:xfrm>
            <a:off x="2123728" y="4845570"/>
            <a:ext cx="2300217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299022" y="1251883"/>
            <a:ext cx="44108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서민을 위한 따뜻한 </a:t>
            </a:r>
            <a:r>
              <a:rPr kumimoji="0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법집행</a:t>
            </a:r>
            <a:endParaRPr kumimoji="0" lang="ko-KR" alt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4643251" y="1276280"/>
            <a:ext cx="4410882" cy="41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범죄피해자 종합지원체계 구축</a:t>
            </a: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4767459" y="1936109"/>
            <a:ext cx="4032448" cy="197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성폭력 피해 아동</a:t>
            </a:r>
            <a:r>
              <a:rPr lang="ko-KR" altLang="en-US" b="1" dirty="0" smtClean="0">
                <a:latin typeface="맑은 고딕"/>
                <a:ea typeface="맑은 고딕"/>
              </a:rPr>
              <a:t>∙장애인 조력인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 algn="l">
              <a:spcBef>
                <a:spcPct val="20000"/>
              </a:spcBef>
            </a:pPr>
            <a:r>
              <a:rPr lang="en-US" altLang="ko-KR" b="1" dirty="0" smtClean="0">
                <a:latin typeface="맑은 고딕"/>
                <a:ea typeface="맑은 고딕"/>
              </a:rPr>
              <a:t>  </a:t>
            </a:r>
            <a:r>
              <a:rPr lang="ko-KR" altLang="en-US" b="1" dirty="0" smtClean="0">
                <a:latin typeface="맑은 고딕"/>
                <a:ea typeface="맑은 고딕"/>
              </a:rPr>
              <a:t> 제도 도입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 algn="l">
              <a:spcBef>
                <a:spcPct val="20000"/>
              </a:spcBef>
            </a:pPr>
            <a:endParaRPr lang="en-US" altLang="ko-KR" sz="1000" b="1" dirty="0" smtClean="0">
              <a:latin typeface="맑은 고딕"/>
              <a:ea typeface="맑은 고딕"/>
            </a:endParaRPr>
          </a:p>
          <a:p>
            <a:pPr algn="l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ko-KR" b="1" dirty="0" smtClean="0">
                <a:latin typeface="맑은 고딕"/>
                <a:ea typeface="맑은 고딕"/>
              </a:rPr>
              <a:t> </a:t>
            </a:r>
            <a:r>
              <a:rPr lang="ko-KR" altLang="en-US" b="1" dirty="0" smtClean="0">
                <a:latin typeface="맑은 고딕"/>
                <a:ea typeface="맑은 고딕"/>
              </a:rPr>
              <a:t>범죄피해자 지원 강화</a:t>
            </a:r>
            <a:endParaRPr lang="en-US" altLang="ko-KR" b="1" dirty="0" smtClean="0">
              <a:latin typeface="맑은 고딕"/>
              <a:ea typeface="맑은 고딕"/>
            </a:endParaRPr>
          </a:p>
          <a:p>
            <a:pPr algn="l">
              <a:spcBef>
                <a:spcPct val="20000"/>
              </a:spcBef>
            </a:pPr>
            <a:r>
              <a:rPr lang="en-US" altLang="ko-KR" sz="1800" b="1" dirty="0" smtClean="0">
                <a:latin typeface="맑은 고딕"/>
                <a:ea typeface="맑은 고딕"/>
              </a:rPr>
              <a:t>  </a:t>
            </a:r>
            <a:r>
              <a:rPr lang="ko-KR" altLang="en-US" sz="1800" b="1" dirty="0" smtClean="0">
                <a:latin typeface="맑은 고딕"/>
                <a:ea typeface="맑은 고딕"/>
              </a:rPr>
              <a:t> </a:t>
            </a:r>
            <a:r>
              <a:rPr lang="en-US" altLang="ko-KR" sz="1800" b="1" dirty="0" smtClean="0">
                <a:latin typeface="맑은 고딕"/>
                <a:ea typeface="맑은 고딕"/>
              </a:rPr>
              <a:t>- </a:t>
            </a:r>
            <a:r>
              <a:rPr lang="ko-KR" altLang="en-US" sz="1800" b="1" dirty="0" err="1" smtClean="0">
                <a:latin typeface="맑은 고딕"/>
                <a:ea typeface="맑은 고딕"/>
              </a:rPr>
              <a:t>원스톱</a:t>
            </a:r>
            <a:r>
              <a:rPr lang="ko-KR" altLang="en-US" sz="1800" b="1" dirty="0" smtClean="0">
                <a:latin typeface="맑은 고딕"/>
                <a:ea typeface="맑은 고딕"/>
              </a:rPr>
              <a:t> 시스템</a:t>
            </a:r>
            <a:r>
              <a:rPr lang="en-US" altLang="ko-KR" sz="1800" b="1" dirty="0" smtClean="0">
                <a:latin typeface="맑은 고딕"/>
                <a:ea typeface="맑은 고딕"/>
              </a:rPr>
              <a:t>, </a:t>
            </a:r>
            <a:r>
              <a:rPr lang="ko-KR" altLang="en-US" sz="1800" b="1" dirty="0" smtClean="0">
                <a:latin typeface="맑은 고딕"/>
                <a:ea typeface="맑은 고딕"/>
              </a:rPr>
              <a:t>온라인 지원</a:t>
            </a:r>
            <a:r>
              <a:rPr lang="en-US" altLang="ko-KR" sz="1800" b="1" dirty="0" smtClean="0">
                <a:latin typeface="맑은 고딕"/>
                <a:ea typeface="맑은 고딕"/>
              </a:rPr>
              <a:t>,</a:t>
            </a:r>
          </a:p>
          <a:p>
            <a:pPr algn="l">
              <a:spcBef>
                <a:spcPct val="20000"/>
              </a:spcBef>
            </a:pPr>
            <a:r>
              <a:rPr lang="en-US" altLang="ko-KR" sz="1800" b="1" dirty="0" smtClean="0">
                <a:latin typeface="맑은 고딕"/>
                <a:ea typeface="맑은 고딕"/>
              </a:rPr>
              <a:t>     </a:t>
            </a:r>
            <a:r>
              <a:rPr lang="ko-KR" altLang="en-US" sz="1800" b="1" dirty="0" smtClean="0">
                <a:latin typeface="맑은 고딕"/>
                <a:ea typeface="맑은 고딕"/>
              </a:rPr>
              <a:t>피해자 지원 </a:t>
            </a:r>
            <a:r>
              <a:rPr lang="en-US" altLang="ko-KR" sz="1800" b="1" dirty="0" smtClean="0">
                <a:latin typeface="맑은 고딕"/>
                <a:ea typeface="맑은 고딕"/>
              </a:rPr>
              <a:t>‘</a:t>
            </a:r>
            <a:r>
              <a:rPr lang="ko-KR" altLang="en-US" sz="1800" b="1" dirty="0" smtClean="0">
                <a:latin typeface="맑은 고딕"/>
                <a:ea typeface="맑은 고딕"/>
              </a:rPr>
              <a:t>지도</a:t>
            </a:r>
            <a:r>
              <a:rPr lang="en-US" altLang="ko-KR" sz="1800" b="1" dirty="0" smtClean="0">
                <a:latin typeface="맑은 고딕"/>
                <a:ea typeface="맑은 고딕"/>
              </a:rPr>
              <a:t>’</a:t>
            </a:r>
            <a:endParaRPr lang="en-US" altLang="ko-KR" sz="1800" b="1" dirty="0" smtClean="0">
              <a:latin typeface="+mn-ea"/>
            </a:endParaRPr>
          </a:p>
        </p:txBody>
      </p:sp>
      <p:pic>
        <p:nvPicPr>
          <p:cNvPr id="10242" name="Picture 2" descr="http://10.92.3.8/EP/web/common/editor/FileView.jsp?kid=BB201110251858473119657&amp;cid=330CR2OCEO92@namo.co.kr&amp;sep=|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2266" y="4343722"/>
            <a:ext cx="2807997" cy="1965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5537" y="4127698"/>
            <a:ext cx="1874935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42"/>
          <p:cNvPicPr>
            <a:picLocks noChangeAspect="1" noChangeArrowheads="1"/>
          </p:cNvPicPr>
          <p:nvPr/>
        </p:nvPicPr>
        <p:blipFill>
          <a:blip r:embed="rId2" cstate="print"/>
          <a:srcRect t="31507"/>
          <a:stretch>
            <a:fillRect/>
          </a:stretch>
        </p:blipFill>
        <p:spPr bwMode="auto">
          <a:xfrm>
            <a:off x="467546" y="1484784"/>
            <a:ext cx="8208910" cy="3672408"/>
          </a:xfrm>
          <a:prstGeom prst="rect">
            <a:avLst/>
          </a:prstGeom>
          <a:noFill/>
        </p:spPr>
      </p:pic>
      <p:pic>
        <p:nvPicPr>
          <p:cNvPr id="29" name="Picture 2">
            <a:hlinkClick r:id="rId3" action="ppaction://hlinkfile"/>
          </p:cNvPr>
          <p:cNvPicPr preferRelativeResize="0">
            <a:picLocks noChangeArrowheads="1"/>
          </p:cNvPicPr>
          <p:nvPr/>
        </p:nvPicPr>
        <p:blipFill>
          <a:blip r:embed="rId4" cstate="print"/>
          <a:srcRect r="15691" b="8831"/>
          <a:stretch>
            <a:fillRect/>
          </a:stretch>
        </p:blipFill>
        <p:spPr bwMode="auto">
          <a:xfrm>
            <a:off x="4199326" y="2720955"/>
            <a:ext cx="2316889" cy="1512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04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0" y="2917477"/>
            <a:ext cx="5717778" cy="4111923"/>
          </a:xfrm>
          <a:prstGeom prst="rect">
            <a:avLst/>
          </a:prstGeom>
          <a:noFill/>
        </p:spPr>
      </p:pic>
      <p:pic>
        <p:nvPicPr>
          <p:cNvPr id="6" name="Picture 5" descr="043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2736305"/>
            <a:ext cx="5940153" cy="4272776"/>
          </a:xfrm>
          <a:prstGeom prst="rect">
            <a:avLst/>
          </a:prstGeom>
          <a:noFill/>
        </p:spPr>
      </p:pic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76256" y="3960441"/>
            <a:ext cx="2267744" cy="1445731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45" name="Picture 3"/>
          <p:cNvPicPr preferRelativeResize="0">
            <a:picLocks noChangeArrowheads="1"/>
          </p:cNvPicPr>
          <p:nvPr/>
        </p:nvPicPr>
        <p:blipFill>
          <a:blip r:embed="rId9" cstate="print"/>
          <a:srcRect r="14817"/>
          <a:stretch>
            <a:fillRect/>
          </a:stretch>
        </p:blipFill>
        <p:spPr bwMode="auto">
          <a:xfrm>
            <a:off x="0" y="3990685"/>
            <a:ext cx="2195736" cy="1445731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85" name="Picture 9" descr="07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85770" y="3528393"/>
            <a:ext cx="1707986" cy="1797021"/>
          </a:xfrm>
          <a:prstGeom prst="rect">
            <a:avLst/>
          </a:prstGeom>
          <a:noFill/>
        </p:spPr>
      </p:pic>
      <p:sp>
        <p:nvSpPr>
          <p:cNvPr id="11" name="Rectangle 133"/>
          <p:cNvSpPr>
            <a:spLocks noChangeArrowheads="1"/>
          </p:cNvSpPr>
          <p:nvPr/>
        </p:nvSpPr>
        <p:spPr bwMode="auto">
          <a:xfrm>
            <a:off x="3735084" y="3957262"/>
            <a:ext cx="18372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100" b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성공적인</a:t>
            </a:r>
            <a:endParaRPr lang="en-US" altLang="ko-KR" sz="2100" b="1" kern="0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100" b="1" i="0" u="none" strike="noStrike" kern="0" spc="50" normalizeH="0" baseline="0" noProof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사회복귀</a:t>
            </a: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216024" y="5477837"/>
            <a:ext cx="44999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11"/>
              </a:buBlip>
            </a:pPr>
            <a:r>
              <a:rPr lang="en-US" altLang="ko-KR" sz="1800" b="1" dirty="0">
                <a:latin typeface="+mn-ea"/>
              </a:rPr>
              <a:t> </a:t>
            </a:r>
            <a:r>
              <a:rPr lang="ko-KR" altLang="en-US" sz="1800" b="1" dirty="0" smtClean="0">
                <a:latin typeface="+mn-ea"/>
              </a:rPr>
              <a:t>수형자와 자녀 사이의 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</a:t>
            </a:r>
            <a:r>
              <a:rPr lang="ko-KR" altLang="en-US" sz="1800" b="1" dirty="0" smtClean="0">
                <a:latin typeface="+mn-ea"/>
              </a:rPr>
              <a:t>쌍방향 영상편지 제도 도입</a:t>
            </a:r>
            <a:endParaRPr lang="en-US" altLang="ko-KR" sz="600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11"/>
              </a:buBlip>
            </a:pPr>
            <a:r>
              <a:rPr lang="ko-KR" altLang="en-US" sz="1800" b="1" dirty="0" smtClean="0">
                <a:latin typeface="+mn-ea"/>
              </a:rPr>
              <a:t> 수형자 화상면회시스템 구축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4932040" y="5540783"/>
            <a:ext cx="5040560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  <a:spcBef>
                <a:spcPct val="20000"/>
              </a:spcBef>
              <a:buBlip>
                <a:blip r:embed="rId11"/>
              </a:buBlip>
            </a:pPr>
            <a:r>
              <a:rPr lang="en-US" altLang="ko-KR" sz="1800" b="1" dirty="0">
                <a:latin typeface="+mn-ea"/>
              </a:rPr>
              <a:t> </a:t>
            </a:r>
            <a:r>
              <a:rPr lang="ko-KR" altLang="en-US" sz="1800" b="1" dirty="0" err="1" smtClean="0">
                <a:latin typeface="+mn-ea"/>
              </a:rPr>
              <a:t>여성부</a:t>
            </a:r>
            <a:r>
              <a:rPr lang="ko-KR" altLang="en-US" sz="1800" b="1" dirty="0" smtClean="0">
                <a:latin typeface="+mn-ea"/>
              </a:rPr>
              <a:t> 등과 공동지원시스템 구축</a:t>
            </a:r>
            <a:endParaRPr lang="en-US" altLang="ko-KR" sz="600" b="1" dirty="0" smtClean="0">
              <a:latin typeface="+mn-ea"/>
            </a:endParaRPr>
          </a:p>
          <a:p>
            <a:pPr algn="l">
              <a:lnSpc>
                <a:spcPct val="130000"/>
              </a:lnSpc>
              <a:spcBef>
                <a:spcPct val="20000"/>
              </a:spcBef>
              <a:buFontTx/>
              <a:buBlip>
                <a:blip r:embed="rId11"/>
              </a:buBlip>
            </a:pPr>
            <a:r>
              <a:rPr lang="en-US" altLang="ko-KR" sz="1800" b="1" dirty="0" smtClean="0">
                <a:latin typeface="+mn-ea"/>
              </a:rPr>
              <a:t> </a:t>
            </a:r>
            <a:r>
              <a:rPr lang="ko-KR" altLang="en-US" sz="1800" b="1" dirty="0" smtClean="0">
                <a:latin typeface="+mn-ea"/>
              </a:rPr>
              <a:t>서울대생의 수형자 자녀 </a:t>
            </a:r>
            <a:r>
              <a:rPr lang="ko-KR" altLang="en-US" sz="1800" b="1" dirty="0" err="1" smtClean="0">
                <a:latin typeface="+mn-ea"/>
              </a:rPr>
              <a:t>멘토링</a:t>
            </a:r>
            <a:r>
              <a:rPr lang="ko-KR" altLang="en-US" sz="1800" b="1" dirty="0" smtClean="0">
                <a:latin typeface="+mn-ea"/>
              </a:rPr>
              <a:t> 시행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20" name="Rectangle 69"/>
          <p:cNvSpPr>
            <a:spLocks noChangeArrowheads="1"/>
          </p:cNvSpPr>
          <p:nvPr/>
        </p:nvSpPr>
        <p:spPr bwMode="auto">
          <a:xfrm>
            <a:off x="2327652" y="4221088"/>
            <a:ext cx="1236236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0" spc="50" normalizeH="0" baseline="0" noProof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가족과의</a:t>
            </a:r>
            <a:endParaRPr kumimoji="0" lang="en-US" altLang="ko-KR" b="1" i="0" u="none" strike="noStrike" kern="0" spc="50" normalizeH="0" baseline="0" noProof="0" dirty="0" smtClean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0" spc="50" normalizeH="0" baseline="0" noProof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유대관계</a:t>
            </a:r>
            <a:endParaRPr kumimoji="0" lang="en-US" altLang="ko-KR" b="1" i="0" u="none" strike="noStrike" kern="0" spc="50" normalizeH="0" baseline="0" noProof="0" dirty="0" smtClean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0" spc="50" normalizeH="0" baseline="0" noProof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유지∙복원</a:t>
            </a:r>
          </a:p>
        </p:txBody>
      </p:sp>
      <p:sp>
        <p:nvSpPr>
          <p:cNvPr id="22" name="Rectangle 62"/>
          <p:cNvSpPr>
            <a:spLocks noChangeArrowheads="1"/>
          </p:cNvSpPr>
          <p:nvPr/>
        </p:nvSpPr>
        <p:spPr bwMode="auto">
          <a:xfrm>
            <a:off x="5508104" y="4336068"/>
            <a:ext cx="124104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0" spc="50" normalizeH="0" baseline="0" noProof="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수형자</a:t>
            </a:r>
            <a:endParaRPr kumimoji="0" lang="en-US" altLang="ko-KR" b="1" i="0" u="none" strike="noStrike" kern="0" spc="50" normalizeH="0" baseline="0" noProof="0" dirty="0" smtClean="0">
              <a:ln w="11430"/>
              <a:solidFill>
                <a:schemeClr val="accent3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0" spc="50" normalizeH="0" baseline="0" noProof="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가족 지원</a:t>
            </a:r>
          </a:p>
        </p:txBody>
      </p:sp>
      <p:sp>
        <p:nvSpPr>
          <p:cNvPr id="101" name="직사각형 100"/>
          <p:cNvSpPr/>
          <p:nvPr/>
        </p:nvSpPr>
        <p:spPr>
          <a:xfrm>
            <a:off x="5447971" y="5400601"/>
            <a:ext cx="3528392" cy="288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99792" y="2752128"/>
            <a:ext cx="3569920" cy="288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0" name="Text Box 37"/>
          <p:cNvSpPr txBox="1">
            <a:spLocks noChangeArrowheads="1"/>
          </p:cNvSpPr>
          <p:nvPr/>
        </p:nvSpPr>
        <p:spPr bwMode="auto">
          <a:xfrm>
            <a:off x="4355976" y="6616700"/>
            <a:ext cx="36420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-윤고딕340" pitchFamily="18" charset="-127"/>
                <a:ea typeface="-윤고딕340" pitchFamily="18" charset="-127"/>
              </a:rPr>
              <a:t>12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2411760" y="1554537"/>
            <a:ext cx="44644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11"/>
              </a:buBlip>
            </a:pPr>
            <a:r>
              <a:rPr lang="en-US" altLang="ko-KR" sz="1800" b="1" dirty="0">
                <a:latin typeface="+mn-ea"/>
              </a:rPr>
              <a:t> </a:t>
            </a:r>
            <a:r>
              <a:rPr lang="ko-KR" altLang="en-US" sz="1800" b="1" dirty="0" smtClean="0">
                <a:latin typeface="+mn-ea"/>
              </a:rPr>
              <a:t>문화예술인 등의 재능기부를 통한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</a:t>
            </a:r>
            <a:r>
              <a:rPr lang="ko-KR" altLang="en-US" sz="1800" b="1" dirty="0" smtClean="0">
                <a:latin typeface="+mn-ea"/>
              </a:rPr>
              <a:t>더불어 사는 삶의 가치 체험</a:t>
            </a:r>
            <a:endParaRPr lang="en-US" altLang="ko-KR" sz="600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11"/>
              </a:buBlip>
            </a:pPr>
            <a:r>
              <a:rPr lang="en-US" altLang="ko-KR" sz="1800" b="1" dirty="0" smtClean="0">
                <a:latin typeface="+mn-ea"/>
              </a:rPr>
              <a:t> </a:t>
            </a:r>
            <a:r>
              <a:rPr lang="ko-KR" altLang="en-US" sz="1800" b="1" dirty="0" err="1" smtClean="0">
                <a:latin typeface="+mn-ea"/>
              </a:rPr>
              <a:t>점자책</a:t>
            </a:r>
            <a:r>
              <a:rPr lang="ko-KR" altLang="en-US" sz="1800" b="1" dirty="0" smtClean="0">
                <a:latin typeface="+mn-ea"/>
              </a:rPr>
              <a:t> 만드는 </a:t>
            </a:r>
            <a:r>
              <a:rPr lang="en-US" altLang="ko-KR" sz="1800" b="1" dirty="0" smtClean="0">
                <a:latin typeface="+mn-ea"/>
              </a:rPr>
              <a:t>‘</a:t>
            </a:r>
            <a:r>
              <a:rPr lang="ko-KR" altLang="en-US" sz="1800" b="1" dirty="0" err="1" smtClean="0">
                <a:latin typeface="+mn-ea"/>
              </a:rPr>
              <a:t>눈빛나눔봉사단</a:t>
            </a:r>
            <a:r>
              <a:rPr lang="en-US" altLang="ko-KR" sz="1800" b="1" dirty="0" smtClean="0">
                <a:latin typeface="+mn-ea"/>
              </a:rPr>
              <a:t>’</a:t>
            </a:r>
            <a:r>
              <a:rPr lang="ko-KR" altLang="en-US" sz="1800" b="1" dirty="0" smtClean="0">
                <a:latin typeface="+mn-ea"/>
              </a:rPr>
              <a:t> 결성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07504" y="5400601"/>
            <a:ext cx="3672408" cy="288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Rectangle 62"/>
          <p:cNvSpPr>
            <a:spLocks noChangeArrowheads="1"/>
          </p:cNvSpPr>
          <p:nvPr/>
        </p:nvSpPr>
        <p:spPr bwMode="auto">
          <a:xfrm>
            <a:off x="1403648" y="2799392"/>
            <a:ext cx="295232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0" spc="50" normalizeH="0" baseline="0" noProof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심성 순화를 통한</a:t>
            </a:r>
            <a:endParaRPr kumimoji="0" lang="en-US" altLang="ko-KR" b="1" i="0" u="none" strike="noStrike" kern="0" spc="50" normalizeH="0" baseline="0" noProof="0" dirty="0" smtClean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0" spc="50" normalizeH="0" baseline="0" noProof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재기 의욕 고취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179804" y="192725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서민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  <a:ea typeface="맑은 고딕"/>
              </a:rPr>
              <a:t>∙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사회적 약자 보호</a:t>
            </a:r>
            <a:endParaRPr lang="ko-KR" altLang="en-U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AutoShape 62"/>
          <p:cNvSpPr>
            <a:spLocks noChangeArrowheads="1"/>
          </p:cNvSpPr>
          <p:nvPr/>
        </p:nvSpPr>
        <p:spPr bwMode="auto">
          <a:xfrm>
            <a:off x="611560" y="908719"/>
            <a:ext cx="7920880" cy="611689"/>
          </a:xfrm>
          <a:prstGeom prst="roundRect">
            <a:avLst>
              <a:gd name="adj" fmla="val 10093"/>
            </a:avLst>
          </a:prstGeom>
          <a:gradFill rotWithShape="1">
            <a:gsLst>
              <a:gs pos="0">
                <a:srgbClr val="2B8793"/>
              </a:gs>
              <a:gs pos="100000">
                <a:srgbClr val="163134"/>
              </a:gs>
            </a:gsLst>
            <a:lin ang="5400000" scaled="1"/>
          </a:gradFill>
          <a:ln w="3175">
            <a:solidFill>
              <a:srgbClr val="1C4044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" name="Rectangle 18"/>
          <p:cNvSpPr>
            <a:spLocks noChangeArrowheads="1"/>
          </p:cNvSpPr>
          <p:nvPr/>
        </p:nvSpPr>
        <p:spPr bwMode="auto">
          <a:xfrm>
            <a:off x="1043608" y="980728"/>
            <a:ext cx="7210144" cy="49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수형자 </a:t>
            </a:r>
            <a:r>
              <a:rPr kumimoji="0" lang="ko-KR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재기 및 가족 지원을 통한 성공적 사회 복귀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2" descr="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24" descr="0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589236"/>
            <a:ext cx="7704856" cy="141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339752" y="3053348"/>
            <a:ext cx="2449513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ko-KR" altLang="en-US" sz="26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미래를 준비하는 스마트 법무행정</a:t>
            </a:r>
            <a:endParaRPr lang="ko-KR" altLang="en-US" sz="26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1535220" y="3055572"/>
            <a:ext cx="354012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/>
          <a:lstStyle/>
          <a:p>
            <a:pPr algn="ctr" latinLnBrk="0">
              <a:defRPr/>
            </a:pPr>
            <a:r>
              <a:rPr lang="en-US" altLang="ko-KR" sz="2700" b="1" kern="0" dirty="0" smtClean="0">
                <a:solidFill>
                  <a:srgbClr val="FFFF99"/>
                </a:solidFill>
                <a:latin typeface="+mj-ea"/>
                <a:ea typeface="+mj-ea"/>
              </a:rPr>
              <a:t>4</a:t>
            </a:r>
            <a:endParaRPr lang="en-US" altLang="ko-KR" sz="2700" b="1" kern="0" dirty="0">
              <a:solidFill>
                <a:srgbClr val="FFFF99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18"/>
          <p:cNvSpPr>
            <a:spLocks noChangeArrowheads="1"/>
          </p:cNvSpPr>
          <p:nvPr/>
        </p:nvSpPr>
        <p:spPr bwMode="auto">
          <a:xfrm>
            <a:off x="167637" y="1988840"/>
            <a:ext cx="4248472" cy="4392488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AutoShape 18"/>
          <p:cNvSpPr>
            <a:spLocks noChangeArrowheads="1"/>
          </p:cNvSpPr>
          <p:nvPr/>
        </p:nvSpPr>
        <p:spPr bwMode="auto">
          <a:xfrm>
            <a:off x="4667758" y="1988840"/>
            <a:ext cx="4248472" cy="4392488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5" name="Picture 2" descr="하얀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529" y="1052736"/>
            <a:ext cx="4572000" cy="8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" name="Group 8"/>
          <p:cNvGrpSpPr>
            <a:grpSpLocks/>
          </p:cNvGrpSpPr>
          <p:nvPr/>
        </p:nvGrpSpPr>
        <p:grpSpPr bwMode="auto">
          <a:xfrm>
            <a:off x="287832" y="1226420"/>
            <a:ext cx="576264" cy="509588"/>
            <a:chOff x="635" y="2291"/>
            <a:chExt cx="340" cy="321"/>
          </a:xfrm>
        </p:grpSpPr>
        <p:pic>
          <p:nvPicPr>
            <p:cNvPr id="37" name="Picture 9" descr="라운드박스-실버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5" y="2291"/>
              <a:ext cx="340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Rectangle 10"/>
            <p:cNvSpPr>
              <a:spLocks noChangeArrowheads="1"/>
            </p:cNvSpPr>
            <p:nvPr/>
          </p:nvSpPr>
          <p:spPr bwMode="gray">
            <a:xfrm>
              <a:off x="705" y="2300"/>
              <a:ext cx="18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kern="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  <a:endParaRPr kumimoji="0" lang="en-US" altLang="ko-KR" sz="18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813604" y="1127884"/>
            <a:ext cx="3146836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latinLnBrk="0">
              <a:lnSpc>
                <a:spcPct val="150000"/>
              </a:lnSpc>
              <a:defRPr/>
            </a:pP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지난 </a:t>
            </a:r>
            <a:r>
              <a:rPr lang="en-US" altLang="ko-KR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년간의 성과</a:t>
            </a:r>
            <a:endParaRPr lang="en-US" altLang="ko-KR" sz="22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1" name="Picture 2" descr="하얀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2528" y="1052736"/>
            <a:ext cx="4572000" cy="8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Group 8"/>
          <p:cNvGrpSpPr>
            <a:grpSpLocks/>
          </p:cNvGrpSpPr>
          <p:nvPr/>
        </p:nvGrpSpPr>
        <p:grpSpPr bwMode="auto">
          <a:xfrm>
            <a:off x="4859831" y="1226420"/>
            <a:ext cx="576264" cy="509588"/>
            <a:chOff x="635" y="2291"/>
            <a:chExt cx="340" cy="321"/>
          </a:xfrm>
        </p:grpSpPr>
        <p:pic>
          <p:nvPicPr>
            <p:cNvPr id="43" name="Picture 9" descr="라운드박스-실버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5" y="2291"/>
              <a:ext cx="340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Rectangle 10"/>
            <p:cNvSpPr>
              <a:spLocks noChangeArrowheads="1"/>
            </p:cNvSpPr>
            <p:nvPr/>
          </p:nvSpPr>
          <p:spPr bwMode="gray">
            <a:xfrm>
              <a:off x="705" y="2300"/>
              <a:ext cx="18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kern="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endParaRPr kumimoji="0" lang="en-US" altLang="ko-KR" sz="18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45" name="직사각형 44"/>
          <p:cNvSpPr>
            <a:spLocks noChangeArrowheads="1"/>
          </p:cNvSpPr>
          <p:nvPr/>
        </p:nvSpPr>
        <p:spPr bwMode="auto">
          <a:xfrm>
            <a:off x="5472608" y="1127884"/>
            <a:ext cx="3384376" cy="52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latinLnBrk="0">
              <a:lnSpc>
                <a:spcPct val="150000"/>
              </a:lnSpc>
              <a:defRPr/>
            </a:pP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정책 환경</a:t>
            </a:r>
            <a:endParaRPr lang="en-US" altLang="ko-KR" sz="22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79804" y="192725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미래를 준비하는 스마트 법무행정</a:t>
            </a:r>
            <a:endParaRPr lang="ko-KR" altLang="en-U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215894" y="2205732"/>
            <a:ext cx="4428113" cy="2188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 dirty="0" smtClean="0">
                <a:latin typeface="+mn-ea"/>
              </a:rPr>
              <a:t> </a:t>
            </a:r>
            <a:r>
              <a:rPr lang="ko-KR" altLang="en-US" b="1" spc="-150" dirty="0" smtClean="0">
                <a:latin typeface="+mn-ea"/>
              </a:rPr>
              <a:t>형사사법정보시스템</a:t>
            </a:r>
            <a:r>
              <a:rPr lang="en-US" altLang="ko-KR" b="1" spc="-150" dirty="0" smtClean="0">
                <a:latin typeface="+mn-ea"/>
              </a:rPr>
              <a:t>(KICS) </a:t>
            </a:r>
            <a:r>
              <a:rPr lang="ko-KR" altLang="en-US" b="1" spc="-150" dirty="0" smtClean="0">
                <a:latin typeface="+mn-ea"/>
              </a:rPr>
              <a:t>개통으로</a:t>
            </a:r>
            <a:r>
              <a:rPr lang="en-US" altLang="ko-KR" b="1" spc="-150" dirty="0" smtClean="0">
                <a:latin typeface="+mn-ea"/>
              </a:rPr>
              <a:t> 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b="1" spc="-150" dirty="0" smtClean="0">
                <a:latin typeface="+mn-ea"/>
              </a:rPr>
              <a:t>    </a:t>
            </a:r>
            <a:r>
              <a:rPr lang="ko-KR" altLang="en-US" b="1" dirty="0" smtClean="0">
                <a:latin typeface="+mn-ea"/>
              </a:rPr>
              <a:t>전자재판 시행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endParaRPr lang="en-US" altLang="ko-KR" sz="700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4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온라인 </a:t>
            </a:r>
            <a:r>
              <a:rPr lang="ko-KR" altLang="en-US" b="1" dirty="0" err="1" smtClean="0">
                <a:latin typeface="+mn-ea"/>
              </a:rPr>
              <a:t>법체험</a:t>
            </a:r>
            <a:r>
              <a:rPr lang="ko-KR" altLang="en-US" b="1" dirty="0" smtClean="0">
                <a:latin typeface="+mn-ea"/>
              </a:rPr>
              <a:t> </a:t>
            </a:r>
            <a:r>
              <a:rPr lang="ko-KR" altLang="en-US" b="1" dirty="0" err="1" smtClean="0">
                <a:latin typeface="+mn-ea"/>
              </a:rPr>
              <a:t>콘텐츠</a:t>
            </a:r>
            <a:r>
              <a:rPr lang="ko-KR" altLang="en-US" b="1" dirty="0" smtClean="0">
                <a:latin typeface="+mn-ea"/>
              </a:rPr>
              <a:t> 개발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- ‘</a:t>
            </a:r>
            <a:r>
              <a:rPr lang="ko-KR" altLang="en-US" sz="1800" b="1" dirty="0" smtClean="0">
                <a:latin typeface="+mn-ea"/>
              </a:rPr>
              <a:t>법사랑 </a:t>
            </a:r>
            <a:r>
              <a:rPr lang="ko-KR" altLang="en-US" sz="1800" b="1" dirty="0" err="1" smtClean="0">
                <a:latin typeface="+mn-ea"/>
              </a:rPr>
              <a:t>사이버랜드</a:t>
            </a:r>
            <a:r>
              <a:rPr lang="en-US" altLang="ko-KR" sz="1800" b="1" dirty="0" smtClean="0">
                <a:latin typeface="+mn-ea"/>
              </a:rPr>
              <a:t>’ </a:t>
            </a:r>
            <a:r>
              <a:rPr lang="ko-KR" altLang="en-US" sz="1800" b="1" dirty="0" smtClean="0">
                <a:latin typeface="+mn-ea"/>
              </a:rPr>
              <a:t>오픈</a:t>
            </a:r>
            <a:endParaRPr lang="en-US" altLang="ko-KR" sz="1800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sz="1800" b="1" dirty="0" smtClean="0">
                <a:latin typeface="+mn-ea"/>
              </a:rPr>
              <a:t>   - ‘</a:t>
            </a:r>
            <a:r>
              <a:rPr lang="ko-KR" altLang="en-US" sz="1800" b="1" spc="-150" dirty="0" smtClean="0">
                <a:latin typeface="+mn-ea"/>
              </a:rPr>
              <a:t>법아 놀자</a:t>
            </a:r>
            <a:r>
              <a:rPr lang="en-US" altLang="ko-KR" sz="1800" b="1" spc="-150" dirty="0" smtClean="0">
                <a:latin typeface="+mn-ea"/>
              </a:rPr>
              <a:t>’, ‘</a:t>
            </a:r>
            <a:r>
              <a:rPr lang="ko-KR" altLang="en-US" sz="1800" b="1" spc="-150" dirty="0" smtClean="0">
                <a:latin typeface="+mn-ea"/>
              </a:rPr>
              <a:t>법아 알려줘</a:t>
            </a:r>
            <a:r>
              <a:rPr lang="en-US" altLang="ko-KR" sz="1800" b="1" spc="-150" dirty="0" smtClean="0">
                <a:latin typeface="+mn-ea"/>
              </a:rPr>
              <a:t>’</a:t>
            </a:r>
            <a:r>
              <a:rPr lang="en-US" altLang="ko-KR" sz="1800" b="1" dirty="0" smtClean="0">
                <a:latin typeface="+mn-ea"/>
              </a:rPr>
              <a:t> App </a:t>
            </a:r>
            <a:r>
              <a:rPr lang="ko-KR" altLang="en-US" sz="1800" b="1" dirty="0" smtClean="0">
                <a:latin typeface="+mn-ea"/>
              </a:rPr>
              <a:t>개발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53" name="Rectangle 14"/>
          <p:cNvSpPr>
            <a:spLocks noChangeArrowheads="1"/>
          </p:cNvSpPr>
          <p:nvPr/>
        </p:nvSpPr>
        <p:spPr bwMode="auto">
          <a:xfrm>
            <a:off x="4716016" y="3176593"/>
            <a:ext cx="4104456" cy="40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 dirty="0" smtClean="0">
                <a:latin typeface="+mn-ea"/>
              </a:rPr>
              <a:t> 젊은 세대의 소통 요구 증대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85" name="Rectangle 14"/>
          <p:cNvSpPr>
            <a:spLocks noChangeArrowheads="1"/>
          </p:cNvSpPr>
          <p:nvPr/>
        </p:nvSpPr>
        <p:spPr bwMode="auto">
          <a:xfrm>
            <a:off x="4739766" y="2239169"/>
            <a:ext cx="3960440" cy="81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 dirty="0" smtClean="0">
                <a:latin typeface="+mn-ea"/>
              </a:rPr>
              <a:t> </a:t>
            </a:r>
            <a:r>
              <a:rPr lang="ko-KR" altLang="en-US" b="1" dirty="0" err="1" smtClean="0">
                <a:latin typeface="+mn-ea"/>
              </a:rPr>
              <a:t>스마트폰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err="1" smtClean="0">
                <a:latin typeface="+mn-ea"/>
              </a:rPr>
              <a:t>태블릿</a:t>
            </a:r>
            <a:r>
              <a:rPr lang="ko-KR" altLang="en-US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PC </a:t>
            </a:r>
            <a:r>
              <a:rPr lang="ko-KR" altLang="en-US" b="1" dirty="0" smtClean="0">
                <a:latin typeface="+mn-ea"/>
              </a:rPr>
              <a:t>보급으로 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 smtClean="0">
                <a:latin typeface="+mn-ea"/>
              </a:rPr>
              <a:t>   </a:t>
            </a:r>
            <a:r>
              <a:rPr lang="ko-KR" altLang="en-US" b="1" dirty="0" smtClean="0">
                <a:latin typeface="+mn-ea"/>
              </a:rPr>
              <a:t>업무</a:t>
            </a:r>
            <a:r>
              <a:rPr lang="ko-KR" altLang="en-US" b="1" dirty="0" smtClean="0">
                <a:latin typeface="맑은 고딕"/>
                <a:ea typeface="맑은 고딕"/>
              </a:rPr>
              <a:t>∙생활 환경의 급격한 변화</a:t>
            </a:r>
            <a:endParaRPr lang="en-US" altLang="ko-KR" b="1" dirty="0" smtClean="0">
              <a:latin typeface="+mn-ea"/>
            </a:endParaRPr>
          </a:p>
        </p:txBody>
      </p:sp>
      <p:pic>
        <p:nvPicPr>
          <p:cNvPr id="39" name="Picture 2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4725144"/>
            <a:ext cx="2376024" cy="158401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47" name="그림 46" descr="이태백.png"/>
          <p:cNvPicPr preferRelativeResize="0"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6552220" y="4785875"/>
            <a:ext cx="2376264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4149080"/>
            <a:ext cx="2376264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18181"/>
              </a:clrFrom>
              <a:clrTo>
                <a:srgbClr val="81818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563604">
            <a:off x="5493151" y="4710190"/>
            <a:ext cx="1322090" cy="1322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9" name="Text Box 37"/>
          <p:cNvSpPr txBox="1">
            <a:spLocks noChangeArrowheads="1"/>
          </p:cNvSpPr>
          <p:nvPr/>
        </p:nvSpPr>
        <p:spPr bwMode="auto">
          <a:xfrm>
            <a:off x="4363689" y="6616700"/>
            <a:ext cx="36420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kern="0" dirty="0" smtClean="0">
                <a:solidFill>
                  <a:srgbClr val="FFFFFF"/>
                </a:solidFill>
                <a:latin typeface="-윤고딕340" pitchFamily="18" charset="-127"/>
                <a:ea typeface="-윤고딕340" pitchFamily="18" charset="-127"/>
              </a:rPr>
              <a:t>14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053" name="Picture 5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4581128"/>
            <a:ext cx="2160000" cy="14400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0" y="1077179"/>
            <a:ext cx="9144000" cy="144015"/>
            <a:chOff x="0" y="1824"/>
            <a:chExt cx="5760" cy="90"/>
          </a:xfrm>
        </p:grpSpPr>
        <p:sp>
          <p:nvSpPr>
            <p:cNvPr id="90" name="Rectangle 4"/>
            <p:cNvSpPr>
              <a:spLocks noChangeArrowheads="1"/>
            </p:cNvSpPr>
            <p:nvPr/>
          </p:nvSpPr>
          <p:spPr bwMode="gray">
            <a:xfrm>
              <a:off x="0" y="1824"/>
              <a:ext cx="5760" cy="90"/>
            </a:xfrm>
            <a:prstGeom prst="rect">
              <a:avLst/>
            </a:prstGeom>
            <a:gradFill rotWithShape="1">
              <a:gsLst>
                <a:gs pos="0">
                  <a:srgbClr val="5F5F5F"/>
                </a:gs>
                <a:gs pos="50000">
                  <a:srgbClr val="B6B6B6"/>
                </a:gs>
                <a:gs pos="100000">
                  <a:srgbClr val="5F5F5F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" name="Rectangle 5"/>
            <p:cNvSpPr>
              <a:spLocks noChangeArrowheads="1"/>
            </p:cNvSpPr>
            <p:nvPr/>
          </p:nvSpPr>
          <p:spPr bwMode="gray">
            <a:xfrm>
              <a:off x="0" y="1872"/>
              <a:ext cx="5760" cy="34"/>
            </a:xfrm>
            <a:prstGeom prst="rect">
              <a:avLst/>
            </a:prstGeom>
            <a:gradFill rotWithShape="1">
              <a:gsLst>
                <a:gs pos="0">
                  <a:srgbClr val="D9D9D9"/>
                </a:gs>
                <a:gs pos="100000">
                  <a:srgbClr val="808080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8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9424" y="1083803"/>
            <a:ext cx="2553694" cy="25857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4" name="_x70258824" descr="EMB00000600bf55"/>
          <p:cNvPicPr preferRelativeResize="0">
            <a:picLocks noChangeArrowheads="1"/>
          </p:cNvPicPr>
          <p:nvPr/>
        </p:nvPicPr>
        <p:blipFill>
          <a:blip r:embed="rId3" cstate="print"/>
          <a:srcRect t="13730"/>
          <a:stretch>
            <a:fillRect/>
          </a:stretch>
        </p:blipFill>
        <p:spPr bwMode="auto">
          <a:xfrm>
            <a:off x="5456151" y="1083802"/>
            <a:ext cx="2160000" cy="21291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contourClr>
              <a:srgbClr val="C0C0C0"/>
            </a:contourClr>
          </a:sp3d>
        </p:spPr>
      </p:pic>
      <p:pic>
        <p:nvPicPr>
          <p:cNvPr id="67" name="Picture 9" descr="0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3263" y="1035544"/>
            <a:ext cx="216024" cy="227285"/>
          </a:xfrm>
          <a:prstGeom prst="rect">
            <a:avLst/>
          </a:prstGeom>
          <a:noFill/>
        </p:spPr>
      </p:pic>
      <p:sp>
        <p:nvSpPr>
          <p:cNvPr id="52" name="Rectangle 18"/>
          <p:cNvSpPr>
            <a:spLocks noChangeArrowheads="1"/>
          </p:cNvSpPr>
          <p:nvPr/>
        </p:nvSpPr>
        <p:spPr bwMode="auto">
          <a:xfrm>
            <a:off x="5292838" y="3237484"/>
            <a:ext cx="2480202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 algn="ctr" defTabSz="914400" latinLnBrk="0">
              <a:lnSpc>
                <a:spcPct val="120000"/>
              </a:lnSpc>
              <a:defRPr/>
            </a:pPr>
            <a:r>
              <a:rPr lang="ko-KR" altLang="en-US" sz="1800" kern="0" spc="-150" dirty="0" err="1" smtClean="0">
                <a:latin typeface="HY헤드라인M" pitchFamily="18" charset="-127"/>
                <a:ea typeface="HY헤드라인M" pitchFamily="18" charset="-127"/>
              </a:rPr>
              <a:t>모바일</a:t>
            </a:r>
            <a:r>
              <a:rPr lang="ko-KR" altLang="en-US" sz="1800" kern="0" spc="-150" dirty="0" smtClean="0">
                <a:latin typeface="HY헤드라인M" pitchFamily="18" charset="-127"/>
                <a:ea typeface="HY헤드라인M" pitchFamily="18" charset="-127"/>
              </a:rPr>
              <a:t> 형사사법서비스</a:t>
            </a:r>
          </a:p>
        </p:txBody>
      </p:sp>
      <p:pic>
        <p:nvPicPr>
          <p:cNvPr id="85" name="Picture 9" descr="0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5746" y="1035544"/>
            <a:ext cx="216024" cy="227285"/>
          </a:xfrm>
          <a:prstGeom prst="rect">
            <a:avLst/>
          </a:prstGeom>
          <a:noFill/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4031315"/>
            <a:ext cx="9144000" cy="144015"/>
            <a:chOff x="0" y="1824"/>
            <a:chExt cx="5760" cy="90"/>
          </a:xfrm>
        </p:grpSpPr>
        <p:sp>
          <p:nvSpPr>
            <p:cNvPr id="94" name="Rectangle 4"/>
            <p:cNvSpPr>
              <a:spLocks noChangeArrowheads="1"/>
            </p:cNvSpPr>
            <p:nvPr/>
          </p:nvSpPr>
          <p:spPr bwMode="gray">
            <a:xfrm>
              <a:off x="0" y="1824"/>
              <a:ext cx="5760" cy="90"/>
            </a:xfrm>
            <a:prstGeom prst="rect">
              <a:avLst/>
            </a:prstGeom>
            <a:gradFill rotWithShape="1">
              <a:gsLst>
                <a:gs pos="0">
                  <a:srgbClr val="5F5F5F"/>
                </a:gs>
                <a:gs pos="50000">
                  <a:srgbClr val="B6B6B6"/>
                </a:gs>
                <a:gs pos="100000">
                  <a:srgbClr val="5F5F5F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" name="Rectangle 5"/>
            <p:cNvSpPr>
              <a:spLocks noChangeArrowheads="1"/>
            </p:cNvSpPr>
            <p:nvPr/>
          </p:nvSpPr>
          <p:spPr bwMode="gray">
            <a:xfrm>
              <a:off x="0" y="1872"/>
              <a:ext cx="5760" cy="34"/>
            </a:xfrm>
            <a:prstGeom prst="rect">
              <a:avLst/>
            </a:prstGeom>
            <a:gradFill rotWithShape="1">
              <a:gsLst>
                <a:gs pos="0">
                  <a:srgbClr val="D9D9D9"/>
                </a:gs>
                <a:gs pos="100000">
                  <a:srgbClr val="808080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0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8312" y="4009016"/>
            <a:ext cx="3137664" cy="2304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071" y="1083803"/>
            <a:ext cx="3137664" cy="2275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0182" y="4000942"/>
            <a:ext cx="2553694" cy="25964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" name="직사각형 16"/>
          <p:cNvSpPr/>
          <p:nvPr/>
        </p:nvSpPr>
        <p:spPr>
          <a:xfrm>
            <a:off x="179804" y="192725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미래를 준비하는 스마트 법무행정</a:t>
            </a:r>
            <a:endParaRPr lang="ko-KR" altLang="en-U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75" name="_x78252416" descr="EMB0000079813e0">
            <a:hlinkClick r:id="rId5" action="ppaction://hlinkfile"/>
          </p:cNvPr>
          <p:cNvPicPr preferRelativeResize="0">
            <a:picLocks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456909" y="4016181"/>
            <a:ext cx="2160000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contourClr>
              <a:srgbClr val="C0C0C0"/>
            </a:contourClr>
          </a:sp3d>
        </p:spPr>
      </p:pic>
      <p:pic>
        <p:nvPicPr>
          <p:cNvPr id="76" name="Picture 2"/>
          <p:cNvPicPr preferRelativeResize="0">
            <a:picLocks noChangeArrowheads="1"/>
          </p:cNvPicPr>
          <p:nvPr/>
        </p:nvPicPr>
        <p:blipFill>
          <a:blip r:embed="rId7" cstate="print"/>
          <a:srcRect l="11202" t="16980" r="45092" b="42415"/>
          <a:stretch>
            <a:fillRect/>
          </a:stretch>
        </p:blipFill>
        <p:spPr bwMode="auto">
          <a:xfrm>
            <a:off x="1344273" y="1083802"/>
            <a:ext cx="288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contourClr>
              <a:srgbClr val="C0C0C0"/>
            </a:contourClr>
          </a:sp3d>
        </p:spPr>
      </p:pic>
      <p:pic>
        <p:nvPicPr>
          <p:cNvPr id="61" name="Picture 9" descr="0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48515" y="1035544"/>
            <a:ext cx="216024" cy="227285"/>
          </a:xfrm>
          <a:prstGeom prst="rect">
            <a:avLst/>
          </a:prstGeom>
          <a:noFill/>
        </p:spPr>
      </p:pic>
      <p:pic>
        <p:nvPicPr>
          <p:cNvPr id="63" name="Picture 9" descr="0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3263" y="3977191"/>
            <a:ext cx="216024" cy="227285"/>
          </a:xfrm>
          <a:prstGeom prst="rect">
            <a:avLst/>
          </a:prstGeom>
          <a:noFill/>
        </p:spPr>
      </p:pic>
      <p:sp>
        <p:nvSpPr>
          <p:cNvPr id="50" name="Rectangle 18"/>
          <p:cNvSpPr>
            <a:spLocks noChangeArrowheads="1"/>
          </p:cNvSpPr>
          <p:nvPr/>
        </p:nvSpPr>
        <p:spPr bwMode="auto">
          <a:xfrm>
            <a:off x="4952853" y="6263979"/>
            <a:ext cx="3232938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 algn="ctr" defTabSz="914400" latinLnBrk="0">
              <a:lnSpc>
                <a:spcPct val="120000"/>
              </a:lnSpc>
              <a:defRPr/>
            </a:pPr>
            <a:r>
              <a:rPr lang="ko-KR" altLang="en-US" sz="1800" kern="0" dirty="0" smtClean="0">
                <a:latin typeface="HY헤드라인M" pitchFamily="18" charset="-127"/>
                <a:ea typeface="HY헤드라인M" pitchFamily="18" charset="-127"/>
              </a:rPr>
              <a:t>로봇교도관</a:t>
            </a:r>
          </a:p>
        </p:txBody>
      </p:sp>
      <p:sp>
        <p:nvSpPr>
          <p:cNvPr id="54" name="Rectangle 18"/>
          <p:cNvSpPr>
            <a:spLocks noChangeArrowheads="1"/>
          </p:cNvSpPr>
          <p:nvPr/>
        </p:nvSpPr>
        <p:spPr bwMode="auto">
          <a:xfrm>
            <a:off x="1182476" y="2989814"/>
            <a:ext cx="3245508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 algn="ctr" defTabSz="914400" latinLnBrk="0">
              <a:lnSpc>
                <a:spcPct val="120000"/>
              </a:lnSpc>
              <a:defRPr/>
            </a:pPr>
            <a:r>
              <a:rPr lang="ko-KR" altLang="en-US" sz="1800" kern="0" dirty="0" smtClean="0">
                <a:latin typeface="HY헤드라인M" pitchFamily="18" charset="-127"/>
                <a:ea typeface="HY헤드라인M" pitchFamily="18" charset="-127"/>
              </a:rPr>
              <a:t>법무정책 온라인 </a:t>
            </a:r>
            <a:r>
              <a:rPr lang="ko-KR" altLang="en-US" sz="1800" kern="0" dirty="0" err="1" smtClean="0">
                <a:latin typeface="HY헤드라인M" pitchFamily="18" charset="-127"/>
                <a:ea typeface="HY헤드라인M" pitchFamily="18" charset="-127"/>
              </a:rPr>
              <a:t>국민평가단</a:t>
            </a:r>
            <a:endParaRPr lang="ko-KR" altLang="en-US" sz="1800" kern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6" name="Picture 9" descr="0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5746" y="3977191"/>
            <a:ext cx="216024" cy="227285"/>
          </a:xfrm>
          <a:prstGeom prst="rect">
            <a:avLst/>
          </a:prstGeom>
          <a:noFill/>
        </p:spPr>
      </p:pic>
      <p:pic>
        <p:nvPicPr>
          <p:cNvPr id="87" name="Picture 9" descr="0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80577" y="1035544"/>
            <a:ext cx="216024" cy="227285"/>
          </a:xfrm>
          <a:prstGeom prst="rect">
            <a:avLst/>
          </a:prstGeom>
          <a:noFill/>
        </p:spPr>
      </p:pic>
      <p:sp>
        <p:nvSpPr>
          <p:cNvPr id="96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7" name="Text Box 37"/>
          <p:cNvSpPr txBox="1">
            <a:spLocks noChangeArrowheads="1"/>
          </p:cNvSpPr>
          <p:nvPr/>
        </p:nvSpPr>
        <p:spPr bwMode="auto">
          <a:xfrm>
            <a:off x="4355976" y="6616700"/>
            <a:ext cx="36420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-윤고딕340" pitchFamily="18" charset="-127"/>
                <a:ea typeface="-윤고딕340" pitchFamily="18" charset="-127"/>
              </a:rPr>
              <a:t>15</a:t>
            </a:r>
          </a:p>
        </p:txBody>
      </p:sp>
      <p:pic>
        <p:nvPicPr>
          <p:cNvPr id="105" name="Picture 2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6092" y="4043722"/>
            <a:ext cx="288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contourClr>
              <a:srgbClr val="C0C0C0"/>
            </a:contourClr>
          </a:sp3d>
        </p:spPr>
      </p:pic>
      <p:sp>
        <p:nvSpPr>
          <p:cNvPr id="106" name="Rectangle 18"/>
          <p:cNvSpPr>
            <a:spLocks noChangeArrowheads="1"/>
          </p:cNvSpPr>
          <p:nvPr/>
        </p:nvSpPr>
        <p:spPr bwMode="auto">
          <a:xfrm>
            <a:off x="1195046" y="5893098"/>
            <a:ext cx="3232938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 algn="ctr" defTabSz="914400" latinLnBrk="0">
              <a:lnSpc>
                <a:spcPct val="120000"/>
              </a:lnSpc>
              <a:defRPr/>
            </a:pPr>
            <a:r>
              <a:rPr lang="ko-KR" altLang="en-US" sz="1800" kern="0" dirty="0" smtClean="0">
                <a:latin typeface="HY헤드라인M" pitchFamily="18" charset="-127"/>
                <a:ea typeface="HY헤드라인M" pitchFamily="18" charset="-127"/>
              </a:rPr>
              <a:t>자동 출입국심사 서비스</a:t>
            </a:r>
            <a:r>
              <a:rPr lang="en-US" altLang="ko-KR" sz="1800" kern="0" dirty="0" smtClean="0">
                <a:latin typeface="HY헤드라인M" pitchFamily="18" charset="-127"/>
                <a:ea typeface="HY헤드라인M" pitchFamily="18" charset="-127"/>
              </a:rPr>
              <a:t>(SES)</a:t>
            </a:r>
            <a:endParaRPr lang="ko-KR" altLang="en-US" sz="1800" kern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9" name="Picture 9" descr="0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47757" y="3989680"/>
            <a:ext cx="216024" cy="227285"/>
          </a:xfrm>
          <a:prstGeom prst="rect">
            <a:avLst/>
          </a:prstGeom>
          <a:noFill/>
        </p:spPr>
      </p:pic>
      <p:pic>
        <p:nvPicPr>
          <p:cNvPr id="100" name="Picture 9" descr="0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989680"/>
            <a:ext cx="216024" cy="22728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2" descr="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24" descr="0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89236"/>
            <a:ext cx="7488832" cy="141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554535" y="3029598"/>
            <a:ext cx="5905897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dist" latinLnBrk="0">
              <a:defRPr/>
            </a:pP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검사의 비위 방지와 청렴성 제고</a:t>
            </a:r>
            <a:endParaRPr lang="ko-KR" altLang="en-US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1679236" y="3055572"/>
            <a:ext cx="354012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/>
          <a:lstStyle/>
          <a:p>
            <a:pPr algn="ctr" latinLnBrk="0">
              <a:defRPr/>
            </a:pPr>
            <a:r>
              <a:rPr lang="en-US" altLang="ko-KR" sz="2700" b="1" kern="0" dirty="0" smtClean="0">
                <a:solidFill>
                  <a:srgbClr val="FFFF99"/>
                </a:solidFill>
                <a:latin typeface="+mj-ea"/>
                <a:ea typeface="+mj-ea"/>
              </a:rPr>
              <a:t>5</a:t>
            </a:r>
            <a:endParaRPr lang="en-US" altLang="ko-KR" sz="2700" b="1" kern="0" dirty="0">
              <a:solidFill>
                <a:srgbClr val="FFFF99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18"/>
          <p:cNvSpPr>
            <a:spLocks noChangeArrowheads="1"/>
          </p:cNvSpPr>
          <p:nvPr/>
        </p:nvSpPr>
        <p:spPr bwMode="auto">
          <a:xfrm>
            <a:off x="4667758" y="1988840"/>
            <a:ext cx="4248472" cy="4392488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AutoShape 4"/>
          <p:cNvSpPr>
            <a:spLocks noChangeArrowheads="1"/>
          </p:cNvSpPr>
          <p:nvPr/>
        </p:nvSpPr>
        <p:spPr bwMode="auto">
          <a:xfrm flipV="1">
            <a:off x="4896415" y="3477258"/>
            <a:ext cx="3816424" cy="2808312"/>
          </a:xfrm>
          <a:prstGeom prst="roundRect">
            <a:avLst>
              <a:gd name="adj" fmla="val 5032"/>
            </a:avLst>
          </a:prstGeom>
          <a:gradFill rotWithShape="1">
            <a:gsLst>
              <a:gs pos="0">
                <a:srgbClr val="DDDDDD"/>
              </a:gs>
              <a:gs pos="50000">
                <a:schemeClr val="bg1"/>
              </a:gs>
              <a:gs pos="100000">
                <a:srgbClr val="DDDDDD"/>
              </a:gs>
            </a:gsLst>
            <a:lin ang="2700000" scaled="1"/>
          </a:gradFill>
          <a:ln w="31750">
            <a:solidFill>
              <a:srgbClr val="A8CCF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" name="AutoShape 18"/>
          <p:cNvSpPr>
            <a:spLocks noChangeArrowheads="1"/>
          </p:cNvSpPr>
          <p:nvPr/>
        </p:nvSpPr>
        <p:spPr bwMode="auto">
          <a:xfrm>
            <a:off x="167637" y="1988840"/>
            <a:ext cx="4248472" cy="4392488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4" name="Picture 2" descr="하얀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529" y="1052736"/>
            <a:ext cx="4572000" cy="8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" name="Group 8"/>
          <p:cNvGrpSpPr>
            <a:grpSpLocks/>
          </p:cNvGrpSpPr>
          <p:nvPr/>
        </p:nvGrpSpPr>
        <p:grpSpPr bwMode="auto">
          <a:xfrm>
            <a:off x="287832" y="1226420"/>
            <a:ext cx="576264" cy="509588"/>
            <a:chOff x="635" y="2291"/>
            <a:chExt cx="340" cy="321"/>
          </a:xfrm>
        </p:grpSpPr>
        <p:pic>
          <p:nvPicPr>
            <p:cNvPr id="36" name="Picture 9" descr="라운드박스-실버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5" y="2291"/>
              <a:ext cx="340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Rectangle 10"/>
            <p:cNvSpPr>
              <a:spLocks noChangeArrowheads="1"/>
            </p:cNvSpPr>
            <p:nvPr/>
          </p:nvSpPr>
          <p:spPr bwMode="gray">
            <a:xfrm>
              <a:off x="705" y="2300"/>
              <a:ext cx="18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kern="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  <a:endParaRPr kumimoji="0" lang="en-US" altLang="ko-KR" sz="18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9" name="직사각형 38"/>
          <p:cNvSpPr>
            <a:spLocks noChangeArrowheads="1"/>
          </p:cNvSpPr>
          <p:nvPr/>
        </p:nvSpPr>
        <p:spPr bwMode="auto">
          <a:xfrm>
            <a:off x="813604" y="1127884"/>
            <a:ext cx="3146836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latinLnBrk="0">
              <a:lnSpc>
                <a:spcPct val="150000"/>
              </a:lnSpc>
              <a:defRPr/>
            </a:pP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지난 </a:t>
            </a:r>
            <a:r>
              <a:rPr lang="en-US" altLang="ko-KR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년간의 성과</a:t>
            </a:r>
            <a:endParaRPr lang="en-US" altLang="ko-KR" sz="22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0" name="Picture 2" descr="하얀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2528" y="1052736"/>
            <a:ext cx="4572000" cy="8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" name="Group 8"/>
          <p:cNvGrpSpPr>
            <a:grpSpLocks/>
          </p:cNvGrpSpPr>
          <p:nvPr/>
        </p:nvGrpSpPr>
        <p:grpSpPr bwMode="auto">
          <a:xfrm>
            <a:off x="4859831" y="1226420"/>
            <a:ext cx="576264" cy="509588"/>
            <a:chOff x="635" y="2291"/>
            <a:chExt cx="340" cy="321"/>
          </a:xfrm>
        </p:grpSpPr>
        <p:pic>
          <p:nvPicPr>
            <p:cNvPr id="47" name="Picture 9" descr="라운드박스-실버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5" y="2291"/>
              <a:ext cx="340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Rectangle 10"/>
            <p:cNvSpPr>
              <a:spLocks noChangeArrowheads="1"/>
            </p:cNvSpPr>
            <p:nvPr/>
          </p:nvSpPr>
          <p:spPr bwMode="gray">
            <a:xfrm>
              <a:off x="705" y="2300"/>
              <a:ext cx="18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kern="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endParaRPr kumimoji="0" lang="en-US" altLang="ko-KR" sz="18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56" name="직사각형 55"/>
          <p:cNvSpPr>
            <a:spLocks noChangeArrowheads="1"/>
          </p:cNvSpPr>
          <p:nvPr/>
        </p:nvSpPr>
        <p:spPr bwMode="auto">
          <a:xfrm>
            <a:off x="5472608" y="1127884"/>
            <a:ext cx="3384376" cy="52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latinLnBrk="0">
              <a:lnSpc>
                <a:spcPct val="150000"/>
              </a:lnSpc>
              <a:defRPr/>
            </a:pPr>
            <a:r>
              <a:rPr lang="ko-KR" altLang="en-US" sz="22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정책 환경</a:t>
            </a:r>
            <a:endParaRPr lang="en-US" altLang="ko-KR" sz="22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79804" y="192725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검사의 비위 방지와 청렴성 제고</a:t>
            </a:r>
            <a:endParaRPr lang="ko-KR" altLang="en-U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251520" y="2072723"/>
            <a:ext cx="4224723" cy="102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Tx/>
              <a:buBlip>
                <a:blip r:embed="rId4"/>
              </a:buBlip>
            </a:pPr>
            <a:r>
              <a:rPr lang="en-US" altLang="ko-KR" b="1" dirty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특임검사 도입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Blip>
                <a:blip r:embed="rId4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감찰관</a:t>
            </a:r>
            <a:r>
              <a:rPr lang="ko-KR" altLang="en-US" b="1" dirty="0" smtClean="0"/>
              <a:t>∙</a:t>
            </a:r>
            <a:r>
              <a:rPr lang="ko-KR" altLang="en-US" b="1" dirty="0" smtClean="0">
                <a:latin typeface="+mn-ea"/>
              </a:rPr>
              <a:t>감찰본부장 </a:t>
            </a:r>
            <a:r>
              <a:rPr lang="ko-KR" altLang="en-US" b="1" dirty="0" smtClean="0">
                <a:latin typeface="맑은 고딕"/>
                <a:ea typeface="맑은 고딕"/>
              </a:rPr>
              <a:t>외부인사 임명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4788024" y="2132856"/>
            <a:ext cx="4464496" cy="125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4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검찰 수사에 대한 신뢰 부족</a:t>
            </a:r>
            <a:endParaRPr lang="en-US" altLang="ko-KR" b="1" dirty="0" smtClean="0">
              <a:latin typeface="+mn-ea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  <a:buFontTx/>
              <a:buBlip>
                <a:blip r:embed="rId4"/>
              </a:buBlip>
            </a:pPr>
            <a:endParaRPr lang="en-US" altLang="ko-KR" sz="500" b="1" dirty="0" smtClean="0">
              <a:latin typeface="+mn-ea"/>
            </a:endParaRPr>
          </a:p>
          <a:p>
            <a:pPr algn="l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err="1" smtClean="0">
                <a:latin typeface="+mn-ea"/>
              </a:rPr>
              <a:t>벤츠여검사</a:t>
            </a:r>
            <a:r>
              <a:rPr lang="ko-KR" altLang="en-US" b="1" dirty="0" smtClean="0">
                <a:latin typeface="+mn-ea"/>
              </a:rPr>
              <a:t> 사건 등 검사비리</a:t>
            </a:r>
            <a:endParaRPr lang="en-US" altLang="ko-KR" b="1" dirty="0" smtClean="0">
              <a:latin typeface="+mn-ea"/>
            </a:endParaRPr>
          </a:p>
          <a:p>
            <a:pPr algn="l">
              <a:spcBef>
                <a:spcPct val="20000"/>
              </a:spcBef>
            </a:pPr>
            <a:r>
              <a:rPr lang="en-US" altLang="ko-KR" b="1" dirty="0" smtClean="0">
                <a:latin typeface="+mn-ea"/>
              </a:rPr>
              <a:t>  </a:t>
            </a:r>
            <a:r>
              <a:rPr lang="ko-KR" altLang="en-US" b="1" dirty="0" smtClean="0">
                <a:latin typeface="+mn-ea"/>
              </a:rPr>
              <a:t> 발생으로 청렴성과 도덕성 손상</a:t>
            </a:r>
            <a:endParaRPr lang="en-US" altLang="ko-KR" b="1" dirty="0" smtClean="0">
              <a:latin typeface="+mn-ea"/>
            </a:endParaRPr>
          </a:p>
        </p:txBody>
      </p:sp>
      <p:pic>
        <p:nvPicPr>
          <p:cNvPr id="53" name="그림 52" descr="그랜져_001.jpg"/>
          <p:cNvPicPr>
            <a:picLocks noChangeAspect="1"/>
          </p:cNvPicPr>
          <p:nvPr/>
        </p:nvPicPr>
        <p:blipFill>
          <a:blip r:embed="rId5" cstate="print"/>
          <a:srcRect t="18251"/>
          <a:stretch>
            <a:fillRect/>
          </a:stretch>
        </p:blipFill>
        <p:spPr>
          <a:xfrm>
            <a:off x="323528" y="3933056"/>
            <a:ext cx="3935932" cy="235745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54" name="그림 53" descr="그랜져_001.jpg"/>
          <p:cNvPicPr>
            <a:picLocks noChangeAspect="1"/>
          </p:cNvPicPr>
          <p:nvPr/>
        </p:nvPicPr>
        <p:blipFill>
          <a:blip r:embed="rId5" cstate="print"/>
          <a:srcRect l="4583" r="5573" b="83034"/>
          <a:stretch>
            <a:fillRect/>
          </a:stretch>
        </p:blipFill>
        <p:spPr>
          <a:xfrm rot="20969900">
            <a:off x="1058510" y="3809418"/>
            <a:ext cx="2055967" cy="352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7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Text Box 37"/>
          <p:cNvSpPr txBox="1">
            <a:spLocks noChangeArrowheads="1"/>
          </p:cNvSpPr>
          <p:nvPr/>
        </p:nvSpPr>
        <p:spPr bwMode="auto">
          <a:xfrm>
            <a:off x="4355976" y="6616700"/>
            <a:ext cx="36420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-윤고딕340" pitchFamily="18" charset="-127"/>
                <a:ea typeface="-윤고딕340" pitchFamily="18" charset="-127"/>
              </a:rPr>
              <a:t>17</a:t>
            </a:r>
          </a:p>
        </p:txBody>
      </p:sp>
      <p:sp>
        <p:nvSpPr>
          <p:cNvPr id="23" name="TextBox 30"/>
          <p:cNvSpPr txBox="1">
            <a:spLocks noChangeArrowheads="1"/>
          </p:cNvSpPr>
          <p:nvPr/>
        </p:nvSpPr>
        <p:spPr bwMode="auto">
          <a:xfrm>
            <a:off x="5256455" y="3550024"/>
            <a:ext cx="3074682" cy="34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415" tIns="34208" rIns="68415" bIns="3420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30000"/>
              </a:lnSpc>
            </a:pPr>
            <a:r>
              <a:rPr lang="ko-KR" altLang="en-US" sz="1600" b="1" spc="50" smtClean="0">
                <a:ln w="11430"/>
                <a:solidFill>
                  <a:srgbClr val="000066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검찰의 영향력과 신뢰도 순위</a:t>
            </a:r>
            <a:endParaRPr lang="en-US" altLang="ko-KR" sz="1600" b="1" spc="50" dirty="0" smtClean="0">
              <a:ln w="11430"/>
              <a:solidFill>
                <a:srgbClr val="000066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" name="TextBox 85"/>
          <p:cNvSpPr txBox="1">
            <a:spLocks noChangeArrowheads="1"/>
          </p:cNvSpPr>
          <p:nvPr/>
        </p:nvSpPr>
        <p:spPr bwMode="auto">
          <a:xfrm>
            <a:off x="7874198" y="5462984"/>
            <a:ext cx="76663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+mn-ea"/>
              </a:rPr>
              <a:t>신뢰도</a:t>
            </a:r>
            <a:endParaRPr kumimoji="0" lang="en-US" altLang="ko-KR" sz="14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8" name="Freeform 33"/>
          <p:cNvSpPr>
            <a:spLocks/>
          </p:cNvSpPr>
          <p:nvPr/>
        </p:nvSpPr>
        <p:spPr bwMode="auto">
          <a:xfrm>
            <a:off x="5460630" y="4488974"/>
            <a:ext cx="2340879" cy="443905"/>
          </a:xfrm>
          <a:custGeom>
            <a:avLst/>
            <a:gdLst>
              <a:gd name="connsiteX0" fmla="*/ 0 w 8281"/>
              <a:gd name="connsiteY0" fmla="*/ 9286 h 9286"/>
              <a:gd name="connsiteX1" fmla="*/ 1808 w 8281"/>
              <a:gd name="connsiteY1" fmla="*/ 8272 h 9286"/>
              <a:gd name="connsiteX2" fmla="*/ 3290 w 8281"/>
              <a:gd name="connsiteY2" fmla="*/ 4470 h 9286"/>
              <a:gd name="connsiteX3" fmla="*/ 4920 w 8281"/>
              <a:gd name="connsiteY3" fmla="*/ 2443 h 9286"/>
              <a:gd name="connsiteX4" fmla="*/ 6594 w 8281"/>
              <a:gd name="connsiteY4" fmla="*/ 0 h 9286"/>
              <a:gd name="connsiteX5" fmla="*/ 8281 w 8281"/>
              <a:gd name="connsiteY5" fmla="*/ 0 h 9286"/>
              <a:gd name="connsiteX0" fmla="*/ 0 w 7963"/>
              <a:gd name="connsiteY0" fmla="*/ 10000 h 10000"/>
              <a:gd name="connsiteX1" fmla="*/ 2183 w 7963"/>
              <a:gd name="connsiteY1" fmla="*/ 8908 h 10000"/>
              <a:gd name="connsiteX2" fmla="*/ 3973 w 7963"/>
              <a:gd name="connsiteY2" fmla="*/ 4814 h 10000"/>
              <a:gd name="connsiteX3" fmla="*/ 5941 w 7963"/>
              <a:gd name="connsiteY3" fmla="*/ 2631 h 10000"/>
              <a:gd name="connsiteX4" fmla="*/ 7963 w 7963"/>
              <a:gd name="connsiteY4" fmla="*/ 0 h 10000"/>
              <a:gd name="connsiteX0" fmla="*/ 0 w 7461"/>
              <a:gd name="connsiteY0" fmla="*/ 7369 h 7369"/>
              <a:gd name="connsiteX1" fmla="*/ 2741 w 7461"/>
              <a:gd name="connsiteY1" fmla="*/ 6277 h 7369"/>
              <a:gd name="connsiteX2" fmla="*/ 4989 w 7461"/>
              <a:gd name="connsiteY2" fmla="*/ 2183 h 7369"/>
              <a:gd name="connsiteX3" fmla="*/ 7461 w 7461"/>
              <a:gd name="connsiteY3" fmla="*/ 0 h 7369"/>
              <a:gd name="connsiteX0" fmla="*/ 0 w 12464"/>
              <a:gd name="connsiteY0" fmla="*/ 0 h 65062"/>
              <a:gd name="connsiteX1" fmla="*/ 6138 w 12464"/>
              <a:gd name="connsiteY1" fmla="*/ 65062 h 65062"/>
              <a:gd name="connsiteX2" fmla="*/ 9151 w 12464"/>
              <a:gd name="connsiteY2" fmla="*/ 59506 h 65062"/>
              <a:gd name="connsiteX3" fmla="*/ 12464 w 12464"/>
              <a:gd name="connsiteY3" fmla="*/ 56544 h 65062"/>
              <a:gd name="connsiteX0" fmla="*/ 0 w 12464"/>
              <a:gd name="connsiteY0" fmla="*/ 0 h 59506"/>
              <a:gd name="connsiteX1" fmla="*/ 2464 w 12464"/>
              <a:gd name="connsiteY1" fmla="*/ 13746 h 59506"/>
              <a:gd name="connsiteX2" fmla="*/ 9151 w 12464"/>
              <a:gd name="connsiteY2" fmla="*/ 59506 h 59506"/>
              <a:gd name="connsiteX3" fmla="*/ 12464 w 12464"/>
              <a:gd name="connsiteY3" fmla="*/ 56544 h 59506"/>
              <a:gd name="connsiteX0" fmla="*/ 0 w 12464"/>
              <a:gd name="connsiteY0" fmla="*/ 0 h 56544"/>
              <a:gd name="connsiteX1" fmla="*/ 2464 w 12464"/>
              <a:gd name="connsiteY1" fmla="*/ 13746 h 56544"/>
              <a:gd name="connsiteX2" fmla="*/ 3559 w 12464"/>
              <a:gd name="connsiteY2" fmla="*/ 21383 h 56544"/>
              <a:gd name="connsiteX3" fmla="*/ 12464 w 12464"/>
              <a:gd name="connsiteY3" fmla="*/ 56544 h 56544"/>
              <a:gd name="connsiteX0" fmla="*/ 0 w 5201"/>
              <a:gd name="connsiteY0" fmla="*/ 0 h 22910"/>
              <a:gd name="connsiteX1" fmla="*/ 2464 w 5201"/>
              <a:gd name="connsiteY1" fmla="*/ 13746 h 22910"/>
              <a:gd name="connsiteX2" fmla="*/ 3559 w 5201"/>
              <a:gd name="connsiteY2" fmla="*/ 21383 h 22910"/>
              <a:gd name="connsiteX3" fmla="*/ 5201 w 5201"/>
              <a:gd name="connsiteY3" fmla="*/ 22910 h 22910"/>
              <a:gd name="connsiteX0" fmla="*/ 0 w 10000"/>
              <a:gd name="connsiteY0" fmla="*/ 0 h 10000"/>
              <a:gd name="connsiteX1" fmla="*/ 4738 w 10000"/>
              <a:gd name="connsiteY1" fmla="*/ 6000 h 10000"/>
              <a:gd name="connsiteX2" fmla="*/ 6843 w 10000"/>
              <a:gd name="connsiteY2" fmla="*/ 8667 h 10000"/>
              <a:gd name="connsiteX3" fmla="*/ 10000 w 10000"/>
              <a:gd name="connsiteY3" fmla="*/ 10000 h 10000"/>
              <a:gd name="connsiteX0" fmla="*/ 0 w 10000"/>
              <a:gd name="connsiteY0" fmla="*/ 0 h 10000"/>
              <a:gd name="connsiteX1" fmla="*/ 3159 w 10000"/>
              <a:gd name="connsiteY1" fmla="*/ 2667 h 10000"/>
              <a:gd name="connsiteX2" fmla="*/ 6843 w 10000"/>
              <a:gd name="connsiteY2" fmla="*/ 8667 h 10000"/>
              <a:gd name="connsiteX3" fmla="*/ 10000 w 10000"/>
              <a:gd name="connsiteY3" fmla="*/ 10000 h 10000"/>
              <a:gd name="connsiteX0" fmla="*/ 0 w 10000"/>
              <a:gd name="connsiteY0" fmla="*/ 0 h 10000"/>
              <a:gd name="connsiteX1" fmla="*/ 3159 w 10000"/>
              <a:gd name="connsiteY1" fmla="*/ 2667 h 10000"/>
              <a:gd name="connsiteX2" fmla="*/ 6583 w 10000"/>
              <a:gd name="connsiteY2" fmla="*/ 9913 h 10000"/>
              <a:gd name="connsiteX3" fmla="*/ 10000 w 10000"/>
              <a:gd name="connsiteY3" fmla="*/ 10000 h 10000"/>
              <a:gd name="connsiteX0" fmla="*/ 0 w 10794"/>
              <a:gd name="connsiteY0" fmla="*/ 0 h 11913"/>
              <a:gd name="connsiteX1" fmla="*/ 3159 w 10794"/>
              <a:gd name="connsiteY1" fmla="*/ 2667 h 11913"/>
              <a:gd name="connsiteX2" fmla="*/ 6583 w 10794"/>
              <a:gd name="connsiteY2" fmla="*/ 9913 h 11913"/>
              <a:gd name="connsiteX3" fmla="*/ 10794 w 10794"/>
              <a:gd name="connsiteY3" fmla="*/ 11913 h 11913"/>
              <a:gd name="connsiteX0" fmla="*/ 0 w 10268"/>
              <a:gd name="connsiteY0" fmla="*/ 0 h 11913"/>
              <a:gd name="connsiteX1" fmla="*/ 3159 w 10268"/>
              <a:gd name="connsiteY1" fmla="*/ 2667 h 11913"/>
              <a:gd name="connsiteX2" fmla="*/ 6583 w 10268"/>
              <a:gd name="connsiteY2" fmla="*/ 9913 h 11913"/>
              <a:gd name="connsiteX3" fmla="*/ 10268 w 10268"/>
              <a:gd name="connsiteY3" fmla="*/ 11913 h 11913"/>
              <a:gd name="connsiteX0" fmla="*/ 0 w 17110"/>
              <a:gd name="connsiteY0" fmla="*/ 12220 h 12220"/>
              <a:gd name="connsiteX1" fmla="*/ 10001 w 17110"/>
              <a:gd name="connsiteY1" fmla="*/ 0 h 12220"/>
              <a:gd name="connsiteX2" fmla="*/ 13425 w 17110"/>
              <a:gd name="connsiteY2" fmla="*/ 7246 h 12220"/>
              <a:gd name="connsiteX3" fmla="*/ 17110 w 17110"/>
              <a:gd name="connsiteY3" fmla="*/ 9246 h 12220"/>
              <a:gd name="connsiteX0" fmla="*/ 0 w 17110"/>
              <a:gd name="connsiteY0" fmla="*/ 4974 h 4974"/>
              <a:gd name="connsiteX1" fmla="*/ 3684 w 17110"/>
              <a:gd name="connsiteY1" fmla="*/ 4974 h 4974"/>
              <a:gd name="connsiteX2" fmla="*/ 13425 w 17110"/>
              <a:gd name="connsiteY2" fmla="*/ 0 h 4974"/>
              <a:gd name="connsiteX3" fmla="*/ 17110 w 17110"/>
              <a:gd name="connsiteY3" fmla="*/ 2000 h 4974"/>
              <a:gd name="connsiteX0" fmla="*/ 0 w 10000"/>
              <a:gd name="connsiteY0" fmla="*/ 8659 h 10000"/>
              <a:gd name="connsiteX1" fmla="*/ 2153 w 10000"/>
              <a:gd name="connsiteY1" fmla="*/ 10000 h 10000"/>
              <a:gd name="connsiteX2" fmla="*/ 7846 w 10000"/>
              <a:gd name="connsiteY2" fmla="*/ 0 h 10000"/>
              <a:gd name="connsiteX3" fmla="*/ 10000 w 10000"/>
              <a:gd name="connsiteY3" fmla="*/ 4021 h 10000"/>
              <a:gd name="connsiteX0" fmla="*/ 0 w 10000"/>
              <a:gd name="connsiteY0" fmla="*/ 8659 h 10000"/>
              <a:gd name="connsiteX1" fmla="*/ 2153 w 10000"/>
              <a:gd name="connsiteY1" fmla="*/ 10000 h 10000"/>
              <a:gd name="connsiteX2" fmla="*/ 7846 w 10000"/>
              <a:gd name="connsiteY2" fmla="*/ 0 h 10000"/>
              <a:gd name="connsiteX3" fmla="*/ 10000 w 10000"/>
              <a:gd name="connsiteY3" fmla="*/ 4021 h 10000"/>
              <a:gd name="connsiteX0" fmla="*/ 0 w 10000"/>
              <a:gd name="connsiteY0" fmla="*/ 8659 h 8659"/>
              <a:gd name="connsiteX1" fmla="*/ 2153 w 10000"/>
              <a:gd name="connsiteY1" fmla="*/ 8659 h 8659"/>
              <a:gd name="connsiteX2" fmla="*/ 7846 w 10000"/>
              <a:gd name="connsiteY2" fmla="*/ 0 h 8659"/>
              <a:gd name="connsiteX3" fmla="*/ 10000 w 10000"/>
              <a:gd name="connsiteY3" fmla="*/ 4021 h 8659"/>
              <a:gd name="connsiteX0" fmla="*/ 0 w 10000"/>
              <a:gd name="connsiteY0" fmla="*/ 5356 h 5356"/>
              <a:gd name="connsiteX1" fmla="*/ 2153 w 10000"/>
              <a:gd name="connsiteY1" fmla="*/ 5356 h 5356"/>
              <a:gd name="connsiteX2" fmla="*/ 4306 w 10000"/>
              <a:gd name="connsiteY2" fmla="*/ 457 h 5356"/>
              <a:gd name="connsiteX3" fmla="*/ 10000 w 10000"/>
              <a:gd name="connsiteY3" fmla="*/ 0 h 5356"/>
              <a:gd name="connsiteX0" fmla="*/ 0 w 10000"/>
              <a:gd name="connsiteY0" fmla="*/ 10000 h 10000"/>
              <a:gd name="connsiteX1" fmla="*/ 2153 w 10000"/>
              <a:gd name="connsiteY1" fmla="*/ 10000 h 10000"/>
              <a:gd name="connsiteX2" fmla="*/ 4306 w 10000"/>
              <a:gd name="connsiteY2" fmla="*/ 853 h 10000"/>
              <a:gd name="connsiteX3" fmla="*/ 7311 w 10000"/>
              <a:gd name="connsiteY3" fmla="*/ 1176 h 10000"/>
              <a:gd name="connsiteX4" fmla="*/ 10000 w 10000"/>
              <a:gd name="connsiteY4" fmla="*/ 0 h 10000"/>
              <a:gd name="connsiteX0" fmla="*/ 0 w 10000"/>
              <a:gd name="connsiteY0" fmla="*/ 10000 h 10000"/>
              <a:gd name="connsiteX1" fmla="*/ 2153 w 10000"/>
              <a:gd name="connsiteY1" fmla="*/ 10000 h 10000"/>
              <a:gd name="connsiteX2" fmla="*/ 4306 w 10000"/>
              <a:gd name="connsiteY2" fmla="*/ 853 h 10000"/>
              <a:gd name="connsiteX3" fmla="*/ 6152 w 10000"/>
              <a:gd name="connsiteY3" fmla="*/ 6634 h 10000"/>
              <a:gd name="connsiteX4" fmla="*/ 10000 w 10000"/>
              <a:gd name="connsiteY4" fmla="*/ 0 h 10000"/>
              <a:gd name="connsiteX0" fmla="*/ 0 w 10000"/>
              <a:gd name="connsiteY0" fmla="*/ 10000 h 10000"/>
              <a:gd name="connsiteX1" fmla="*/ 2153 w 10000"/>
              <a:gd name="connsiteY1" fmla="*/ 10000 h 10000"/>
              <a:gd name="connsiteX2" fmla="*/ 4306 w 10000"/>
              <a:gd name="connsiteY2" fmla="*/ 853 h 10000"/>
              <a:gd name="connsiteX3" fmla="*/ 6152 w 10000"/>
              <a:gd name="connsiteY3" fmla="*/ 6634 h 10000"/>
              <a:gd name="connsiteX4" fmla="*/ 8224 w 10000"/>
              <a:gd name="connsiteY4" fmla="*/ 3560 h 10000"/>
              <a:gd name="connsiteX5" fmla="*/ 10000 w 10000"/>
              <a:gd name="connsiteY5" fmla="*/ 0 h 10000"/>
              <a:gd name="connsiteX0" fmla="*/ 0 w 10000"/>
              <a:gd name="connsiteY0" fmla="*/ 17816 h 17816"/>
              <a:gd name="connsiteX1" fmla="*/ 2153 w 10000"/>
              <a:gd name="connsiteY1" fmla="*/ 17816 h 17816"/>
              <a:gd name="connsiteX2" fmla="*/ 4306 w 10000"/>
              <a:gd name="connsiteY2" fmla="*/ 8669 h 17816"/>
              <a:gd name="connsiteX3" fmla="*/ 6152 w 10000"/>
              <a:gd name="connsiteY3" fmla="*/ 14450 h 17816"/>
              <a:gd name="connsiteX4" fmla="*/ 7998 w 10000"/>
              <a:gd name="connsiteY4" fmla="*/ 0 h 17816"/>
              <a:gd name="connsiteX5" fmla="*/ 10000 w 10000"/>
              <a:gd name="connsiteY5" fmla="*/ 7816 h 1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7816">
                <a:moveTo>
                  <a:pt x="0" y="17816"/>
                </a:moveTo>
                <a:lnTo>
                  <a:pt x="2153" y="17816"/>
                </a:lnTo>
                <a:lnTo>
                  <a:pt x="4306" y="8669"/>
                </a:lnTo>
                <a:lnTo>
                  <a:pt x="6152" y="14450"/>
                </a:lnTo>
                <a:lnTo>
                  <a:pt x="7998" y="0"/>
                </a:lnTo>
                <a:lnTo>
                  <a:pt x="10000" y="7816"/>
                </a:lnTo>
              </a:path>
            </a:pathLst>
          </a:custGeom>
          <a:noFill/>
          <a:ln w="1905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31" name="Picture 12" descr="036"/>
          <p:cNvPicPr>
            <a:picLocks noChangeAspect="1" noChangeArrowheads="1"/>
          </p:cNvPicPr>
          <p:nvPr/>
        </p:nvPicPr>
        <p:blipFill>
          <a:blip r:embed="rId6" cstate="print">
            <a:lum bright="42000" contrast="-18000"/>
            <a:grayscl/>
          </a:blip>
          <a:srcRect/>
          <a:stretch>
            <a:fillRect/>
          </a:stretch>
        </p:blipFill>
        <p:spPr bwMode="auto">
          <a:xfrm>
            <a:off x="5004048" y="5564648"/>
            <a:ext cx="3456384" cy="475109"/>
          </a:xfrm>
          <a:prstGeom prst="rect">
            <a:avLst/>
          </a:prstGeom>
          <a:noFill/>
        </p:spPr>
      </p:pic>
      <p:sp>
        <p:nvSpPr>
          <p:cNvPr id="33" name="TextBox 80"/>
          <p:cNvSpPr txBox="1">
            <a:spLocks noChangeArrowheads="1"/>
          </p:cNvSpPr>
          <p:nvPr/>
        </p:nvSpPr>
        <p:spPr bwMode="auto">
          <a:xfrm>
            <a:off x="4379726" y="5960313"/>
            <a:ext cx="44644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i="1" kern="0" dirty="0" smtClean="0"/>
              <a:t>05</a:t>
            </a:r>
            <a:r>
              <a:rPr lang="ko-KR" altLang="en-US" sz="1200" b="1" i="1" kern="0" dirty="0" smtClean="0"/>
              <a:t>년   </a:t>
            </a:r>
            <a:r>
              <a:rPr lang="en-US" altLang="ko-KR" sz="1200" b="1" i="1" kern="0" dirty="0" smtClean="0"/>
              <a:t>06</a:t>
            </a:r>
            <a:r>
              <a:rPr lang="ko-KR" altLang="en-US" sz="1200" b="1" i="1" kern="0" dirty="0" smtClean="0"/>
              <a:t>년  </a:t>
            </a:r>
            <a:r>
              <a:rPr lang="en-US" altLang="ko-KR" sz="1200" b="1" i="1" kern="0" dirty="0" smtClean="0"/>
              <a:t>07</a:t>
            </a:r>
            <a:r>
              <a:rPr lang="ko-KR" altLang="en-US" sz="1200" b="1" i="1" kern="0" dirty="0" smtClean="0"/>
              <a:t>년  </a:t>
            </a:r>
            <a:r>
              <a:rPr lang="en-US" altLang="ko-KR" sz="1200" b="1" i="1" kern="0" dirty="0" smtClean="0"/>
              <a:t>08</a:t>
            </a:r>
            <a:r>
              <a:rPr lang="ko-KR" altLang="en-US" sz="1200" b="1" i="1" kern="0" dirty="0" smtClean="0"/>
              <a:t>년  </a:t>
            </a:r>
            <a:r>
              <a:rPr lang="en-US" altLang="ko-KR" sz="1200" b="1" i="1" kern="0" dirty="0" smtClean="0"/>
              <a:t>09</a:t>
            </a:r>
            <a:r>
              <a:rPr lang="ko-KR" altLang="en-US" sz="1200" b="1" i="1" kern="0" dirty="0" smtClean="0"/>
              <a:t>년  </a:t>
            </a:r>
            <a:r>
              <a:rPr lang="en-US" altLang="ko-KR" sz="1200" b="1" i="1" kern="0" dirty="0" smtClean="0"/>
              <a:t>11</a:t>
            </a:r>
            <a:r>
              <a:rPr lang="ko-KR" altLang="en-US" sz="1200" b="1" i="1" kern="0" dirty="0" smtClean="0"/>
              <a:t>년 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43" name="Picture 37" descr="0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2213" y="4843328"/>
            <a:ext cx="218008" cy="221703"/>
          </a:xfrm>
          <a:prstGeom prst="rect">
            <a:avLst/>
          </a:prstGeom>
          <a:noFill/>
        </p:spPr>
      </p:pic>
      <p:sp>
        <p:nvSpPr>
          <p:cNvPr id="45" name="TextBox 87"/>
          <p:cNvSpPr txBox="1">
            <a:spLocks noChangeArrowheads="1"/>
          </p:cNvSpPr>
          <p:nvPr/>
        </p:nvSpPr>
        <p:spPr bwMode="auto">
          <a:xfrm>
            <a:off x="5128494" y="4590697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300" b="1" dirty="0" smtClean="0">
                <a:solidFill>
                  <a:srgbClr val="003399"/>
                </a:solidFill>
                <a:ea typeface="굴림" pitchFamily="50" charset="-127"/>
              </a:rPr>
              <a:t>7</a:t>
            </a:r>
            <a:endParaRPr lang="en-US" altLang="ko-KR" sz="1300" b="1" dirty="0">
              <a:solidFill>
                <a:srgbClr val="003399"/>
              </a:solidFill>
            </a:endParaRPr>
          </a:p>
        </p:txBody>
      </p:sp>
      <p:sp>
        <p:nvSpPr>
          <p:cNvPr id="48" name="Freeform 50"/>
          <p:cNvSpPr>
            <a:spLocks/>
          </p:cNvSpPr>
          <p:nvPr/>
        </p:nvSpPr>
        <p:spPr bwMode="auto">
          <a:xfrm>
            <a:off x="5444408" y="5264692"/>
            <a:ext cx="2320470" cy="378494"/>
          </a:xfrm>
          <a:custGeom>
            <a:avLst/>
            <a:gdLst>
              <a:gd name="connsiteX0" fmla="*/ 0 w 10000"/>
              <a:gd name="connsiteY0" fmla="*/ 0 h 10000"/>
              <a:gd name="connsiteX1" fmla="*/ 1841 w 10000"/>
              <a:gd name="connsiteY1" fmla="*/ 3062 h 10000"/>
              <a:gd name="connsiteX2" fmla="*/ 4942 w 10000"/>
              <a:gd name="connsiteY2" fmla="*/ 10000 h 10000"/>
              <a:gd name="connsiteX3" fmla="*/ 6666 w 10000"/>
              <a:gd name="connsiteY3" fmla="*/ 8265 h 10000"/>
              <a:gd name="connsiteX4" fmla="*/ 8342 w 10000"/>
              <a:gd name="connsiteY4" fmla="*/ 7436 h 10000"/>
              <a:gd name="connsiteX5" fmla="*/ 10000 w 10000"/>
              <a:gd name="connsiteY5" fmla="*/ 8431 h 10000"/>
              <a:gd name="connsiteX0" fmla="*/ 0 w 10000"/>
              <a:gd name="connsiteY0" fmla="*/ 0 h 8431"/>
              <a:gd name="connsiteX1" fmla="*/ 1841 w 10000"/>
              <a:gd name="connsiteY1" fmla="*/ 3062 h 8431"/>
              <a:gd name="connsiteX2" fmla="*/ 6666 w 10000"/>
              <a:gd name="connsiteY2" fmla="*/ 8265 h 8431"/>
              <a:gd name="connsiteX3" fmla="*/ 8342 w 10000"/>
              <a:gd name="connsiteY3" fmla="*/ 7436 h 8431"/>
              <a:gd name="connsiteX4" fmla="*/ 10000 w 10000"/>
              <a:gd name="connsiteY4" fmla="*/ 8431 h 8431"/>
              <a:gd name="connsiteX0" fmla="*/ 0 w 10000"/>
              <a:gd name="connsiteY0" fmla="*/ 0 h 10000"/>
              <a:gd name="connsiteX1" fmla="*/ 1841 w 10000"/>
              <a:gd name="connsiteY1" fmla="*/ 3632 h 10000"/>
              <a:gd name="connsiteX2" fmla="*/ 8342 w 10000"/>
              <a:gd name="connsiteY2" fmla="*/ 8820 h 10000"/>
              <a:gd name="connsiteX3" fmla="*/ 10000 w 10000"/>
              <a:gd name="connsiteY3" fmla="*/ 10000 h 10000"/>
              <a:gd name="connsiteX0" fmla="*/ 0 w 10000"/>
              <a:gd name="connsiteY0" fmla="*/ 0 h 10000"/>
              <a:gd name="connsiteX1" fmla="*/ 1841 w 10000"/>
              <a:gd name="connsiteY1" fmla="*/ 3632 h 10000"/>
              <a:gd name="connsiteX2" fmla="*/ 10000 w 10000"/>
              <a:gd name="connsiteY2" fmla="*/ 10000 h 10000"/>
              <a:gd name="connsiteX0" fmla="*/ 0 w 1841"/>
              <a:gd name="connsiteY0" fmla="*/ 0 h 3632"/>
              <a:gd name="connsiteX1" fmla="*/ 1841 w 1841"/>
              <a:gd name="connsiteY1" fmla="*/ 3632 h 3632"/>
              <a:gd name="connsiteX0" fmla="*/ 0 w 11689"/>
              <a:gd name="connsiteY0" fmla="*/ 0 h 11717"/>
              <a:gd name="connsiteX1" fmla="*/ 10000 w 11689"/>
              <a:gd name="connsiteY1" fmla="*/ 10000 h 11717"/>
              <a:gd name="connsiteX2" fmla="*/ 10132 w 11689"/>
              <a:gd name="connsiteY2" fmla="*/ 10305 h 11717"/>
              <a:gd name="connsiteX0" fmla="*/ 0 w 11689"/>
              <a:gd name="connsiteY0" fmla="*/ 5859 h 17576"/>
              <a:gd name="connsiteX1" fmla="*/ 4091 w 11689"/>
              <a:gd name="connsiteY1" fmla="*/ 0 h 17576"/>
              <a:gd name="connsiteX2" fmla="*/ 10000 w 11689"/>
              <a:gd name="connsiteY2" fmla="*/ 15859 h 17576"/>
              <a:gd name="connsiteX3" fmla="*/ 10132 w 11689"/>
              <a:gd name="connsiteY3" fmla="*/ 16164 h 17576"/>
              <a:gd name="connsiteX0" fmla="*/ 0 w 11689"/>
              <a:gd name="connsiteY0" fmla="*/ 5859 h 17576"/>
              <a:gd name="connsiteX1" fmla="*/ 4091 w 11689"/>
              <a:gd name="connsiteY1" fmla="*/ 0 h 17576"/>
              <a:gd name="connsiteX2" fmla="*/ 7013 w 11689"/>
              <a:gd name="connsiteY2" fmla="*/ 11717 h 17576"/>
              <a:gd name="connsiteX3" fmla="*/ 10000 w 11689"/>
              <a:gd name="connsiteY3" fmla="*/ 15859 h 17576"/>
              <a:gd name="connsiteX4" fmla="*/ 10132 w 11689"/>
              <a:gd name="connsiteY4" fmla="*/ 16164 h 17576"/>
              <a:gd name="connsiteX0" fmla="*/ 0 w 11689"/>
              <a:gd name="connsiteY0" fmla="*/ 3313 h 15030"/>
              <a:gd name="connsiteX1" fmla="*/ 3803 w 11689"/>
              <a:gd name="connsiteY1" fmla="*/ 0 h 15030"/>
              <a:gd name="connsiteX2" fmla="*/ 7013 w 11689"/>
              <a:gd name="connsiteY2" fmla="*/ 9171 h 15030"/>
              <a:gd name="connsiteX3" fmla="*/ 10000 w 11689"/>
              <a:gd name="connsiteY3" fmla="*/ 13313 h 15030"/>
              <a:gd name="connsiteX4" fmla="*/ 10132 w 11689"/>
              <a:gd name="connsiteY4" fmla="*/ 13618 h 15030"/>
              <a:gd name="connsiteX0" fmla="*/ 392 w 12081"/>
              <a:gd name="connsiteY0" fmla="*/ 3313 h 15030"/>
              <a:gd name="connsiteX1" fmla="*/ 0 w 12081"/>
              <a:gd name="connsiteY1" fmla="*/ 1059 h 15030"/>
              <a:gd name="connsiteX2" fmla="*/ 4195 w 12081"/>
              <a:gd name="connsiteY2" fmla="*/ 0 h 15030"/>
              <a:gd name="connsiteX3" fmla="*/ 7405 w 12081"/>
              <a:gd name="connsiteY3" fmla="*/ 9171 h 15030"/>
              <a:gd name="connsiteX4" fmla="*/ 10392 w 12081"/>
              <a:gd name="connsiteY4" fmla="*/ 13313 h 15030"/>
              <a:gd name="connsiteX5" fmla="*/ 10524 w 12081"/>
              <a:gd name="connsiteY5" fmla="*/ 13618 h 15030"/>
              <a:gd name="connsiteX0" fmla="*/ 392 w 12081"/>
              <a:gd name="connsiteY0" fmla="*/ 2254 h 13971"/>
              <a:gd name="connsiteX1" fmla="*/ 0 w 12081"/>
              <a:gd name="connsiteY1" fmla="*/ 0 h 13971"/>
              <a:gd name="connsiteX2" fmla="*/ 4091 w 12081"/>
              <a:gd name="connsiteY2" fmla="*/ 8787 h 13971"/>
              <a:gd name="connsiteX3" fmla="*/ 7405 w 12081"/>
              <a:gd name="connsiteY3" fmla="*/ 8112 h 13971"/>
              <a:gd name="connsiteX4" fmla="*/ 10392 w 12081"/>
              <a:gd name="connsiteY4" fmla="*/ 12254 h 13971"/>
              <a:gd name="connsiteX5" fmla="*/ 10524 w 12081"/>
              <a:gd name="connsiteY5" fmla="*/ 12559 h 13971"/>
              <a:gd name="connsiteX0" fmla="*/ 392 w 12081"/>
              <a:gd name="connsiteY0" fmla="*/ 2254 h 13971"/>
              <a:gd name="connsiteX1" fmla="*/ 0 w 12081"/>
              <a:gd name="connsiteY1" fmla="*/ 0 h 13971"/>
              <a:gd name="connsiteX2" fmla="*/ 4091 w 12081"/>
              <a:gd name="connsiteY2" fmla="*/ 8787 h 13971"/>
              <a:gd name="connsiteX3" fmla="*/ 7014 w 12081"/>
              <a:gd name="connsiteY3" fmla="*/ 5858 h 13971"/>
              <a:gd name="connsiteX4" fmla="*/ 10392 w 12081"/>
              <a:gd name="connsiteY4" fmla="*/ 12254 h 13971"/>
              <a:gd name="connsiteX5" fmla="*/ 10524 w 12081"/>
              <a:gd name="connsiteY5" fmla="*/ 12559 h 13971"/>
              <a:gd name="connsiteX0" fmla="*/ 392 w 10392"/>
              <a:gd name="connsiteY0" fmla="*/ 2254 h 12254"/>
              <a:gd name="connsiteX1" fmla="*/ 0 w 10392"/>
              <a:gd name="connsiteY1" fmla="*/ 0 h 12254"/>
              <a:gd name="connsiteX2" fmla="*/ 4091 w 10392"/>
              <a:gd name="connsiteY2" fmla="*/ 8787 h 12254"/>
              <a:gd name="connsiteX3" fmla="*/ 7014 w 10392"/>
              <a:gd name="connsiteY3" fmla="*/ 5858 h 12254"/>
              <a:gd name="connsiteX4" fmla="*/ 10392 w 10392"/>
              <a:gd name="connsiteY4" fmla="*/ 12254 h 12254"/>
              <a:gd name="connsiteX0" fmla="*/ 392 w 11689"/>
              <a:gd name="connsiteY0" fmla="*/ 2254 h 11717"/>
              <a:gd name="connsiteX1" fmla="*/ 0 w 11689"/>
              <a:gd name="connsiteY1" fmla="*/ 0 h 11717"/>
              <a:gd name="connsiteX2" fmla="*/ 4091 w 11689"/>
              <a:gd name="connsiteY2" fmla="*/ 8787 h 11717"/>
              <a:gd name="connsiteX3" fmla="*/ 7014 w 11689"/>
              <a:gd name="connsiteY3" fmla="*/ 5858 h 11717"/>
              <a:gd name="connsiteX4" fmla="*/ 11689 w 11689"/>
              <a:gd name="connsiteY4" fmla="*/ 11717 h 11717"/>
              <a:gd name="connsiteX0" fmla="*/ 131 w 22925"/>
              <a:gd name="connsiteY0" fmla="*/ 751 h 27114"/>
              <a:gd name="connsiteX1" fmla="*/ 11236 w 22925"/>
              <a:gd name="connsiteY1" fmla="*/ 15397 h 27114"/>
              <a:gd name="connsiteX2" fmla="*/ 15327 w 22925"/>
              <a:gd name="connsiteY2" fmla="*/ 24184 h 27114"/>
              <a:gd name="connsiteX3" fmla="*/ 18250 w 22925"/>
              <a:gd name="connsiteY3" fmla="*/ 21255 h 27114"/>
              <a:gd name="connsiteX4" fmla="*/ 22925 w 22925"/>
              <a:gd name="connsiteY4" fmla="*/ 27114 h 27114"/>
              <a:gd name="connsiteX0" fmla="*/ 131 w 22925"/>
              <a:gd name="connsiteY0" fmla="*/ 751 h 27114"/>
              <a:gd name="connsiteX1" fmla="*/ 4223 w 22925"/>
              <a:gd name="connsiteY1" fmla="*/ 751 h 27114"/>
              <a:gd name="connsiteX2" fmla="*/ 15327 w 22925"/>
              <a:gd name="connsiteY2" fmla="*/ 24184 h 27114"/>
              <a:gd name="connsiteX3" fmla="*/ 18250 w 22925"/>
              <a:gd name="connsiteY3" fmla="*/ 21255 h 27114"/>
              <a:gd name="connsiteX4" fmla="*/ 22925 w 22925"/>
              <a:gd name="connsiteY4" fmla="*/ 27114 h 27114"/>
              <a:gd name="connsiteX0" fmla="*/ 131 w 22925"/>
              <a:gd name="connsiteY0" fmla="*/ 751 h 27114"/>
              <a:gd name="connsiteX1" fmla="*/ 4223 w 22925"/>
              <a:gd name="connsiteY1" fmla="*/ 751 h 27114"/>
              <a:gd name="connsiteX2" fmla="*/ 8314 w 22925"/>
              <a:gd name="connsiteY2" fmla="*/ 6609 h 27114"/>
              <a:gd name="connsiteX3" fmla="*/ 18250 w 22925"/>
              <a:gd name="connsiteY3" fmla="*/ 21255 h 27114"/>
              <a:gd name="connsiteX4" fmla="*/ 22925 w 22925"/>
              <a:gd name="connsiteY4" fmla="*/ 27114 h 27114"/>
              <a:gd name="connsiteX0" fmla="*/ 131 w 22925"/>
              <a:gd name="connsiteY0" fmla="*/ 751 h 27114"/>
              <a:gd name="connsiteX1" fmla="*/ 4223 w 22925"/>
              <a:gd name="connsiteY1" fmla="*/ 751 h 27114"/>
              <a:gd name="connsiteX2" fmla="*/ 8314 w 22925"/>
              <a:gd name="connsiteY2" fmla="*/ 6609 h 27114"/>
              <a:gd name="connsiteX3" fmla="*/ 15327 w 22925"/>
              <a:gd name="connsiteY3" fmla="*/ 6609 h 27114"/>
              <a:gd name="connsiteX4" fmla="*/ 22925 w 22925"/>
              <a:gd name="connsiteY4" fmla="*/ 27114 h 27114"/>
              <a:gd name="connsiteX0" fmla="*/ 131 w 18834"/>
              <a:gd name="connsiteY0" fmla="*/ 751 h 15397"/>
              <a:gd name="connsiteX1" fmla="*/ 4223 w 18834"/>
              <a:gd name="connsiteY1" fmla="*/ 751 h 15397"/>
              <a:gd name="connsiteX2" fmla="*/ 8314 w 18834"/>
              <a:gd name="connsiteY2" fmla="*/ 6609 h 15397"/>
              <a:gd name="connsiteX3" fmla="*/ 15327 w 18834"/>
              <a:gd name="connsiteY3" fmla="*/ 6609 h 15397"/>
              <a:gd name="connsiteX4" fmla="*/ 18834 w 18834"/>
              <a:gd name="connsiteY4" fmla="*/ 15397 h 15397"/>
              <a:gd name="connsiteX0" fmla="*/ 131 w 18834"/>
              <a:gd name="connsiteY0" fmla="*/ 751 h 15397"/>
              <a:gd name="connsiteX1" fmla="*/ 4223 w 18834"/>
              <a:gd name="connsiteY1" fmla="*/ 751 h 15397"/>
              <a:gd name="connsiteX2" fmla="*/ 8314 w 18834"/>
              <a:gd name="connsiteY2" fmla="*/ 6609 h 15397"/>
              <a:gd name="connsiteX3" fmla="*/ 15327 w 18834"/>
              <a:gd name="connsiteY3" fmla="*/ 6609 h 15397"/>
              <a:gd name="connsiteX4" fmla="*/ 18834 w 18834"/>
              <a:gd name="connsiteY4" fmla="*/ 15397 h 15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34" h="15397">
                <a:moveTo>
                  <a:pt x="131" y="751"/>
                </a:moveTo>
                <a:cubicBezTo>
                  <a:pt x="0" y="0"/>
                  <a:pt x="4354" y="1502"/>
                  <a:pt x="4223" y="751"/>
                </a:cubicBezTo>
                <a:lnTo>
                  <a:pt x="8314" y="6609"/>
                </a:lnTo>
                <a:lnTo>
                  <a:pt x="15327" y="6609"/>
                </a:lnTo>
                <a:lnTo>
                  <a:pt x="18834" y="15397"/>
                </a:lnTo>
              </a:path>
            </a:pathLst>
          </a:custGeom>
          <a:noFill/>
          <a:ln w="19050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59" name="Picture 36" descr="00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40338" y="5144475"/>
            <a:ext cx="230340" cy="234429"/>
          </a:xfrm>
          <a:prstGeom prst="rect">
            <a:avLst/>
          </a:prstGeom>
          <a:noFill/>
        </p:spPr>
      </p:pic>
      <p:sp>
        <p:nvSpPr>
          <p:cNvPr id="63" name="TextBox 85"/>
          <p:cNvSpPr txBox="1">
            <a:spLocks noChangeArrowheads="1"/>
          </p:cNvSpPr>
          <p:nvPr/>
        </p:nvSpPr>
        <p:spPr bwMode="auto">
          <a:xfrm>
            <a:off x="5315695" y="5355154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300" b="1" kern="0" dirty="0" smtClean="0">
                <a:solidFill>
                  <a:srgbClr val="CC0066"/>
                </a:solidFill>
                <a:ea typeface="굴림" pitchFamily="50" charset="-127"/>
              </a:rPr>
              <a:t>9</a:t>
            </a:r>
            <a:endParaRPr kumimoji="0" lang="en-US" altLang="ko-KR" sz="13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pic>
        <p:nvPicPr>
          <p:cNvPr id="64" name="Picture 37" descr="0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44394" y="4843328"/>
            <a:ext cx="218008" cy="221703"/>
          </a:xfrm>
          <a:prstGeom prst="rect">
            <a:avLst/>
          </a:prstGeom>
          <a:noFill/>
        </p:spPr>
      </p:pic>
      <p:pic>
        <p:nvPicPr>
          <p:cNvPr id="65" name="Picture 37" descr="0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76442" y="4632983"/>
            <a:ext cx="218008" cy="221703"/>
          </a:xfrm>
          <a:prstGeom prst="rect">
            <a:avLst/>
          </a:prstGeom>
          <a:noFill/>
        </p:spPr>
      </p:pic>
      <p:pic>
        <p:nvPicPr>
          <p:cNvPr id="66" name="Picture 37" descr="0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0498" y="4741374"/>
            <a:ext cx="218008" cy="221703"/>
          </a:xfrm>
          <a:prstGeom prst="rect">
            <a:avLst/>
          </a:prstGeom>
          <a:noFill/>
        </p:spPr>
      </p:pic>
      <p:pic>
        <p:nvPicPr>
          <p:cNvPr id="67" name="Picture 37" descr="0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2546" y="4416959"/>
            <a:ext cx="218008" cy="221703"/>
          </a:xfrm>
          <a:prstGeom prst="rect">
            <a:avLst/>
          </a:prstGeom>
          <a:noFill/>
        </p:spPr>
      </p:pic>
      <p:pic>
        <p:nvPicPr>
          <p:cNvPr id="68" name="Picture 37" descr="0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16602" y="4560975"/>
            <a:ext cx="218008" cy="221703"/>
          </a:xfrm>
          <a:prstGeom prst="rect">
            <a:avLst/>
          </a:prstGeom>
          <a:noFill/>
        </p:spPr>
      </p:pic>
      <p:pic>
        <p:nvPicPr>
          <p:cNvPr id="69" name="Picture 36" descr="00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44394" y="5187388"/>
            <a:ext cx="230340" cy="234429"/>
          </a:xfrm>
          <a:prstGeom prst="rect">
            <a:avLst/>
          </a:prstGeom>
          <a:noFill/>
        </p:spPr>
      </p:pic>
      <p:pic>
        <p:nvPicPr>
          <p:cNvPr id="70" name="Picture 36" descr="00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76442" y="5295021"/>
            <a:ext cx="230340" cy="234429"/>
          </a:xfrm>
          <a:prstGeom prst="rect">
            <a:avLst/>
          </a:prstGeom>
          <a:noFill/>
        </p:spPr>
      </p:pic>
      <p:pic>
        <p:nvPicPr>
          <p:cNvPr id="71" name="Picture 36" descr="00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56748" y="5295021"/>
            <a:ext cx="230340" cy="234429"/>
          </a:xfrm>
          <a:prstGeom prst="rect">
            <a:avLst/>
          </a:prstGeom>
          <a:noFill/>
        </p:spPr>
      </p:pic>
      <p:pic>
        <p:nvPicPr>
          <p:cNvPr id="72" name="Picture 36" descr="00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12546" y="5295021"/>
            <a:ext cx="230340" cy="234429"/>
          </a:xfrm>
          <a:prstGeom prst="rect">
            <a:avLst/>
          </a:prstGeom>
          <a:noFill/>
        </p:spPr>
      </p:pic>
      <p:pic>
        <p:nvPicPr>
          <p:cNvPr id="73" name="Picture 36" descr="00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56469" y="5499170"/>
            <a:ext cx="230340" cy="234429"/>
          </a:xfrm>
          <a:prstGeom prst="rect">
            <a:avLst/>
          </a:prstGeom>
          <a:noFill/>
        </p:spPr>
      </p:pic>
      <p:sp>
        <p:nvSpPr>
          <p:cNvPr id="74" name="TextBox 87"/>
          <p:cNvSpPr txBox="1">
            <a:spLocks noChangeArrowheads="1"/>
          </p:cNvSpPr>
          <p:nvPr/>
        </p:nvSpPr>
        <p:spPr bwMode="auto">
          <a:xfrm>
            <a:off x="7441203" y="3909306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300" b="1" dirty="0" smtClean="0">
                <a:latin typeface="+mn-ea"/>
              </a:rPr>
              <a:t>2011. 12. 9. </a:t>
            </a:r>
            <a:r>
              <a:rPr lang="ko-KR" altLang="en-US" sz="1300" b="1" dirty="0" smtClean="0">
                <a:latin typeface="+mn-ea"/>
              </a:rPr>
              <a:t>중앙일보</a:t>
            </a:r>
            <a:endParaRPr lang="en-US" altLang="ko-KR" sz="1300" b="1" dirty="0">
              <a:latin typeface="+mn-ea"/>
            </a:endParaRPr>
          </a:p>
        </p:txBody>
      </p:sp>
      <p:sp>
        <p:nvSpPr>
          <p:cNvPr id="75" name="TextBox 87"/>
          <p:cNvSpPr txBox="1">
            <a:spLocks noChangeArrowheads="1"/>
          </p:cNvSpPr>
          <p:nvPr/>
        </p:nvSpPr>
        <p:spPr bwMode="auto">
          <a:xfrm>
            <a:off x="7908876" y="4568411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 dirty="0" smtClean="0">
                <a:solidFill>
                  <a:srgbClr val="003399"/>
                </a:solidFill>
                <a:latin typeface="+mn-ea"/>
              </a:rPr>
              <a:t>영향력</a:t>
            </a:r>
            <a:endParaRPr lang="en-US" altLang="ko-KR" sz="1400" b="1" dirty="0">
              <a:solidFill>
                <a:srgbClr val="003399"/>
              </a:solidFill>
              <a:latin typeface="+mn-ea"/>
            </a:endParaRPr>
          </a:p>
        </p:txBody>
      </p:sp>
      <p:sp>
        <p:nvSpPr>
          <p:cNvPr id="76" name="TextBox 87"/>
          <p:cNvSpPr txBox="1">
            <a:spLocks noChangeArrowheads="1"/>
          </p:cNvSpPr>
          <p:nvPr/>
        </p:nvSpPr>
        <p:spPr bwMode="auto">
          <a:xfrm>
            <a:off x="5632550" y="4590697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300" b="1" dirty="0" smtClean="0">
                <a:solidFill>
                  <a:srgbClr val="003399"/>
                </a:solidFill>
                <a:ea typeface="굴림" pitchFamily="50" charset="-127"/>
              </a:rPr>
              <a:t>7</a:t>
            </a:r>
            <a:endParaRPr lang="en-US" altLang="ko-KR" sz="1300" b="1" dirty="0">
              <a:solidFill>
                <a:srgbClr val="003399"/>
              </a:solidFill>
            </a:endParaRPr>
          </a:p>
        </p:txBody>
      </p:sp>
      <p:sp>
        <p:nvSpPr>
          <p:cNvPr id="77" name="TextBox 87"/>
          <p:cNvSpPr txBox="1">
            <a:spLocks noChangeArrowheads="1"/>
          </p:cNvSpPr>
          <p:nvPr/>
        </p:nvSpPr>
        <p:spPr bwMode="auto">
          <a:xfrm>
            <a:off x="6036668" y="4376137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300" b="1" dirty="0" smtClean="0">
                <a:solidFill>
                  <a:srgbClr val="003399"/>
                </a:solidFill>
                <a:ea typeface="굴림" pitchFamily="50" charset="-127"/>
              </a:rPr>
              <a:t>5</a:t>
            </a:r>
            <a:endParaRPr lang="en-US" altLang="ko-KR" sz="1300" b="1" dirty="0">
              <a:solidFill>
                <a:srgbClr val="003399"/>
              </a:solidFill>
            </a:endParaRPr>
          </a:p>
        </p:txBody>
      </p:sp>
      <p:sp>
        <p:nvSpPr>
          <p:cNvPr id="78" name="TextBox 87"/>
          <p:cNvSpPr txBox="1">
            <a:spLocks noChangeArrowheads="1"/>
          </p:cNvSpPr>
          <p:nvPr/>
        </p:nvSpPr>
        <p:spPr bwMode="auto">
          <a:xfrm>
            <a:off x="6532271" y="4472653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300" b="1" dirty="0" smtClean="0">
                <a:solidFill>
                  <a:srgbClr val="003399"/>
                </a:solidFill>
                <a:ea typeface="굴림" pitchFamily="50" charset="-127"/>
              </a:rPr>
              <a:t>6</a:t>
            </a:r>
            <a:endParaRPr lang="en-US" altLang="ko-KR" sz="1300" b="1" dirty="0">
              <a:solidFill>
                <a:srgbClr val="003399"/>
              </a:solidFill>
            </a:endParaRPr>
          </a:p>
        </p:txBody>
      </p:sp>
      <p:sp>
        <p:nvSpPr>
          <p:cNvPr id="79" name="TextBox 87"/>
          <p:cNvSpPr txBox="1">
            <a:spLocks noChangeArrowheads="1"/>
          </p:cNvSpPr>
          <p:nvPr/>
        </p:nvSpPr>
        <p:spPr bwMode="auto">
          <a:xfrm>
            <a:off x="6972772" y="4172830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300" b="1" dirty="0" smtClean="0">
                <a:solidFill>
                  <a:srgbClr val="003399"/>
                </a:solidFill>
                <a:ea typeface="굴림" pitchFamily="50" charset="-127"/>
              </a:rPr>
              <a:t>4</a:t>
            </a:r>
            <a:endParaRPr lang="en-US" altLang="ko-KR" sz="1300" b="1" dirty="0">
              <a:solidFill>
                <a:srgbClr val="003399"/>
              </a:solidFill>
            </a:endParaRPr>
          </a:p>
        </p:txBody>
      </p:sp>
      <p:sp>
        <p:nvSpPr>
          <p:cNvPr id="80" name="TextBox 87"/>
          <p:cNvSpPr txBox="1">
            <a:spLocks noChangeArrowheads="1"/>
          </p:cNvSpPr>
          <p:nvPr/>
        </p:nvSpPr>
        <p:spPr bwMode="auto">
          <a:xfrm>
            <a:off x="7476828" y="4316846"/>
            <a:ext cx="6921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300" b="1" dirty="0" smtClean="0">
                <a:solidFill>
                  <a:srgbClr val="003399"/>
                </a:solidFill>
                <a:ea typeface="굴림" pitchFamily="50" charset="-127"/>
              </a:rPr>
              <a:t>5</a:t>
            </a:r>
            <a:endParaRPr lang="en-US" altLang="ko-KR" sz="1300" b="1" dirty="0">
              <a:solidFill>
                <a:srgbClr val="003399"/>
              </a:solidFill>
            </a:endParaRPr>
          </a:p>
        </p:txBody>
      </p:sp>
      <p:sp>
        <p:nvSpPr>
          <p:cNvPr id="81" name="TextBox 85"/>
          <p:cNvSpPr txBox="1">
            <a:spLocks noChangeArrowheads="1"/>
          </p:cNvSpPr>
          <p:nvPr/>
        </p:nvSpPr>
        <p:spPr bwMode="auto">
          <a:xfrm>
            <a:off x="5820644" y="5432507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300" b="1" kern="0" noProof="0" smtClean="0">
                <a:solidFill>
                  <a:srgbClr val="CC0066"/>
                </a:solidFill>
                <a:ea typeface="굴림" pitchFamily="50" charset="-127"/>
              </a:rPr>
              <a:t>10</a:t>
            </a:r>
            <a:endParaRPr kumimoji="0" lang="en-US" altLang="ko-KR" sz="13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sp>
        <p:nvSpPr>
          <p:cNvPr id="82" name="TextBox 85"/>
          <p:cNvSpPr txBox="1">
            <a:spLocks noChangeArrowheads="1"/>
          </p:cNvSpPr>
          <p:nvPr/>
        </p:nvSpPr>
        <p:spPr bwMode="auto">
          <a:xfrm>
            <a:off x="6252692" y="5061434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300" b="1" kern="0" noProof="0" dirty="0" smtClean="0">
                <a:solidFill>
                  <a:srgbClr val="CC0066"/>
                </a:solidFill>
                <a:ea typeface="굴림" pitchFamily="50" charset="-127"/>
              </a:rPr>
              <a:t>12</a:t>
            </a:r>
            <a:endParaRPr kumimoji="0" lang="en-US" altLang="ko-KR" sz="13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sp>
        <p:nvSpPr>
          <p:cNvPr id="83" name="TextBox 85"/>
          <p:cNvSpPr txBox="1">
            <a:spLocks noChangeArrowheads="1"/>
          </p:cNvSpPr>
          <p:nvPr/>
        </p:nvSpPr>
        <p:spPr bwMode="auto">
          <a:xfrm>
            <a:off x="6708490" y="5061434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300" b="1" kern="0" noProof="0" dirty="0" smtClean="0">
                <a:solidFill>
                  <a:srgbClr val="CC0066"/>
                </a:solidFill>
                <a:ea typeface="굴림" pitchFamily="50" charset="-127"/>
              </a:rPr>
              <a:t>12</a:t>
            </a:r>
            <a:endParaRPr kumimoji="0" lang="en-US" altLang="ko-KR" sz="13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sp>
        <p:nvSpPr>
          <p:cNvPr id="84" name="TextBox 85"/>
          <p:cNvSpPr txBox="1">
            <a:spLocks noChangeArrowheads="1"/>
          </p:cNvSpPr>
          <p:nvPr/>
        </p:nvSpPr>
        <p:spPr bwMode="auto">
          <a:xfrm>
            <a:off x="7188796" y="5061434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300" b="1" kern="0" noProof="0" dirty="0" smtClean="0">
                <a:solidFill>
                  <a:srgbClr val="CC0066"/>
                </a:solidFill>
                <a:ea typeface="굴림" pitchFamily="50" charset="-127"/>
              </a:rPr>
              <a:t>12</a:t>
            </a:r>
            <a:endParaRPr kumimoji="0" lang="en-US" altLang="ko-KR" sz="13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  <p:sp>
        <p:nvSpPr>
          <p:cNvPr id="85" name="TextBox 85"/>
          <p:cNvSpPr txBox="1">
            <a:spLocks noChangeArrowheads="1"/>
          </p:cNvSpPr>
          <p:nvPr/>
        </p:nvSpPr>
        <p:spPr bwMode="auto">
          <a:xfrm>
            <a:off x="7620844" y="5240233"/>
            <a:ext cx="2889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300" b="1" kern="0" noProof="0" dirty="0" smtClean="0">
                <a:solidFill>
                  <a:srgbClr val="CC0066"/>
                </a:solidFill>
                <a:ea typeface="굴림" pitchFamily="50" charset="-127"/>
              </a:rPr>
              <a:t>14</a:t>
            </a:r>
            <a:endParaRPr kumimoji="0" lang="en-US" altLang="ko-KR" sz="1300" b="1" i="0" u="none" strike="noStrike" kern="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8" descr="052"/>
          <p:cNvPicPr>
            <a:picLocks noChangeAspect="1" noChangeArrowheads="1"/>
          </p:cNvPicPr>
          <p:nvPr/>
        </p:nvPicPr>
        <p:blipFill>
          <a:blip r:embed="rId2" cstate="print"/>
          <a:srcRect b="55109"/>
          <a:stretch>
            <a:fillRect/>
          </a:stretch>
        </p:blipFill>
        <p:spPr bwMode="auto">
          <a:xfrm rot="10800000">
            <a:off x="-252536" y="1812491"/>
            <a:ext cx="1986508" cy="560139"/>
          </a:xfrm>
          <a:prstGeom prst="rect">
            <a:avLst/>
          </a:prstGeom>
          <a:noFill/>
        </p:spPr>
      </p:pic>
      <p:pic>
        <p:nvPicPr>
          <p:cNvPr id="29" name="Picture 8" descr="052"/>
          <p:cNvPicPr>
            <a:picLocks noChangeAspect="1" noChangeArrowheads="1"/>
          </p:cNvPicPr>
          <p:nvPr/>
        </p:nvPicPr>
        <p:blipFill>
          <a:blip r:embed="rId2" cstate="print"/>
          <a:srcRect b="55109"/>
          <a:stretch>
            <a:fillRect/>
          </a:stretch>
        </p:blipFill>
        <p:spPr bwMode="auto">
          <a:xfrm rot="10800000">
            <a:off x="-252536" y="4597053"/>
            <a:ext cx="1986508" cy="560139"/>
          </a:xfrm>
          <a:prstGeom prst="rect">
            <a:avLst/>
          </a:prstGeom>
          <a:noFill/>
        </p:spPr>
      </p:pic>
      <p:pic>
        <p:nvPicPr>
          <p:cNvPr id="27" name="Picture 8" descr="052"/>
          <p:cNvPicPr>
            <a:picLocks noChangeAspect="1" noChangeArrowheads="1"/>
          </p:cNvPicPr>
          <p:nvPr/>
        </p:nvPicPr>
        <p:blipFill>
          <a:blip r:embed="rId2" cstate="print"/>
          <a:srcRect b="55109"/>
          <a:stretch>
            <a:fillRect/>
          </a:stretch>
        </p:blipFill>
        <p:spPr bwMode="auto">
          <a:xfrm rot="10800000">
            <a:off x="-252536" y="3106101"/>
            <a:ext cx="1986508" cy="560139"/>
          </a:xfrm>
          <a:prstGeom prst="rect">
            <a:avLst/>
          </a:prstGeom>
          <a:noFill/>
        </p:spPr>
      </p:pic>
      <p:sp>
        <p:nvSpPr>
          <p:cNvPr id="8" name="AutoShape 18"/>
          <p:cNvSpPr>
            <a:spLocks noChangeArrowheads="1"/>
          </p:cNvSpPr>
          <p:nvPr/>
        </p:nvSpPr>
        <p:spPr bwMode="auto">
          <a:xfrm>
            <a:off x="1187624" y="3373547"/>
            <a:ext cx="7776864" cy="1736145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0" name="AutoShape 18"/>
          <p:cNvSpPr>
            <a:spLocks noChangeArrowheads="1"/>
          </p:cNvSpPr>
          <p:nvPr/>
        </p:nvSpPr>
        <p:spPr bwMode="auto">
          <a:xfrm>
            <a:off x="1187624" y="2205622"/>
            <a:ext cx="7776864" cy="1080120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AutoShape 18"/>
          <p:cNvSpPr>
            <a:spLocks noChangeArrowheads="1"/>
          </p:cNvSpPr>
          <p:nvPr/>
        </p:nvSpPr>
        <p:spPr bwMode="auto">
          <a:xfrm>
            <a:off x="1187624" y="1052736"/>
            <a:ext cx="7776864" cy="1080120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18"/>
          <p:cNvSpPr>
            <a:spLocks noChangeArrowheads="1"/>
          </p:cNvSpPr>
          <p:nvPr/>
        </p:nvSpPr>
        <p:spPr bwMode="auto">
          <a:xfrm>
            <a:off x="1187624" y="5181700"/>
            <a:ext cx="7776864" cy="1356277"/>
          </a:xfrm>
          <a:prstGeom prst="roundRect">
            <a:avLst>
              <a:gd name="adj" fmla="val 2111"/>
            </a:avLst>
          </a:prstGeom>
          <a:solidFill>
            <a:srgbClr val="FFFFFF">
              <a:alpha val="70000"/>
            </a:srgbClr>
          </a:solidFill>
          <a:ln w="6350" algn="ctr">
            <a:solidFill>
              <a:schemeClr val="bg1">
                <a:lumMod val="75000"/>
                <a:alpha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SzPct val="150000"/>
            </a:pPr>
            <a:r>
              <a:rPr lang="ko-KR" altLang="en-US" sz="160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r>
              <a:rPr lang="ko-KR" altLang="en-US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 </a:t>
            </a:r>
            <a:endParaRPr lang="en-US" altLang="ko-KR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1382409" y="2301060"/>
            <a:ext cx="7524327" cy="85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ko-KR" altLang="en-US" b="1" dirty="0" smtClean="0">
                <a:latin typeface="+mn-ea"/>
              </a:rPr>
              <a:t> </a:t>
            </a:r>
            <a:r>
              <a:rPr lang="ko-KR" altLang="en-US" b="1" dirty="0" err="1" smtClean="0">
                <a:latin typeface="+mn-ea"/>
              </a:rPr>
              <a:t>로스쿨</a:t>
            </a:r>
            <a:r>
              <a:rPr lang="ko-KR" altLang="en-US" b="1" dirty="0" smtClean="0">
                <a:latin typeface="+mn-ea"/>
              </a:rPr>
              <a:t> 졸업생 </a:t>
            </a:r>
            <a:r>
              <a:rPr lang="en-US" altLang="ko-KR" b="1" dirty="0" smtClean="0">
                <a:latin typeface="+mn-ea"/>
              </a:rPr>
              <a:t>1</a:t>
            </a:r>
            <a:r>
              <a:rPr lang="ko-KR" altLang="en-US" b="1" dirty="0" smtClean="0">
                <a:latin typeface="+mn-ea"/>
              </a:rPr>
              <a:t>년간 직무</a:t>
            </a:r>
            <a:r>
              <a:rPr lang="ko-KR" altLang="en-US" b="1" dirty="0" smtClean="0">
                <a:latin typeface="맑은 고딕"/>
                <a:ea typeface="맑은 고딕"/>
              </a:rPr>
              <a:t>∙인성 </a:t>
            </a:r>
            <a:r>
              <a:rPr lang="ko-KR" altLang="en-US" b="1" dirty="0" smtClean="0">
                <a:latin typeface="+mn-ea"/>
              </a:rPr>
              <a:t>교육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평가자료 인사 반영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법무연수원에 행동강령</a:t>
            </a:r>
            <a:r>
              <a:rPr lang="ko-KR" altLang="en-US" b="1" dirty="0" smtClean="0">
                <a:latin typeface="맑은 고딕"/>
                <a:ea typeface="맑은 고딕"/>
              </a:rPr>
              <a:t>∙공직</a:t>
            </a:r>
            <a:r>
              <a:rPr lang="ko-KR" altLang="en-US" b="1" dirty="0" smtClean="0">
                <a:latin typeface="+mn-ea"/>
              </a:rPr>
              <a:t>윤리 합숙 교육과정 신설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1418033" y="3409546"/>
            <a:ext cx="7725967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신임 검사 상대로 업무</a:t>
            </a:r>
            <a:r>
              <a:rPr lang="en-US" altLang="ko-KR" b="1" dirty="0" smtClean="0">
                <a:latin typeface="+mn-ea"/>
              </a:rPr>
              <a:t>-</a:t>
            </a:r>
            <a:r>
              <a:rPr lang="ko-KR" altLang="en-US" b="1" dirty="0" err="1" smtClean="0">
                <a:latin typeface="+mn-ea"/>
              </a:rPr>
              <a:t>업무외</a:t>
            </a:r>
            <a:r>
              <a:rPr lang="ko-KR" altLang="en-US" b="1" dirty="0" smtClean="0">
                <a:latin typeface="+mn-ea"/>
              </a:rPr>
              <a:t> 고충에 대한 이중 </a:t>
            </a:r>
            <a:r>
              <a:rPr lang="ko-KR" altLang="en-US" b="1" dirty="0" err="1" smtClean="0">
                <a:latin typeface="+mn-ea"/>
              </a:rPr>
              <a:t>멘토링</a:t>
            </a:r>
            <a:r>
              <a:rPr lang="ko-KR" altLang="en-US" b="1" dirty="0" smtClean="0">
                <a:latin typeface="+mn-ea"/>
              </a:rPr>
              <a:t> 제도 시행</a:t>
            </a:r>
            <a:endParaRPr lang="ko-KR" altLang="en-US" sz="17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『업무수행 불성실 </a:t>
            </a:r>
            <a:r>
              <a:rPr lang="en-US" altLang="ko-KR" b="1" dirty="0" smtClean="0">
                <a:latin typeface="+mn-ea"/>
              </a:rPr>
              <a:t>· </a:t>
            </a:r>
            <a:r>
              <a:rPr lang="ko-KR" altLang="en-US" b="1" dirty="0" smtClean="0">
                <a:latin typeface="+mn-ea"/>
              </a:rPr>
              <a:t>비위 검사 관리 지침</a:t>
            </a:r>
            <a:r>
              <a:rPr lang="en-US" altLang="ko-KR" b="1" dirty="0" smtClean="0">
                <a:latin typeface="+mn-ea"/>
              </a:rPr>
              <a:t>』 </a:t>
            </a:r>
            <a:r>
              <a:rPr lang="ko-KR" altLang="en-US" b="1" dirty="0" smtClean="0">
                <a:latin typeface="+mn-ea"/>
              </a:rPr>
              <a:t>제정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2000" b="1" dirty="0" smtClean="0">
                <a:solidFill>
                  <a:prstClr val="black"/>
                </a:solidFill>
              </a:rPr>
              <a:t>  - </a:t>
            </a:r>
            <a:r>
              <a:rPr lang="ko-KR" altLang="en-US" b="1" dirty="0" smtClean="0">
                <a:solidFill>
                  <a:prstClr val="black"/>
                </a:solidFill>
              </a:rPr>
              <a:t>연 </a:t>
            </a:r>
            <a:r>
              <a:rPr lang="en-US" altLang="ko-KR" b="1" dirty="0" smtClean="0">
                <a:solidFill>
                  <a:prstClr val="black"/>
                </a:solidFill>
              </a:rPr>
              <a:t>2</a:t>
            </a:r>
            <a:r>
              <a:rPr lang="ko-KR" altLang="en-US" b="1" dirty="0" smtClean="0">
                <a:solidFill>
                  <a:prstClr val="black"/>
                </a:solidFill>
              </a:rPr>
              <a:t>회 집중관리대상 선정</a:t>
            </a:r>
            <a:r>
              <a:rPr lang="en-US" altLang="ko-KR" b="1" dirty="0" smtClean="0">
                <a:solidFill>
                  <a:prstClr val="black"/>
                </a:solidFill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</a:rPr>
              <a:t>집중관리 </a:t>
            </a:r>
            <a:r>
              <a:rPr lang="en-US" altLang="ko-KR" b="1" dirty="0" smtClean="0">
                <a:solidFill>
                  <a:prstClr val="black"/>
                </a:solidFill>
              </a:rPr>
              <a:t>· </a:t>
            </a:r>
            <a:r>
              <a:rPr lang="ko-KR" altLang="en-US" b="1" dirty="0" smtClean="0">
                <a:solidFill>
                  <a:prstClr val="black"/>
                </a:solidFill>
              </a:rPr>
              <a:t>감찰</a:t>
            </a:r>
            <a:endParaRPr lang="ko-KR" altLang="en-US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집중관리</a:t>
            </a:r>
            <a:r>
              <a:rPr lang="ko-KR" altLang="en-US" b="1" dirty="0" smtClean="0">
                <a:latin typeface="맑은 고딕"/>
                <a:ea typeface="맑은 고딕"/>
              </a:rPr>
              <a:t>∙감찰 결과 등을 반영</a:t>
            </a:r>
            <a:r>
              <a:rPr lang="en-US" altLang="ko-KR" b="1" dirty="0" smtClean="0">
                <a:latin typeface="맑은 고딕"/>
                <a:ea typeface="맑은 고딕"/>
              </a:rPr>
              <a:t>, </a:t>
            </a:r>
            <a:r>
              <a:rPr lang="ko-KR" altLang="en-US" b="1" dirty="0" smtClean="0">
                <a:latin typeface="맑은 고딕"/>
                <a:ea typeface="맑은 고딕"/>
              </a:rPr>
              <a:t>검사 적격심사 강화</a:t>
            </a:r>
            <a:endParaRPr lang="ko-KR" altLang="en-US" sz="1700" b="1" dirty="0" smtClean="0">
              <a:latin typeface="+mn-ea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1406157" y="5250585"/>
            <a:ext cx="7702347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spc="-150" dirty="0" smtClean="0">
                <a:latin typeface="+mn-ea"/>
              </a:rPr>
              <a:t>검사 비위사건은 원칙적으로 감찰본부</a:t>
            </a:r>
            <a:r>
              <a:rPr lang="ko-KR" altLang="en-US" b="1" spc="-150" dirty="0" smtClean="0">
                <a:latin typeface="맑은 고딕"/>
                <a:ea typeface="맑은 고딕"/>
              </a:rPr>
              <a:t>∙</a:t>
            </a:r>
            <a:r>
              <a:rPr lang="ko-KR" altLang="en-US" b="1" spc="-150" dirty="0" err="1" smtClean="0">
                <a:latin typeface="+mn-ea"/>
              </a:rPr>
              <a:t>상급청에서</a:t>
            </a:r>
            <a:r>
              <a:rPr lang="ko-KR" altLang="en-US" b="1" spc="-150" dirty="0" smtClean="0">
                <a:latin typeface="+mn-ea"/>
              </a:rPr>
              <a:t> </a:t>
            </a:r>
            <a:r>
              <a:rPr lang="en-US" altLang="ko-KR" b="1" spc="-150" dirty="0" smtClean="0">
                <a:latin typeface="+mn-ea"/>
              </a:rPr>
              <a:t>3</a:t>
            </a:r>
            <a:r>
              <a:rPr lang="ko-KR" altLang="en-US" b="1" spc="-150" dirty="0" smtClean="0">
                <a:latin typeface="+mn-ea"/>
              </a:rPr>
              <a:t>개월 내 신속 처리</a:t>
            </a:r>
            <a:endParaRPr lang="en-US" altLang="ko-KR" b="1" spc="-150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검찰 </a:t>
            </a:r>
            <a:r>
              <a:rPr lang="ko-KR" altLang="en-US" b="1" dirty="0" err="1" smtClean="0">
                <a:latin typeface="+mn-ea"/>
              </a:rPr>
              <a:t>클린시스템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내부제보시스템 활성화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감찰담당자∙기관장의 부실감찰 책임 추궁하는 </a:t>
            </a:r>
            <a:r>
              <a:rPr lang="ko-KR" altLang="en-US" b="1" dirty="0" err="1" smtClean="0">
                <a:latin typeface="+mn-ea"/>
              </a:rPr>
              <a:t>책임감찰제</a:t>
            </a:r>
            <a:r>
              <a:rPr lang="ko-KR" altLang="en-US" b="1" dirty="0" smtClean="0">
                <a:latin typeface="+mn-ea"/>
              </a:rPr>
              <a:t> 시행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1382407" y="1160369"/>
            <a:ext cx="7524327" cy="85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ko-KR" altLang="en-US" b="1" dirty="0" smtClean="0">
                <a:latin typeface="+mn-ea"/>
              </a:rPr>
              <a:t> 사법연수원</a:t>
            </a:r>
            <a:r>
              <a:rPr lang="ko-KR" altLang="en-US" b="1" dirty="0" smtClean="0"/>
              <a:t>∙</a:t>
            </a:r>
            <a:r>
              <a:rPr lang="ko-KR" altLang="en-US" b="1" dirty="0" err="1" smtClean="0"/>
              <a:t>로스쿨</a:t>
            </a:r>
            <a:r>
              <a:rPr lang="ko-KR" altLang="en-US" b="1" dirty="0" smtClean="0"/>
              <a:t> 검찰 교수의 책임평가제 시행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인성 검증 중심의 새로운 심층면접 기법 도입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54" name="AutoShape 31"/>
          <p:cNvSpPr>
            <a:spLocks noChangeArrowheads="1"/>
          </p:cNvSpPr>
          <p:nvPr/>
        </p:nvSpPr>
        <p:spPr bwMode="auto">
          <a:xfrm flipV="1">
            <a:off x="154577" y="3769340"/>
            <a:ext cx="1236011" cy="851466"/>
          </a:xfrm>
          <a:prstGeom prst="roundRect">
            <a:avLst>
              <a:gd name="adj" fmla="val 10477"/>
            </a:avLst>
          </a:prstGeom>
          <a:gradFill rotWithShape="1">
            <a:gsLst>
              <a:gs pos="0">
                <a:srgbClr val="00CC00"/>
              </a:gs>
              <a:gs pos="100000">
                <a:srgbClr val="00CC00">
                  <a:gamma/>
                  <a:shade val="46275"/>
                  <a:invGamma/>
                </a:srgbClr>
              </a:gs>
            </a:gsLst>
            <a:lin ang="5400000" scaled="1"/>
          </a:gradFill>
          <a:ln w="6350" algn="ctr">
            <a:solidFill>
              <a:srgbClr val="006600"/>
            </a:solidFill>
            <a:round/>
            <a:headEnd/>
            <a:tailEnd/>
          </a:ln>
          <a:effectLst>
            <a:outerShdw dist="28398" dir="3806097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220248" y="4135628"/>
            <a:ext cx="1100051" cy="419385"/>
            <a:chOff x="-3187" y="2919"/>
            <a:chExt cx="2846" cy="320"/>
          </a:xfrm>
        </p:grpSpPr>
        <p:sp>
          <p:nvSpPr>
            <p:cNvPr id="56" name="AutoShape 33"/>
            <p:cNvSpPr>
              <a:spLocks noChangeArrowheads="1"/>
            </p:cNvSpPr>
            <p:nvPr/>
          </p:nvSpPr>
          <p:spPr bwMode="auto">
            <a:xfrm>
              <a:off x="-3187" y="2919"/>
              <a:ext cx="2846" cy="320"/>
            </a:xfrm>
            <a:prstGeom prst="roundRect">
              <a:avLst>
                <a:gd name="adj" fmla="val 13727"/>
              </a:avLst>
            </a:prstGeom>
            <a:gradFill rotWithShape="1">
              <a:gsLst>
                <a:gs pos="0">
                  <a:srgbClr val="DADADA">
                    <a:gamma/>
                    <a:shade val="75686"/>
                    <a:invGamma/>
                  </a:srgbClr>
                </a:gs>
                <a:gs pos="50000">
                  <a:srgbClr val="DADADA"/>
                </a:gs>
                <a:gs pos="100000">
                  <a:srgbClr val="DADADA">
                    <a:gamma/>
                    <a:shade val="75686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5F5F5F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AutoShape 34"/>
            <p:cNvSpPr>
              <a:spLocks noChangeArrowheads="1"/>
            </p:cNvSpPr>
            <p:nvPr/>
          </p:nvSpPr>
          <p:spPr bwMode="auto">
            <a:xfrm>
              <a:off x="-3119" y="2944"/>
              <a:ext cx="2709" cy="26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53999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2700000" scaled="1"/>
            </a:gradFill>
            <a:ln w="9525">
              <a:solidFill>
                <a:srgbClr val="969696"/>
              </a:solidFill>
              <a:round/>
              <a:headEnd/>
              <a:tailEnd/>
            </a:ln>
            <a:effectLst>
              <a:outerShdw dist="3592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8" name="Text Box 35"/>
          <p:cNvSpPr txBox="1">
            <a:spLocks noChangeArrowheads="1"/>
          </p:cNvSpPr>
          <p:nvPr/>
        </p:nvSpPr>
        <p:spPr bwMode="auto">
          <a:xfrm>
            <a:off x="472115" y="3783805"/>
            <a:ext cx="596317" cy="3093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DC6F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3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단계</a:t>
            </a: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AutoShape 38"/>
          <p:cNvSpPr>
            <a:spLocks noChangeArrowheads="1"/>
          </p:cNvSpPr>
          <p:nvPr/>
        </p:nvSpPr>
        <p:spPr bwMode="auto">
          <a:xfrm flipV="1">
            <a:off x="107504" y="2362503"/>
            <a:ext cx="1234800" cy="850473"/>
          </a:xfrm>
          <a:prstGeom prst="roundRect">
            <a:avLst>
              <a:gd name="adj" fmla="val 10477"/>
            </a:avLst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100000">
                <a:srgbClr val="FFCC00"/>
              </a:gs>
            </a:gsLst>
            <a:lin ang="5400000" scaled="1"/>
          </a:gradFill>
          <a:ln w="6350" algn="ctr">
            <a:solidFill>
              <a:srgbClr val="CC9900"/>
            </a:solidFill>
            <a:round/>
            <a:headEnd/>
            <a:tailEnd/>
          </a:ln>
          <a:effectLst>
            <a:outerShdw dist="28398" dir="3806097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3" name="Group 18"/>
          <p:cNvGrpSpPr>
            <a:grpSpLocks/>
          </p:cNvGrpSpPr>
          <p:nvPr/>
        </p:nvGrpSpPr>
        <p:grpSpPr bwMode="auto">
          <a:xfrm>
            <a:off x="178769" y="2722547"/>
            <a:ext cx="1100472" cy="420166"/>
            <a:chOff x="-3187" y="2919"/>
            <a:chExt cx="2846" cy="320"/>
          </a:xfrm>
        </p:grpSpPr>
        <p:sp>
          <p:nvSpPr>
            <p:cNvPr id="34" name="AutoShape 19"/>
            <p:cNvSpPr>
              <a:spLocks noChangeArrowheads="1"/>
            </p:cNvSpPr>
            <p:nvPr/>
          </p:nvSpPr>
          <p:spPr bwMode="auto">
            <a:xfrm>
              <a:off x="-3187" y="2919"/>
              <a:ext cx="2846" cy="320"/>
            </a:xfrm>
            <a:prstGeom prst="roundRect">
              <a:avLst>
                <a:gd name="adj" fmla="val 13727"/>
              </a:avLst>
            </a:prstGeom>
            <a:gradFill rotWithShape="1">
              <a:gsLst>
                <a:gs pos="0">
                  <a:srgbClr val="DADADA">
                    <a:gamma/>
                    <a:shade val="75686"/>
                    <a:invGamma/>
                  </a:srgbClr>
                </a:gs>
                <a:gs pos="50000">
                  <a:srgbClr val="DADADA"/>
                </a:gs>
                <a:gs pos="100000">
                  <a:srgbClr val="DADADA">
                    <a:gamma/>
                    <a:shade val="75686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5F5F5F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AutoShape 20"/>
            <p:cNvSpPr>
              <a:spLocks noChangeArrowheads="1"/>
            </p:cNvSpPr>
            <p:nvPr/>
          </p:nvSpPr>
          <p:spPr bwMode="auto">
            <a:xfrm>
              <a:off x="-3119" y="2944"/>
              <a:ext cx="2709" cy="26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53999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2700000" scaled="1"/>
            </a:gradFill>
            <a:ln w="9525">
              <a:solidFill>
                <a:srgbClr val="969696"/>
              </a:solidFill>
              <a:round/>
              <a:headEnd/>
              <a:tailEnd/>
            </a:ln>
            <a:effectLst>
              <a:outerShdw dist="3592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6" name="Text Box 21"/>
          <p:cNvSpPr txBox="1">
            <a:spLocks noChangeArrowheads="1"/>
          </p:cNvSpPr>
          <p:nvPr/>
        </p:nvSpPr>
        <p:spPr bwMode="auto">
          <a:xfrm>
            <a:off x="430847" y="2362506"/>
            <a:ext cx="596317" cy="3093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DC6F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단계</a:t>
            </a: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" name="Rectangle 14"/>
          <p:cNvSpPr>
            <a:spLocks noChangeArrowheads="1"/>
          </p:cNvSpPr>
          <p:nvPr/>
        </p:nvSpPr>
        <p:spPr bwMode="auto">
          <a:xfrm>
            <a:off x="260953" y="2758929"/>
            <a:ext cx="9361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ko-KR" altLang="en-US" sz="1800" b="1" smtClean="0">
                <a:latin typeface="+mn-ea"/>
              </a:rPr>
              <a:t>교육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9804" y="192725"/>
            <a:ext cx="7200508" cy="469194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en-US" altLang="ko-KR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검사의 비위 방지와 청렴성 제고</a:t>
            </a:r>
            <a:endParaRPr lang="ko-KR" altLang="en-U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AutoShape 36"/>
          <p:cNvSpPr>
            <a:spLocks noChangeArrowheads="1"/>
          </p:cNvSpPr>
          <p:nvPr/>
        </p:nvSpPr>
        <p:spPr bwMode="auto">
          <a:xfrm rot="10800000">
            <a:off x="4140200" y="6608763"/>
            <a:ext cx="792163" cy="260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3366">
              <a:alpha val="74901"/>
            </a:srgbClr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Text Box 37"/>
          <p:cNvSpPr txBox="1">
            <a:spLocks noChangeArrowheads="1"/>
          </p:cNvSpPr>
          <p:nvPr/>
        </p:nvSpPr>
        <p:spPr bwMode="auto">
          <a:xfrm>
            <a:off x="4355976" y="6616700"/>
            <a:ext cx="36420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-윤고딕340" pitchFamily="18" charset="-127"/>
                <a:ea typeface="-윤고딕340" pitchFamily="18" charset="-127"/>
              </a:rPr>
              <a:t>18</a:t>
            </a:r>
          </a:p>
        </p:txBody>
      </p:sp>
      <p:sp>
        <p:nvSpPr>
          <p:cNvPr id="44" name="AutoShape 10"/>
          <p:cNvSpPr>
            <a:spLocks noChangeArrowheads="1"/>
          </p:cNvSpPr>
          <p:nvPr/>
        </p:nvSpPr>
        <p:spPr bwMode="auto">
          <a:xfrm flipV="1">
            <a:off x="154577" y="5397721"/>
            <a:ext cx="1236011" cy="851466"/>
          </a:xfrm>
          <a:prstGeom prst="roundRect">
            <a:avLst>
              <a:gd name="adj" fmla="val 10477"/>
            </a:avLst>
          </a:prstGeom>
          <a:gradFill rotWithShape="1">
            <a:gsLst>
              <a:gs pos="0">
                <a:srgbClr val="CC3300">
                  <a:gamma/>
                  <a:shade val="46275"/>
                  <a:invGamma/>
                </a:srgbClr>
              </a:gs>
              <a:gs pos="100000">
                <a:srgbClr val="CC3300"/>
              </a:gs>
            </a:gsLst>
            <a:lin ang="5400000" scaled="1"/>
          </a:gradFill>
          <a:ln w="6350" algn="ctr">
            <a:solidFill>
              <a:srgbClr val="993300"/>
            </a:solidFill>
            <a:round/>
            <a:headEnd/>
            <a:tailEnd/>
          </a:ln>
          <a:effectLst>
            <a:outerShdw dist="28398" dir="3806097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20037" y="5776816"/>
            <a:ext cx="1100472" cy="420166"/>
            <a:chOff x="-3187" y="2919"/>
            <a:chExt cx="2846" cy="320"/>
          </a:xfrm>
        </p:grpSpPr>
        <p:sp>
          <p:nvSpPr>
            <p:cNvPr id="46" name="AutoShape 12"/>
            <p:cNvSpPr>
              <a:spLocks noChangeArrowheads="1"/>
            </p:cNvSpPr>
            <p:nvPr/>
          </p:nvSpPr>
          <p:spPr bwMode="auto">
            <a:xfrm>
              <a:off x="-3187" y="2919"/>
              <a:ext cx="2846" cy="320"/>
            </a:xfrm>
            <a:prstGeom prst="roundRect">
              <a:avLst>
                <a:gd name="adj" fmla="val 13727"/>
              </a:avLst>
            </a:prstGeom>
            <a:gradFill rotWithShape="1">
              <a:gsLst>
                <a:gs pos="0">
                  <a:srgbClr val="DADADA">
                    <a:gamma/>
                    <a:shade val="75686"/>
                    <a:invGamma/>
                  </a:srgbClr>
                </a:gs>
                <a:gs pos="50000">
                  <a:srgbClr val="DADADA"/>
                </a:gs>
                <a:gs pos="100000">
                  <a:srgbClr val="DADADA">
                    <a:gamma/>
                    <a:shade val="75686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5F5F5F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AutoShape 13"/>
            <p:cNvSpPr>
              <a:spLocks noChangeArrowheads="1"/>
            </p:cNvSpPr>
            <p:nvPr/>
          </p:nvSpPr>
          <p:spPr bwMode="auto">
            <a:xfrm>
              <a:off x="-3119" y="2944"/>
              <a:ext cx="2709" cy="26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53999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2700000" scaled="1"/>
            </a:gradFill>
            <a:ln w="9525">
              <a:solidFill>
                <a:srgbClr val="969696"/>
              </a:solidFill>
              <a:round/>
              <a:headEnd/>
              <a:tailEnd/>
            </a:ln>
            <a:effectLst>
              <a:outerShdw dist="3592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472114" y="5412422"/>
            <a:ext cx="596318" cy="3093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DC6F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4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단계</a:t>
            </a: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" name="AutoShape 17"/>
          <p:cNvSpPr>
            <a:spLocks noChangeArrowheads="1"/>
          </p:cNvSpPr>
          <p:nvPr/>
        </p:nvSpPr>
        <p:spPr bwMode="auto">
          <a:xfrm flipV="1">
            <a:off x="101272" y="1104286"/>
            <a:ext cx="1236011" cy="851466"/>
          </a:xfrm>
          <a:prstGeom prst="roundRect">
            <a:avLst>
              <a:gd name="adj" fmla="val 10477"/>
            </a:avLst>
          </a:prstGeom>
          <a:gradFill rotWithShape="1">
            <a:gsLst>
              <a:gs pos="0">
                <a:srgbClr val="287CC8">
                  <a:gamma/>
                  <a:shade val="46275"/>
                  <a:invGamma/>
                </a:srgbClr>
              </a:gs>
              <a:gs pos="100000">
                <a:srgbClr val="287CC8"/>
              </a:gs>
            </a:gsLst>
            <a:lin ang="5400000" scaled="1"/>
          </a:gradFill>
          <a:ln w="6350" algn="ctr">
            <a:solidFill>
              <a:srgbClr val="2C7ED0"/>
            </a:solidFill>
            <a:round/>
            <a:headEnd/>
            <a:tailEnd/>
          </a:ln>
          <a:effectLst>
            <a:outerShdw dist="28398" dir="3806097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184412" y="1464333"/>
            <a:ext cx="1100472" cy="420166"/>
            <a:chOff x="-3187" y="2919"/>
            <a:chExt cx="2846" cy="320"/>
          </a:xfrm>
        </p:grpSpPr>
        <p:sp>
          <p:nvSpPr>
            <p:cNvPr id="51" name="AutoShape 19"/>
            <p:cNvSpPr>
              <a:spLocks noChangeArrowheads="1"/>
            </p:cNvSpPr>
            <p:nvPr/>
          </p:nvSpPr>
          <p:spPr bwMode="auto">
            <a:xfrm>
              <a:off x="-3187" y="2919"/>
              <a:ext cx="2846" cy="320"/>
            </a:xfrm>
            <a:prstGeom prst="roundRect">
              <a:avLst>
                <a:gd name="adj" fmla="val 13727"/>
              </a:avLst>
            </a:prstGeom>
            <a:gradFill rotWithShape="1">
              <a:gsLst>
                <a:gs pos="0">
                  <a:srgbClr val="DADADA">
                    <a:gamma/>
                    <a:shade val="75686"/>
                    <a:invGamma/>
                  </a:srgbClr>
                </a:gs>
                <a:gs pos="50000">
                  <a:srgbClr val="DADADA"/>
                </a:gs>
                <a:gs pos="100000">
                  <a:srgbClr val="DADADA">
                    <a:gamma/>
                    <a:shade val="75686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5F5F5F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AutoShape 20"/>
            <p:cNvSpPr>
              <a:spLocks noChangeArrowheads="1"/>
            </p:cNvSpPr>
            <p:nvPr/>
          </p:nvSpPr>
          <p:spPr bwMode="auto">
            <a:xfrm>
              <a:off x="-3119" y="2944"/>
              <a:ext cx="2709" cy="26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53999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2700000" scaled="1"/>
            </a:gradFill>
            <a:ln w="9525">
              <a:solidFill>
                <a:srgbClr val="969696"/>
              </a:solidFill>
              <a:round/>
              <a:headEnd/>
              <a:tailEnd/>
            </a:ln>
            <a:effectLst>
              <a:outerShdw dist="3592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3" name="Text Box 21"/>
          <p:cNvSpPr txBox="1">
            <a:spLocks noChangeArrowheads="1"/>
          </p:cNvSpPr>
          <p:nvPr/>
        </p:nvSpPr>
        <p:spPr bwMode="auto">
          <a:xfrm>
            <a:off x="472115" y="1104292"/>
            <a:ext cx="596317" cy="3093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DC6F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1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</a:rPr>
              <a:t>단계</a:t>
            </a: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90346" y="1500715"/>
            <a:ext cx="9361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ko-KR" altLang="en-US" sz="1800" b="1" dirty="0" smtClean="0">
                <a:latin typeface="+mn-ea"/>
              </a:rPr>
              <a:t>선발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60" name="Rectangle 14"/>
          <p:cNvSpPr>
            <a:spLocks noChangeArrowheads="1"/>
          </p:cNvSpPr>
          <p:nvPr/>
        </p:nvSpPr>
        <p:spPr bwMode="auto">
          <a:xfrm>
            <a:off x="100515" y="4180228"/>
            <a:ext cx="14107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ko-KR" altLang="en-US" sz="1800" b="1" smtClean="0">
                <a:latin typeface="+mn-ea"/>
              </a:rPr>
              <a:t>복무관리</a:t>
            </a:r>
            <a:endParaRPr lang="en-US" altLang="ko-KR" sz="1800" b="1" dirty="0" smtClean="0">
              <a:latin typeface="+mn-ea"/>
            </a:endParaRPr>
          </a:p>
        </p:txBody>
      </p:sp>
      <p:sp>
        <p:nvSpPr>
          <p:cNvPr id="61" name="Rectangle 14"/>
          <p:cNvSpPr>
            <a:spLocks noChangeArrowheads="1"/>
          </p:cNvSpPr>
          <p:nvPr/>
        </p:nvSpPr>
        <p:spPr bwMode="auto">
          <a:xfrm>
            <a:off x="302221" y="5794145"/>
            <a:ext cx="9361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ko-KR" altLang="en-US" sz="1800" b="1" smtClean="0">
                <a:latin typeface="+mn-ea"/>
              </a:rPr>
              <a:t>감찰</a:t>
            </a:r>
            <a:endParaRPr lang="en-US" altLang="ko-KR" sz="1800" b="1" dirty="0" smtClean="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4"/>
          <p:cNvGrpSpPr/>
          <p:nvPr/>
        </p:nvGrpSpPr>
        <p:grpSpPr>
          <a:xfrm>
            <a:off x="0" y="0"/>
            <a:ext cx="9328232" cy="6885384"/>
            <a:chOff x="0" y="0"/>
            <a:chExt cx="9328232" cy="6885384"/>
          </a:xfrm>
        </p:grpSpPr>
        <p:pic>
          <p:nvPicPr>
            <p:cNvPr id="16" name="Picture 2" descr="0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17" name="Picture 6" descr="a"/>
            <p:cNvPicPr>
              <a:picLocks noChangeAspect="1" noChangeArrowheads="1"/>
            </p:cNvPicPr>
            <p:nvPr/>
          </p:nvPicPr>
          <p:blipFill>
            <a:blip r:embed="rId3" cstate="print"/>
            <a:srcRect r="59445" b="53148"/>
            <a:stretch>
              <a:fillRect/>
            </a:stretch>
          </p:blipFill>
          <p:spPr bwMode="auto">
            <a:xfrm>
              <a:off x="0" y="0"/>
              <a:ext cx="3708400" cy="3213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l="1963" r="1963" b="7604"/>
            <a:stretch>
              <a:fillRect/>
            </a:stretch>
          </p:blipFill>
          <p:spPr bwMode="auto">
            <a:xfrm>
              <a:off x="0" y="4593197"/>
              <a:ext cx="9144000" cy="2292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5" descr="shadow_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gray">
            <a:xfrm>
              <a:off x="6948264" y="5805264"/>
              <a:ext cx="2379968" cy="885383"/>
            </a:xfrm>
            <a:prstGeom prst="rect">
              <a:avLst/>
            </a:prstGeom>
            <a:noFill/>
          </p:spPr>
        </p:pic>
        <p:pic>
          <p:nvPicPr>
            <p:cNvPr id="28" name="Picture 25" descr="shadow_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gray">
            <a:xfrm rot="21256273">
              <a:off x="5694999" y="5951098"/>
              <a:ext cx="1512168" cy="659290"/>
            </a:xfrm>
            <a:prstGeom prst="rect">
              <a:avLst/>
            </a:prstGeom>
            <a:noFill/>
          </p:spPr>
        </p:pic>
        <p:pic>
          <p:nvPicPr>
            <p:cNvPr id="29" name="그림 28" descr="법무부원형구2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328803">
              <a:off x="6564757" y="3903015"/>
              <a:ext cx="2586478" cy="2601604"/>
            </a:xfrm>
            <a:prstGeom prst="rect">
              <a:avLst/>
            </a:prstGeom>
          </p:spPr>
        </p:pic>
        <p:pic>
          <p:nvPicPr>
            <p:cNvPr id="30" name="그림 29" descr="원형구.gi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21147500">
              <a:off x="5531751" y="5144392"/>
              <a:ext cx="1328936" cy="13181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" name="그림 5" descr="11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332656"/>
            <a:ext cx="1504477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59336" y="1556792"/>
            <a:ext cx="7401096" cy="137473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ts val="5000"/>
              </a:lnSpc>
              <a:defRPr/>
            </a:pPr>
            <a:r>
              <a:rPr lang="en-US" altLang="ko-KR" sz="2400" b="1" spc="50" dirty="0" smtClean="0">
                <a:ln w="12700" cap="sq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궁서" pitchFamily="18" charset="-127"/>
                <a:ea typeface="HY궁서" pitchFamily="18" charset="-127"/>
              </a:rPr>
              <a:t>2012</a:t>
            </a:r>
            <a:r>
              <a:rPr lang="ko-KR" altLang="en-US" sz="2400" b="1" spc="50" dirty="0" smtClean="0">
                <a:ln w="12700" cap="sq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궁서" pitchFamily="18" charset="-127"/>
                <a:ea typeface="HY궁서" pitchFamily="18" charset="-127"/>
              </a:rPr>
              <a:t>년은                                         </a:t>
            </a:r>
            <a:r>
              <a:rPr lang="ko-KR" altLang="en-US" sz="2400" b="1" spc="50" dirty="0" err="1" smtClean="0">
                <a:ln w="12700" cap="sq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궁서" pitchFamily="18" charset="-127"/>
                <a:ea typeface="HY궁서" pitchFamily="18" charset="-127"/>
              </a:rPr>
              <a:t>으로</a:t>
            </a:r>
            <a:endParaRPr lang="en-US" altLang="ko-KR" sz="2400" b="1" spc="50" dirty="0" smtClean="0">
              <a:ln w="12700" cap="sq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궁서" pitchFamily="18" charset="-127"/>
              <a:ea typeface="HY궁서" pitchFamily="18" charset="-127"/>
            </a:endParaRPr>
          </a:p>
          <a:p>
            <a:pPr>
              <a:lnSpc>
                <a:spcPts val="5000"/>
              </a:lnSpc>
              <a:defRPr/>
            </a:pPr>
            <a:r>
              <a:rPr lang="ko-KR" altLang="en-US" sz="2400" b="1" spc="50" dirty="0" smtClean="0">
                <a:ln w="12700" cap="sq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궁서" pitchFamily="18" charset="-127"/>
                <a:ea typeface="HY궁서" pitchFamily="18" charset="-127"/>
              </a:rPr>
              <a:t>      을 거두어야 하는 중요한 시기입니다</a:t>
            </a:r>
            <a:r>
              <a:rPr lang="en-US" altLang="ko-KR" sz="2400" b="1" spc="50" dirty="0" smtClean="0">
                <a:ln w="12700" cap="sq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궁서" pitchFamily="18" charset="-127"/>
                <a:ea typeface="HY궁서" pitchFamily="18" charset="-127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1078" y="3044452"/>
            <a:ext cx="7401096" cy="137473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ts val="5000"/>
              </a:lnSpc>
              <a:defRPr/>
            </a:pPr>
            <a:r>
              <a:rPr lang="ko-KR" altLang="en-US" sz="2400" b="1" spc="50" dirty="0" smtClean="0">
                <a:ln w="12700" cap="sq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궁서" pitchFamily="18" charset="-127"/>
                <a:ea typeface="HY궁서" pitchFamily="18" charset="-127"/>
              </a:rPr>
              <a:t>법무부는                                                     에</a:t>
            </a:r>
            <a:endParaRPr lang="en-US" altLang="ko-KR" sz="2400" b="1" spc="50" dirty="0" smtClean="0">
              <a:ln w="12700" cap="sq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궁서" pitchFamily="18" charset="-127"/>
              <a:ea typeface="HY궁서" pitchFamily="18" charset="-127"/>
            </a:endParaRPr>
          </a:p>
          <a:p>
            <a:pPr>
              <a:lnSpc>
                <a:spcPts val="5000"/>
              </a:lnSpc>
              <a:defRPr/>
            </a:pPr>
            <a:r>
              <a:rPr lang="ko-KR" altLang="en-US" sz="2400" b="1" spc="50" dirty="0" smtClean="0">
                <a:ln w="12700" cap="sq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궁서" pitchFamily="18" charset="-127"/>
                <a:ea typeface="HY궁서" pitchFamily="18" charset="-127"/>
              </a:rPr>
              <a:t>최선을 다하겠습니다</a:t>
            </a:r>
            <a:r>
              <a:rPr lang="en-US" altLang="ko-KR" sz="2400" b="1" spc="50" dirty="0" smtClean="0">
                <a:ln w="12700" cap="sq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궁서" pitchFamily="18" charset="-127"/>
                <a:ea typeface="HY궁서" pitchFamily="18" charset="-127"/>
              </a:rPr>
              <a:t>.</a:t>
            </a:r>
          </a:p>
        </p:txBody>
      </p: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411760" y="1630889"/>
            <a:ext cx="4779340" cy="609600"/>
          </a:xfrm>
          <a:prstGeom prst="rect">
            <a:avLst/>
          </a:prstGeom>
        </p:spPr>
        <p:txBody>
          <a:bodyPr/>
          <a:lstStyle>
            <a:lvl1pPr algn="ctr">
              <a:defRPr lang="ko-KR" altLang="en-US" sz="4000" kern="1200" smtClean="0">
                <a:gradFill>
                  <a:gsLst>
                    <a:gs pos="50000">
                      <a:srgbClr val="FFFF00"/>
                    </a:gs>
                    <a:gs pos="80000">
                      <a:schemeClr val="accent6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 w="9525">
                  <a:solidFill>
                    <a:schemeClr val="tx1"/>
                  </a:solidFill>
                </a:ln>
                <a:gradFill>
                  <a:gsLst>
                    <a:gs pos="50000">
                      <a:srgbClr val="FFFF00"/>
                    </a:gs>
                    <a:gs pos="80000">
                      <a:srgbClr val="F79646"/>
                    </a:gs>
                  </a:gsLst>
                  <a:lin ang="5400000" scaled="0"/>
                </a:gradFill>
                <a:effectLst>
                  <a:glow rad="63500">
                    <a:schemeClr val="tx1">
                      <a:lumMod val="95000"/>
                      <a:lumOff val="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궁서" pitchFamily="18" charset="-127"/>
                <a:ea typeface="궁서" pitchFamily="18" charset="-127"/>
              </a:rPr>
              <a:t>지난 </a:t>
            </a:r>
            <a:r>
              <a:rPr kumimoji="0" lang="en-US" altLang="ko-KR" sz="2800" b="1" i="0" u="none" strike="noStrike" kern="1200" cap="none" spc="0" normalizeH="0" baseline="0" noProof="0" dirty="0" smtClean="0">
                <a:ln w="9525">
                  <a:solidFill>
                    <a:schemeClr val="tx1"/>
                  </a:solidFill>
                </a:ln>
                <a:gradFill>
                  <a:gsLst>
                    <a:gs pos="50000">
                      <a:srgbClr val="FFFF00"/>
                    </a:gs>
                    <a:gs pos="80000">
                      <a:srgbClr val="F79646"/>
                    </a:gs>
                  </a:gsLst>
                  <a:lin ang="5400000" scaled="0"/>
                </a:gradFill>
                <a:effectLst>
                  <a:glow rad="63500">
                    <a:schemeClr val="tx1">
                      <a:lumMod val="95000"/>
                      <a:lumOff val="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궁서" pitchFamily="18" charset="-127"/>
                <a:ea typeface="궁서" pitchFamily="18" charset="-127"/>
              </a:rPr>
              <a:t>4</a:t>
            </a:r>
            <a:r>
              <a:rPr kumimoji="0" lang="ko-KR" altLang="en-US" sz="2800" b="1" i="0" u="none" strike="noStrike" kern="1200" cap="none" spc="0" normalizeH="0" baseline="0" noProof="0" dirty="0" smtClean="0">
                <a:ln w="9525">
                  <a:solidFill>
                    <a:schemeClr val="tx1"/>
                  </a:solidFill>
                </a:ln>
                <a:gradFill>
                  <a:gsLst>
                    <a:gs pos="50000">
                      <a:srgbClr val="FFFF00"/>
                    </a:gs>
                    <a:gs pos="80000">
                      <a:srgbClr val="F79646"/>
                    </a:gs>
                  </a:gsLst>
                  <a:lin ang="5400000" scaled="0"/>
                </a:gradFill>
                <a:effectLst>
                  <a:glow rad="63500">
                    <a:schemeClr val="tx1">
                      <a:lumMod val="95000"/>
                      <a:lumOff val="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궁서" pitchFamily="18" charset="-127"/>
                <a:ea typeface="궁서" pitchFamily="18" charset="-127"/>
              </a:rPr>
              <a:t>년간의 성과를 바탕</a:t>
            </a:r>
            <a:endParaRPr kumimoji="0" lang="ko-KR" altLang="en-US" sz="2800" b="1" i="0" u="none" strike="noStrike" kern="1200" cap="none" spc="0" normalizeH="0" baseline="0" noProof="0" dirty="0">
              <a:ln w="9525">
                <a:solidFill>
                  <a:schemeClr val="tx1"/>
                </a:solidFill>
              </a:ln>
              <a:gradFill>
                <a:gsLst>
                  <a:gs pos="50000">
                    <a:srgbClr val="FFFF00"/>
                  </a:gs>
                  <a:gs pos="80000">
                    <a:srgbClr val="F79646"/>
                  </a:gs>
                </a:gsLst>
                <a:lin ang="5400000" scaled="0"/>
              </a:gradFill>
              <a:effectLst>
                <a:glow rad="63500">
                  <a:schemeClr val="tx1">
                    <a:lumMod val="95000"/>
                    <a:lumOff val="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궁서" pitchFamily="18" charset="-127"/>
              <a:ea typeface="궁서" pitchFamily="18" charset="-127"/>
            </a:endParaRPr>
          </a:p>
        </p:txBody>
      </p:sp>
      <p:sp>
        <p:nvSpPr>
          <p:cNvPr id="32" name="제목 1"/>
          <p:cNvSpPr txBox="1">
            <a:spLocks/>
          </p:cNvSpPr>
          <p:nvPr/>
        </p:nvSpPr>
        <p:spPr>
          <a:xfrm>
            <a:off x="806138" y="2291594"/>
            <a:ext cx="1269332" cy="609600"/>
          </a:xfrm>
          <a:prstGeom prst="rect">
            <a:avLst/>
          </a:prstGeom>
        </p:spPr>
        <p:txBody>
          <a:bodyPr lIns="68415" tIns="34208" rIns="68415" bIns="34208"/>
          <a:lstStyle>
            <a:lvl1pPr algn="ctr">
              <a:defRPr lang="ko-KR" altLang="en-US" sz="4000" kern="1200" smtClean="0">
                <a:gradFill>
                  <a:gsLst>
                    <a:gs pos="50000">
                      <a:srgbClr val="FFFF00"/>
                    </a:gs>
                    <a:gs pos="80000">
                      <a:schemeClr val="accent6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smtClean="0">
                <a:ln w="9525">
                  <a:solidFill>
                    <a:schemeClr val="tx1"/>
                  </a:solidFill>
                </a:ln>
                <a:gradFill>
                  <a:gsLst>
                    <a:gs pos="50000">
                      <a:srgbClr val="FFFF00"/>
                    </a:gs>
                    <a:gs pos="80000">
                      <a:srgbClr val="F79646"/>
                    </a:gs>
                  </a:gsLst>
                  <a:lin ang="5400000" scaled="0"/>
                </a:gradFill>
                <a:effectLst>
                  <a:glow rad="63500">
                    <a:schemeClr val="tx1">
                      <a:lumMod val="95000"/>
                      <a:lumOff val="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궁서" pitchFamily="18" charset="-127"/>
                <a:ea typeface="궁서" pitchFamily="18" charset="-127"/>
                <a:cs typeface="+mj-cs"/>
              </a:rPr>
              <a:t>결실</a:t>
            </a:r>
            <a:endParaRPr kumimoji="0" lang="ko-KR" altLang="en-US" sz="2800" b="1" i="0" u="none" strike="noStrike" kern="1200" cap="none" spc="0" normalizeH="0" baseline="0" noProof="0" dirty="0">
              <a:ln w="9525">
                <a:solidFill>
                  <a:schemeClr val="tx1"/>
                </a:solidFill>
              </a:ln>
              <a:gradFill>
                <a:gsLst>
                  <a:gs pos="50000">
                    <a:srgbClr val="FFFF00"/>
                  </a:gs>
                  <a:gs pos="80000">
                    <a:srgbClr val="F79646"/>
                  </a:gs>
                </a:gsLst>
                <a:lin ang="5400000" scaled="0"/>
              </a:gradFill>
              <a:effectLst>
                <a:glow rad="63500">
                  <a:schemeClr val="tx1">
                    <a:lumMod val="95000"/>
                    <a:lumOff val="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궁서" pitchFamily="18" charset="-127"/>
              <a:ea typeface="궁서" pitchFamily="18" charset="-127"/>
              <a:cs typeface="+mj-cs"/>
            </a:endParaRPr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2316002" y="3140968"/>
            <a:ext cx="5904656" cy="609600"/>
          </a:xfrm>
          <a:prstGeom prst="rect">
            <a:avLst/>
          </a:prstGeom>
        </p:spPr>
        <p:txBody>
          <a:bodyPr lIns="68415" tIns="34208" rIns="68415" bIns="34208"/>
          <a:lstStyle>
            <a:lvl1pPr algn="ctr">
              <a:defRPr lang="ko-KR" altLang="en-US" sz="4000" kern="1200" smtClean="0">
                <a:gradFill>
                  <a:gsLst>
                    <a:gs pos="50000">
                      <a:srgbClr val="FFFF00"/>
                    </a:gs>
                    <a:gs pos="80000">
                      <a:schemeClr val="accent6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err="1" smtClean="0">
                <a:ln w="9525">
                  <a:solidFill>
                    <a:schemeClr val="tx1"/>
                  </a:solidFill>
                </a:ln>
                <a:gradFill>
                  <a:gsLst>
                    <a:gs pos="50000">
                      <a:srgbClr val="FFFF00"/>
                    </a:gs>
                    <a:gs pos="80000">
                      <a:srgbClr val="F79646"/>
                    </a:gs>
                  </a:gsLst>
                  <a:lin ang="5400000" scaled="0"/>
                </a:gradFill>
                <a:effectLst>
                  <a:glow rad="63500">
                    <a:schemeClr val="tx1">
                      <a:lumMod val="95000"/>
                      <a:lumOff val="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궁서" pitchFamily="18" charset="-127"/>
                <a:ea typeface="궁서" pitchFamily="18" charset="-127"/>
                <a:cs typeface="+mj-cs"/>
              </a:rPr>
              <a:t>다함께</a:t>
            </a:r>
            <a:r>
              <a:rPr kumimoji="0" lang="ko-KR" altLang="en-US" sz="2800" b="1" i="0" u="none" strike="noStrike" kern="1200" cap="none" spc="0" normalizeH="0" baseline="0" noProof="0" dirty="0" smtClean="0">
                <a:ln w="9525">
                  <a:solidFill>
                    <a:schemeClr val="tx1"/>
                  </a:solidFill>
                </a:ln>
                <a:gradFill>
                  <a:gsLst>
                    <a:gs pos="50000">
                      <a:srgbClr val="FFFF00"/>
                    </a:gs>
                    <a:gs pos="80000">
                      <a:srgbClr val="F79646"/>
                    </a:gs>
                  </a:gsLst>
                  <a:lin ang="5400000" scaled="0"/>
                </a:gradFill>
                <a:effectLst>
                  <a:glow rad="63500">
                    <a:schemeClr val="tx1">
                      <a:lumMod val="95000"/>
                      <a:lumOff val="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궁서" pitchFamily="18" charset="-127"/>
                <a:ea typeface="궁서" pitchFamily="18" charset="-127"/>
                <a:cs typeface="+mj-cs"/>
              </a:rPr>
              <a:t> 발전하는</a:t>
            </a:r>
            <a:r>
              <a:rPr kumimoji="0" lang="ko-KR" altLang="en-US" sz="2800" b="1" i="0" u="none" strike="noStrike" kern="1200" cap="none" spc="0" normalizeH="0" noProof="0" dirty="0" smtClean="0">
                <a:ln w="9525">
                  <a:solidFill>
                    <a:schemeClr val="tx1"/>
                  </a:solidFill>
                </a:ln>
                <a:gradFill>
                  <a:gsLst>
                    <a:gs pos="50000">
                      <a:srgbClr val="FFFF00"/>
                    </a:gs>
                    <a:gs pos="80000">
                      <a:srgbClr val="F79646"/>
                    </a:gs>
                  </a:gsLst>
                  <a:lin ang="5400000" scaled="0"/>
                </a:gradFill>
                <a:effectLst>
                  <a:glow rad="63500">
                    <a:schemeClr val="tx1">
                      <a:lumMod val="95000"/>
                      <a:lumOff val="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궁서" pitchFamily="18" charset="-127"/>
                <a:ea typeface="궁서" pitchFamily="18" charset="-127"/>
                <a:cs typeface="+mj-cs"/>
              </a:rPr>
              <a:t> 공정한 법치 실현</a:t>
            </a:r>
            <a:endParaRPr kumimoji="0" lang="ko-KR" altLang="en-US" sz="2800" b="1" i="0" u="none" strike="noStrike" kern="1200" cap="none" spc="0" normalizeH="0" baseline="0" noProof="0" dirty="0">
              <a:ln w="9525">
                <a:solidFill>
                  <a:schemeClr val="tx1"/>
                </a:solidFill>
              </a:ln>
              <a:gradFill>
                <a:gsLst>
                  <a:gs pos="50000">
                    <a:srgbClr val="FFFF00"/>
                  </a:gs>
                  <a:gs pos="80000">
                    <a:srgbClr val="F79646"/>
                  </a:gs>
                </a:gsLst>
                <a:lin ang="5400000" scaled="0"/>
              </a:gradFill>
              <a:effectLst>
                <a:glow rad="63500">
                  <a:schemeClr val="tx1">
                    <a:lumMod val="95000"/>
                    <a:lumOff val="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궁서" pitchFamily="18" charset="-127"/>
              <a:ea typeface="궁서" pitchFamily="18" charset="-127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6"/>
          <p:cNvGrpSpPr/>
          <p:nvPr/>
        </p:nvGrpSpPr>
        <p:grpSpPr>
          <a:xfrm>
            <a:off x="0" y="0"/>
            <a:ext cx="9328232" cy="6885384"/>
            <a:chOff x="0" y="0"/>
            <a:chExt cx="9328232" cy="6885384"/>
          </a:xfrm>
        </p:grpSpPr>
        <p:pic>
          <p:nvPicPr>
            <p:cNvPr id="8" name="Picture 2" descr="0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9" name="Picture 6" descr="a"/>
            <p:cNvPicPr>
              <a:picLocks noChangeAspect="1" noChangeArrowheads="1"/>
            </p:cNvPicPr>
            <p:nvPr/>
          </p:nvPicPr>
          <p:blipFill>
            <a:blip r:embed="rId3" cstate="print"/>
            <a:srcRect r="59445" b="53148"/>
            <a:stretch>
              <a:fillRect/>
            </a:stretch>
          </p:blipFill>
          <p:spPr bwMode="auto">
            <a:xfrm>
              <a:off x="0" y="0"/>
              <a:ext cx="3708400" cy="3213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l="1963" r="1963" b="7604"/>
            <a:stretch>
              <a:fillRect/>
            </a:stretch>
          </p:blipFill>
          <p:spPr bwMode="auto">
            <a:xfrm>
              <a:off x="0" y="4593197"/>
              <a:ext cx="9144000" cy="2292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5" descr="shadow_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gray">
            <a:xfrm>
              <a:off x="6948264" y="5805264"/>
              <a:ext cx="2379968" cy="885383"/>
            </a:xfrm>
            <a:prstGeom prst="rect">
              <a:avLst/>
            </a:prstGeom>
            <a:noFill/>
          </p:spPr>
        </p:pic>
        <p:pic>
          <p:nvPicPr>
            <p:cNvPr id="12" name="Picture 25" descr="shadow_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gray">
            <a:xfrm rot="21256273">
              <a:off x="5694999" y="5951098"/>
              <a:ext cx="1512168" cy="659290"/>
            </a:xfrm>
            <a:prstGeom prst="rect">
              <a:avLst/>
            </a:prstGeom>
            <a:noFill/>
          </p:spPr>
        </p:pic>
        <p:pic>
          <p:nvPicPr>
            <p:cNvPr id="15" name="그림 14" descr="법무부원형구2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328803">
              <a:off x="6184668" y="3482258"/>
              <a:ext cx="2986704" cy="3004170"/>
            </a:xfrm>
            <a:prstGeom prst="rect">
              <a:avLst/>
            </a:prstGeom>
          </p:spPr>
        </p:pic>
        <p:pic>
          <p:nvPicPr>
            <p:cNvPr id="16" name="그림 15" descr="원형구.gi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21147500">
              <a:off x="5754597" y="5144392"/>
              <a:ext cx="1328936" cy="13181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" name="Picture 7" descr="02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07853" y="2348880"/>
            <a:ext cx="4912420" cy="145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12946</TotalTime>
  <Words>1119</Words>
  <Application>Microsoft Office PowerPoint</Application>
  <PresentationFormat>화면 슬라이드 쇼(4:3)</PresentationFormat>
  <Paragraphs>326</Paragraphs>
  <Slides>22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22</vt:i4>
      </vt:variant>
    </vt:vector>
  </HeadingPairs>
  <TitlesOfParts>
    <vt:vector size="25" baseType="lpstr">
      <vt:lpstr>Office 테마</vt:lpstr>
      <vt:lpstr>1_Office 테마</vt:lpstr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지난 4년간의 성과를 바탕</vt:lpstr>
      <vt:lpstr>슬라이드 22</vt:lpstr>
    </vt:vector>
  </TitlesOfParts>
  <Company>Customer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Preferred Customer</dc:creator>
  <cp:lastModifiedBy>yuns</cp:lastModifiedBy>
  <cp:revision>1167</cp:revision>
  <dcterms:created xsi:type="dcterms:W3CDTF">2011-09-05T09:44:30Z</dcterms:created>
  <dcterms:modified xsi:type="dcterms:W3CDTF">2011-12-26T09:20:25Z</dcterms:modified>
</cp:coreProperties>
</file>