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Layouts/slideLayout4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7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84.xml" ContentType="application/vnd.openxmlformats-officedocument.presentationml.notes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s/slide48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63" r:id="rId2"/>
    <p:sldMasterId id="2147483676" r:id="rId3"/>
    <p:sldMasterId id="2147483689" r:id="rId4"/>
    <p:sldMasterId id="2147483703" r:id="rId5"/>
  </p:sldMasterIdLst>
  <p:notesMasterIdLst>
    <p:notesMasterId r:id="rId90"/>
  </p:notesMasterIdLst>
  <p:sldIdLst>
    <p:sldId id="315" r:id="rId6"/>
    <p:sldId id="316" r:id="rId7"/>
    <p:sldId id="314" r:id="rId8"/>
    <p:sldId id="313" r:id="rId9"/>
    <p:sldId id="272" r:id="rId10"/>
    <p:sldId id="317" r:id="rId11"/>
    <p:sldId id="274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84" r:id="rId22"/>
    <p:sldId id="275" r:id="rId23"/>
    <p:sldId id="334" r:id="rId24"/>
    <p:sldId id="335" r:id="rId25"/>
    <p:sldId id="342" r:id="rId26"/>
    <p:sldId id="339" r:id="rId27"/>
    <p:sldId id="395" r:id="rId28"/>
    <p:sldId id="396" r:id="rId29"/>
    <p:sldId id="341" r:id="rId30"/>
    <p:sldId id="343" r:id="rId31"/>
    <p:sldId id="330" r:id="rId32"/>
    <p:sldId id="344" r:id="rId33"/>
    <p:sldId id="349" r:id="rId34"/>
    <p:sldId id="348" r:id="rId35"/>
    <p:sldId id="350" r:id="rId36"/>
    <p:sldId id="387" r:id="rId37"/>
    <p:sldId id="381" r:id="rId38"/>
    <p:sldId id="331" r:id="rId39"/>
    <p:sldId id="357" r:id="rId40"/>
    <p:sldId id="359" r:id="rId41"/>
    <p:sldId id="358" r:id="rId42"/>
    <p:sldId id="360" r:id="rId43"/>
    <p:sldId id="361" r:id="rId44"/>
    <p:sldId id="362" r:id="rId45"/>
    <p:sldId id="363" r:id="rId46"/>
    <p:sldId id="364" r:id="rId47"/>
    <p:sldId id="333" r:id="rId48"/>
    <p:sldId id="365" r:id="rId49"/>
    <p:sldId id="367" r:id="rId50"/>
    <p:sldId id="366" r:id="rId51"/>
    <p:sldId id="368" r:id="rId52"/>
    <p:sldId id="369" r:id="rId53"/>
    <p:sldId id="332" r:id="rId54"/>
    <p:sldId id="351" r:id="rId55"/>
    <p:sldId id="352" r:id="rId56"/>
    <p:sldId id="353" r:id="rId57"/>
    <p:sldId id="354" r:id="rId58"/>
    <p:sldId id="355" r:id="rId59"/>
    <p:sldId id="356" r:id="rId60"/>
    <p:sldId id="388" r:id="rId61"/>
    <p:sldId id="397" r:id="rId62"/>
    <p:sldId id="398" r:id="rId63"/>
    <p:sldId id="377" r:id="rId64"/>
    <p:sldId id="378" r:id="rId65"/>
    <p:sldId id="394" r:id="rId66"/>
    <p:sldId id="389" r:id="rId67"/>
    <p:sldId id="390" r:id="rId68"/>
    <p:sldId id="391" r:id="rId69"/>
    <p:sldId id="392" r:id="rId70"/>
    <p:sldId id="393" r:id="rId71"/>
    <p:sldId id="385" r:id="rId72"/>
    <p:sldId id="370" r:id="rId73"/>
    <p:sldId id="376" r:id="rId74"/>
    <p:sldId id="371" r:id="rId75"/>
    <p:sldId id="399" r:id="rId76"/>
    <p:sldId id="403" r:id="rId77"/>
    <p:sldId id="402" r:id="rId78"/>
    <p:sldId id="400" r:id="rId79"/>
    <p:sldId id="404" r:id="rId80"/>
    <p:sldId id="401" r:id="rId81"/>
    <p:sldId id="405" r:id="rId82"/>
    <p:sldId id="372" r:id="rId83"/>
    <p:sldId id="373" r:id="rId84"/>
    <p:sldId id="382" r:id="rId85"/>
    <p:sldId id="374" r:id="rId86"/>
    <p:sldId id="375" r:id="rId87"/>
    <p:sldId id="383" r:id="rId88"/>
    <p:sldId id="386" r:id="rId89"/>
  </p:sldIdLst>
  <p:sldSz cx="9144000" cy="6858000" type="screen4x3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1D26"/>
    <a:srgbClr val="0000FF"/>
    <a:srgbClr val="2F42A3"/>
    <a:srgbClr val="263582"/>
    <a:srgbClr val="DACBD2"/>
    <a:srgbClr val="6267A0"/>
    <a:srgbClr val="3582D2"/>
    <a:srgbClr val="5A9640"/>
    <a:srgbClr val="1E6E04"/>
    <a:srgbClr val="9E99BE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421" autoAdjust="0"/>
    <p:restoredTop sz="70525" autoAdjust="0"/>
  </p:normalViewPr>
  <p:slideViewPr>
    <p:cSldViewPr>
      <p:cViewPr varScale="1">
        <p:scale>
          <a:sx n="55" d="100"/>
          <a:sy n="55" d="100"/>
        </p:scale>
        <p:origin x="-14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2742" y="-90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slide" Target="slides/slide71.xml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87" Type="http://schemas.openxmlformats.org/officeDocument/2006/relationships/slide" Target="slides/slide82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90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72255C-619E-4B8E-9FBA-DB73451F8185}" type="datetimeFigureOut">
              <a:rPr lang="ko-KR" altLang="en-US" smtClean="0"/>
              <a:pPr/>
              <a:t>2014-11-25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88659-6F0A-4BD6-A0EC-401540064B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774546-C002-4792-9762-F43AF9001583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88659-6F0A-4BD6-A0EC-401540064B49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5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6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7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8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9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10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11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12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b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13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14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smtClean="0">
              <a:sym typeface="Wingdings" pitchFamily="2" charset="2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15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smtClean="0">
              <a:solidFill>
                <a:schemeClr val="tx1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16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88659-6F0A-4BD6-A0EC-401540064B49}" type="slidenum">
              <a:rPr lang="ko-KR" altLang="en-US" smtClean="0"/>
              <a:pPr/>
              <a:t>17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18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19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20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21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22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23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24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25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26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27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28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29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30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31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32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33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34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35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36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US" altLang="ko-KR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37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38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39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40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41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42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43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44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45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46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47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48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49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50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="1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51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52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53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54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55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56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57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58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59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60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61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62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63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64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65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66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88659-6F0A-4BD6-A0EC-401540064B49}" type="slidenum">
              <a:rPr lang="ko-KR" altLang="en-US" smtClean="0"/>
              <a:pPr/>
              <a:t>67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68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69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70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71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72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73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74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75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76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77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78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79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80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81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82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AA54-122F-41D6-96CB-12AA39E67DAA}" type="slidenum">
              <a:rPr lang="ko-KR" altLang="en-US" smtClean="0">
                <a:solidFill>
                  <a:prstClr val="black"/>
                </a:solidFill>
              </a:rPr>
              <a:pPr/>
              <a:t>83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88659-6F0A-4BD6-A0EC-401540064B49}" type="slidenum">
              <a:rPr lang="ko-KR" altLang="en-US" smtClean="0"/>
              <a:pPr/>
              <a:t>84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11EF3-C940-44AF-994A-25D7647A46AA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425" y="6416675"/>
            <a:ext cx="1303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직선 연결선 7"/>
          <p:cNvCxnSpPr/>
          <p:nvPr userDrawn="1"/>
        </p:nvCxnSpPr>
        <p:spPr>
          <a:xfrm>
            <a:off x="7030" y="714356"/>
            <a:ext cx="9144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pc="-150">
                <a:solidFill>
                  <a:schemeClr val="tx1">
                    <a:tint val="7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084F6-481E-4C59-B7D0-3BFF43DFB977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E0440-2DC6-4CD7-A013-C9C2B1974EBD}" type="slidenum">
              <a:rPr lang="en-US" altLang="ko-K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8005A-4104-4169-B8C4-1F3B99C12419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06222-ED8C-400D-AA4A-BCD28D2B1AA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3" y="6421438"/>
            <a:ext cx="1292225" cy="39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28575">
            <a:solidFill>
              <a:srgbClr val="A11D2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94" y="57559"/>
            <a:ext cx="7858180" cy="725470"/>
          </a:xfrm>
        </p:spPr>
        <p:txBody>
          <a:bodyPr>
            <a:normAutofit/>
          </a:bodyPr>
          <a:lstStyle>
            <a:lvl1pPr algn="l">
              <a:defRPr sz="3200" spc="-200" baseline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44" y="1071546"/>
            <a:ext cx="8858312" cy="5054617"/>
          </a:xfrm>
        </p:spPr>
        <p:txBody>
          <a:bodyPr/>
          <a:lstStyle>
            <a:lvl1pPr marL="179388" indent="-179388">
              <a:defRPr sz="2000" spc="-200" baseline="0">
                <a:latin typeface="굴림" pitchFamily="50" charset="-127"/>
                <a:ea typeface="굴림" pitchFamily="50" charset="-127"/>
              </a:defRPr>
            </a:lvl1pPr>
            <a:lvl2pPr marL="536575" indent="-273050">
              <a:defRPr sz="1800" spc="-200" baseline="0">
                <a:latin typeface="굴림" pitchFamily="50" charset="-127"/>
                <a:ea typeface="굴림" pitchFamily="50" charset="-127"/>
              </a:defRPr>
            </a:lvl2pPr>
            <a:lvl3pPr marL="895350" indent="-263525">
              <a:defRPr sz="1600" spc="-200" baseline="0">
                <a:latin typeface="굴림" pitchFamily="50" charset="-127"/>
                <a:ea typeface="굴림" pitchFamily="50" charset="-127"/>
              </a:defRPr>
            </a:lvl3pPr>
            <a:lvl4pPr marL="1074738" indent="-179388">
              <a:defRPr sz="1400" spc="-200" baseline="0">
                <a:latin typeface="굴림" pitchFamily="50" charset="-127"/>
                <a:ea typeface="굴림" pitchFamily="50" charset="-127"/>
              </a:defRPr>
            </a:lvl4pPr>
            <a:lvl5pPr marL="1254125" indent="-179388">
              <a:defRPr sz="1200" spc="-200" baseline="0">
                <a:latin typeface="굴림" pitchFamily="50" charset="-127"/>
                <a:ea typeface="굴림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D68BF-C831-4639-BA22-BF2EFB237F3F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786563" y="6435725"/>
            <a:ext cx="2133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Optima" pitchFamily="2" charset="2"/>
              </a:defRPr>
            </a:lvl1pPr>
          </a:lstStyle>
          <a:p>
            <a:pPr>
              <a:defRPr/>
            </a:pPr>
            <a:fld id="{B071A1A7-BEC2-4EC3-97E3-FD5A9C3DC46B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47EAF-ED1B-4943-A0B2-FA92E2D6BC02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08E08-C4E2-4A1D-9890-7E5C74865306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990BA-8CAF-4640-8530-2728DDD1AA03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DC43A-67CF-42D3-B63C-915CE99842D9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9AB1F-8781-40EA-A420-AA640F782D56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7EF10-C554-410E-A31A-372E30E7458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2844" y="-24"/>
            <a:ext cx="8543956" cy="725470"/>
          </a:xfrm>
        </p:spPr>
        <p:txBody>
          <a:bodyPr>
            <a:normAutofit/>
          </a:bodyPr>
          <a:lstStyle>
            <a:lvl1pPr algn="l">
              <a:defRPr sz="280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94550-8AEC-4273-A1E2-9509011FFE75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AE59A-331E-4C5F-9B44-FF6411B7DAF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AA1F6-6836-46B6-9709-402F7C39B70E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CB8F8-5ECA-4C48-9B72-2CF864F9753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45111-7B86-4437-9993-03490B4F7941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681F3-7720-4E27-84B1-A0B84DDB15E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47BD9-E7B0-4CE3-BF41-48C4A7240488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48ECF-DB76-4C75-A2DD-E4D8E4F7E1D9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EB240-476F-4FFE-AB77-C7B0C27C7976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68D6B-0A8F-422F-AE06-80EE2A83475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4FB97-CA85-47F2-9E2F-525EE30DC88F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2D0C4-78D4-4F63-A968-37C1DC8FA5C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EB49F-4576-4BA3-BBE1-BDCBFA16CC21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07DD3-DDAF-4543-AC6A-5B29C7F977BF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pc="-150">
                <a:solidFill>
                  <a:schemeClr val="tx1">
                    <a:tint val="7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084F6-481E-4C59-B7D0-3BFF43DFB977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1066800" y="3276600"/>
            <a:ext cx="7086600" cy="0"/>
          </a:xfrm>
          <a:prstGeom prst="line">
            <a:avLst/>
          </a:prstGeom>
          <a:noFill/>
          <a:ln w="50800">
            <a:solidFill>
              <a:srgbClr val="00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25" y="6127750"/>
            <a:ext cx="24003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 userDrawn="1"/>
        </p:nvSpPr>
        <p:spPr>
          <a:xfrm>
            <a:off x="7629525" y="428625"/>
            <a:ext cx="1514475" cy="5786438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altLang="ko-KR" sz="9600" b="1" dirty="0">
                <a:solidFill>
                  <a:prstClr val="white">
                    <a:lumMod val="85000"/>
                  </a:prstClr>
                </a:solidFill>
              </a:rPr>
              <a:t>Draft</a:t>
            </a:r>
            <a:endParaRPr lang="ko-KR" altLang="en-US" sz="9600" b="1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A5681-1A09-4F14-BEEE-CCA2F6CB0F1C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A8599CB8-0BA4-42AF-B830-F185BFF5EA73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1066800" y="3276600"/>
            <a:ext cx="7086600" cy="0"/>
          </a:xfrm>
          <a:prstGeom prst="line">
            <a:avLst/>
          </a:prstGeom>
          <a:noFill/>
          <a:ln w="50800">
            <a:solidFill>
              <a:srgbClr val="00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25" y="6127750"/>
            <a:ext cx="24003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FB156-948C-4E05-8DBD-2ED5047DC663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839A46A9-6845-44BB-A210-E69CE4D13C9F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1066800" y="3276600"/>
            <a:ext cx="7086600" cy="0"/>
          </a:xfrm>
          <a:prstGeom prst="line">
            <a:avLst/>
          </a:prstGeom>
          <a:noFill/>
          <a:ln w="50800">
            <a:solidFill>
              <a:srgbClr val="00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25" y="6127750"/>
            <a:ext cx="24003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6E20D-6079-4138-8785-7B10AE9CA886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FB82BDE6-FCCA-442D-AF48-3BF74940A03A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3"/>
          <p:cNvSpPr>
            <a:spLocks noChangeShapeType="1"/>
          </p:cNvSpPr>
          <p:nvPr/>
        </p:nvSpPr>
        <p:spPr bwMode="auto">
          <a:xfrm>
            <a:off x="1066800" y="3276600"/>
            <a:ext cx="7086600" cy="0"/>
          </a:xfrm>
          <a:prstGeom prst="line">
            <a:avLst/>
          </a:prstGeom>
          <a:noFill/>
          <a:ln w="50800">
            <a:solidFill>
              <a:srgbClr val="00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25" y="6127750"/>
            <a:ext cx="24003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9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B858D-0CB6-4D3B-8AE0-3EE1E7F90E6B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5148C20A-699C-4244-A4A4-900A2D900E40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1066800" y="3276600"/>
            <a:ext cx="7086600" cy="0"/>
          </a:xfrm>
          <a:prstGeom prst="line">
            <a:avLst/>
          </a:prstGeom>
          <a:noFill/>
          <a:ln w="50800">
            <a:solidFill>
              <a:srgbClr val="00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25" y="6127750"/>
            <a:ext cx="24003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5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267E3-351B-4224-A2EE-331956B7EC7A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E009DF10-CC1F-4C0A-A230-81B7705E3C45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3"/>
          <p:cNvSpPr>
            <a:spLocks noChangeShapeType="1"/>
          </p:cNvSpPr>
          <p:nvPr/>
        </p:nvSpPr>
        <p:spPr bwMode="auto">
          <a:xfrm>
            <a:off x="1066800" y="3276600"/>
            <a:ext cx="7086600" cy="0"/>
          </a:xfrm>
          <a:prstGeom prst="line">
            <a:avLst/>
          </a:prstGeom>
          <a:noFill/>
          <a:ln w="50800">
            <a:solidFill>
              <a:srgbClr val="00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25" y="6127750"/>
            <a:ext cx="24003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D4B0D-A84E-4B82-86CD-5E91D6D5603D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EC145DB7-5923-4E0F-8B37-08CCA8094E48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1066800" y="3276600"/>
            <a:ext cx="7086600" cy="0"/>
          </a:xfrm>
          <a:prstGeom prst="line">
            <a:avLst/>
          </a:prstGeom>
          <a:noFill/>
          <a:ln w="50800">
            <a:solidFill>
              <a:srgbClr val="00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25" y="6127750"/>
            <a:ext cx="24003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55F85-C3B6-4FD7-A002-6EA20DEDBB8C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19C3B4D-428C-4D3A-80EC-97EF3EA9A323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1066800" y="3276600"/>
            <a:ext cx="7086600" cy="0"/>
          </a:xfrm>
          <a:prstGeom prst="line">
            <a:avLst/>
          </a:prstGeom>
          <a:noFill/>
          <a:ln w="50800">
            <a:solidFill>
              <a:srgbClr val="00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25" y="6127750"/>
            <a:ext cx="24003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39F8E-2597-4499-8521-A9F0E3CD9A4C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69E68F04-DFE1-4270-8FF3-64D22DE8CAD1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1066800" y="3276600"/>
            <a:ext cx="7086600" cy="0"/>
          </a:xfrm>
          <a:prstGeom prst="line">
            <a:avLst/>
          </a:prstGeom>
          <a:noFill/>
          <a:ln w="50800">
            <a:solidFill>
              <a:srgbClr val="00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25" y="6127750"/>
            <a:ext cx="24003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4A49F-997F-4DDA-AFA6-78DD121C9CA1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CBC4541B-34E7-4328-B793-0141742C375F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1066800" y="3276600"/>
            <a:ext cx="7086600" cy="0"/>
          </a:xfrm>
          <a:prstGeom prst="line">
            <a:avLst/>
          </a:prstGeom>
          <a:noFill/>
          <a:ln w="50800">
            <a:solidFill>
              <a:srgbClr val="00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25" y="6127750"/>
            <a:ext cx="24003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3150C-2275-467F-BE2D-49BC6E37CD13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CF6FA9AD-76BC-46D7-98B4-D2BD5B67A7E0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C80ED-0186-4B9B-918D-3C2B5558B56C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dirty="0" smtClean="0">
                <a:solidFill>
                  <a:srgbClr val="000000"/>
                </a:solidFill>
              </a:rPr>
              <a:t>&lt;#&gt;</a:t>
            </a:r>
            <a:endParaRPr lang="ko-KR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dirty="0" smtClean="0">
                <a:solidFill>
                  <a:srgbClr val="000000"/>
                </a:solidFill>
              </a:rPr>
              <a:t>&lt;#&gt;</a:t>
            </a:r>
            <a:endParaRPr lang="ko-KR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88224" y="6237312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 dirty="0">
              <a:solidFill>
                <a:srgbClr val="000000"/>
              </a:solidFill>
            </a:endParaRPr>
          </a:p>
        </p:txBody>
      </p:sp>
      <p:pic>
        <p:nvPicPr>
          <p:cNvPr id="3" name="Picture 21" descr="logo_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6400800"/>
            <a:ext cx="1103313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제목, 텍스트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7772400" cy="10668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762000" y="1676400"/>
            <a:ext cx="3810000" cy="44196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차트 개체 틀 3"/>
          <p:cNvSpPr>
            <a:spLocks noGrp="1"/>
          </p:cNvSpPr>
          <p:nvPr>
            <p:ph type="chart" sz="half" idx="2"/>
          </p:nvPr>
        </p:nvSpPr>
        <p:spPr>
          <a:xfrm>
            <a:off x="4724400" y="1676400"/>
            <a:ext cx="3810000" cy="4419600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E8505-17BC-47CD-A53F-4280461BA24C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E0440-2DC6-4CD7-A013-C9C2B1974EBD}" type="slidenum">
              <a:rPr lang="en-US" altLang="ko-K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dirty="0" smtClean="0">
                <a:solidFill>
                  <a:srgbClr val="000000"/>
                </a:solidFill>
              </a:rPr>
              <a:t>&lt;#&gt;</a:t>
            </a:r>
            <a:endParaRPr lang="ko-KR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dirty="0" smtClean="0">
                <a:solidFill>
                  <a:srgbClr val="000000"/>
                </a:solidFill>
              </a:rPr>
              <a:t>&lt;#&gt;</a:t>
            </a:r>
            <a:endParaRPr lang="ko-KR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88224" y="6237312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 dirty="0">
              <a:solidFill>
                <a:srgbClr val="000000"/>
              </a:solidFill>
            </a:endParaRPr>
          </a:p>
        </p:txBody>
      </p:sp>
      <p:pic>
        <p:nvPicPr>
          <p:cNvPr id="3" name="Picture 21" descr="logo_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6400800"/>
            <a:ext cx="1103313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제목, 텍스트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7772400" cy="10668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762000" y="1676400"/>
            <a:ext cx="3810000" cy="44196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차트 개체 틀 3"/>
          <p:cNvSpPr>
            <a:spLocks noGrp="1"/>
          </p:cNvSpPr>
          <p:nvPr>
            <p:ph type="chart" sz="half" idx="2"/>
          </p:nvPr>
        </p:nvSpPr>
        <p:spPr>
          <a:xfrm>
            <a:off x="4724400" y="1676400"/>
            <a:ext cx="3810000" cy="4419600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E8505-17BC-47CD-A53F-4280461BA24C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E0440-2DC6-4CD7-A013-C9C2B1974EBD}" type="slidenum">
              <a:rPr lang="en-US" altLang="ko-K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8E0C0-6EB8-46C8-A97E-C13E36BBF0F8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571E6-7FA9-4182-AC13-2B478CF3A28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717" r:id="rId2"/>
    <p:sldLayoutId id="2147483718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07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285875"/>
            <a:ext cx="8229600" cy="484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sz="1200" b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B3D6296-90C0-481B-A146-EEBDCFF13170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sz="1200" b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858000" y="6350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sz="1200" b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5AAF22E-58A9-4FB5-8F49-964051E85521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9" name="Picture 1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0013" y="6127750"/>
            <a:ext cx="24003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28575">
            <a:solidFill>
              <a:srgbClr val="A11D2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가는각진제목체" pitchFamily="18" charset="-127"/>
          <a:ea typeface="가는각진제목체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가는각진제목체" pitchFamily="18" charset="-127"/>
          <a:ea typeface="가는각진제목체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가는각진제목체" pitchFamily="18" charset="-127"/>
          <a:ea typeface="가는각진제목체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가는각진제목체" pitchFamily="18" charset="-127"/>
          <a:ea typeface="가는각진제목체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sz="1200" b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F80EFFB-D617-4076-9668-761A4E539625}" type="datetime1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sz="1200" b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가는각진제목체" pitchFamily="18" charset="-127"/>
          <a:ea typeface="가는각진제목체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가는각진제목체" pitchFamily="18" charset="-127"/>
          <a:ea typeface="가는각진제목체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가는각진제목체" pitchFamily="18" charset="-127"/>
          <a:ea typeface="가는각진제목체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가는각진제목체" pitchFamily="18" charset="-127"/>
          <a:ea typeface="가는각진제목체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I. </a:t>
            </a:r>
            <a:r>
              <a:rPr lang="ko-KR" altLang="en-US" smtClean="0"/>
              <a:t>적용범위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dirty="0">
              <a:solidFill>
                <a:srgbClr val="000000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dirty="0">
              <a:solidFill>
                <a:srgbClr val="000000"/>
              </a:solidFill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dirty="0" smtClean="0">
                <a:solidFill>
                  <a:srgbClr val="000000"/>
                </a:solidFill>
              </a:rPr>
              <a:t>1</a:t>
            </a:r>
            <a:endParaRPr kumimoji="1" lang="ko-KR" altLang="ko-KR" dirty="0">
              <a:solidFill>
                <a:srgbClr val="000000"/>
              </a:solidFill>
            </a:endParaRPr>
          </a:p>
        </p:txBody>
      </p:sp>
      <p:sp>
        <p:nvSpPr>
          <p:cNvPr id="6154" name="Rectangle 10"/>
          <p:cNvSpPr>
            <a:spLocks noChangeArrowheads="1"/>
          </p:cNvSpPr>
          <p:nvPr userDrawn="1"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400" b="1" dirty="0">
              <a:solidFill>
                <a:srgbClr val="000000"/>
              </a:solidFill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500063" y="928688"/>
            <a:ext cx="8215312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헤드라인M" pitchFamily="18" charset="-127"/>
          <a:ea typeface="HY헤드라인M" pitchFamily="18" charset="-127"/>
          <a:cs typeface="+mn-cs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헤드라인M" pitchFamily="18" charset="-127"/>
          <a:ea typeface="HY헤드라인M" pitchFamily="18" charset="-127"/>
          <a:cs typeface="+mn-cs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헤드라인M" pitchFamily="18" charset="-127"/>
          <a:ea typeface="HY헤드라인M" pitchFamily="18" charset="-127"/>
          <a:cs typeface="+mn-cs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헤드라인M" pitchFamily="18" charset="-127"/>
          <a:ea typeface="HY헤드라인M" pitchFamily="18" charset="-127"/>
          <a:cs typeface="+mn-cs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헤드라인M" pitchFamily="18" charset="-127"/>
          <a:ea typeface="HY헤드라인M" pitchFamily="18" charset="-127"/>
          <a:cs typeface="+mn-cs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헤드라인M" pitchFamily="18" charset="-127"/>
          <a:ea typeface="HY헤드라인M" pitchFamily="18" charset="-127"/>
          <a:cs typeface="+mn-cs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헤드라인M" pitchFamily="18" charset="-127"/>
          <a:ea typeface="HY헤드라인M" pitchFamily="18" charset="-127"/>
          <a:cs typeface="+mn-cs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헤드라인M" pitchFamily="18" charset="-127"/>
          <a:ea typeface="HY헤드라인M" pitchFamily="18" charset="-127"/>
          <a:cs typeface="+mn-cs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I. </a:t>
            </a:r>
            <a:r>
              <a:rPr lang="ko-KR" altLang="en-US" smtClean="0"/>
              <a:t>적용범위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dirty="0">
              <a:solidFill>
                <a:srgbClr val="000000"/>
              </a:solidFill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dirty="0" smtClean="0">
                <a:solidFill>
                  <a:srgbClr val="000000"/>
                </a:solidFill>
              </a:rPr>
              <a:t>1</a:t>
            </a:r>
            <a:endParaRPr kumimoji="1" lang="ko-KR" altLang="ko-KR" dirty="0">
              <a:solidFill>
                <a:srgbClr val="000000"/>
              </a:solidFill>
            </a:endParaRPr>
          </a:p>
        </p:txBody>
      </p:sp>
      <p:sp>
        <p:nvSpPr>
          <p:cNvPr id="6154" name="Rectangle 10"/>
          <p:cNvSpPr>
            <a:spLocks noChangeArrowheads="1"/>
          </p:cNvSpPr>
          <p:nvPr userDrawn="1"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400" b="1" dirty="0">
              <a:solidFill>
                <a:srgbClr val="000000"/>
              </a:solidFill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500063" y="928688"/>
            <a:ext cx="8215312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8425" y="6416675"/>
            <a:ext cx="1303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헤드라인M" pitchFamily="18" charset="-127"/>
          <a:ea typeface="HY헤드라인M" pitchFamily="18" charset="-127"/>
          <a:cs typeface="+mn-cs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헤드라인M" pitchFamily="18" charset="-127"/>
          <a:ea typeface="HY헤드라인M" pitchFamily="18" charset="-127"/>
          <a:cs typeface="+mn-cs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헤드라인M" pitchFamily="18" charset="-127"/>
          <a:ea typeface="HY헤드라인M" pitchFamily="18" charset="-127"/>
          <a:cs typeface="+mn-cs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헤드라인M" pitchFamily="18" charset="-127"/>
          <a:ea typeface="HY헤드라인M" pitchFamily="18" charset="-127"/>
          <a:cs typeface="+mn-cs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헤드라인M" pitchFamily="18" charset="-127"/>
          <a:ea typeface="HY헤드라인M" pitchFamily="18" charset="-127"/>
          <a:cs typeface="+mn-cs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헤드라인M" pitchFamily="18" charset="-127"/>
          <a:ea typeface="HY헤드라인M" pitchFamily="18" charset="-127"/>
          <a:cs typeface="+mn-cs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헤드라인M" pitchFamily="18" charset="-127"/>
          <a:ea typeface="HY헤드라인M" pitchFamily="18" charset="-127"/>
          <a:cs typeface="+mn-cs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헤드라인M" pitchFamily="18" charset="-127"/>
          <a:ea typeface="HY헤드라인M" pitchFamily="18" charset="-127"/>
          <a:cs typeface="+mn-cs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frs.org/Meetings/Pages/Joint-TRG-for-Revenue-Recognition-October-2014.asp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7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5.png"/><Relationship Id="rId5" Type="http://schemas.openxmlformats.org/officeDocument/2006/relationships/image" Target="../media/image7.png"/><Relationship Id="rId10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Relationship Id="rId4" Type="http://schemas.openxmlformats.org/officeDocument/2006/relationships/hyperlink" Target="141119%20IFRS%2015%20&#44256;&#44061;&#44284;&#51032;%20&#44228;&#50557;&#50640;&#49436;%20&#49373;&#44592;&#45716;%20&#49688;&#51061;_&#54620;&#51648;&#47749;.pptx" TargetMode="Externa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8817" y="1628800"/>
            <a:ext cx="8929687" cy="1223962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ko-KR" sz="4500" b="1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K-IFRS </a:t>
            </a:r>
            <a:r>
              <a:rPr lang="ko-KR" altLang="en-US" sz="4500" b="1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제</a:t>
            </a:r>
            <a:r>
              <a:rPr lang="en-US" altLang="ko-KR" sz="4500" b="1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1115</a:t>
            </a:r>
            <a:r>
              <a:rPr lang="ko-KR" altLang="en-US" sz="4500" b="1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호</a:t>
            </a:r>
            <a:r>
              <a:rPr lang="en-US" altLang="ko-KR" sz="4500" b="1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/>
            </a:r>
            <a:br>
              <a:rPr lang="en-US" altLang="ko-KR" sz="4500" b="1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</a:br>
            <a:r>
              <a:rPr lang="ko-KR" altLang="en-US" b="1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‘고객과의 계약에서 생기는 수익’</a:t>
            </a:r>
          </a:p>
        </p:txBody>
      </p:sp>
      <p:sp>
        <p:nvSpPr>
          <p:cNvPr id="29700" name="Line 3"/>
          <p:cNvSpPr>
            <a:spLocks noChangeShapeType="1"/>
          </p:cNvSpPr>
          <p:nvPr/>
        </p:nvSpPr>
        <p:spPr bwMode="auto">
          <a:xfrm>
            <a:off x="72454" y="2276227"/>
            <a:ext cx="8928100" cy="0"/>
          </a:xfrm>
          <a:prstGeom prst="line">
            <a:avLst/>
          </a:prstGeom>
          <a:noFill/>
          <a:ln w="63500">
            <a:solidFill>
              <a:srgbClr val="A11D26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ko-KR" altLang="en-US" b="1" dirty="0" smtClean="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875338" y="3933825"/>
            <a:ext cx="226853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ko-KR" sz="2800" b="1" dirty="0" smtClean="0">
                <a:solidFill>
                  <a:prstClr val="black"/>
                </a:solidFill>
                <a:latin typeface="Constantia" pitchFamily="18" charset="0"/>
              </a:rPr>
              <a:t>2014.11.19.  </a:t>
            </a:r>
            <a:endParaRPr lang="en-US" altLang="ko-KR" sz="2800" b="1" dirty="0">
              <a:solidFill>
                <a:prstClr val="black"/>
              </a:solidFill>
              <a:latin typeface="Constantia" pitchFamily="18" charset="0"/>
            </a:endParaRPr>
          </a:p>
          <a:p>
            <a:pPr algn="r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ko-KR" altLang="en-US" sz="2100" b="1" dirty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한국회계기준원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ko-KR" altLang="en-US" sz="1700" b="1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선임연구원</a:t>
            </a:r>
            <a:r>
              <a:rPr lang="en-US" altLang="ko-KR" sz="1700" b="1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700" b="1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한 지 명</a:t>
            </a:r>
            <a:endParaRPr lang="ko-KR" altLang="en-US" sz="1700" b="1" dirty="0">
              <a:solidFill>
                <a:prstClr val="black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425" y="6416675"/>
            <a:ext cx="1303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755576" y="5373216"/>
            <a:ext cx="7488832" cy="5232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just" latinLnBrk="0">
              <a:defRPr/>
            </a:pPr>
            <a:r>
              <a:rPr lang="ko-KR" altLang="en-US" sz="14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이 강의의 일부 내용은 교육 목적으로 강사가 재구성한 내용이므로 한국회계기준원의 공식 입장은 개별 실제 사안별로 공식 질의회신 절차 등에 의한 확인이 필요할 수 있음</a:t>
            </a:r>
            <a:endParaRPr lang="ko-KR" altLang="en-US" sz="14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024" y="2744688"/>
            <a:ext cx="565785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97113" y="836712"/>
            <a:ext cx="5667375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71438"/>
            <a:ext cx="709227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Intro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71438"/>
            <a:ext cx="709227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Intro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3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23" name="Rectangle 224"/>
          <p:cNvSpPr>
            <a:spLocks noChangeArrowheads="1"/>
          </p:cNvSpPr>
          <p:nvPr/>
        </p:nvSpPr>
        <p:spPr bwMode="gray">
          <a:xfrm>
            <a:off x="373732" y="1124744"/>
            <a:ext cx="6286500" cy="4572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ko-KR" altLang="en-US" b="1" dirty="0">
                <a:solidFill>
                  <a:srgbClr val="FFFFFF"/>
                </a:solidFill>
                <a:latin typeface="+mn-ea"/>
              </a:rPr>
              <a:t>원칙을 실행하는 </a:t>
            </a:r>
            <a:r>
              <a:rPr lang="ko-KR" alt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최소</a:t>
            </a:r>
            <a:r>
              <a:rPr lang="ko-KR" altLang="en-US" b="1" dirty="0">
                <a:solidFill>
                  <a:srgbClr val="FF0000"/>
                </a:solidFill>
                <a:latin typeface="+mn-ea"/>
              </a:rPr>
              <a:t>한의 지침</a:t>
            </a:r>
            <a:endParaRPr lang="en-GB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4" name="Rectangle 224"/>
          <p:cNvSpPr>
            <a:spLocks noChangeArrowheads="1"/>
          </p:cNvSpPr>
          <p:nvPr/>
        </p:nvSpPr>
        <p:spPr bwMode="gray">
          <a:xfrm>
            <a:off x="3590007" y="3556794"/>
            <a:ext cx="2587625" cy="164306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bg1"/>
            </a:solidFill>
            <a:prstDash val="sysDot"/>
            <a:miter lim="800000"/>
            <a:headEnd/>
            <a:tailEnd/>
          </a:ln>
        </p:spPr>
        <p:txBody>
          <a:bodyPr wrap="none" anchor="b"/>
          <a:lstStyle/>
          <a:p>
            <a:pPr algn="ctr"/>
            <a:r>
              <a:rPr lang="ko-KR" altLang="en-US" b="1" dirty="0">
                <a:solidFill>
                  <a:srgbClr val="FFFFFF"/>
                </a:solidFill>
                <a:latin typeface="+mn-ea"/>
                <a:cs typeface="Arial" charset="0"/>
              </a:rPr>
              <a:t>표시 및 공시원칙</a:t>
            </a:r>
            <a:endParaRPr lang="en-GB" b="1" dirty="0">
              <a:solidFill>
                <a:srgbClr val="FFFFFF"/>
              </a:solidFill>
              <a:latin typeface="+mn-ea"/>
              <a:cs typeface="Arial" charset="0"/>
            </a:endParaRPr>
          </a:p>
        </p:txBody>
      </p:sp>
      <p:sp>
        <p:nvSpPr>
          <p:cNvPr id="28" name="Rectangle 224"/>
          <p:cNvSpPr>
            <a:spLocks noChangeArrowheads="1"/>
          </p:cNvSpPr>
          <p:nvPr/>
        </p:nvSpPr>
        <p:spPr bwMode="gray">
          <a:xfrm>
            <a:off x="3516982" y="1767681"/>
            <a:ext cx="2643188" cy="171450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bg1"/>
            </a:solidFill>
            <a:prstDash val="sysDot"/>
            <a:miter lim="800000"/>
            <a:headEnd/>
            <a:tailEnd/>
          </a:ln>
        </p:spPr>
        <p:txBody>
          <a:bodyPr wrap="none"/>
          <a:lstStyle/>
          <a:p>
            <a:pPr algn="ctr"/>
            <a:endParaRPr lang="en-GB" altLang="ko-KR" b="1" dirty="0">
              <a:solidFill>
                <a:srgbClr val="FFFFFF"/>
              </a:solidFill>
              <a:ea typeface="굴림" charset="-127"/>
              <a:cs typeface="Arial" charset="0"/>
            </a:endParaRPr>
          </a:p>
          <a:p>
            <a:pPr algn="ctr"/>
            <a:r>
              <a:rPr lang="ko-KR" altLang="en-US" sz="2500" b="1" dirty="0">
                <a:solidFill>
                  <a:srgbClr val="FFFF00"/>
                </a:solidFill>
                <a:latin typeface="+mn-ea"/>
                <a:cs typeface="Arial" charset="0"/>
              </a:rPr>
              <a:t>측정원칙</a:t>
            </a:r>
            <a:endParaRPr lang="en-GB" sz="2500" b="1" dirty="0">
              <a:solidFill>
                <a:srgbClr val="FFFF00"/>
              </a:solidFill>
              <a:latin typeface="+mn-ea"/>
              <a:cs typeface="Arial" charset="0"/>
            </a:endParaRPr>
          </a:p>
        </p:txBody>
      </p:sp>
      <p:sp>
        <p:nvSpPr>
          <p:cNvPr id="29" name="Rectangle 224"/>
          <p:cNvSpPr>
            <a:spLocks noChangeArrowheads="1"/>
          </p:cNvSpPr>
          <p:nvPr/>
        </p:nvSpPr>
        <p:spPr bwMode="gray">
          <a:xfrm>
            <a:off x="873795" y="1767681"/>
            <a:ext cx="2573337" cy="171450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bg1"/>
            </a:solidFill>
            <a:prstDash val="sysDot"/>
            <a:miter lim="800000"/>
            <a:headEnd/>
            <a:tailEnd/>
          </a:ln>
        </p:spPr>
        <p:txBody>
          <a:bodyPr wrap="none"/>
          <a:lstStyle/>
          <a:p>
            <a:pPr algn="ctr"/>
            <a:endParaRPr lang="en-GB" altLang="ko-KR" dirty="0">
              <a:solidFill>
                <a:srgbClr val="FFFFFF"/>
              </a:solidFill>
              <a:ea typeface="굴림" charset="-127"/>
              <a:cs typeface="Arial" charset="0"/>
            </a:endParaRPr>
          </a:p>
          <a:p>
            <a:pPr algn="ctr"/>
            <a:r>
              <a:rPr lang="ko-KR" altLang="en-US" sz="2500" b="1" dirty="0">
                <a:solidFill>
                  <a:srgbClr val="FFFF00"/>
                </a:solidFill>
                <a:latin typeface="+mn-ea"/>
                <a:cs typeface="Arial" charset="0"/>
              </a:rPr>
              <a:t>인식원칙</a:t>
            </a:r>
            <a:endParaRPr lang="en-GB" sz="2500" b="1" dirty="0">
              <a:solidFill>
                <a:srgbClr val="FFFF00"/>
              </a:solidFill>
              <a:latin typeface="+mn-ea"/>
              <a:cs typeface="Arial" charset="0"/>
            </a:endParaRPr>
          </a:p>
        </p:txBody>
      </p:sp>
      <p:sp>
        <p:nvSpPr>
          <p:cNvPr id="30" name="Rectangle 224"/>
          <p:cNvSpPr>
            <a:spLocks noChangeArrowheads="1"/>
          </p:cNvSpPr>
          <p:nvPr/>
        </p:nvSpPr>
        <p:spPr bwMode="gray">
          <a:xfrm>
            <a:off x="853157" y="3556794"/>
            <a:ext cx="2590800" cy="164306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bg1"/>
            </a:solidFill>
            <a:prstDash val="sysDot"/>
            <a:miter lim="800000"/>
            <a:headEnd/>
            <a:tailEnd/>
          </a:ln>
        </p:spPr>
        <p:txBody>
          <a:bodyPr wrap="none" anchor="b"/>
          <a:lstStyle/>
          <a:p>
            <a:pPr algn="ctr"/>
            <a:r>
              <a:rPr lang="ko-KR" altLang="en-US" b="1" dirty="0">
                <a:solidFill>
                  <a:schemeClr val="bg1"/>
                </a:solidFill>
                <a:latin typeface="+mn-ea"/>
              </a:rPr>
              <a:t>제거원칙</a:t>
            </a:r>
            <a:endParaRPr lang="en-GB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Rectangle 224"/>
          <p:cNvSpPr>
            <a:spLocks noChangeArrowheads="1"/>
          </p:cNvSpPr>
          <p:nvPr/>
        </p:nvSpPr>
        <p:spPr bwMode="gray">
          <a:xfrm>
            <a:off x="2159670" y="2982119"/>
            <a:ext cx="2643187" cy="1071562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800" b="1" dirty="0" smtClean="0">
                <a:solidFill>
                  <a:srgbClr val="B31E3B"/>
                </a:solidFill>
                <a:latin typeface="+mn-ea"/>
                <a:cs typeface="Arial" charset="0"/>
              </a:rPr>
              <a:t>개념</a:t>
            </a:r>
            <a:endParaRPr lang="en-US" altLang="ko-KR" sz="2800" b="1" dirty="0" smtClean="0">
              <a:solidFill>
                <a:srgbClr val="B31E3B"/>
              </a:solidFill>
              <a:latin typeface="+mn-ea"/>
              <a:cs typeface="Arial" charset="0"/>
            </a:endParaRPr>
          </a:p>
          <a:p>
            <a:pPr algn="ctr"/>
            <a:r>
              <a:rPr lang="en-US" altLang="ko-KR" sz="2800" b="1" dirty="0" smtClean="0">
                <a:solidFill>
                  <a:srgbClr val="B31E3B"/>
                </a:solidFill>
                <a:latin typeface="+mn-ea"/>
                <a:cs typeface="Arial" charset="0"/>
              </a:rPr>
              <a:t>(</a:t>
            </a:r>
            <a:r>
              <a:rPr lang="en-GB" altLang="ko-KR" sz="2800" b="1" dirty="0">
                <a:solidFill>
                  <a:srgbClr val="B31E3B"/>
                </a:solidFill>
                <a:latin typeface="+mn-ea"/>
                <a:cs typeface="Arial" charset="0"/>
              </a:rPr>
              <a:t>Concepts)</a:t>
            </a:r>
          </a:p>
        </p:txBody>
      </p:sp>
      <p:sp>
        <p:nvSpPr>
          <p:cNvPr id="10" name="폭발 2 9"/>
          <p:cNvSpPr/>
          <p:nvPr/>
        </p:nvSpPr>
        <p:spPr>
          <a:xfrm>
            <a:off x="5292080" y="144016"/>
            <a:ext cx="3851920" cy="1772816"/>
          </a:xfrm>
          <a:prstGeom prst="irregularSeal2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solidFill>
                  <a:srgbClr val="FF0000"/>
                </a:solidFill>
              </a:rPr>
              <a:t>판단 </a:t>
            </a:r>
            <a:r>
              <a:rPr lang="en-US" altLang="ko-KR" sz="3200" b="1" dirty="0" smtClean="0">
                <a:solidFill>
                  <a:srgbClr val="FF0000"/>
                </a:solidFill>
              </a:rPr>
              <a:t>!!</a:t>
            </a:r>
            <a:endParaRPr lang="ko-KR" alt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07504" y="5807005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hlinkClick r:id="rId3"/>
              </a:rPr>
              <a:t>http://www.ifrs.org/Meetings/Pages/Joint-TRG-for-Revenue-Recognition-October-2014.aspx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0" y="0"/>
            <a:ext cx="666023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목차</a:t>
            </a:r>
          </a:p>
        </p:txBody>
      </p:sp>
      <p:sp>
        <p:nvSpPr>
          <p:cNvPr id="132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94826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4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547664" y="1412776"/>
            <a:ext cx="6048672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 smtClean="0"/>
          </a:p>
          <a:p>
            <a:endParaRPr lang="ko-KR" altLang="en-US" sz="2800" dirty="0" smtClean="0">
              <a:latin typeface="+mj-lt"/>
              <a:ea typeface="+mj-ea"/>
            </a:endParaRPr>
          </a:p>
          <a:p>
            <a:r>
              <a:rPr lang="en-US" altLang="ko-KR" sz="2800" b="1" dirty="0" smtClean="0">
                <a:latin typeface="+mj-lt"/>
                <a:ea typeface="+mj-ea"/>
              </a:rPr>
              <a:t>1 </a:t>
            </a:r>
            <a:r>
              <a:rPr lang="ko-KR" altLang="en-US" sz="2800" b="1" dirty="0" smtClean="0">
                <a:latin typeface="+mj-lt"/>
                <a:ea typeface="+mj-ea"/>
              </a:rPr>
              <a:t>부  새 수익 기준서의 체계</a:t>
            </a:r>
            <a:endParaRPr lang="en-US" altLang="ko-KR" sz="2800" b="1" dirty="0" smtClean="0">
              <a:latin typeface="+mj-lt"/>
              <a:ea typeface="+mj-ea"/>
            </a:endParaRPr>
          </a:p>
          <a:p>
            <a:endParaRPr lang="en-US" altLang="ko-KR" sz="2800" b="1" dirty="0" smtClean="0">
              <a:latin typeface="+mj-lt"/>
              <a:ea typeface="+mj-ea"/>
            </a:endParaRPr>
          </a:p>
          <a:p>
            <a:r>
              <a:rPr lang="en-US" altLang="ko-KR" sz="2800" b="1" dirty="0" smtClean="0">
                <a:latin typeface="+mj-lt"/>
                <a:ea typeface="+mj-ea"/>
              </a:rPr>
              <a:t>2 </a:t>
            </a:r>
            <a:r>
              <a:rPr lang="ko-KR" altLang="en-US" sz="2800" b="1" dirty="0" smtClean="0">
                <a:latin typeface="+mj-lt"/>
                <a:ea typeface="+mj-ea"/>
              </a:rPr>
              <a:t>부  </a:t>
            </a:r>
            <a:r>
              <a:rPr lang="en-US" altLang="ko-KR" sz="2800" b="1" dirty="0" smtClean="0">
                <a:latin typeface="+mj-lt"/>
                <a:ea typeface="+mj-ea"/>
              </a:rPr>
              <a:t>5</a:t>
            </a:r>
            <a:r>
              <a:rPr lang="ko-KR" altLang="en-US" sz="2800" b="1" dirty="0" smtClean="0">
                <a:latin typeface="+mj-lt"/>
                <a:ea typeface="+mj-ea"/>
              </a:rPr>
              <a:t>단계법 </a:t>
            </a:r>
            <a:endParaRPr lang="en-US" altLang="ko-KR" sz="2800" b="1" dirty="0" smtClean="0">
              <a:latin typeface="+mj-lt"/>
              <a:ea typeface="+mj-ea"/>
            </a:endParaRPr>
          </a:p>
          <a:p>
            <a:endParaRPr lang="en-US" altLang="ko-KR" sz="2800" b="1" dirty="0" smtClean="0">
              <a:latin typeface="+mj-lt"/>
              <a:ea typeface="+mj-ea"/>
            </a:endParaRPr>
          </a:p>
          <a:p>
            <a:r>
              <a:rPr lang="en-US" altLang="ko-KR" sz="2800" b="1" dirty="0" smtClean="0">
                <a:latin typeface="+mj-lt"/>
                <a:ea typeface="+mj-ea"/>
              </a:rPr>
              <a:t>3</a:t>
            </a:r>
            <a:r>
              <a:rPr lang="ko-KR" altLang="en-US" sz="2800" b="1" dirty="0" smtClean="0">
                <a:latin typeface="+mj-lt"/>
                <a:ea typeface="+mj-ea"/>
              </a:rPr>
              <a:t> 부  그 밖의 고려사항</a:t>
            </a:r>
            <a:endParaRPr lang="en-US" altLang="ko-KR" sz="2800" b="1" dirty="0" smtClean="0">
              <a:latin typeface="+mj-lt"/>
              <a:ea typeface="+mj-ea"/>
            </a:endParaRPr>
          </a:p>
          <a:p>
            <a:endParaRPr lang="en-US" altLang="ko-KR" b="1" dirty="0" smtClean="0"/>
          </a:p>
          <a:p>
            <a:endParaRPr lang="en-US" altLang="ko-KR" b="1" dirty="0" smtClean="0"/>
          </a:p>
        </p:txBody>
      </p:sp>
      <p:sp>
        <p:nvSpPr>
          <p:cNvPr id="5" name="직사각형 4"/>
          <p:cNvSpPr/>
          <p:nvPr/>
        </p:nvSpPr>
        <p:spPr>
          <a:xfrm>
            <a:off x="1475656" y="1916832"/>
            <a:ext cx="5256584" cy="936104"/>
          </a:xfrm>
          <a:prstGeom prst="rect">
            <a:avLst/>
          </a:prstGeom>
          <a:solidFill>
            <a:schemeClr val="tx2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24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배경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5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0" name="Rounded Rectangle 52"/>
          <p:cNvSpPr/>
          <p:nvPr/>
        </p:nvSpPr>
        <p:spPr bwMode="ltGray">
          <a:xfrm>
            <a:off x="1259632" y="3356992"/>
            <a:ext cx="6768752" cy="662742"/>
          </a:xfrm>
          <a:prstGeom prst="roundRect">
            <a:avLst/>
          </a:prstGeom>
          <a:solidFill>
            <a:srgbClr val="00338D">
              <a:alpha val="25098"/>
            </a:srgbClr>
          </a:solidFill>
          <a:ln>
            <a:solidFill>
              <a:srgbClr val="00338D">
                <a:alpha val="25098"/>
              </a:srgbClr>
            </a:solidFill>
            <a:headEnd/>
            <a:tailEnd/>
          </a:ln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chemeClr val="tx1"/>
                </a:solidFill>
                <a:cs typeface="Arial" pitchFamily="34" charset="0"/>
              </a:rPr>
              <a:t>단일의 모형</a:t>
            </a:r>
            <a:endParaRPr lang="en-US" altLang="ko-KR" sz="24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187624" y="1268761"/>
            <a:ext cx="3078088" cy="9361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/>
            <a:r>
              <a:rPr lang="ko-KR" altLang="en-US" sz="2600" b="1" spc="-150" dirty="0" smtClean="0">
                <a:solidFill>
                  <a:prstClr val="black"/>
                </a:solidFill>
                <a:latin typeface="+mj-lt"/>
              </a:rPr>
              <a:t> </a:t>
            </a:r>
            <a:r>
              <a:rPr lang="en-US" altLang="ko-KR" sz="2600" b="1" spc="-150" dirty="0" smtClean="0">
                <a:solidFill>
                  <a:prstClr val="black"/>
                </a:solidFill>
                <a:latin typeface="+mj-lt"/>
              </a:rPr>
              <a:t>US GAAP</a:t>
            </a:r>
          </a:p>
          <a:p>
            <a:pPr algn="ctr" latinLnBrk="0"/>
            <a:r>
              <a:rPr lang="ko-KR" altLang="en-US" sz="2600" b="1" spc="-150" dirty="0" smtClean="0">
                <a:solidFill>
                  <a:srgbClr val="FF0000"/>
                </a:solidFill>
                <a:latin typeface="+mj-lt"/>
              </a:rPr>
              <a:t>너무 세부적</a:t>
            </a:r>
            <a:endParaRPr lang="ko-KR" altLang="en-US" sz="2600" b="1" spc="-15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4734272" y="1268761"/>
            <a:ext cx="3078088" cy="9361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/>
            <a:r>
              <a:rPr lang="ko-KR" altLang="en-US" sz="2600" b="1" spc="-150" dirty="0" smtClean="0">
                <a:solidFill>
                  <a:prstClr val="black"/>
                </a:solidFill>
                <a:latin typeface="+mj-ea"/>
                <a:ea typeface="+mj-ea"/>
              </a:rPr>
              <a:t> </a:t>
            </a:r>
            <a:r>
              <a:rPr lang="en-US" altLang="ko-KR" sz="2600" b="1" spc="-150" dirty="0" smtClean="0">
                <a:solidFill>
                  <a:prstClr val="black"/>
                </a:solidFill>
                <a:latin typeface="+mj-ea"/>
                <a:ea typeface="+mj-ea"/>
              </a:rPr>
              <a:t>IFRS</a:t>
            </a:r>
          </a:p>
          <a:p>
            <a:pPr algn="ctr" latinLnBrk="0"/>
            <a:r>
              <a:rPr lang="ko-KR" altLang="en-US" sz="2600" b="1" spc="-150" dirty="0" smtClean="0">
                <a:solidFill>
                  <a:srgbClr val="FF0000"/>
                </a:solidFill>
                <a:latin typeface="+mj-ea"/>
                <a:ea typeface="+mj-ea"/>
              </a:rPr>
              <a:t>너무 </a:t>
            </a:r>
            <a:r>
              <a:rPr lang="en-US" altLang="ko-KR" sz="2600" b="1" spc="-150" dirty="0" smtClean="0">
                <a:solidFill>
                  <a:srgbClr val="FF0000"/>
                </a:solidFill>
                <a:latin typeface="+mj-ea"/>
                <a:ea typeface="+mj-ea"/>
              </a:rPr>
              <a:t>simple </a:t>
            </a:r>
            <a:endParaRPr lang="ko-KR" altLang="en-US" sz="2600" b="1" spc="-15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6" name="갈매기형 수장 15"/>
          <p:cNvSpPr/>
          <p:nvPr/>
        </p:nvSpPr>
        <p:spPr>
          <a:xfrm rot="5400000">
            <a:off x="4121950" y="1790818"/>
            <a:ext cx="864096" cy="1980220"/>
          </a:xfrm>
          <a:prstGeom prst="chevr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240" dirty="0">
              <a:solidFill>
                <a:prstClr val="white"/>
              </a:solidFill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827584" y="4365104"/>
            <a:ext cx="2160240" cy="1080120"/>
          </a:xfrm>
          <a:prstGeom prst="ellipse">
            <a:avLst/>
          </a:prstGeom>
          <a:solidFill>
            <a:schemeClr val="accent2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240" dirty="0" smtClean="0">
                <a:solidFill>
                  <a:schemeClr val="tx1"/>
                </a:solidFill>
              </a:rPr>
              <a:t>명확한  </a:t>
            </a:r>
            <a:endParaRPr lang="en-US" altLang="ko-KR" sz="2400" b="1" spc="-24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2400" b="1" spc="-240" dirty="0" smtClean="0">
                <a:solidFill>
                  <a:schemeClr val="tx1"/>
                </a:solidFill>
              </a:rPr>
              <a:t>체계</a:t>
            </a:r>
            <a:endParaRPr lang="ko-KR" altLang="en-US" sz="2400" b="1" spc="-240" dirty="0">
              <a:solidFill>
                <a:schemeClr val="tx1"/>
              </a:solidFill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3419872" y="4365104"/>
            <a:ext cx="2232248" cy="1080120"/>
          </a:xfrm>
          <a:prstGeom prst="ellipse">
            <a:avLst/>
          </a:prstGeom>
          <a:solidFill>
            <a:schemeClr val="accent2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240" dirty="0" smtClean="0">
                <a:solidFill>
                  <a:schemeClr val="tx1"/>
                </a:solidFill>
              </a:rPr>
              <a:t>공시 </a:t>
            </a:r>
            <a:endParaRPr lang="en-US" altLang="ko-KR" sz="2400" b="1" spc="-24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2400" b="1" spc="-240" dirty="0" smtClean="0">
                <a:solidFill>
                  <a:schemeClr val="tx1"/>
                </a:solidFill>
              </a:rPr>
              <a:t>이해가능성</a:t>
            </a:r>
            <a:endParaRPr lang="ko-KR" altLang="en-US" sz="2400" b="1" spc="-240" dirty="0">
              <a:solidFill>
                <a:schemeClr val="tx1"/>
              </a:solidFill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6084168" y="4365104"/>
            <a:ext cx="2232248" cy="1080120"/>
          </a:xfrm>
          <a:prstGeom prst="ellipse">
            <a:avLst/>
          </a:prstGeom>
          <a:solidFill>
            <a:schemeClr val="accent2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240" dirty="0" smtClean="0">
                <a:solidFill>
                  <a:schemeClr val="tx1"/>
                </a:solidFill>
              </a:rPr>
              <a:t>비교가능성</a:t>
            </a:r>
            <a:endParaRPr lang="ko-KR" altLang="en-US" sz="2400" b="1" spc="-240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076056" y="5676238"/>
            <a:ext cx="2880320" cy="6480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240" dirty="0" smtClean="0">
                <a:solidFill>
                  <a:prstClr val="white"/>
                </a:solidFill>
              </a:rPr>
              <a:t>보강적 질적 특성</a:t>
            </a:r>
            <a:r>
              <a:rPr lang="en-US" altLang="ko-KR" sz="2800" b="1" spc="-240" dirty="0" smtClean="0">
                <a:solidFill>
                  <a:prstClr val="white"/>
                </a:solidFill>
              </a:rPr>
              <a:t>!!</a:t>
            </a:r>
            <a:endParaRPr lang="ko-KR" altLang="en-US" sz="2800" b="1" spc="-240" dirty="0">
              <a:solidFill>
                <a:prstClr val="white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203848" y="4149080"/>
            <a:ext cx="5328592" cy="15121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24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적용범위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6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0" name="Rounded Rectangle 52"/>
          <p:cNvSpPr/>
          <p:nvPr/>
        </p:nvSpPr>
        <p:spPr bwMode="ltGray">
          <a:xfrm>
            <a:off x="1259632" y="4782482"/>
            <a:ext cx="6768752" cy="662742"/>
          </a:xfrm>
          <a:prstGeom prst="roundRect">
            <a:avLst/>
          </a:prstGeom>
          <a:solidFill>
            <a:srgbClr val="00338D">
              <a:alpha val="25098"/>
            </a:srgbClr>
          </a:solidFill>
          <a:ln>
            <a:solidFill>
              <a:srgbClr val="00338D">
                <a:alpha val="25098"/>
              </a:srgbClr>
            </a:solidFill>
            <a:headEnd/>
            <a:tailEnd/>
          </a:ln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ko-KR" altLang="en-US" sz="3200" b="1" smtClean="0">
                <a:solidFill>
                  <a:srgbClr val="FF0000"/>
                </a:solidFill>
                <a:cs typeface="Arial" pitchFamily="34" charset="0"/>
              </a:rPr>
              <a:t>모든 고객과의 계약에 </a:t>
            </a:r>
            <a:r>
              <a:rPr lang="ko-KR" altLang="en-US" sz="3200" b="1" dirty="0" smtClean="0">
                <a:solidFill>
                  <a:srgbClr val="FF0000"/>
                </a:solidFill>
                <a:cs typeface="Arial" pitchFamily="34" charset="0"/>
              </a:rPr>
              <a:t>적용</a:t>
            </a:r>
            <a:r>
              <a:rPr lang="en-US" altLang="ko-KR" sz="3200" b="1" dirty="0" smtClean="0">
                <a:solidFill>
                  <a:srgbClr val="FF0000"/>
                </a:solidFill>
                <a:cs typeface="Arial" pitchFamily="34" charset="0"/>
              </a:rPr>
              <a:t>!!</a:t>
            </a:r>
          </a:p>
        </p:txBody>
      </p:sp>
      <p:sp>
        <p:nvSpPr>
          <p:cNvPr id="17" name="타원 16"/>
          <p:cNvSpPr/>
          <p:nvPr/>
        </p:nvSpPr>
        <p:spPr>
          <a:xfrm>
            <a:off x="236530" y="1758146"/>
            <a:ext cx="1811814" cy="1080120"/>
          </a:xfrm>
          <a:prstGeom prst="ellipse">
            <a:avLst/>
          </a:prstGeom>
          <a:solidFill>
            <a:schemeClr val="accent2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240" dirty="0" smtClean="0">
                <a:solidFill>
                  <a:schemeClr val="tx1"/>
                </a:solidFill>
              </a:rPr>
              <a:t>리스</a:t>
            </a:r>
            <a:endParaRPr lang="ko-KR" altLang="en-US" sz="2400" b="1" spc="-240" dirty="0">
              <a:solidFill>
                <a:schemeClr val="tx1"/>
              </a:solidFill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2180746" y="1758146"/>
            <a:ext cx="1872208" cy="1080120"/>
          </a:xfrm>
          <a:prstGeom prst="ellipse">
            <a:avLst/>
          </a:prstGeom>
          <a:solidFill>
            <a:schemeClr val="accent2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240" dirty="0" smtClean="0">
                <a:solidFill>
                  <a:schemeClr val="tx1"/>
                </a:solidFill>
              </a:rPr>
              <a:t>보험계약</a:t>
            </a:r>
            <a:endParaRPr lang="ko-KR" altLang="en-US" sz="2400" b="1" spc="-240" dirty="0">
              <a:solidFill>
                <a:schemeClr val="tx1"/>
              </a:solidFill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4196970" y="1686138"/>
            <a:ext cx="1872208" cy="1080120"/>
          </a:xfrm>
          <a:prstGeom prst="ellipse">
            <a:avLst/>
          </a:prstGeom>
          <a:solidFill>
            <a:schemeClr val="accent2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240" dirty="0" smtClean="0">
                <a:solidFill>
                  <a:schemeClr val="tx1"/>
                </a:solidFill>
              </a:rPr>
              <a:t>금융상품</a:t>
            </a:r>
            <a:endParaRPr lang="ko-KR" altLang="en-US" sz="2400" b="1" spc="-240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131840" y="3558346"/>
            <a:ext cx="2592288" cy="6480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240" dirty="0" smtClean="0">
                <a:solidFill>
                  <a:prstClr val="white"/>
                </a:solidFill>
              </a:rPr>
              <a:t>제외</a:t>
            </a:r>
            <a:r>
              <a:rPr lang="en-US" altLang="ko-KR" sz="2800" b="1" spc="-240" dirty="0" smtClean="0">
                <a:solidFill>
                  <a:prstClr val="white"/>
                </a:solidFill>
              </a:rPr>
              <a:t>!!</a:t>
            </a:r>
            <a:endParaRPr lang="ko-KR" altLang="en-US" sz="2800" b="1" spc="-240" dirty="0" smtClean="0">
              <a:solidFill>
                <a:prstClr val="white"/>
              </a:solidFill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6225242" y="1686138"/>
            <a:ext cx="2699792" cy="1080120"/>
          </a:xfrm>
          <a:prstGeom prst="ellipse">
            <a:avLst/>
          </a:prstGeom>
          <a:solidFill>
            <a:schemeClr val="accent2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240" dirty="0" smtClean="0">
                <a:solidFill>
                  <a:schemeClr val="tx1"/>
                </a:solidFill>
              </a:rPr>
              <a:t>특정 </a:t>
            </a:r>
            <a:endParaRPr lang="en-US" altLang="ko-KR" sz="2400" b="1" spc="-24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2400" b="1" spc="-240" dirty="0" smtClean="0">
                <a:solidFill>
                  <a:schemeClr val="tx1"/>
                </a:solidFill>
              </a:rPr>
              <a:t>비화폐성교환</a:t>
            </a:r>
            <a:endParaRPr lang="ko-KR" altLang="en-US" sz="2400" b="1" spc="-240" dirty="0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79512" y="1542122"/>
            <a:ext cx="8784976" cy="15121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24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0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기존 기준서 대체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7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236530" y="1916832"/>
            <a:ext cx="1811814" cy="1080120"/>
          </a:xfrm>
          <a:prstGeom prst="ellipse">
            <a:avLst/>
          </a:prstGeom>
          <a:solidFill>
            <a:schemeClr val="accent2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240" dirty="0" smtClean="0">
                <a:solidFill>
                  <a:schemeClr val="tx1"/>
                </a:solidFill>
              </a:rPr>
              <a:t>건설계약</a:t>
            </a:r>
            <a:endParaRPr lang="ko-KR" altLang="en-US" sz="2400" b="1" spc="-240" dirty="0">
              <a:solidFill>
                <a:schemeClr val="tx1"/>
              </a:solidFill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2180746" y="1916832"/>
            <a:ext cx="1872208" cy="1080120"/>
          </a:xfrm>
          <a:prstGeom prst="ellipse">
            <a:avLst/>
          </a:prstGeom>
          <a:solidFill>
            <a:schemeClr val="accent2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240" dirty="0" smtClean="0">
                <a:solidFill>
                  <a:schemeClr val="tx1"/>
                </a:solidFill>
              </a:rPr>
              <a:t>수익</a:t>
            </a:r>
            <a:endParaRPr lang="ko-KR" altLang="en-US" sz="2400" b="1" spc="-240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179512" y="1052736"/>
            <a:ext cx="2592288" cy="6480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240" dirty="0" smtClean="0">
                <a:solidFill>
                  <a:prstClr val="white"/>
                </a:solidFill>
              </a:rPr>
              <a:t>기존 기준서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179512" y="1700808"/>
            <a:ext cx="8784976" cy="15121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240" dirty="0">
              <a:solidFill>
                <a:prstClr val="white"/>
              </a:solidFill>
            </a:endParaRPr>
          </a:p>
        </p:txBody>
      </p:sp>
      <p:sp>
        <p:nvSpPr>
          <p:cNvPr id="40" name="타원 39"/>
          <p:cNvSpPr/>
          <p:nvPr/>
        </p:nvSpPr>
        <p:spPr>
          <a:xfrm>
            <a:off x="224482" y="4293096"/>
            <a:ext cx="1811814" cy="1491594"/>
          </a:xfrm>
          <a:prstGeom prst="ellipse">
            <a:avLst/>
          </a:prstGeom>
          <a:solidFill>
            <a:schemeClr val="accent2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240" dirty="0" smtClean="0">
                <a:solidFill>
                  <a:schemeClr val="tx1"/>
                </a:solidFill>
              </a:rPr>
              <a:t>고객충성제도</a:t>
            </a:r>
            <a:endParaRPr lang="ko-KR" altLang="en-US" sz="2400" b="1" spc="-240" dirty="0">
              <a:solidFill>
                <a:schemeClr val="tx1"/>
              </a:solidFill>
            </a:endParaRPr>
          </a:p>
        </p:txBody>
      </p:sp>
      <p:sp>
        <p:nvSpPr>
          <p:cNvPr id="41" name="타원 40"/>
          <p:cNvSpPr/>
          <p:nvPr/>
        </p:nvSpPr>
        <p:spPr>
          <a:xfrm>
            <a:off x="2168698" y="4293096"/>
            <a:ext cx="1872208" cy="1491594"/>
          </a:xfrm>
          <a:prstGeom prst="ellipse">
            <a:avLst/>
          </a:prstGeom>
          <a:solidFill>
            <a:schemeClr val="accent2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240" dirty="0" smtClean="0">
                <a:solidFill>
                  <a:schemeClr val="tx1"/>
                </a:solidFill>
              </a:rPr>
              <a:t>부동산 건설약정</a:t>
            </a:r>
            <a:endParaRPr lang="ko-KR" altLang="en-US" sz="2400" b="1" spc="-240" dirty="0">
              <a:solidFill>
                <a:schemeClr val="tx1"/>
              </a:solidFill>
            </a:endParaRPr>
          </a:p>
        </p:txBody>
      </p:sp>
      <p:sp>
        <p:nvSpPr>
          <p:cNvPr id="42" name="타원 41"/>
          <p:cNvSpPr/>
          <p:nvPr/>
        </p:nvSpPr>
        <p:spPr>
          <a:xfrm>
            <a:off x="4184922" y="4221088"/>
            <a:ext cx="1872208" cy="1491594"/>
          </a:xfrm>
          <a:prstGeom prst="ellipse">
            <a:avLst/>
          </a:prstGeom>
          <a:solidFill>
            <a:schemeClr val="accent2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240" dirty="0" smtClean="0">
                <a:solidFill>
                  <a:schemeClr val="tx1"/>
                </a:solidFill>
              </a:rPr>
              <a:t>고객으로부터의 자산이전</a:t>
            </a:r>
            <a:endParaRPr lang="ko-KR" altLang="en-US" sz="2400" b="1" spc="-240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67464" y="3429000"/>
            <a:ext cx="2592288" cy="6480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240" dirty="0" smtClean="0">
                <a:solidFill>
                  <a:prstClr val="white"/>
                </a:solidFill>
              </a:rPr>
              <a:t>기존 해석서</a:t>
            </a:r>
          </a:p>
        </p:txBody>
      </p:sp>
      <p:sp>
        <p:nvSpPr>
          <p:cNvPr id="44" name="타원 43"/>
          <p:cNvSpPr/>
          <p:nvPr/>
        </p:nvSpPr>
        <p:spPr>
          <a:xfrm>
            <a:off x="6213194" y="4221088"/>
            <a:ext cx="2699792" cy="1491594"/>
          </a:xfrm>
          <a:prstGeom prst="ellipse">
            <a:avLst/>
          </a:prstGeom>
          <a:solidFill>
            <a:schemeClr val="accent2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240" dirty="0" smtClean="0">
                <a:solidFill>
                  <a:schemeClr val="tx1"/>
                </a:solidFill>
              </a:rPr>
              <a:t>수익</a:t>
            </a:r>
            <a:r>
              <a:rPr lang="en-US" altLang="ko-KR" sz="2400" b="1" spc="-240" dirty="0" smtClean="0">
                <a:solidFill>
                  <a:schemeClr val="tx1"/>
                </a:solidFill>
              </a:rPr>
              <a:t>: </a:t>
            </a:r>
          </a:p>
          <a:p>
            <a:pPr algn="ctr"/>
            <a:r>
              <a:rPr lang="ko-KR" altLang="en-US" sz="2400" b="1" spc="-240" dirty="0" smtClean="0">
                <a:solidFill>
                  <a:schemeClr val="tx1"/>
                </a:solidFill>
              </a:rPr>
              <a:t>광고용역의  교환거래</a:t>
            </a:r>
            <a:endParaRPr lang="ko-KR" altLang="en-US" sz="2400" b="1" spc="-240" dirty="0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67464" y="4077072"/>
            <a:ext cx="8784976" cy="20882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24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핵심원칙</a:t>
            </a: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(1)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8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827584" y="4365104"/>
            <a:ext cx="1872208" cy="935732"/>
          </a:xfrm>
          <a:prstGeom prst="roundRect">
            <a:avLst/>
          </a:prstGeom>
          <a:solidFill>
            <a:srgbClr val="A51B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800" b="1" spc="-150" dirty="0" smtClean="0">
                <a:solidFill>
                  <a:prstClr val="white"/>
                </a:solidFill>
              </a:rPr>
              <a:t>기업</a:t>
            </a:r>
            <a:endParaRPr lang="ko-KR" altLang="en-US" sz="2800" b="1" spc="-150" dirty="0">
              <a:solidFill>
                <a:prstClr val="white"/>
              </a:solidFill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6444208" y="4437484"/>
            <a:ext cx="1872208" cy="93573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800" b="1" spc="-150" dirty="0" smtClean="0">
                <a:solidFill>
                  <a:prstClr val="white"/>
                </a:solidFill>
              </a:rPr>
              <a:t>고객</a:t>
            </a:r>
            <a:endParaRPr lang="ko-KR" altLang="en-US" sz="2800" b="1" spc="-150" dirty="0">
              <a:solidFill>
                <a:prstClr val="white"/>
              </a:solidFill>
            </a:endParaRPr>
          </a:p>
        </p:txBody>
      </p:sp>
      <p:cxnSp>
        <p:nvCxnSpPr>
          <p:cNvPr id="17" name="직선 화살표 연결선 16"/>
          <p:cNvCxnSpPr/>
          <p:nvPr/>
        </p:nvCxnSpPr>
        <p:spPr>
          <a:xfrm>
            <a:off x="3009032" y="4748690"/>
            <a:ext cx="3219152" cy="1016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/>
          <p:nvPr/>
        </p:nvCxnSpPr>
        <p:spPr>
          <a:xfrm flipH="1">
            <a:off x="2987824" y="4974874"/>
            <a:ext cx="3240360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4099997" y="4077072"/>
            <a:ext cx="864339" cy="6093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lnSpc>
                <a:spcPct val="120000"/>
              </a:lnSpc>
            </a:pPr>
            <a:r>
              <a:rPr lang="ko-KR" altLang="en-US" sz="2800" b="1" spc="-150" dirty="0" smtClean="0">
                <a:sym typeface="Wingdings" pitchFamily="2" charset="2"/>
              </a:rPr>
              <a:t>대가</a:t>
            </a:r>
            <a:endParaRPr lang="en-US" altLang="ko-KR" sz="2800" b="1" spc="-150" dirty="0">
              <a:sym typeface="Wingdings" pitchFamily="2" charset="2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536544" y="4995710"/>
            <a:ext cx="1991251" cy="6093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lnSpc>
                <a:spcPct val="120000"/>
              </a:lnSpc>
            </a:pPr>
            <a:r>
              <a:rPr lang="ko-KR" altLang="en-US" sz="2800" b="1" spc="-150" dirty="0" smtClean="0">
                <a:sym typeface="Wingdings" pitchFamily="2" charset="2"/>
              </a:rPr>
              <a:t>재화나 용역</a:t>
            </a:r>
            <a:endParaRPr lang="en-US" altLang="ko-KR" sz="2800" b="1" spc="-150" dirty="0">
              <a:sym typeface="Wingdings" pitchFamily="2" charset="2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79512" y="1052736"/>
            <a:ext cx="2592288" cy="6480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240" dirty="0" smtClean="0">
                <a:solidFill>
                  <a:prstClr val="white"/>
                </a:solidFill>
              </a:rPr>
              <a:t>핵심원칙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179512" y="1700808"/>
            <a:ext cx="8784976" cy="23042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2400" b="1" spc="-240" dirty="0" smtClean="0">
                <a:solidFill>
                  <a:schemeClr val="tx1"/>
                </a:solidFill>
                <a:latin typeface="+mj-ea"/>
                <a:ea typeface="+mj-ea"/>
              </a:rPr>
              <a:t>① 약속한 재화나 용역이 </a:t>
            </a:r>
            <a:endParaRPr lang="en-US" altLang="ko-KR" sz="2400" b="1" spc="-24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2400" b="1" spc="-240" dirty="0" smtClean="0">
                <a:solidFill>
                  <a:schemeClr val="tx1"/>
                </a:solidFill>
                <a:latin typeface="+mj-ea"/>
                <a:ea typeface="+mj-ea"/>
              </a:rPr>
              <a:t>② 고객에게 이전되는 것이 나타나도록</a:t>
            </a:r>
          </a:p>
          <a:p>
            <a:pPr>
              <a:lnSpc>
                <a:spcPct val="150000"/>
              </a:lnSpc>
            </a:pPr>
            <a:r>
              <a:rPr lang="ko-KR" altLang="en-US" sz="2400" b="1" spc="-240" dirty="0" smtClean="0">
                <a:solidFill>
                  <a:schemeClr val="tx1"/>
                </a:solidFill>
                <a:latin typeface="+mj-ea"/>
                <a:ea typeface="+mj-ea"/>
              </a:rPr>
              <a:t>③ 재화나 용역과 교환하여 권리가 있을 것으로 예상하는 대가를 </a:t>
            </a:r>
            <a:endParaRPr lang="en-US" altLang="ko-KR" sz="2400" b="1" spc="-24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2400" b="1" spc="-240" dirty="0" smtClean="0">
                <a:solidFill>
                  <a:schemeClr val="tx1"/>
                </a:solidFill>
                <a:latin typeface="+mj-ea"/>
                <a:ea typeface="+mj-ea"/>
              </a:rPr>
              <a:t>    수익으로 인식</a:t>
            </a:r>
            <a:endParaRPr lang="ko-KR" altLang="en-US" sz="2400" b="1" spc="-24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핵심원칙</a:t>
            </a: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(2)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79512" y="980728"/>
            <a:ext cx="8784976" cy="648072"/>
          </a:xfrm>
          <a:prstGeom prst="rect">
            <a:avLst/>
          </a:prstGeom>
          <a:solidFill>
            <a:schemeClr val="accent5">
              <a:lumMod val="60000"/>
              <a:lumOff val="4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b="1" spc="-240" dirty="0" smtClean="0">
                <a:solidFill>
                  <a:schemeClr val="tx1"/>
                </a:solidFill>
              </a:rPr>
              <a:t>① 약속한 재화나 용역이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179512" y="1628800"/>
            <a:ext cx="8784976" cy="10081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spc="-240" dirty="0" smtClean="0">
                <a:solidFill>
                  <a:schemeClr val="tx1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endParaRPr lang="ko-KR" altLang="en-US" sz="2400" b="1" spc="-24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79512" y="2780928"/>
            <a:ext cx="8784976" cy="648072"/>
          </a:xfrm>
          <a:prstGeom prst="rect">
            <a:avLst/>
          </a:prstGeom>
          <a:solidFill>
            <a:schemeClr val="accent5">
              <a:lumMod val="60000"/>
              <a:lumOff val="4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b="1" spc="-240" dirty="0" smtClean="0">
                <a:solidFill>
                  <a:schemeClr val="tx1"/>
                </a:solidFill>
              </a:rPr>
              <a:t>② 고객에게 이전되는 것이 나타나도록</a:t>
            </a:r>
          </a:p>
        </p:txBody>
      </p:sp>
      <p:sp>
        <p:nvSpPr>
          <p:cNvPr id="23" name="모서리가 둥근 직사각형 22"/>
          <p:cNvSpPr/>
          <p:nvPr/>
        </p:nvSpPr>
        <p:spPr>
          <a:xfrm>
            <a:off x="395536" y="1845197"/>
            <a:ext cx="3600400" cy="6477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400" b="1" spc="-150" dirty="0" smtClean="0">
                <a:solidFill>
                  <a:prstClr val="white"/>
                </a:solidFill>
              </a:rPr>
              <a:t>주로 계약 단위</a:t>
            </a:r>
            <a:endParaRPr lang="ko-KR" altLang="en-US" sz="2400" b="1" spc="-150" dirty="0">
              <a:solidFill>
                <a:prstClr val="white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5292080" y="1845197"/>
            <a:ext cx="3600400" cy="647700"/>
          </a:xfrm>
          <a:prstGeom prst="roundRect">
            <a:avLst/>
          </a:prstGeom>
          <a:solidFill>
            <a:srgbClr val="A51B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400" b="1" spc="-150" dirty="0" smtClean="0">
                <a:solidFill>
                  <a:prstClr val="white"/>
                </a:solidFill>
              </a:rPr>
              <a:t>이행의무</a:t>
            </a:r>
            <a:endParaRPr lang="ko-KR" altLang="en-US" sz="2400" b="1" spc="-150" dirty="0">
              <a:solidFill>
                <a:prstClr val="white"/>
              </a:solidFill>
            </a:endParaRPr>
          </a:p>
        </p:txBody>
      </p:sp>
      <p:sp>
        <p:nvSpPr>
          <p:cNvPr id="27" name="AutoShape 6"/>
          <p:cNvSpPr>
            <a:spLocks noChangeArrowheads="1"/>
          </p:cNvSpPr>
          <p:nvPr/>
        </p:nvSpPr>
        <p:spPr bwMode="blackWhite">
          <a:xfrm rot="16200000">
            <a:off x="4211960" y="1916833"/>
            <a:ext cx="936104" cy="504056"/>
          </a:xfrm>
          <a:prstGeom prst="downArrow">
            <a:avLst>
              <a:gd name="adj1" fmla="val 50000"/>
              <a:gd name="adj2" fmla="val 49341"/>
            </a:avLst>
          </a:prstGeom>
          <a:solidFill>
            <a:srgbClr val="C84E00"/>
          </a:solidFill>
          <a:ln>
            <a:solidFill>
              <a:srgbClr val="C84E00"/>
            </a:solidFill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en-GB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79512" y="3429000"/>
            <a:ext cx="8784976" cy="10081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spc="-240" dirty="0" smtClean="0">
                <a:solidFill>
                  <a:schemeClr val="tx1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endParaRPr lang="ko-KR" altLang="en-US" sz="2400" b="1" spc="-24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395536" y="3645397"/>
            <a:ext cx="3600400" cy="6477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400" b="1" spc="-150" dirty="0" smtClean="0">
                <a:solidFill>
                  <a:prstClr val="white"/>
                </a:solidFill>
              </a:rPr>
              <a:t>위험과 보상</a:t>
            </a:r>
            <a:endParaRPr lang="ko-KR" altLang="en-US" sz="2400" b="1" spc="-150" dirty="0">
              <a:solidFill>
                <a:prstClr val="white"/>
              </a:solidFill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5292080" y="3645397"/>
            <a:ext cx="3600400" cy="647700"/>
          </a:xfrm>
          <a:prstGeom prst="roundRect">
            <a:avLst/>
          </a:prstGeom>
          <a:solidFill>
            <a:srgbClr val="A51B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400" b="1" spc="-150" dirty="0" smtClean="0">
                <a:solidFill>
                  <a:prstClr val="white"/>
                </a:solidFill>
              </a:rPr>
              <a:t>통제지표</a:t>
            </a:r>
            <a:endParaRPr lang="ko-KR" altLang="en-US" sz="2400" b="1" spc="-150" dirty="0">
              <a:solidFill>
                <a:prstClr val="white"/>
              </a:solidFill>
            </a:endParaRPr>
          </a:p>
        </p:txBody>
      </p:sp>
      <p:sp>
        <p:nvSpPr>
          <p:cNvPr id="32" name="AutoShape 6"/>
          <p:cNvSpPr>
            <a:spLocks noChangeArrowheads="1"/>
          </p:cNvSpPr>
          <p:nvPr/>
        </p:nvSpPr>
        <p:spPr bwMode="blackWhite">
          <a:xfrm rot="16200000">
            <a:off x="4211960" y="3717033"/>
            <a:ext cx="936104" cy="504056"/>
          </a:xfrm>
          <a:prstGeom prst="downArrow">
            <a:avLst>
              <a:gd name="adj1" fmla="val 50000"/>
              <a:gd name="adj2" fmla="val 49341"/>
            </a:avLst>
          </a:prstGeom>
          <a:solidFill>
            <a:srgbClr val="C84E00"/>
          </a:solidFill>
          <a:ln>
            <a:solidFill>
              <a:srgbClr val="C84E00"/>
            </a:solidFill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en-GB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179512" y="4653135"/>
            <a:ext cx="8784976" cy="648072"/>
          </a:xfrm>
          <a:prstGeom prst="rect">
            <a:avLst/>
          </a:prstGeom>
          <a:solidFill>
            <a:schemeClr val="accent5">
              <a:lumMod val="60000"/>
              <a:lumOff val="4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b="1" spc="-240" dirty="0" smtClean="0">
                <a:solidFill>
                  <a:schemeClr val="tx1"/>
                </a:solidFill>
              </a:rPr>
              <a:t>③ 재화나 용역과 교환하여 권리가 있을 예상 대가를 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179512" y="5301207"/>
            <a:ext cx="8784976" cy="10081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spc="-240" dirty="0" smtClean="0">
                <a:solidFill>
                  <a:schemeClr val="tx1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endParaRPr lang="ko-KR" altLang="en-US" sz="2400" b="1" spc="-24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395536" y="5517604"/>
            <a:ext cx="3600400" cy="6477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400" b="1" spc="-150" dirty="0" smtClean="0">
                <a:solidFill>
                  <a:prstClr val="white"/>
                </a:solidFill>
              </a:rPr>
              <a:t>계약의 거래가격 기준</a:t>
            </a:r>
            <a:endParaRPr lang="ko-KR" altLang="en-US" sz="2400" b="1" spc="-150" dirty="0">
              <a:solidFill>
                <a:prstClr val="white"/>
              </a:solidFill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5292080" y="5517604"/>
            <a:ext cx="3600400" cy="647700"/>
          </a:xfrm>
          <a:prstGeom prst="roundRect">
            <a:avLst/>
          </a:prstGeom>
          <a:solidFill>
            <a:srgbClr val="A51B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400" b="1" spc="-150" dirty="0" smtClean="0">
                <a:solidFill>
                  <a:prstClr val="white"/>
                </a:solidFill>
              </a:rPr>
              <a:t>배분된 거래가격 기준 </a:t>
            </a:r>
            <a:endParaRPr lang="ko-KR" altLang="en-US" sz="2400" b="1" spc="-150" dirty="0">
              <a:solidFill>
                <a:prstClr val="white"/>
              </a:solidFill>
            </a:endParaRPr>
          </a:p>
        </p:txBody>
      </p:sp>
      <p:sp>
        <p:nvSpPr>
          <p:cNvPr id="37" name="AutoShape 6"/>
          <p:cNvSpPr>
            <a:spLocks noChangeArrowheads="1"/>
          </p:cNvSpPr>
          <p:nvPr/>
        </p:nvSpPr>
        <p:spPr bwMode="blackWhite">
          <a:xfrm rot="16200000">
            <a:off x="4211960" y="5589240"/>
            <a:ext cx="936104" cy="504056"/>
          </a:xfrm>
          <a:prstGeom prst="downArrow">
            <a:avLst>
              <a:gd name="adj1" fmla="val 50000"/>
              <a:gd name="adj2" fmla="val 49341"/>
            </a:avLst>
          </a:prstGeom>
          <a:solidFill>
            <a:srgbClr val="C84E00"/>
          </a:solidFill>
          <a:ln>
            <a:solidFill>
              <a:srgbClr val="C84E00"/>
            </a:solidFill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en-GB" sz="20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3" grpId="0" animBg="1"/>
      <p:bldP spid="24" grpId="0" animBg="1"/>
      <p:bldP spid="24" grpId="1" animBg="1"/>
      <p:bldP spid="27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단계법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10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836812"/>
            <a:ext cx="23050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1556" y="1844824"/>
            <a:ext cx="33147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3453358"/>
            <a:ext cx="25908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85406" y="3412976"/>
            <a:ext cx="29908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95517" y="1836812"/>
            <a:ext cx="90487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4" y="4357092"/>
            <a:ext cx="19240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단계법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11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23050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>
          <a:xfrm>
            <a:off x="755576" y="2038196"/>
            <a:ext cx="741682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계약</a:t>
            </a:r>
            <a:r>
              <a:rPr lang="ko-KR" altLang="en-US" sz="2400" dirty="0" smtClean="0"/>
              <a:t>은 둘 이상의 당사자들 간에 강제할 수 있는 권리와 의무가 생기는 약정</a:t>
            </a:r>
            <a:endParaRPr lang="en-US" altLang="ko-KR" sz="2400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/>
              <a:t>서면 계약만이 아니라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구두나 사업상 관행에 따른 </a:t>
            </a:r>
            <a:r>
              <a:rPr lang="ko-KR" altLang="en-US" sz="2400" b="1" dirty="0" smtClean="0"/>
              <a:t>내재된 약속</a:t>
            </a:r>
            <a:r>
              <a:rPr lang="ko-KR" altLang="en-US" sz="2400" dirty="0" smtClean="0"/>
              <a:t>도 포함</a:t>
            </a:r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/>
              <a:t>계약 개시 시점에 거래가격의 </a:t>
            </a:r>
            <a:r>
              <a:rPr lang="ko-KR" altLang="en-US" sz="2400" b="1" dirty="0" smtClean="0"/>
              <a:t>회수가능성</a:t>
            </a:r>
            <a:r>
              <a:rPr lang="ko-KR" altLang="en-US" sz="2400" dirty="0" smtClean="0"/>
              <a:t>을 평가</a:t>
            </a:r>
          </a:p>
          <a:p>
            <a:pPr marL="269875" indent="-269875" fontAlgn="base">
              <a:buFont typeface="Wingdings" pitchFamily="2" charset="2"/>
              <a:buChar char="§"/>
            </a:pPr>
            <a:endParaRPr lang="ko-KR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단계법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12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55576" y="1890698"/>
            <a:ext cx="74168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/>
              <a:t>계약은 고객에게 재화나 용역을 이전하는 약속</a:t>
            </a:r>
            <a:endParaRPr lang="en-US" altLang="ko-KR" sz="2400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/>
              <a:t>재화나 용역을 이전하는 약속이 </a:t>
            </a:r>
            <a:r>
              <a:rPr lang="ko-KR" altLang="en-US" sz="2400" b="1" dirty="0" smtClean="0"/>
              <a:t>구별되는 경우 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</a:pPr>
            <a:r>
              <a:rPr lang="en-US" altLang="ko-KR" sz="2400" dirty="0" smtClean="0">
                <a:sym typeface="Wingdings" pitchFamily="2" charset="2"/>
              </a:rPr>
              <a:t>    “</a:t>
            </a:r>
            <a:r>
              <a:rPr lang="ko-KR" altLang="en-US" sz="2400" b="1" dirty="0" smtClean="0">
                <a:sym typeface="Wingdings" pitchFamily="2" charset="2"/>
              </a:rPr>
              <a:t>이행의무</a:t>
            </a:r>
            <a:r>
              <a:rPr lang="en-US" altLang="ko-KR" sz="2400" b="1" dirty="0" smtClean="0">
                <a:sym typeface="Wingdings" pitchFamily="2" charset="2"/>
              </a:rPr>
              <a:t>”</a:t>
            </a:r>
            <a:r>
              <a:rPr lang="ko-KR" altLang="en-US" sz="2400" b="1" dirty="0" smtClean="0">
                <a:sym typeface="Wingdings" pitchFamily="2" charset="2"/>
              </a:rPr>
              <a:t>로 분리하여 회계처리</a:t>
            </a:r>
            <a:endParaRPr lang="en-US" altLang="ko-KR" sz="2400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>
                <a:sym typeface="Wingdings" pitchFamily="2" charset="2"/>
              </a:rPr>
              <a:t>예</a:t>
            </a:r>
            <a:r>
              <a:rPr lang="en-US" altLang="ko-KR" sz="2400" dirty="0" smtClean="0">
                <a:sym typeface="Wingdings" pitchFamily="2" charset="2"/>
              </a:rPr>
              <a:t>: </a:t>
            </a:r>
            <a:r>
              <a:rPr lang="ko-KR" altLang="en-US" sz="2400" dirty="0" smtClean="0">
                <a:sym typeface="Wingdings" pitchFamily="2" charset="2"/>
              </a:rPr>
              <a:t>휴대폰 단말기와 통신서비스를 제공하는 계약</a:t>
            </a:r>
            <a:endParaRPr lang="en-US" altLang="ko-KR" sz="2400" dirty="0" smtClean="0">
              <a:sym typeface="Wingdings" pitchFamily="2" charset="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980728"/>
            <a:ext cx="23145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단계법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13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55576" y="1772816"/>
            <a:ext cx="78488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/>
              <a:t>기업에게 권리가 있을 것으로 예상되는 계약상 대가</a:t>
            </a:r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/>
              <a:t>변동대가라면 거래가격을 추정</a:t>
            </a:r>
            <a:endParaRPr lang="en-US" altLang="ko-KR" sz="2400" dirty="0" smtClean="0"/>
          </a:p>
          <a:p>
            <a:pPr marL="727075" lvl="1" indent="-269875"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2400" dirty="0" smtClean="0"/>
              <a:t> </a:t>
            </a:r>
            <a:r>
              <a:rPr lang="ko-KR" altLang="en-US" sz="2400" dirty="0" smtClean="0"/>
              <a:t>기대가치</a:t>
            </a:r>
            <a:endParaRPr lang="en-US" altLang="ko-KR" sz="2400" dirty="0" smtClean="0"/>
          </a:p>
          <a:p>
            <a:pPr marL="727075" lvl="1" indent="-269875"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400" dirty="0" smtClean="0"/>
              <a:t> 가장 가능성이 높은 금액</a:t>
            </a:r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/>
              <a:t>변동대가 추정치의 한도</a:t>
            </a:r>
            <a:r>
              <a:rPr lang="en-US" altLang="ko-KR" sz="2400" dirty="0" smtClean="0"/>
              <a:t>: </a:t>
            </a:r>
          </a:p>
          <a:p>
            <a:pPr marL="269875" indent="-269875" fontAlgn="base">
              <a:lnSpc>
                <a:spcPct val="150000"/>
              </a:lnSpc>
            </a:pPr>
            <a:r>
              <a:rPr lang="en-US" altLang="ko-KR" sz="2400" dirty="0" smtClean="0"/>
              <a:t>   </a:t>
            </a:r>
            <a:r>
              <a:rPr lang="ko-KR" altLang="en-US" sz="2400" dirty="0" smtClean="0"/>
              <a:t>유의적으로 수익이 환원되지 않을 금액을 한도</a:t>
            </a:r>
            <a:endParaRPr lang="en-US" altLang="ko-KR" sz="2400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/>
              <a:t>예</a:t>
            </a:r>
            <a:r>
              <a:rPr lang="en-US" altLang="ko-KR" sz="2400" dirty="0" smtClean="0"/>
              <a:t>: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반품권</a:t>
            </a:r>
            <a:r>
              <a:rPr lang="ko-KR" altLang="en-US" sz="2400" dirty="0" smtClean="0"/>
              <a:t>을 부여한 제품의 판매</a:t>
            </a: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836712"/>
            <a:ext cx="25908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단계법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14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55576" y="1772816"/>
            <a:ext cx="7848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거래가격</a:t>
            </a:r>
            <a:r>
              <a:rPr lang="ko-KR" altLang="en-US" sz="2400" dirty="0" smtClean="0"/>
              <a:t>은 일반적으로 </a:t>
            </a:r>
            <a:r>
              <a:rPr lang="ko-KR" altLang="en-US" sz="2400" b="1" dirty="0" smtClean="0"/>
              <a:t>각 이행의무</a:t>
            </a:r>
            <a:r>
              <a:rPr lang="ko-KR" altLang="en-US" sz="2400" dirty="0" smtClean="0"/>
              <a:t>의 </a:t>
            </a:r>
            <a:r>
              <a:rPr lang="ko-KR" altLang="en-US" sz="2400" b="1" dirty="0" smtClean="0"/>
              <a:t>상대적 독립판매가격</a:t>
            </a:r>
            <a:r>
              <a:rPr lang="ko-KR" altLang="en-US" sz="2400" dirty="0" smtClean="0"/>
              <a:t>에 따라 배분</a:t>
            </a:r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/>
              <a:t>독립판매가격을 관측할 수 없는 경우 </a:t>
            </a:r>
            <a:r>
              <a:rPr lang="ko-KR" altLang="en-US" sz="2400" b="1" dirty="0" smtClean="0"/>
              <a:t>추정</a:t>
            </a:r>
          </a:p>
          <a:p>
            <a:pPr marL="727075" lvl="1" indent="-269875"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400" dirty="0" smtClean="0"/>
              <a:t>시장평가 조정 접근법</a:t>
            </a:r>
          </a:p>
          <a:p>
            <a:pPr marL="727075" lvl="1" indent="-269875"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400" dirty="0" smtClean="0"/>
              <a:t>예상원가 가산 이익 접근법</a:t>
            </a:r>
          </a:p>
          <a:p>
            <a:pPr marL="727075" lvl="1" indent="-269875"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400" dirty="0" smtClean="0"/>
              <a:t>잔여접근법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161" y="986433"/>
            <a:ext cx="1933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단계법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15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55576" y="1772816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/>
              <a:t>기업이 </a:t>
            </a:r>
            <a:r>
              <a:rPr lang="ko-KR" altLang="en-US" sz="2400" b="1" dirty="0" smtClean="0"/>
              <a:t>이행의무를 다하면 </a:t>
            </a:r>
            <a:r>
              <a:rPr lang="ko-KR" altLang="en-US" sz="2400" dirty="0" smtClean="0"/>
              <a:t>수익 인식</a:t>
            </a:r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/>
              <a:t>위험과 보상 </a:t>
            </a:r>
            <a:r>
              <a:rPr lang="en-US" altLang="ko-KR" sz="2400" dirty="0" smtClean="0">
                <a:sym typeface="Wingdings" pitchFamily="2" charset="2"/>
              </a:rPr>
              <a:t> </a:t>
            </a:r>
            <a:r>
              <a:rPr lang="ko-KR" altLang="en-US" sz="2400" b="1" dirty="0" smtClean="0">
                <a:sym typeface="Wingdings" pitchFamily="2" charset="2"/>
              </a:rPr>
              <a:t>통제이전의 지표</a:t>
            </a:r>
            <a:endParaRPr lang="en-US" altLang="ko-KR" sz="2400" b="1" dirty="0" smtClean="0">
              <a:sym typeface="Wingdings" pitchFamily="2" charset="2"/>
            </a:endParaRPr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기간에 걸쳐 충족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진행률</a:t>
            </a:r>
            <a:r>
              <a:rPr lang="en-US" altLang="ko-KR" sz="2400" b="1" dirty="0" smtClean="0"/>
              <a:t>)</a:t>
            </a:r>
            <a:r>
              <a:rPr lang="ko-KR" altLang="en-US" sz="2400" b="1" dirty="0" smtClean="0"/>
              <a:t> </a:t>
            </a:r>
            <a:r>
              <a:rPr lang="en-US" altLang="ko-KR" sz="2400" b="1" dirty="0" smtClean="0"/>
              <a:t> VS </a:t>
            </a:r>
            <a:r>
              <a:rPr lang="ko-KR" altLang="en-US" sz="2400" b="1" dirty="0" smtClean="0"/>
              <a:t>한 시점에 충족</a:t>
            </a:r>
          </a:p>
        </p:txBody>
      </p:sp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670" y="900708"/>
            <a:ext cx="19240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1403648" y="2276872"/>
            <a:ext cx="8290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000" b="1" smtClean="0">
                <a:solidFill>
                  <a:srgbClr val="FF0000"/>
                </a:solidFill>
              </a:rPr>
              <a:t>(x)</a:t>
            </a:r>
            <a:endParaRPr lang="ko-KR" altLang="en-US" sz="4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단계법 메모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16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980728"/>
            <a:ext cx="23050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1052736"/>
            <a:ext cx="388843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461370"/>
            <a:ext cx="25908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3420988"/>
            <a:ext cx="3528392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8265" y="980728"/>
            <a:ext cx="1296144" cy="3176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80398" y="4365104"/>
            <a:ext cx="19240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6447" y="1844824"/>
            <a:ext cx="2667031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72855" y="1772816"/>
            <a:ext cx="301942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4149" y="4149080"/>
            <a:ext cx="273367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066009" y="4085638"/>
            <a:ext cx="2450207" cy="2007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655246" y="5108029"/>
            <a:ext cx="238125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0" y="0"/>
            <a:ext cx="666023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목차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2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94826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17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547664" y="1412776"/>
            <a:ext cx="6048672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 smtClean="0"/>
          </a:p>
          <a:p>
            <a:endParaRPr lang="ko-KR" altLang="en-US" sz="2800" dirty="0" smtClean="0">
              <a:latin typeface="+mj-lt"/>
              <a:ea typeface="+mj-ea"/>
            </a:endParaRPr>
          </a:p>
          <a:p>
            <a:r>
              <a:rPr lang="en-US" altLang="ko-KR" sz="2800" b="1" dirty="0" smtClean="0">
                <a:latin typeface="+mj-lt"/>
                <a:ea typeface="+mj-ea"/>
              </a:rPr>
              <a:t>1 </a:t>
            </a:r>
            <a:r>
              <a:rPr lang="ko-KR" altLang="en-US" sz="2800" b="1" dirty="0" smtClean="0">
                <a:latin typeface="+mj-lt"/>
                <a:ea typeface="+mj-ea"/>
              </a:rPr>
              <a:t>부  새 수익 기준서의 체계</a:t>
            </a:r>
            <a:endParaRPr lang="en-US" altLang="ko-KR" sz="2800" b="1" dirty="0" smtClean="0">
              <a:latin typeface="+mj-lt"/>
              <a:ea typeface="+mj-ea"/>
            </a:endParaRPr>
          </a:p>
          <a:p>
            <a:endParaRPr lang="en-US" altLang="ko-KR" sz="2800" b="1" dirty="0" smtClean="0">
              <a:latin typeface="+mj-lt"/>
              <a:ea typeface="+mj-ea"/>
            </a:endParaRPr>
          </a:p>
          <a:p>
            <a:r>
              <a:rPr lang="en-US" altLang="ko-KR" sz="2800" b="1" dirty="0" smtClean="0">
                <a:latin typeface="+mj-lt"/>
                <a:ea typeface="+mj-ea"/>
              </a:rPr>
              <a:t>2 </a:t>
            </a:r>
            <a:r>
              <a:rPr lang="ko-KR" altLang="en-US" sz="2800" b="1" dirty="0" smtClean="0">
                <a:latin typeface="+mj-lt"/>
                <a:ea typeface="+mj-ea"/>
              </a:rPr>
              <a:t>부  </a:t>
            </a:r>
            <a:r>
              <a:rPr lang="en-US" altLang="ko-KR" sz="2800" b="1" dirty="0" smtClean="0">
                <a:latin typeface="+mj-lt"/>
                <a:ea typeface="+mj-ea"/>
              </a:rPr>
              <a:t>5</a:t>
            </a:r>
            <a:r>
              <a:rPr lang="ko-KR" altLang="en-US" sz="2800" b="1" dirty="0" smtClean="0">
                <a:latin typeface="+mj-lt"/>
                <a:ea typeface="+mj-ea"/>
              </a:rPr>
              <a:t>단계법 </a:t>
            </a:r>
            <a:endParaRPr lang="en-US" altLang="ko-KR" sz="2800" b="1" dirty="0" smtClean="0">
              <a:latin typeface="+mj-lt"/>
              <a:ea typeface="+mj-ea"/>
            </a:endParaRPr>
          </a:p>
          <a:p>
            <a:endParaRPr lang="en-US" altLang="ko-KR" sz="2800" b="1" dirty="0" smtClean="0">
              <a:latin typeface="+mj-lt"/>
              <a:ea typeface="+mj-ea"/>
            </a:endParaRPr>
          </a:p>
          <a:p>
            <a:r>
              <a:rPr lang="en-US" altLang="ko-KR" sz="2800" b="1" dirty="0" smtClean="0">
                <a:latin typeface="+mj-lt"/>
                <a:ea typeface="+mj-ea"/>
              </a:rPr>
              <a:t>3</a:t>
            </a:r>
            <a:r>
              <a:rPr lang="ko-KR" altLang="en-US" sz="2800" b="1" dirty="0" smtClean="0">
                <a:latin typeface="+mj-lt"/>
                <a:ea typeface="+mj-ea"/>
              </a:rPr>
              <a:t> 부  그 밖의 고려사항</a:t>
            </a:r>
            <a:endParaRPr lang="en-US" altLang="ko-KR" sz="2800" b="1" dirty="0" smtClean="0">
              <a:latin typeface="+mj-lt"/>
              <a:ea typeface="+mj-ea"/>
            </a:endParaRPr>
          </a:p>
          <a:p>
            <a:endParaRPr lang="en-US" altLang="ko-KR" b="1" dirty="0" smtClean="0"/>
          </a:p>
          <a:p>
            <a:endParaRPr lang="en-US" altLang="ko-KR" b="1" dirty="0" smtClean="0"/>
          </a:p>
        </p:txBody>
      </p:sp>
      <p:sp>
        <p:nvSpPr>
          <p:cNvPr id="5" name="직사각형 4"/>
          <p:cNvSpPr/>
          <p:nvPr/>
        </p:nvSpPr>
        <p:spPr>
          <a:xfrm>
            <a:off x="1475656" y="2780928"/>
            <a:ext cx="5256584" cy="936104"/>
          </a:xfrm>
          <a:prstGeom prst="rect">
            <a:avLst/>
          </a:prstGeom>
          <a:solidFill>
            <a:schemeClr val="tx2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24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계약을 식별함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18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3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620788"/>
            <a:ext cx="23050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7540" y="1692796"/>
            <a:ext cx="33147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3237334"/>
            <a:ext cx="25908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41390" y="3196952"/>
            <a:ext cx="29908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51501" y="1620788"/>
            <a:ext cx="904875" cy="2168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92366" y="4141068"/>
            <a:ext cx="19240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타원 44"/>
          <p:cNvSpPr/>
          <p:nvPr/>
        </p:nvSpPr>
        <p:spPr>
          <a:xfrm>
            <a:off x="323528" y="1196752"/>
            <a:ext cx="2808312" cy="1656184"/>
          </a:xfrm>
          <a:prstGeom prst="ellipse">
            <a:avLst/>
          </a:prstGeom>
          <a:solidFill>
            <a:schemeClr val="tx2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24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계약을 식별함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19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23050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>
          <a:xfrm>
            <a:off x="755576" y="2038196"/>
            <a:ext cx="74168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적용대상 고객과의 계약 조건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문단 </a:t>
            </a:r>
            <a:r>
              <a:rPr lang="en-US" altLang="ko-KR" sz="2400" b="1" dirty="0" smtClean="0"/>
              <a:t>9)</a:t>
            </a:r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문단 </a:t>
            </a:r>
            <a:r>
              <a:rPr lang="en-US" altLang="ko-KR" sz="2400" b="1" dirty="0" smtClean="0"/>
              <a:t>9</a:t>
            </a:r>
            <a:r>
              <a:rPr lang="ko-KR" altLang="en-US" sz="2400" b="1" dirty="0" smtClean="0"/>
              <a:t>는 미충족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대가를 받은 경우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문단 </a:t>
            </a:r>
            <a:r>
              <a:rPr lang="en-US" altLang="ko-KR" sz="2400" b="1" dirty="0" smtClean="0"/>
              <a:t>15) </a:t>
            </a:r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회수가능성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계약의 결합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계약의 변경</a:t>
            </a:r>
            <a:endParaRPr lang="ko-KR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계약을 식별함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20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51520" y="764704"/>
            <a:ext cx="8640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적용대상 고객과의 계약 조건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문단 </a:t>
            </a:r>
            <a:r>
              <a:rPr lang="en-US" altLang="ko-KR" sz="2400" b="1" dirty="0" smtClean="0"/>
              <a:t>9) </a:t>
            </a:r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계약 당사자들이 계약을 </a:t>
            </a:r>
            <a:r>
              <a:rPr lang="ko-KR" altLang="en-US" sz="2400" b="1" dirty="0" smtClean="0"/>
              <a:t>승인</a:t>
            </a:r>
            <a:r>
              <a:rPr lang="ko-KR" altLang="en-US" sz="2400" dirty="0" smtClean="0"/>
              <a:t>하고 각자의 의무를 </a:t>
            </a:r>
            <a:r>
              <a:rPr lang="ko-KR" altLang="en-US" sz="2400" b="1" dirty="0" smtClean="0"/>
              <a:t>이행하기로 확약</a:t>
            </a:r>
            <a:r>
              <a:rPr lang="ko-KR" altLang="en-US" sz="2400" dirty="0" smtClean="0"/>
              <a:t>한다</a:t>
            </a:r>
            <a:r>
              <a:rPr lang="en-US" altLang="ko-KR" sz="2400" dirty="0" smtClean="0"/>
              <a:t>.</a:t>
            </a:r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이전되는 재화나 용역과 관련된 각 </a:t>
            </a:r>
            <a:r>
              <a:rPr lang="ko-KR" altLang="en-US" sz="2400" b="1" dirty="0" smtClean="0"/>
              <a:t>당사자의 권리를 식별</a:t>
            </a:r>
            <a:r>
              <a:rPr lang="ko-KR" altLang="en-US" sz="2400" dirty="0" smtClean="0"/>
              <a:t>할 수 있다</a:t>
            </a:r>
            <a:r>
              <a:rPr lang="en-US" altLang="ko-KR" sz="2400" dirty="0" smtClean="0"/>
              <a:t>.  </a:t>
            </a:r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이전되는 재화나 용역의 </a:t>
            </a:r>
            <a:r>
              <a:rPr lang="ko-KR" altLang="en-US" sz="2400" b="1" dirty="0" smtClean="0"/>
              <a:t>지급조건을 식별</a:t>
            </a:r>
            <a:r>
              <a:rPr lang="ko-KR" altLang="en-US" sz="2400" dirty="0" smtClean="0"/>
              <a:t>할 수 있다</a:t>
            </a:r>
            <a:r>
              <a:rPr lang="en-US" altLang="ko-KR" sz="2400" dirty="0" smtClean="0"/>
              <a:t>.</a:t>
            </a:r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계약에 </a:t>
            </a:r>
            <a:r>
              <a:rPr lang="ko-KR" altLang="en-US" sz="2400" b="1" dirty="0" smtClean="0"/>
              <a:t>상업적 실질</a:t>
            </a:r>
            <a:r>
              <a:rPr lang="ko-KR" altLang="en-US" sz="2400" dirty="0" smtClean="0"/>
              <a:t>이 있다</a:t>
            </a:r>
            <a:r>
              <a:rPr lang="en-US" altLang="ko-KR" sz="2400" dirty="0" smtClean="0"/>
              <a:t>.</a:t>
            </a:r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고객에게 이전할 재화나 용역과 교환하여 권리가 있을 대가의 </a:t>
            </a:r>
            <a:r>
              <a:rPr lang="ko-KR" altLang="en-US" sz="2400" b="1" dirty="0" smtClean="0"/>
              <a:t>회수가능성이 높다</a:t>
            </a:r>
            <a:r>
              <a:rPr lang="en-US" altLang="ko-KR" sz="24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계약을 식별함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21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51520" y="764704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문단 </a:t>
            </a:r>
            <a:r>
              <a:rPr lang="en-US" altLang="ko-KR" sz="2400" b="1" dirty="0" smtClean="0"/>
              <a:t>9</a:t>
            </a:r>
            <a:r>
              <a:rPr lang="ko-KR" altLang="en-US" sz="2400" b="1" dirty="0" smtClean="0"/>
              <a:t>는 미충족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대가를 받은 경우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문단 </a:t>
            </a:r>
            <a:r>
              <a:rPr lang="en-US" altLang="ko-KR" sz="2400" b="1" dirty="0" smtClean="0"/>
              <a:t>15)</a:t>
            </a:r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고객에게 재화나 용역을 </a:t>
            </a:r>
            <a:r>
              <a:rPr lang="ko-KR" altLang="en-US" sz="2400" b="1" dirty="0" smtClean="0"/>
              <a:t>이전할 잔여 의무가 없고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고객에게서 약속한 대가를 모두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또는 대부분</a:t>
            </a:r>
            <a:r>
              <a:rPr lang="en-US" altLang="ko-KR" sz="2400" dirty="0" smtClean="0"/>
              <a:t>) </a:t>
            </a:r>
            <a:r>
              <a:rPr lang="ko-KR" altLang="en-US" sz="2400" dirty="0" smtClean="0"/>
              <a:t>받았으며 그 대가는 환불되지 않는다</a:t>
            </a:r>
            <a:r>
              <a:rPr lang="en-US" altLang="ko-KR" sz="2400" dirty="0" smtClean="0"/>
              <a:t>. </a:t>
            </a:r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b="1" dirty="0" smtClean="0"/>
              <a:t>계약이 종료</a:t>
            </a:r>
            <a:r>
              <a:rPr lang="ko-KR" altLang="en-US" sz="2400" dirty="0" smtClean="0"/>
              <a:t>되었고 고객에게서 받은 대가는 환불되지 않는다</a:t>
            </a:r>
            <a:r>
              <a:rPr lang="en-US" altLang="ko-KR" sz="2400" dirty="0" smtClean="0"/>
              <a:t>.</a:t>
            </a:r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endParaRPr lang="en-US" altLang="ko-KR" sz="2400" dirty="0" smtClean="0"/>
          </a:p>
          <a:p>
            <a:pPr marL="914400" lvl="1" indent="-457200" fontAlgn="base">
              <a:lnSpc>
                <a:spcPct val="150000"/>
              </a:lnSpc>
            </a:pPr>
            <a:r>
              <a:rPr lang="en-US" altLang="ko-KR" sz="2400" dirty="0" smtClean="0">
                <a:sym typeface="Wingdings" pitchFamily="2" charset="2"/>
              </a:rPr>
              <a:t> </a:t>
            </a:r>
            <a:r>
              <a:rPr lang="ko-KR" altLang="en-US" sz="2400" dirty="0" smtClean="0">
                <a:sym typeface="Wingdings" pitchFamily="2" charset="2"/>
              </a:rPr>
              <a:t>수익 인식</a:t>
            </a:r>
            <a:endParaRPr lang="en-US" altLang="ko-K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계약을 식별함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22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51520" y="764704"/>
            <a:ext cx="8640960" cy="574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회수가능성</a:t>
            </a:r>
            <a:endParaRPr lang="en-US" altLang="ko-KR" sz="2400" b="1" dirty="0" smtClean="0"/>
          </a:p>
        </p:txBody>
      </p:sp>
      <p:sp>
        <p:nvSpPr>
          <p:cNvPr id="7" name="직사각형 6"/>
          <p:cNvSpPr/>
          <p:nvPr/>
        </p:nvSpPr>
        <p:spPr>
          <a:xfrm>
            <a:off x="3203848" y="1628800"/>
            <a:ext cx="647352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높다</a:t>
            </a:r>
            <a:endParaRPr lang="en-US" altLang="ko-KR" sz="16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236296" y="1556792"/>
            <a:ext cx="864096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낮다</a:t>
            </a:r>
            <a:endParaRPr lang="en-US" altLang="ko-KR" sz="16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51520" y="1700808"/>
            <a:ext cx="1944216" cy="576064"/>
          </a:xfrm>
          <a:prstGeom prst="roundRect">
            <a:avLst/>
          </a:prstGeom>
          <a:solidFill>
            <a:srgbClr val="263582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anchor="ctr"/>
          <a:lstStyle/>
          <a:p>
            <a:pPr algn="ctr">
              <a:defRPr/>
            </a:pPr>
            <a:r>
              <a:rPr lang="ko-KR" altLang="en-US" b="1" spc="-150" dirty="0" smtClean="0">
                <a:solidFill>
                  <a:prstClr val="white"/>
                </a:solidFill>
              </a:rPr>
              <a:t>계약 개시시점</a:t>
            </a:r>
            <a:endParaRPr lang="ko-KR" altLang="en-US" b="1" spc="-150" dirty="0"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2051720" y="2492896"/>
            <a:ext cx="2376264" cy="576064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spc="-150" dirty="0" smtClean="0">
                <a:solidFill>
                  <a:schemeClr val="bg1"/>
                </a:solidFill>
              </a:rPr>
              <a:t>수익 기준서 적용</a:t>
            </a:r>
            <a:endParaRPr lang="en-US" altLang="ko-KR" b="1" spc="-150" dirty="0">
              <a:solidFill>
                <a:schemeClr val="bg1"/>
              </a:solidFill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547664" y="3212976"/>
            <a:ext cx="3420000" cy="720080"/>
          </a:xfrm>
          <a:prstGeom prst="roundRect">
            <a:avLst>
              <a:gd name="adj" fmla="val 8630"/>
            </a:avLst>
          </a:prstGeom>
          <a:solidFill>
            <a:schemeClr val="bg1"/>
          </a:solidFill>
          <a:ln w="28575">
            <a:solidFill>
              <a:srgbClr val="263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anchor="ctr"/>
          <a:lstStyle/>
          <a:p>
            <a:pPr>
              <a:defRPr/>
            </a:pPr>
            <a:r>
              <a:rPr lang="ko-KR" altLang="en-US" b="1" spc="-150" dirty="0" smtClean="0">
                <a:solidFill>
                  <a:schemeClr val="tx1"/>
                </a:solidFill>
              </a:rPr>
              <a:t>대가 지급 능력이 유의적으로 악화</a:t>
            </a:r>
          </a:p>
        </p:txBody>
      </p:sp>
      <p:sp>
        <p:nvSpPr>
          <p:cNvPr id="14" name="모서리가 둥근 직사각형 13"/>
          <p:cNvSpPr/>
          <p:nvPr/>
        </p:nvSpPr>
        <p:spPr>
          <a:xfrm>
            <a:off x="6372200" y="3212976"/>
            <a:ext cx="2699792" cy="86409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263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anchor="ctr"/>
          <a:lstStyle/>
          <a:p>
            <a:pPr marL="179388" indent="-179388">
              <a:buFont typeface="Wingdings" pitchFamily="2" charset="2"/>
              <a:buChar char="§"/>
              <a:defRPr/>
            </a:pPr>
            <a:r>
              <a:rPr lang="en-US" altLang="ko-KR" b="1" spc="-240" dirty="0">
                <a:solidFill>
                  <a:schemeClr val="tx1"/>
                </a:solidFill>
              </a:rPr>
              <a:t> </a:t>
            </a:r>
            <a:r>
              <a:rPr lang="ko-KR" altLang="en-US" b="1" spc="-240" dirty="0" smtClean="0">
                <a:solidFill>
                  <a:schemeClr val="tx1"/>
                </a:solidFill>
              </a:rPr>
              <a:t>문단 </a:t>
            </a:r>
            <a:r>
              <a:rPr lang="en-US" altLang="ko-KR" b="1" spc="-240" dirty="0" smtClean="0">
                <a:solidFill>
                  <a:schemeClr val="tx1"/>
                </a:solidFill>
              </a:rPr>
              <a:t>9 </a:t>
            </a:r>
            <a:r>
              <a:rPr lang="ko-KR" altLang="en-US" b="1" spc="-240" dirty="0" smtClean="0">
                <a:solidFill>
                  <a:schemeClr val="tx1"/>
                </a:solidFill>
              </a:rPr>
              <a:t>계속 검토</a:t>
            </a:r>
            <a:endParaRPr lang="en-US" altLang="ko-KR" b="1" spc="-240" dirty="0" smtClean="0">
              <a:solidFill>
                <a:schemeClr val="tx1"/>
              </a:solidFill>
            </a:endParaRPr>
          </a:p>
          <a:p>
            <a:pPr marL="179388" indent="-179388">
              <a:buFont typeface="Wingdings" pitchFamily="2" charset="2"/>
              <a:buChar char="§"/>
              <a:defRPr/>
            </a:pPr>
            <a:r>
              <a:rPr lang="en-US" altLang="ko-KR" b="1" spc="-240" dirty="0" smtClean="0">
                <a:solidFill>
                  <a:schemeClr val="tx1"/>
                </a:solidFill>
              </a:rPr>
              <a:t> </a:t>
            </a:r>
            <a:r>
              <a:rPr lang="ko-KR" altLang="en-US" b="1" spc="-240" dirty="0" smtClean="0">
                <a:solidFill>
                  <a:schemeClr val="tx1"/>
                </a:solidFill>
              </a:rPr>
              <a:t>대가를 받은 경우 문단 </a:t>
            </a:r>
            <a:r>
              <a:rPr lang="en-US" altLang="ko-KR" b="1" spc="-240" dirty="0" smtClean="0">
                <a:solidFill>
                  <a:schemeClr val="tx1"/>
                </a:solidFill>
              </a:rPr>
              <a:t>15</a:t>
            </a:r>
            <a:endParaRPr lang="ko-KR" altLang="en-US" b="1" spc="-240" dirty="0">
              <a:solidFill>
                <a:schemeClr val="tx1"/>
              </a:solidFill>
            </a:endParaRPr>
          </a:p>
        </p:txBody>
      </p:sp>
      <p:sp>
        <p:nvSpPr>
          <p:cNvPr id="15" name="다이아몬드 14"/>
          <p:cNvSpPr/>
          <p:nvPr/>
        </p:nvSpPr>
        <p:spPr>
          <a:xfrm>
            <a:off x="3852280" y="1556792"/>
            <a:ext cx="3240000" cy="1008112"/>
          </a:xfrm>
          <a:prstGeom prst="diamond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240" dirty="0">
              <a:solidFill>
                <a:prstClr val="white"/>
              </a:solidFill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7308504" y="7389440"/>
            <a:ext cx="1620000" cy="576064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spc="-150" dirty="0">
                <a:solidFill>
                  <a:schemeClr val="bg1"/>
                </a:solidFill>
              </a:rPr>
              <a:t>손상 </a:t>
            </a:r>
            <a:r>
              <a:rPr lang="ko-KR" altLang="en-US" b="1" spc="-150" dirty="0" smtClean="0">
                <a:solidFill>
                  <a:schemeClr val="bg1"/>
                </a:solidFill>
              </a:rPr>
              <a:t>인식</a:t>
            </a:r>
            <a:r>
              <a:rPr lang="en-US" altLang="ko-KR" b="1" spc="-150" dirty="0" smtClean="0">
                <a:solidFill>
                  <a:schemeClr val="bg1"/>
                </a:solidFill>
              </a:rPr>
              <a:t>X</a:t>
            </a:r>
            <a:endParaRPr lang="ko-KR" altLang="en-US" b="1" spc="-150" dirty="0">
              <a:solidFill>
                <a:schemeClr val="bg1"/>
              </a:solidFill>
            </a:endParaRPr>
          </a:p>
        </p:txBody>
      </p:sp>
      <p:cxnSp>
        <p:nvCxnSpPr>
          <p:cNvPr id="19" name="꺾인 연결선 18"/>
          <p:cNvCxnSpPr>
            <a:stCxn id="15" idx="3"/>
            <a:endCxn id="38" idx="0"/>
          </p:cNvCxnSpPr>
          <p:nvPr/>
        </p:nvCxnSpPr>
        <p:spPr>
          <a:xfrm>
            <a:off x="7092280" y="2060848"/>
            <a:ext cx="540060" cy="432048"/>
          </a:xfrm>
          <a:prstGeom prst="bentConnector2">
            <a:avLst/>
          </a:prstGeom>
          <a:ln w="857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4656611" y="1844824"/>
            <a:ext cx="13849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b="1" spc="-240" dirty="0" smtClean="0">
                <a:solidFill>
                  <a:prstClr val="white"/>
                </a:solidFill>
              </a:rPr>
              <a:t>회수가능성이</a:t>
            </a:r>
            <a:endParaRPr lang="ko-KR" altLang="en-US" b="1" spc="-240" dirty="0">
              <a:solidFill>
                <a:prstClr val="white"/>
              </a:solidFill>
            </a:endParaRPr>
          </a:p>
        </p:txBody>
      </p:sp>
      <p:cxnSp>
        <p:nvCxnSpPr>
          <p:cNvPr id="21" name="꺾인 연결선 20"/>
          <p:cNvCxnSpPr>
            <a:stCxn id="15" idx="1"/>
            <a:endCxn id="11" idx="0"/>
          </p:cNvCxnSpPr>
          <p:nvPr/>
        </p:nvCxnSpPr>
        <p:spPr>
          <a:xfrm rot="10800000" flipV="1">
            <a:off x="3239852" y="2060848"/>
            <a:ext cx="612428" cy="432048"/>
          </a:xfrm>
          <a:prstGeom prst="bentConnector2">
            <a:avLst/>
          </a:prstGeom>
          <a:ln w="857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37"/>
          <p:cNvSpPr/>
          <p:nvPr/>
        </p:nvSpPr>
        <p:spPr>
          <a:xfrm>
            <a:off x="6444208" y="2492896"/>
            <a:ext cx="2376264" cy="576064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spc="-150" dirty="0" smtClean="0">
                <a:solidFill>
                  <a:schemeClr val="bg1"/>
                </a:solidFill>
              </a:rPr>
              <a:t>받은 대가를 부채 인식</a:t>
            </a:r>
            <a:endParaRPr lang="en-US" altLang="ko-KR" b="1" spc="-150" dirty="0">
              <a:solidFill>
                <a:schemeClr val="bg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1403648" y="4509120"/>
            <a:ext cx="647352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높다</a:t>
            </a:r>
            <a:endParaRPr lang="en-US" altLang="ko-KR" sz="16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5436096" y="4437112"/>
            <a:ext cx="864096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낮다</a:t>
            </a:r>
            <a:endParaRPr lang="en-US" altLang="ko-KR" sz="16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251520" y="5373216"/>
            <a:ext cx="2376264" cy="576064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spc="-150" dirty="0" smtClean="0">
                <a:solidFill>
                  <a:schemeClr val="bg1"/>
                </a:solidFill>
              </a:rPr>
              <a:t>수익 기준서 적용</a:t>
            </a:r>
            <a:endParaRPr lang="en-US" altLang="ko-KR" b="1" spc="-150" dirty="0">
              <a:solidFill>
                <a:schemeClr val="bg1"/>
              </a:solidFill>
            </a:endParaRPr>
          </a:p>
        </p:txBody>
      </p:sp>
      <p:sp>
        <p:nvSpPr>
          <p:cNvPr id="53" name="다이아몬드 52"/>
          <p:cNvSpPr/>
          <p:nvPr/>
        </p:nvSpPr>
        <p:spPr>
          <a:xfrm>
            <a:off x="2052080" y="4437112"/>
            <a:ext cx="3240000" cy="1008112"/>
          </a:xfrm>
          <a:prstGeom prst="diamond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240" dirty="0">
              <a:solidFill>
                <a:prstClr val="white"/>
              </a:solidFill>
            </a:endParaRPr>
          </a:p>
        </p:txBody>
      </p:sp>
      <p:cxnSp>
        <p:nvCxnSpPr>
          <p:cNvPr id="54" name="꺾인 연결선 18"/>
          <p:cNvCxnSpPr>
            <a:stCxn id="53" idx="3"/>
            <a:endCxn id="57" idx="0"/>
          </p:cNvCxnSpPr>
          <p:nvPr/>
        </p:nvCxnSpPr>
        <p:spPr>
          <a:xfrm>
            <a:off x="5292080" y="4941168"/>
            <a:ext cx="792088" cy="432048"/>
          </a:xfrm>
          <a:prstGeom prst="bentConnector2">
            <a:avLst/>
          </a:prstGeom>
          <a:ln w="857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/>
          <p:cNvSpPr/>
          <p:nvPr/>
        </p:nvSpPr>
        <p:spPr>
          <a:xfrm>
            <a:off x="2856411" y="4725144"/>
            <a:ext cx="13849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b="1" spc="-240" dirty="0" smtClean="0">
                <a:solidFill>
                  <a:prstClr val="white"/>
                </a:solidFill>
              </a:rPr>
              <a:t>회수가능성이</a:t>
            </a:r>
            <a:endParaRPr lang="ko-KR" altLang="en-US" b="1" spc="-240" dirty="0">
              <a:solidFill>
                <a:prstClr val="white"/>
              </a:solidFill>
            </a:endParaRPr>
          </a:p>
        </p:txBody>
      </p:sp>
      <p:cxnSp>
        <p:nvCxnSpPr>
          <p:cNvPr id="56" name="꺾인 연결선 20"/>
          <p:cNvCxnSpPr>
            <a:stCxn id="53" idx="1"/>
            <a:endCxn id="52" idx="0"/>
          </p:cNvCxnSpPr>
          <p:nvPr/>
        </p:nvCxnSpPr>
        <p:spPr>
          <a:xfrm rot="10800000" flipV="1">
            <a:off x="1439652" y="4941168"/>
            <a:ext cx="612428" cy="432048"/>
          </a:xfrm>
          <a:prstGeom prst="bentConnector2">
            <a:avLst/>
          </a:prstGeom>
          <a:ln w="857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모서리가 둥근 직사각형 56"/>
          <p:cNvSpPr/>
          <p:nvPr/>
        </p:nvSpPr>
        <p:spPr>
          <a:xfrm>
            <a:off x="4644008" y="5373216"/>
            <a:ext cx="2880320" cy="576064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spc="-150" dirty="0" smtClean="0">
                <a:solidFill>
                  <a:schemeClr val="bg1"/>
                </a:solidFill>
              </a:rPr>
              <a:t>수익인식 기준서 적용 중단</a:t>
            </a:r>
            <a:endParaRPr lang="en-US" altLang="ko-KR" b="1" spc="-15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ko-KR" altLang="en-US" b="1" spc="-150" dirty="0" smtClean="0">
                <a:solidFill>
                  <a:schemeClr val="bg1"/>
                </a:solidFill>
              </a:rPr>
              <a:t>금융상품 기준서 손상검토</a:t>
            </a:r>
            <a:endParaRPr lang="en-US" altLang="ko-KR" b="1" spc="-150" dirty="0">
              <a:solidFill>
                <a:schemeClr val="bg1"/>
              </a:solidFill>
            </a:endParaRPr>
          </a:p>
        </p:txBody>
      </p:sp>
      <p:sp>
        <p:nvSpPr>
          <p:cNvPr id="58" name="AutoShape 6"/>
          <p:cNvSpPr>
            <a:spLocks noChangeArrowheads="1"/>
          </p:cNvSpPr>
          <p:nvPr/>
        </p:nvSpPr>
        <p:spPr bwMode="blackWhite">
          <a:xfrm>
            <a:off x="3203848" y="3933056"/>
            <a:ext cx="936104" cy="432048"/>
          </a:xfrm>
          <a:prstGeom prst="downArrow">
            <a:avLst>
              <a:gd name="adj1" fmla="val 50000"/>
              <a:gd name="adj2" fmla="val 49341"/>
            </a:avLst>
          </a:prstGeom>
          <a:solidFill>
            <a:srgbClr val="C84E00"/>
          </a:solidFill>
          <a:ln>
            <a:solidFill>
              <a:srgbClr val="C84E00"/>
            </a:solidFill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en-GB" sz="20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0" grpId="0"/>
      <p:bldP spid="51" grpId="0"/>
      <p:bldP spid="52" grpId="0" animBg="1"/>
      <p:bldP spid="53" grpId="0" animBg="1"/>
      <p:bldP spid="55" grpId="0"/>
      <p:bldP spid="57" grpId="0" animBg="1"/>
      <p:bldP spid="5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계약을 식별함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23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51520" y="764704"/>
            <a:ext cx="86409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2400" b="1" smtClean="0"/>
              <a:t>Example 3—Implicit price </a:t>
            </a:r>
            <a:r>
              <a:rPr lang="en-US" altLang="ko-KR" sz="2400" b="1" smtClean="0"/>
              <a:t>concession(IE10~IE13</a:t>
            </a:r>
            <a:r>
              <a:rPr lang="en-US" altLang="ko-KR" sz="2400" b="1" smtClean="0"/>
              <a:t>)(</a:t>
            </a:r>
            <a:r>
              <a:rPr lang="ko-KR" altLang="en-US" sz="2400" b="1" smtClean="0"/>
              <a:t>계속</a:t>
            </a:r>
            <a:r>
              <a:rPr lang="en-US" altLang="ko-KR" sz="2400" b="1" smtClean="0"/>
              <a:t>)</a:t>
            </a: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smtClean="0"/>
              <a:t>기업</a:t>
            </a:r>
            <a:r>
              <a:rPr lang="en-US" altLang="ko-KR" sz="2400" smtClean="0"/>
              <a:t>(</a:t>
            </a:r>
            <a:r>
              <a:rPr lang="ko-KR" altLang="en-US" sz="2400" smtClean="0"/>
              <a:t>병원</a:t>
            </a:r>
            <a:r>
              <a:rPr lang="en-US" altLang="ko-KR" sz="2400" smtClean="0"/>
              <a:t>) </a:t>
            </a:r>
            <a:r>
              <a:rPr lang="ko-KR" altLang="en-US" sz="2400" smtClean="0"/>
              <a:t>은 과거에는 보험을 들지 않은 환자에게 의료서비스를 제공하지 않았음</a:t>
            </a:r>
            <a:endParaRPr lang="en-US" altLang="ko-KR" sz="2400" smtClean="0"/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smtClean="0"/>
              <a:t>그러나 법률에서 응급실 환자에게 의료서비스를 제공해야 하는 상황</a:t>
            </a:r>
            <a:endParaRPr lang="en-US" altLang="ko-KR" sz="2400" smtClean="0"/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b="1" smtClean="0"/>
              <a:t>고객</a:t>
            </a:r>
            <a:r>
              <a:rPr lang="en-US" altLang="ko-KR" sz="2400" b="1" smtClean="0"/>
              <a:t>(</a:t>
            </a:r>
            <a:r>
              <a:rPr lang="ko-KR" altLang="en-US" sz="2400" b="1" smtClean="0"/>
              <a:t>환자</a:t>
            </a:r>
            <a:r>
              <a:rPr lang="en-US" altLang="ko-KR" sz="2400" b="1" smtClean="0"/>
              <a:t>)</a:t>
            </a:r>
            <a:r>
              <a:rPr lang="ko-KR" altLang="en-US" sz="2400" b="1" smtClean="0"/>
              <a:t>이 도착하면</a:t>
            </a:r>
            <a:r>
              <a:rPr lang="en-US" altLang="ko-KR" sz="2400" b="1" smtClean="0"/>
              <a:t>,</a:t>
            </a:r>
            <a:r>
              <a:rPr lang="en-US" altLang="ko-KR" sz="2400" smtClean="0"/>
              <a:t> </a:t>
            </a:r>
            <a:r>
              <a:rPr lang="ko-KR" altLang="en-US" sz="2400" smtClean="0"/>
              <a:t>기업은 의료서비스를 제공</a:t>
            </a:r>
            <a:endParaRPr lang="en-US" altLang="ko-KR" sz="2400" smtClean="0"/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smtClean="0"/>
              <a:t>그러나 고객과 계약을 못함</a:t>
            </a:r>
            <a:r>
              <a:rPr lang="en-US" altLang="ko-KR" sz="2400" smtClean="0"/>
              <a:t>  </a:t>
            </a:r>
            <a:r>
              <a:rPr lang="en-US" altLang="ko-KR" sz="2400" smtClean="0">
                <a:sym typeface="Wingdings" pitchFamily="2" charset="2"/>
              </a:rPr>
              <a:t> </a:t>
            </a:r>
            <a:r>
              <a:rPr lang="ko-KR" altLang="en-US" sz="2400" smtClean="0">
                <a:sym typeface="Wingdings" pitchFamily="2" charset="2"/>
              </a:rPr>
              <a:t>문단 </a:t>
            </a:r>
            <a:r>
              <a:rPr lang="en-US" altLang="ko-KR" sz="2400" smtClean="0">
                <a:sym typeface="Wingdings" pitchFamily="2" charset="2"/>
              </a:rPr>
              <a:t>9 </a:t>
            </a:r>
            <a:r>
              <a:rPr lang="ko-KR" altLang="en-US" sz="2400" smtClean="0">
                <a:sym typeface="Wingdings" pitchFamily="2" charset="2"/>
              </a:rPr>
              <a:t>충족</a:t>
            </a:r>
            <a:r>
              <a:rPr lang="en-US" altLang="ko-KR" sz="2400" smtClean="0">
                <a:sym typeface="Wingdings" pitchFamily="2" charset="2"/>
              </a:rPr>
              <a:t>?</a:t>
            </a:r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b="1" smtClean="0"/>
              <a:t>의료서비스 제공후에는</a:t>
            </a:r>
            <a:r>
              <a:rPr lang="en-US" altLang="ko-KR" sz="2400" b="1" smtClean="0"/>
              <a:t>, </a:t>
            </a:r>
            <a:r>
              <a:rPr lang="en-US" altLang="ko-KR" sz="2400" smtClean="0"/>
              <a:t> </a:t>
            </a:r>
            <a:r>
              <a:rPr lang="ko-KR" altLang="en-US" sz="2400" smtClean="0"/>
              <a:t>제공된 의료서비스의 표준가격</a:t>
            </a:r>
            <a:r>
              <a:rPr lang="en-US" altLang="ko-KR" sz="2400" smtClean="0"/>
              <a:t>(10</a:t>
            </a:r>
            <a:r>
              <a:rPr lang="ko-KR" altLang="en-US" sz="2400" smtClean="0"/>
              <a:t>만원</a:t>
            </a:r>
            <a:r>
              <a:rPr lang="en-US" altLang="ko-KR" sz="2400" smtClean="0"/>
              <a:t>), </a:t>
            </a:r>
            <a:r>
              <a:rPr lang="ko-KR" altLang="en-US" sz="2400" smtClean="0"/>
              <a:t>고객의 능력과 의도</a:t>
            </a:r>
            <a:r>
              <a:rPr lang="en-US" altLang="ko-KR" sz="2400" smtClean="0"/>
              <a:t>(</a:t>
            </a:r>
            <a:r>
              <a:rPr lang="ko-KR" altLang="en-US" sz="2400" smtClean="0"/>
              <a:t>병원의 과거 자료로 고객층 분류</a:t>
            </a:r>
            <a:r>
              <a:rPr lang="en-US" altLang="ko-KR" sz="2400" smtClean="0"/>
              <a:t>)</a:t>
            </a:r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2400" smtClean="0">
              <a:sym typeface="Wingdings" pitchFamily="2" charset="2"/>
            </a:endParaRPr>
          </a:p>
          <a:p>
            <a:pPr marL="914400" lvl="1" indent="-457200" fontAlgn="base">
              <a:lnSpc>
                <a:spcPct val="150000"/>
              </a:lnSpc>
            </a:pPr>
            <a:endParaRPr lang="en-US" altLang="ko-KR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계약을 식별함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24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51520" y="764704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2400" b="1" smtClean="0"/>
              <a:t>Example 3—Implicit price concession(IE10~13)</a:t>
            </a: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smtClean="0"/>
              <a:t>표준가격은 고정가격일까</a:t>
            </a:r>
            <a:r>
              <a:rPr lang="en-US" altLang="ko-KR" sz="2400" smtClean="0"/>
              <a:t>? </a:t>
            </a:r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smtClean="0"/>
              <a:t>변동가격이어서</a:t>
            </a:r>
            <a:r>
              <a:rPr lang="en-US" altLang="ko-KR" sz="2400" smtClean="0"/>
              <a:t>,</a:t>
            </a:r>
            <a:r>
              <a:rPr lang="ko-KR" altLang="en-US" sz="2400" smtClean="0"/>
              <a:t> 유사 고객층의 정보로 변동대가를 추정</a:t>
            </a:r>
            <a:r>
              <a:rPr lang="en-US" altLang="ko-KR" sz="2400" smtClean="0"/>
              <a:t>(</a:t>
            </a:r>
            <a:r>
              <a:rPr lang="ko-KR" altLang="en-US" sz="2400" smtClean="0"/>
              <a:t>만원</a:t>
            </a:r>
            <a:r>
              <a:rPr lang="en-US" altLang="ko-KR" sz="2400" smtClean="0"/>
              <a:t>) </a:t>
            </a:r>
            <a:r>
              <a:rPr lang="en-US" altLang="ko-KR" sz="2400" smtClean="0">
                <a:sym typeface="Wingdings" pitchFamily="2" charset="2"/>
              </a:rPr>
              <a:t> </a:t>
            </a:r>
            <a:r>
              <a:rPr lang="ko-KR" altLang="en-US" sz="2400" smtClean="0">
                <a:sym typeface="Wingdings" pitchFamily="2" charset="2"/>
              </a:rPr>
              <a:t>권리가 있는 대가</a:t>
            </a:r>
            <a:endParaRPr lang="en-US" altLang="ko-KR" sz="2400" smtClean="0">
              <a:sym typeface="Wingdings" pitchFamily="2" charset="2"/>
            </a:endParaRPr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smtClean="0">
                <a:sym typeface="Wingdings" pitchFamily="2" charset="2"/>
              </a:rPr>
              <a:t>다시 문단 </a:t>
            </a:r>
            <a:r>
              <a:rPr lang="en-US" altLang="ko-KR" sz="2400" smtClean="0">
                <a:sym typeface="Wingdings" pitchFamily="2" charset="2"/>
              </a:rPr>
              <a:t>9 </a:t>
            </a:r>
            <a:r>
              <a:rPr lang="ko-KR" altLang="en-US" sz="2400" smtClean="0">
                <a:sym typeface="Wingdings" pitchFamily="2" charset="2"/>
              </a:rPr>
              <a:t>검토</a:t>
            </a:r>
            <a:r>
              <a:rPr lang="en-US" altLang="ko-KR" sz="2400" smtClean="0">
                <a:sym typeface="Wingdings" pitchFamily="2" charset="2"/>
              </a:rPr>
              <a:t>: </a:t>
            </a:r>
            <a:r>
              <a:rPr lang="ko-KR" altLang="en-US" sz="2400" smtClean="0">
                <a:sym typeface="Wingdings" pitchFamily="2" charset="2"/>
              </a:rPr>
              <a:t>고객의 지불할 능력과 의도를 환자 신용위험으로 평가</a:t>
            </a:r>
            <a:endParaRPr lang="en-US" altLang="ko-KR" sz="2400" smtClean="0">
              <a:sym typeface="Wingdings" pitchFamily="2" charset="2"/>
            </a:endParaRPr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400" smtClean="0">
                <a:sym typeface="Wingdings" pitchFamily="2" charset="2"/>
              </a:rPr>
              <a:t> (</a:t>
            </a:r>
            <a:r>
              <a:rPr lang="ko-KR" altLang="en-US" sz="2400" smtClean="0">
                <a:sym typeface="Wingdings" pitchFamily="2" charset="2"/>
              </a:rPr>
              <a:t>만원</a:t>
            </a:r>
            <a:r>
              <a:rPr lang="en-US" altLang="ko-KR" sz="2400" smtClean="0">
                <a:sym typeface="Wingdings" pitchFamily="2" charset="2"/>
              </a:rPr>
              <a:t>)</a:t>
            </a:r>
            <a:r>
              <a:rPr lang="ko-KR" altLang="en-US" sz="2400" smtClean="0">
                <a:sym typeface="Wingdings" pitchFamily="2" charset="2"/>
              </a:rPr>
              <a:t>은</a:t>
            </a:r>
            <a:r>
              <a:rPr lang="en-US" altLang="ko-KR" sz="2400" smtClean="0">
                <a:sym typeface="Wingdings" pitchFamily="2" charset="2"/>
              </a:rPr>
              <a:t> </a:t>
            </a:r>
            <a:r>
              <a:rPr lang="ko-KR" altLang="en-US" sz="2400" smtClean="0">
                <a:sym typeface="Wingdings" pitchFamily="2" charset="2"/>
              </a:rPr>
              <a:t>회수가능성이 높고</a:t>
            </a:r>
            <a:r>
              <a:rPr lang="en-US" altLang="ko-KR" sz="2400" smtClean="0">
                <a:sym typeface="Wingdings" pitchFamily="2" charset="2"/>
              </a:rPr>
              <a:t>, </a:t>
            </a:r>
            <a:r>
              <a:rPr lang="ko-KR" altLang="en-US" sz="2400" smtClean="0">
                <a:sym typeface="Wingdings" pitchFamily="2" charset="2"/>
              </a:rPr>
              <a:t>문단 </a:t>
            </a:r>
            <a:r>
              <a:rPr lang="en-US" altLang="ko-KR" sz="2400" smtClean="0">
                <a:sym typeface="Wingdings" pitchFamily="2" charset="2"/>
              </a:rPr>
              <a:t>9 </a:t>
            </a:r>
            <a:r>
              <a:rPr lang="ko-KR" altLang="en-US" sz="2400" smtClean="0">
                <a:sym typeface="Wingdings" pitchFamily="2" charset="2"/>
              </a:rPr>
              <a:t>충족 </a:t>
            </a:r>
            <a:endParaRPr lang="en-US" altLang="ko-KR" sz="2400" smtClean="0">
              <a:sym typeface="Wingdings" pitchFamily="2" charset="2"/>
            </a:endParaRPr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400" smtClean="0">
                <a:sym typeface="Wingdings" pitchFamily="2" charset="2"/>
              </a:rPr>
              <a:t>  </a:t>
            </a:r>
            <a:r>
              <a:rPr lang="ko-KR" altLang="en-US" sz="2400" smtClean="0">
                <a:sym typeface="Wingdings" pitchFamily="2" charset="2"/>
              </a:rPr>
              <a:t>수익기준서 적용가능</a:t>
            </a:r>
            <a:endParaRPr lang="en-US" altLang="ko-K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계약을 식별함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25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51520" y="764704"/>
            <a:ext cx="8640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계약의 결합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</a:pPr>
            <a:r>
              <a:rPr lang="en-US" altLang="ko-KR" sz="2400" b="1" dirty="0" smtClean="0"/>
              <a:t>   </a:t>
            </a:r>
            <a:r>
              <a:rPr lang="ko-KR" altLang="en-US" sz="2400" b="1" dirty="0" smtClean="0"/>
              <a:t>동일한 고객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또는 그 고객의 특수관계자</a:t>
            </a:r>
            <a:r>
              <a:rPr lang="en-US" altLang="ko-KR" sz="2400" dirty="0" smtClean="0"/>
              <a:t>)</a:t>
            </a:r>
            <a:r>
              <a:rPr lang="ko-KR" altLang="en-US" sz="2400" dirty="0" smtClean="0"/>
              <a:t>과 </a:t>
            </a:r>
            <a:r>
              <a:rPr lang="ko-KR" altLang="en-US" sz="2400" b="1" dirty="0" smtClean="0"/>
              <a:t>동시에 </a:t>
            </a:r>
            <a:r>
              <a:rPr lang="ko-KR" altLang="en-US" sz="2400" dirty="0" smtClean="0"/>
              <a:t>또는 가까운 시기에 체결한 둘 이상의 계약을 결합</a:t>
            </a:r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단일의 상업적 목적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묶음 협상</a:t>
            </a:r>
            <a:endParaRPr lang="en-US" altLang="ko-KR" sz="2400" dirty="0" smtClean="0"/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지급되는 대가가 다른 계약에 달려있음</a:t>
            </a:r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단일 이행의무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계약을 식별함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26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51520" y="764704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계약변경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</a:pPr>
            <a:r>
              <a:rPr lang="en-US" altLang="ko-KR" sz="2400" b="1" dirty="0" smtClean="0"/>
              <a:t>   </a:t>
            </a:r>
            <a:r>
              <a:rPr lang="ko-KR" altLang="en-US" sz="2400" b="1" dirty="0" smtClean="0"/>
              <a:t>계약의 범위 </a:t>
            </a:r>
            <a:r>
              <a:rPr lang="en-US" altLang="ko-KR" sz="2400" b="1" dirty="0" smtClean="0"/>
              <a:t>or </a:t>
            </a:r>
            <a:r>
              <a:rPr lang="ko-KR" altLang="en-US" sz="2400" b="1" dirty="0" smtClean="0"/>
              <a:t>가격 변경</a:t>
            </a:r>
            <a:r>
              <a:rPr lang="en-US" altLang="ko-KR" sz="2400" b="1" dirty="0" smtClean="0"/>
              <a:t> </a:t>
            </a:r>
          </a:p>
          <a:p>
            <a:pPr marL="269875" indent="-269875" fontAlgn="base">
              <a:lnSpc>
                <a:spcPct val="150000"/>
              </a:lnSpc>
            </a:pPr>
            <a:r>
              <a:rPr lang="en-US" altLang="ko-KR" sz="2400" b="1" dirty="0" smtClean="0"/>
              <a:t>   </a:t>
            </a:r>
            <a:r>
              <a:rPr lang="ko-KR" altLang="en-US" sz="2400" b="1" dirty="0" smtClean="0"/>
              <a:t>승인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</a:pPr>
            <a:endParaRPr lang="ko-KR" altLang="en-US" sz="2400" dirty="0" smtClean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323528" y="2636912"/>
            <a:ext cx="2808312" cy="682625"/>
          </a:xfrm>
          <a:prstGeom prst="roundRect">
            <a:avLst/>
          </a:prstGeom>
          <a:solidFill>
            <a:srgbClr val="263582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anchor="ctr"/>
          <a:lstStyle/>
          <a:p>
            <a:pPr algn="ctr">
              <a:defRPr/>
            </a:pPr>
            <a:r>
              <a:rPr lang="ko-KR" altLang="en-US" sz="2000" b="1" spc="-150" dirty="0" smtClean="0">
                <a:solidFill>
                  <a:prstClr val="white"/>
                </a:solidFill>
              </a:rPr>
              <a:t>기존계약</a:t>
            </a:r>
            <a:r>
              <a:rPr lang="en-US" altLang="ko-KR" sz="2000" b="1" spc="-150" dirty="0" smtClean="0">
                <a:solidFill>
                  <a:prstClr val="white"/>
                </a:solidFill>
              </a:rPr>
              <a:t>(</a:t>
            </a:r>
            <a:r>
              <a:rPr lang="ko-KR" altLang="en-US" sz="2000" b="1" spc="-150" dirty="0" smtClean="0">
                <a:solidFill>
                  <a:prstClr val="white"/>
                </a:solidFill>
              </a:rPr>
              <a:t>이미 이전</a:t>
            </a:r>
            <a:r>
              <a:rPr lang="en-US" altLang="ko-KR" sz="2000" b="1" spc="-150" dirty="0" smtClean="0">
                <a:solidFill>
                  <a:prstClr val="white"/>
                </a:solidFill>
              </a:rPr>
              <a:t>)</a:t>
            </a:r>
            <a:endParaRPr lang="ko-KR" altLang="en-US" sz="2000" b="1" spc="-150" dirty="0">
              <a:solidFill>
                <a:prstClr val="white"/>
              </a:solidFill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6300192" y="2636912"/>
            <a:ext cx="2556792" cy="68262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anchor="ctr"/>
          <a:lstStyle/>
          <a:p>
            <a:pPr algn="ctr">
              <a:defRPr/>
            </a:pPr>
            <a:r>
              <a:rPr lang="ko-KR" altLang="en-US" sz="2000" b="1" spc="-150" dirty="0" smtClean="0">
                <a:solidFill>
                  <a:prstClr val="white"/>
                </a:solidFill>
              </a:rPr>
              <a:t>계약변경으로 추가</a:t>
            </a:r>
            <a:endParaRPr lang="ko-KR" altLang="en-US" sz="2000" b="1" spc="-150" dirty="0">
              <a:solidFill>
                <a:prstClr val="white"/>
              </a:solidFill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3275856" y="3429000"/>
            <a:ext cx="5688632" cy="864096"/>
          </a:xfrm>
          <a:prstGeom prst="roundRect">
            <a:avLst>
              <a:gd name="adj" fmla="val 10237"/>
            </a:avLst>
          </a:prstGeom>
          <a:solidFill>
            <a:schemeClr val="bg1"/>
          </a:solidFill>
          <a:ln w="38100">
            <a:solidFill>
              <a:srgbClr val="263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anchor="ctr"/>
          <a:lstStyle/>
          <a:p>
            <a:pPr marL="266700" indent="-266700">
              <a:defRPr/>
            </a:pPr>
            <a:r>
              <a:rPr lang="en-US" altLang="ko-KR" sz="2400" b="1" spc="-150" dirty="0" smtClean="0">
                <a:solidFill>
                  <a:schemeClr val="tx1"/>
                </a:solidFill>
              </a:rPr>
              <a:t>(1) </a:t>
            </a:r>
            <a:r>
              <a:rPr lang="ko-KR" altLang="en-US" sz="2400" b="1" spc="-150" dirty="0" smtClean="0">
                <a:solidFill>
                  <a:schemeClr val="tx1"/>
                </a:solidFill>
              </a:rPr>
              <a:t>기존에 이미 이전된 계약과 구별</a:t>
            </a:r>
            <a:endParaRPr lang="en-US" altLang="ko-KR" sz="2400" b="1" spc="-150" dirty="0" smtClean="0">
              <a:solidFill>
                <a:schemeClr val="tx1"/>
              </a:solidFill>
            </a:endParaRPr>
          </a:p>
          <a:p>
            <a:pPr marL="266700" indent="-266700">
              <a:defRPr/>
            </a:pPr>
            <a:r>
              <a:rPr lang="ko-KR" altLang="en-US" sz="2400" b="1" spc="-150" dirty="0" smtClean="0">
                <a:solidFill>
                  <a:schemeClr val="tx1"/>
                </a:solidFill>
              </a:rPr>
              <a:t>새로운 계약처럼 회계처리</a:t>
            </a:r>
            <a:endParaRPr lang="en-US" altLang="ko-KR" sz="2400" b="1" spc="-150" dirty="0">
              <a:solidFill>
                <a:schemeClr val="tx1"/>
              </a:solidFill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3347864" y="2636912"/>
            <a:ext cx="2808312" cy="682625"/>
          </a:xfrm>
          <a:prstGeom prst="roundRect">
            <a:avLst/>
          </a:prstGeom>
          <a:solidFill>
            <a:srgbClr val="263582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anchor="ctr"/>
          <a:lstStyle/>
          <a:p>
            <a:pPr algn="ctr">
              <a:defRPr/>
            </a:pPr>
            <a:r>
              <a:rPr lang="ko-KR" altLang="en-US" sz="2000" b="1" spc="-150" dirty="0" smtClean="0">
                <a:solidFill>
                  <a:prstClr val="white"/>
                </a:solidFill>
              </a:rPr>
              <a:t>기존계약</a:t>
            </a:r>
            <a:r>
              <a:rPr lang="en-US" altLang="ko-KR" sz="2000" b="1" spc="-150" dirty="0" smtClean="0">
                <a:solidFill>
                  <a:prstClr val="white"/>
                </a:solidFill>
              </a:rPr>
              <a:t>(</a:t>
            </a:r>
            <a:r>
              <a:rPr lang="ko-KR" altLang="en-US" sz="2000" b="1" spc="-150" dirty="0" smtClean="0">
                <a:solidFill>
                  <a:prstClr val="white"/>
                </a:solidFill>
              </a:rPr>
              <a:t>아직  미이전</a:t>
            </a:r>
            <a:r>
              <a:rPr lang="en-US" altLang="ko-KR" sz="2000" b="1" spc="-150" dirty="0" smtClean="0">
                <a:solidFill>
                  <a:prstClr val="white"/>
                </a:solidFill>
              </a:rPr>
              <a:t>)</a:t>
            </a:r>
            <a:endParaRPr lang="ko-KR" altLang="en-US" sz="2000" b="1" spc="-150" dirty="0">
              <a:solidFill>
                <a:prstClr val="white"/>
              </a:solidFill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467544" y="4509120"/>
            <a:ext cx="8496944" cy="864096"/>
          </a:xfrm>
          <a:prstGeom prst="roundRect">
            <a:avLst>
              <a:gd name="adj" fmla="val 10237"/>
            </a:avLst>
          </a:prstGeom>
          <a:solidFill>
            <a:schemeClr val="bg1"/>
          </a:solidFill>
          <a:ln w="38100">
            <a:solidFill>
              <a:srgbClr val="263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anchor="ctr"/>
          <a:lstStyle/>
          <a:p>
            <a:pPr marL="266700" indent="-266700">
              <a:defRPr/>
            </a:pPr>
            <a:r>
              <a:rPr lang="en-US" altLang="ko-KR" sz="2400" b="1" spc="-150" dirty="0" smtClean="0">
                <a:solidFill>
                  <a:schemeClr val="tx1"/>
                </a:solidFill>
              </a:rPr>
              <a:t>(2) </a:t>
            </a:r>
            <a:r>
              <a:rPr lang="ko-KR" altLang="en-US" sz="2400" b="1" spc="-150" dirty="0" smtClean="0">
                <a:solidFill>
                  <a:schemeClr val="tx1"/>
                </a:solidFill>
              </a:rPr>
              <a:t>기존에 이미 이전된 계약과 구별되지 않음</a:t>
            </a:r>
            <a:endParaRPr lang="en-US" altLang="ko-KR" sz="2400" b="1" spc="-150" dirty="0" smtClean="0">
              <a:solidFill>
                <a:schemeClr val="tx1"/>
              </a:solidFill>
            </a:endParaRPr>
          </a:p>
          <a:p>
            <a:pPr marL="266700" indent="-266700">
              <a:defRPr/>
            </a:pPr>
            <a:r>
              <a:rPr lang="ko-KR" altLang="en-US" sz="2400" b="1" spc="-150" dirty="0" smtClean="0">
                <a:solidFill>
                  <a:schemeClr val="tx1"/>
                </a:solidFill>
              </a:rPr>
              <a:t>수익을 누적 효과 기준</a:t>
            </a:r>
            <a:r>
              <a:rPr lang="en-US" altLang="ko-KR" sz="2400" b="1" spc="-150" dirty="0" smtClean="0">
                <a:solidFill>
                  <a:schemeClr val="tx1"/>
                </a:solidFill>
              </a:rPr>
              <a:t>(cumulative catch-up basis)</a:t>
            </a:r>
            <a:r>
              <a:rPr lang="ko-KR" altLang="en-US" sz="2400" b="1" spc="-150" dirty="0" smtClean="0">
                <a:solidFill>
                  <a:schemeClr val="tx1"/>
                </a:solidFill>
              </a:rPr>
              <a:t>으로 조정</a:t>
            </a:r>
            <a:endParaRPr lang="en-US" altLang="ko-KR" sz="2400" b="1" spc="-150" dirty="0">
              <a:solidFill>
                <a:schemeClr val="tx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39552" y="5589240"/>
            <a:ext cx="4217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6700" indent="-266700">
              <a:defRPr/>
            </a:pPr>
            <a:r>
              <a:rPr lang="en-US" altLang="ko-KR" b="1" spc="-150" dirty="0" smtClean="0"/>
              <a:t>* (1) </a:t>
            </a:r>
            <a:r>
              <a:rPr lang="ko-KR" altLang="en-US" b="1" spc="-150" dirty="0" smtClean="0"/>
              <a:t>과 </a:t>
            </a:r>
            <a:r>
              <a:rPr lang="en-US" altLang="ko-KR" b="1" spc="-150" dirty="0" smtClean="0"/>
              <a:t>(2) </a:t>
            </a:r>
            <a:r>
              <a:rPr lang="ko-KR" altLang="en-US" b="1" spc="-150" dirty="0" smtClean="0"/>
              <a:t>의 결합시 목적에 부합되는 방법</a:t>
            </a:r>
            <a:endParaRPr lang="en-US" altLang="ko-KR" b="1" spc="-15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2.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이행의무를 식별함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27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3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620788"/>
            <a:ext cx="23050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7540" y="1692796"/>
            <a:ext cx="33147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3237334"/>
            <a:ext cx="25908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3398" y="3348980"/>
            <a:ext cx="29908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51501" y="1556792"/>
            <a:ext cx="904875" cy="2384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4" y="4141068"/>
            <a:ext cx="2140074" cy="889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타원 44"/>
          <p:cNvSpPr/>
          <p:nvPr/>
        </p:nvSpPr>
        <p:spPr>
          <a:xfrm>
            <a:off x="4283968" y="1196752"/>
            <a:ext cx="2808312" cy="1656184"/>
          </a:xfrm>
          <a:prstGeom prst="ellipse">
            <a:avLst/>
          </a:prstGeom>
          <a:solidFill>
            <a:schemeClr val="tx2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24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2.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이행의무를 식별함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28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55576" y="2038196"/>
            <a:ext cx="74168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이행의무는</a:t>
            </a:r>
            <a:r>
              <a:rPr lang="en-US" altLang="ko-KR" sz="2400" b="1" dirty="0" smtClean="0"/>
              <a:t>?</a:t>
            </a:r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구별 가능성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2400" b="1" dirty="0" smtClean="0"/>
              <a:t>‘</a:t>
            </a:r>
            <a:r>
              <a:rPr lang="ko-KR" altLang="en-US" sz="2400" b="1" dirty="0" smtClean="0"/>
              <a:t>별도로 식별</a:t>
            </a:r>
            <a:r>
              <a:rPr lang="en-US" altLang="ko-KR" sz="2400" b="1" dirty="0" smtClean="0"/>
              <a:t>’</a:t>
            </a:r>
            <a:r>
              <a:rPr lang="ko-KR" altLang="en-US" sz="2400" b="1" dirty="0" smtClean="0"/>
              <a:t> 지표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보증</a:t>
            </a:r>
            <a:endParaRPr lang="en-US" altLang="ko-KR" sz="2400" b="1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980728"/>
            <a:ext cx="23145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115616" y="1916832"/>
            <a:ext cx="7560840" cy="3528392"/>
          </a:xfrm>
          <a:prstGeom prst="rect">
            <a:avLst/>
          </a:prstGeom>
          <a:solidFill>
            <a:schemeClr val="tx2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240" dirty="0">
              <a:solidFill>
                <a:prstClr val="white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2.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이행의무를 식별함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29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51520" y="764704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이행의무는</a:t>
            </a:r>
            <a:r>
              <a:rPr lang="en-US" altLang="ko-KR" sz="2400" b="1" dirty="0" smtClean="0"/>
              <a:t>?</a:t>
            </a:r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b="1" dirty="0" smtClean="0"/>
              <a:t>구별되는 재화나 용역</a:t>
            </a:r>
            <a:endParaRPr lang="ko-KR" altLang="en-US" sz="2400" dirty="0" smtClean="0"/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b="1" dirty="0" smtClean="0"/>
              <a:t>실질적으로 동일하고 고객에게 이전하는 양식도 동일한 </a:t>
            </a:r>
            <a:r>
              <a:rPr lang="en-US" altLang="ko-KR" sz="2400" b="1" dirty="0" smtClean="0"/>
              <a:t>'</a:t>
            </a:r>
            <a:r>
              <a:rPr lang="ko-KR" altLang="en-US" sz="2400" b="1" dirty="0" smtClean="0"/>
              <a:t>일련의 구별되는 재화나 용역</a:t>
            </a:r>
            <a:r>
              <a:rPr lang="en-US" altLang="ko-KR" sz="2400" b="1" dirty="0" smtClean="0"/>
              <a:t>‘</a:t>
            </a:r>
            <a:endParaRPr lang="ko-KR" altLang="en-US" sz="2400" dirty="0" smtClean="0"/>
          </a:p>
        </p:txBody>
      </p:sp>
      <p:sp>
        <p:nvSpPr>
          <p:cNvPr id="8" name="직사각형 7"/>
          <p:cNvSpPr/>
          <p:nvPr/>
        </p:nvSpPr>
        <p:spPr>
          <a:xfrm>
            <a:off x="1187624" y="3140968"/>
            <a:ext cx="64087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b="1" dirty="0" smtClean="0"/>
              <a:t>기간에 걸쳐 충족되는 이행의무의 조건을 충족</a:t>
            </a: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b="1" dirty="0" smtClean="0"/>
              <a:t>진행률 측정에 동일한 방법이 사용</a:t>
            </a:r>
            <a:endParaRPr lang="ko-KR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4283968" y="4149080"/>
            <a:ext cx="1800200" cy="576064"/>
          </a:xfrm>
          <a:prstGeom prst="rect">
            <a:avLst/>
          </a:prstGeom>
          <a:solidFill>
            <a:schemeClr val="tx2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240" dirty="0">
              <a:solidFill>
                <a:prstClr val="white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51520" y="764704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구별 가능성</a:t>
            </a: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b="1" dirty="0" smtClean="0"/>
              <a:t>고객이 재화나 용역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그 자체로 효익</a:t>
            </a:r>
            <a:r>
              <a:rPr lang="ko-KR" altLang="en-US" sz="2400" b="1" dirty="0" smtClean="0"/>
              <a:t>을 얻거나 고객이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쉽게 이용할 수 있는 다른 자원과 함께</a:t>
            </a:r>
            <a:r>
              <a:rPr lang="ko-KR" altLang="en-US" sz="2400" b="1" dirty="0" smtClean="0"/>
              <a:t> 그 재화나 용역에서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효익</a:t>
            </a:r>
            <a:r>
              <a:rPr lang="ko-KR" altLang="en-US" sz="2400" b="1" dirty="0" smtClean="0"/>
              <a:t>을 얻을 </a:t>
            </a:r>
            <a:r>
              <a:rPr lang="ko-KR" altLang="en-US" sz="2400" b="1" smtClean="0"/>
              <a:t>수 있다</a:t>
            </a:r>
            <a:endParaRPr lang="en-US" altLang="ko-KR" sz="2400" b="1" smtClean="0"/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b="1" dirty="0" smtClean="0"/>
              <a:t>고객에게 재화나 용역을 이전하기로 한 기업의 약속이 계약 내의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다른 약속과 별도로 식별</a:t>
            </a:r>
            <a:r>
              <a:rPr lang="ko-KR" altLang="en-US" sz="2400" b="1" dirty="0" smtClean="0"/>
              <a:t>될 수 있다</a:t>
            </a: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endParaRPr lang="ko-KR" altLang="en-US" sz="24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2.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이행의무를 식별함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30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499992" y="2852936"/>
            <a:ext cx="5357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endParaRPr lang="ko-KR" altLang="en-US" sz="32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611560" y="908720"/>
            <a:ext cx="1800200" cy="576064"/>
          </a:xfrm>
          <a:prstGeom prst="rect">
            <a:avLst/>
          </a:prstGeom>
          <a:solidFill>
            <a:schemeClr val="tx2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240" dirty="0">
              <a:solidFill>
                <a:prstClr val="white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2.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이행의무를 식별함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31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23528" y="826834"/>
            <a:ext cx="8640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2400" b="1" dirty="0" smtClean="0"/>
              <a:t>‘</a:t>
            </a:r>
            <a:r>
              <a:rPr lang="ko-KR" altLang="en-US" sz="2400" b="1" dirty="0" smtClean="0"/>
              <a:t>별도로 식별</a:t>
            </a:r>
            <a:r>
              <a:rPr lang="en-US" altLang="ko-KR" sz="2400" b="1" dirty="0" smtClean="0"/>
              <a:t>’ </a:t>
            </a:r>
            <a:r>
              <a:rPr lang="ko-KR" altLang="en-US" sz="2400" b="1" dirty="0" smtClean="0"/>
              <a:t>지표</a:t>
            </a: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b="1" dirty="0" smtClean="0">
                <a:solidFill>
                  <a:srgbClr val="FF0000"/>
                </a:solidFill>
              </a:rPr>
              <a:t>결합산출물의 투입물</a:t>
            </a:r>
            <a:r>
              <a:rPr lang="ko-KR" altLang="en-US" sz="2400" b="1" dirty="0" smtClean="0"/>
              <a:t>로 사용하지 않음</a:t>
            </a: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b="1" dirty="0" smtClean="0">
                <a:solidFill>
                  <a:srgbClr val="FF0000"/>
                </a:solidFill>
              </a:rPr>
              <a:t>다른 재화나 용역</a:t>
            </a:r>
            <a:r>
              <a:rPr lang="ko-KR" altLang="en-US" sz="2400" b="1" dirty="0" smtClean="0"/>
              <a:t>을 유의적으로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변형</a:t>
            </a:r>
            <a:r>
              <a:rPr lang="ko-KR" altLang="en-US" sz="2400" b="1" dirty="0" smtClean="0"/>
              <a:t>하거나 고객 맞춤화하지 않음</a:t>
            </a: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b="1" dirty="0" smtClean="0">
                <a:solidFill>
                  <a:srgbClr val="FF0000"/>
                </a:solidFill>
              </a:rPr>
              <a:t>다른 재화나 용역</a:t>
            </a:r>
            <a:r>
              <a:rPr lang="ko-KR" altLang="en-US" sz="2400" b="1" dirty="0" smtClean="0"/>
              <a:t>에의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의존도</a:t>
            </a:r>
            <a:r>
              <a:rPr lang="ko-KR" altLang="en-US" sz="2400" b="1" dirty="0" smtClean="0"/>
              <a:t>나 상호관련성이 높지 않음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예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다른 상품에 영향 없이 구입 여부 결정 가능</a:t>
            </a:r>
            <a:r>
              <a:rPr lang="en-US" altLang="ko-KR" sz="2400" b="1" dirty="0" smtClean="0"/>
              <a:t>)</a:t>
            </a:r>
            <a:endParaRPr lang="ko-KR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323528" y="826834"/>
            <a:ext cx="8640960" cy="574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보증</a:t>
            </a:r>
            <a:endParaRPr lang="en-US" altLang="ko-KR" sz="2400" b="1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2.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이행의무를 식별함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32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644008" y="1397786"/>
            <a:ext cx="647352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있다</a:t>
            </a:r>
            <a:endParaRPr lang="en-US" altLang="ko-KR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6114148" y="1469794"/>
            <a:ext cx="2813956" cy="735070"/>
          </a:xfrm>
          <a:prstGeom prst="roundRect">
            <a:avLst/>
          </a:prstGeom>
          <a:solidFill>
            <a:srgbClr val="263582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anchor="ctr"/>
          <a:lstStyle/>
          <a:p>
            <a:pPr algn="ctr">
              <a:defRPr/>
            </a:pPr>
            <a:r>
              <a:rPr lang="en-US" altLang="ko-KR" sz="2400" b="1" spc="-150" dirty="0" smtClean="0">
                <a:solidFill>
                  <a:prstClr val="white"/>
                </a:solidFill>
              </a:rPr>
              <a:t>(</a:t>
            </a:r>
            <a:r>
              <a:rPr lang="ko-KR" altLang="en-US" sz="2400" b="1" spc="-150" dirty="0" smtClean="0">
                <a:solidFill>
                  <a:prstClr val="white"/>
                </a:solidFill>
              </a:rPr>
              <a:t>용역 유형</a:t>
            </a:r>
            <a:r>
              <a:rPr lang="en-US" altLang="ko-KR" sz="2400" b="1" spc="-150" dirty="0" smtClean="0">
                <a:solidFill>
                  <a:prstClr val="white"/>
                </a:solidFill>
              </a:rPr>
              <a:t>)</a:t>
            </a:r>
          </a:p>
          <a:p>
            <a:pPr algn="ctr">
              <a:defRPr/>
            </a:pPr>
            <a:r>
              <a:rPr lang="ko-KR" altLang="en-US" sz="2400" b="1" spc="-150" dirty="0" smtClean="0">
                <a:solidFill>
                  <a:prstClr val="white"/>
                </a:solidFill>
              </a:rPr>
              <a:t>구별되는 이행의무</a:t>
            </a:r>
            <a:endParaRPr lang="ko-KR" altLang="en-US" sz="2400" b="1" spc="-150" dirty="0">
              <a:solidFill>
                <a:prstClr val="white"/>
              </a:solidFill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539552" y="1484784"/>
            <a:ext cx="3420000" cy="792088"/>
          </a:xfrm>
          <a:prstGeom prst="roundRect">
            <a:avLst>
              <a:gd name="adj" fmla="val 8630"/>
            </a:avLst>
          </a:prstGeom>
          <a:solidFill>
            <a:schemeClr val="bg1"/>
          </a:solidFill>
          <a:ln w="28575">
            <a:solidFill>
              <a:srgbClr val="263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anchor="ctr"/>
          <a:lstStyle/>
          <a:p>
            <a:pPr>
              <a:defRPr/>
            </a:pPr>
            <a:r>
              <a:rPr lang="ko-KR" altLang="en-US" sz="2400" b="1" spc="-150" dirty="0" smtClean="0">
                <a:solidFill>
                  <a:schemeClr val="tx1"/>
                </a:solidFill>
              </a:rPr>
              <a:t>별도로 보증을 구입할 수 있는 옵션</a:t>
            </a:r>
          </a:p>
        </p:txBody>
      </p:sp>
      <p:cxnSp>
        <p:nvCxnSpPr>
          <p:cNvPr id="19" name="꺾인 연결선 20"/>
          <p:cNvCxnSpPr>
            <a:stCxn id="14" idx="3"/>
            <a:endCxn id="11" idx="1"/>
          </p:cNvCxnSpPr>
          <p:nvPr/>
        </p:nvCxnSpPr>
        <p:spPr>
          <a:xfrm flipV="1">
            <a:off x="3959552" y="1837329"/>
            <a:ext cx="2154596" cy="43499"/>
          </a:xfrm>
          <a:prstGeom prst="straightConnector1">
            <a:avLst/>
          </a:prstGeom>
          <a:ln w="857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꺾인 연결선 20"/>
          <p:cNvCxnSpPr>
            <a:stCxn id="14" idx="2"/>
          </p:cNvCxnSpPr>
          <p:nvPr/>
        </p:nvCxnSpPr>
        <p:spPr>
          <a:xfrm>
            <a:off x="2249552" y="2276872"/>
            <a:ext cx="18192" cy="792088"/>
          </a:xfrm>
          <a:prstGeom prst="straightConnector1">
            <a:avLst/>
          </a:prstGeom>
          <a:ln w="857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2339752" y="2370366"/>
            <a:ext cx="647352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없다</a:t>
            </a:r>
            <a:endParaRPr lang="en-US" altLang="ko-KR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539552" y="3068960"/>
            <a:ext cx="3420000" cy="720080"/>
          </a:xfrm>
          <a:prstGeom prst="roundRect">
            <a:avLst>
              <a:gd name="adj" fmla="val 8630"/>
            </a:avLst>
          </a:prstGeom>
          <a:solidFill>
            <a:schemeClr val="bg1"/>
          </a:solidFill>
          <a:ln w="28575">
            <a:solidFill>
              <a:srgbClr val="263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anchor="ctr"/>
          <a:lstStyle/>
          <a:p>
            <a:pPr>
              <a:defRPr/>
            </a:pPr>
            <a:r>
              <a:rPr lang="ko-KR" altLang="en-US" sz="2400" b="1" spc="-150" dirty="0" smtClean="0">
                <a:solidFill>
                  <a:schemeClr val="tx1"/>
                </a:solidFill>
              </a:rPr>
              <a:t>일반적인 보증을 초과</a:t>
            </a:r>
            <a:r>
              <a:rPr lang="en-US" altLang="ko-KR" sz="2400" b="1" spc="-150" dirty="0" smtClean="0">
                <a:solidFill>
                  <a:schemeClr val="tx1"/>
                </a:solidFill>
              </a:rPr>
              <a:t>?</a:t>
            </a:r>
            <a:endParaRPr lang="ko-KR" altLang="en-US" sz="2400" b="1" spc="-150" dirty="0" smtClean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755576" y="4172887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dirty="0" smtClean="0"/>
              <a:t>* </a:t>
            </a:r>
            <a:r>
              <a:rPr lang="ko-KR" altLang="en-US" sz="2400" b="1" dirty="0" smtClean="0"/>
              <a:t>일반적인 보증 검토</a:t>
            </a:r>
            <a:endParaRPr lang="en-US" altLang="ko-KR" sz="2400" b="1" dirty="0" smtClean="0"/>
          </a:p>
          <a:p>
            <a:r>
              <a:rPr lang="en-US" altLang="ko-KR" sz="2400" dirty="0" smtClean="0"/>
              <a:t>   1) </a:t>
            </a:r>
            <a:r>
              <a:rPr lang="ko-KR" altLang="en-US" sz="2400" dirty="0" smtClean="0"/>
              <a:t>법률에서 요구</a:t>
            </a:r>
            <a:r>
              <a:rPr lang="en-US" altLang="ko-KR" sz="2400" dirty="0" smtClean="0"/>
              <a:t>?</a:t>
            </a:r>
          </a:p>
          <a:p>
            <a:r>
              <a:rPr lang="en-US" altLang="ko-KR" sz="2400" dirty="0" smtClean="0"/>
              <a:t>   2) </a:t>
            </a:r>
            <a:r>
              <a:rPr lang="ko-KR" altLang="en-US" sz="2400" dirty="0" smtClean="0"/>
              <a:t>보증기간의 길이</a:t>
            </a:r>
            <a:endParaRPr lang="en-US" altLang="ko-KR" sz="2400" dirty="0" smtClean="0"/>
          </a:p>
          <a:p>
            <a:r>
              <a:rPr lang="en-US" altLang="ko-KR" sz="2400" dirty="0" smtClean="0"/>
              <a:t>   3) </a:t>
            </a:r>
            <a:r>
              <a:rPr lang="ko-KR" altLang="en-US" sz="2400" dirty="0" smtClean="0"/>
              <a:t>약속한 업무의 성격</a:t>
            </a:r>
            <a:endParaRPr lang="ko-KR" altLang="en-US" sz="2400" dirty="0"/>
          </a:p>
        </p:txBody>
      </p:sp>
      <p:sp>
        <p:nvSpPr>
          <p:cNvPr id="33" name="직사각형 32"/>
          <p:cNvSpPr/>
          <p:nvPr/>
        </p:nvSpPr>
        <p:spPr>
          <a:xfrm>
            <a:off x="4427984" y="3125978"/>
            <a:ext cx="1152128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초과안함</a:t>
            </a:r>
            <a:endParaRPr lang="en-US" altLang="ko-KR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6078524" y="3197986"/>
            <a:ext cx="2813956" cy="735070"/>
          </a:xfrm>
          <a:prstGeom prst="roundRect">
            <a:avLst/>
          </a:prstGeom>
          <a:solidFill>
            <a:srgbClr val="263582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anchor="ctr"/>
          <a:lstStyle/>
          <a:p>
            <a:pPr algn="ctr">
              <a:defRPr/>
            </a:pPr>
            <a:r>
              <a:rPr lang="en-US" altLang="ko-KR" sz="2400" b="1" spc="-150" dirty="0" smtClean="0">
                <a:solidFill>
                  <a:prstClr val="white"/>
                </a:solidFill>
              </a:rPr>
              <a:t>(</a:t>
            </a:r>
            <a:r>
              <a:rPr lang="ko-KR" altLang="en-US" sz="2400" b="1" spc="-150" dirty="0" smtClean="0">
                <a:solidFill>
                  <a:prstClr val="white"/>
                </a:solidFill>
              </a:rPr>
              <a:t>확신 유형</a:t>
            </a:r>
            <a:r>
              <a:rPr lang="en-US" altLang="ko-KR" sz="2400" b="1" spc="-150" dirty="0" smtClean="0">
                <a:solidFill>
                  <a:prstClr val="white"/>
                </a:solidFill>
              </a:rPr>
              <a:t>)</a:t>
            </a:r>
          </a:p>
          <a:p>
            <a:pPr algn="ctr">
              <a:defRPr/>
            </a:pPr>
            <a:r>
              <a:rPr lang="ko-KR" altLang="en-US" sz="2400" b="1" spc="-150" dirty="0" smtClean="0">
                <a:solidFill>
                  <a:prstClr val="white"/>
                </a:solidFill>
              </a:rPr>
              <a:t>이행의무로 구별안됨</a:t>
            </a:r>
            <a:endParaRPr lang="ko-KR" altLang="en-US" sz="2400" b="1" spc="-150" dirty="0">
              <a:solidFill>
                <a:prstClr val="white"/>
              </a:solidFill>
            </a:endParaRPr>
          </a:p>
        </p:txBody>
      </p:sp>
      <p:cxnSp>
        <p:nvCxnSpPr>
          <p:cNvPr id="35" name="꺾인 연결선 20"/>
          <p:cNvCxnSpPr>
            <a:endCxn id="34" idx="1"/>
          </p:cNvCxnSpPr>
          <p:nvPr/>
        </p:nvCxnSpPr>
        <p:spPr>
          <a:xfrm>
            <a:off x="3995936" y="3558026"/>
            <a:ext cx="2082588" cy="7495"/>
          </a:xfrm>
          <a:prstGeom prst="straightConnector1">
            <a:avLst/>
          </a:prstGeom>
          <a:ln w="857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꺾인 연결선 20"/>
          <p:cNvCxnSpPr/>
          <p:nvPr/>
        </p:nvCxnSpPr>
        <p:spPr>
          <a:xfrm flipV="1">
            <a:off x="3059832" y="1844824"/>
            <a:ext cx="2952328" cy="1224136"/>
          </a:xfrm>
          <a:prstGeom prst="straightConnector1">
            <a:avLst/>
          </a:prstGeom>
          <a:ln w="857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>
            <a:off x="4572000" y="2370366"/>
            <a:ext cx="1008112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초과함</a:t>
            </a:r>
            <a:endParaRPr lang="en-US" altLang="ko-KR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33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설문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571" y="1484784"/>
            <a:ext cx="9001000" cy="379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거래가격을 결정함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34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3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620788"/>
            <a:ext cx="23050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7540" y="1692796"/>
            <a:ext cx="33147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3237334"/>
            <a:ext cx="25908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41390" y="3196952"/>
            <a:ext cx="29908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51501" y="1620788"/>
            <a:ext cx="904875" cy="2240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92366" y="4141068"/>
            <a:ext cx="19240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타원 44"/>
          <p:cNvSpPr/>
          <p:nvPr/>
        </p:nvSpPr>
        <p:spPr>
          <a:xfrm>
            <a:off x="611560" y="2852936"/>
            <a:ext cx="2808312" cy="1656184"/>
          </a:xfrm>
          <a:prstGeom prst="ellipse">
            <a:avLst/>
          </a:prstGeom>
          <a:solidFill>
            <a:schemeClr val="tx2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24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35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55576" y="1772816"/>
            <a:ext cx="78488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/>
              <a:t>변동대가</a:t>
            </a:r>
            <a:endParaRPr lang="en-US" altLang="ko-KR" sz="2400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/>
              <a:t>변동대가 추정치의 한도</a:t>
            </a:r>
            <a:endParaRPr lang="en-US" altLang="ko-KR" sz="2400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/>
              <a:t>계약에 유의적인 금융요소의 존재</a:t>
            </a:r>
            <a:endParaRPr lang="en-US" altLang="ko-KR" sz="2400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/>
              <a:t>비현금 대가</a:t>
            </a:r>
            <a:endParaRPr lang="en-US" altLang="ko-KR" sz="2400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/>
              <a:t>고객에게 지급하는 대가</a:t>
            </a:r>
            <a:endParaRPr lang="en-US" altLang="ko-KR" sz="2400" dirty="0" smtClean="0"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836712"/>
            <a:ext cx="25908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거래가격을 결정함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36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거래가격을 결정함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1520" y="764704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변동대가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</a:pPr>
            <a:r>
              <a:rPr lang="en-US" altLang="ko-KR" sz="2400" b="1" dirty="0" smtClean="0"/>
              <a:t>   </a:t>
            </a:r>
            <a:r>
              <a:rPr lang="ko-KR" altLang="en-US" sz="2400" dirty="0" smtClean="0"/>
              <a:t>반품권 부여 판매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성과보너스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리베이트 등으로 변동</a:t>
            </a:r>
            <a:endParaRPr lang="en-US" altLang="ko-KR" sz="2400" dirty="0" smtClean="0"/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b="1" dirty="0" smtClean="0"/>
              <a:t>기대가치</a:t>
            </a:r>
            <a:r>
              <a:rPr lang="en-US" altLang="ko-KR" sz="2400" dirty="0" smtClean="0"/>
              <a:t>—</a:t>
            </a:r>
            <a:r>
              <a:rPr lang="ko-KR" altLang="en-US" sz="2400" dirty="0" smtClean="0"/>
              <a:t>확률가중 금액의 합</a:t>
            </a:r>
            <a:endParaRPr lang="en-US" altLang="ko-KR" sz="2400" dirty="0" smtClean="0"/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b="1" dirty="0" smtClean="0"/>
              <a:t>가능성이 가장 높은 금액</a:t>
            </a:r>
            <a:r>
              <a:rPr lang="en-US" altLang="ko-KR" sz="2400" dirty="0" smtClean="0"/>
              <a:t>—</a:t>
            </a:r>
            <a:r>
              <a:rPr lang="ko-KR" altLang="en-US" sz="2400" dirty="0" smtClean="0"/>
              <a:t>계약에서 가능성이 가장 높은 단일의 결과치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예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기업이 성과보너스를 획득하거나 획득하지 못하는 경우 적절한 추정치</a:t>
            </a:r>
            <a:r>
              <a:rPr lang="en-US" altLang="ko-KR" sz="2400" dirty="0" smtClean="0"/>
              <a:t>)</a:t>
            </a:r>
          </a:p>
          <a:p>
            <a:pPr marL="914400" lvl="1" indent="-457200" fontAlgn="base">
              <a:lnSpc>
                <a:spcPct val="150000"/>
              </a:lnSpc>
            </a:pP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endParaRPr lang="ko-KR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37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거래가격을 결정함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1520" y="764704"/>
            <a:ext cx="86409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변동대가 추정치의 한도</a:t>
            </a:r>
          </a:p>
          <a:p>
            <a:pPr marL="269875" indent="-269875" fontAlgn="base"/>
            <a:r>
              <a:rPr lang="en-US" altLang="ko-KR" sz="2400" b="1" dirty="0" smtClean="0"/>
              <a:t>   </a:t>
            </a:r>
            <a:r>
              <a:rPr lang="ko-KR" altLang="en-US" sz="2400" dirty="0" smtClean="0"/>
              <a:t>추후 유의적인 부분을 </a:t>
            </a:r>
            <a:r>
              <a:rPr lang="ko-KR" altLang="en-US" sz="2400" b="1" dirty="0" smtClean="0"/>
              <a:t>환원하지 않을 가능성</a:t>
            </a:r>
            <a:r>
              <a:rPr lang="ko-KR" altLang="en-US" sz="2400" dirty="0" smtClean="0"/>
              <a:t>이 매우 높은 범위까지만 </a:t>
            </a:r>
            <a:r>
              <a:rPr lang="ko-KR" altLang="en-US" sz="2400" b="1" dirty="0" smtClean="0"/>
              <a:t>추정 변동대가의 일부 또는 전부</a:t>
            </a:r>
            <a:r>
              <a:rPr lang="ko-KR" altLang="en-US" sz="2400" dirty="0" smtClean="0"/>
              <a:t>를 거래가격에 포함</a:t>
            </a:r>
            <a:endParaRPr lang="en-US" altLang="ko-KR" sz="2400" dirty="0" smtClean="0"/>
          </a:p>
          <a:p>
            <a:pPr marL="269875" indent="-269875" fontAlgn="base"/>
            <a:endParaRPr lang="en-US" altLang="ko-KR" sz="2400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환원 가능성 및 금액 증가 요인</a:t>
            </a:r>
          </a:p>
          <a:p>
            <a:pPr marL="914400" lvl="1" indent="-457200" fontAlgn="base">
              <a:buFont typeface="+mj-ea"/>
              <a:buAutoNum type="circleNumDbPlain"/>
            </a:pPr>
            <a:r>
              <a:rPr lang="ko-KR" altLang="en-US" sz="2400" dirty="0" smtClean="0"/>
              <a:t>외부 요인의 영향에 매우 민감</a:t>
            </a:r>
          </a:p>
          <a:p>
            <a:pPr marL="914400" lvl="1" indent="-457200" fontAlgn="base">
              <a:buFont typeface="+mj-ea"/>
              <a:buAutoNum type="circleNumDbPlain"/>
            </a:pPr>
            <a:r>
              <a:rPr lang="ko-KR" altLang="en-US" sz="2400" dirty="0" smtClean="0"/>
              <a:t>불확실성이 장기간 해소되지 않을 것으로 예상</a:t>
            </a:r>
          </a:p>
          <a:p>
            <a:pPr marL="914400" lvl="1" indent="-457200" fontAlgn="base">
              <a:buFont typeface="+mj-ea"/>
              <a:buAutoNum type="circleNumDbPlain"/>
            </a:pPr>
            <a:r>
              <a:rPr lang="ko-KR" altLang="en-US" sz="2400" dirty="0" smtClean="0"/>
              <a:t>유사한 유형의 계약에 대한 기업의 경험 적음</a:t>
            </a:r>
          </a:p>
          <a:p>
            <a:pPr marL="914400" lvl="1" indent="-457200" fontAlgn="base">
              <a:buFont typeface="+mj-ea"/>
              <a:buAutoNum type="circleNumDbPlain"/>
            </a:pPr>
            <a:r>
              <a:rPr lang="ko-KR" altLang="en-US" sz="2400" dirty="0" smtClean="0"/>
              <a:t>폭넓은 가격양보를 제공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유사한 상황에서 지급조건 변경 관행</a:t>
            </a:r>
            <a:endParaRPr lang="en-US" altLang="ko-KR" sz="2400" dirty="0" smtClean="0"/>
          </a:p>
          <a:p>
            <a:pPr marL="914400" lvl="1" indent="-457200" fontAlgn="base">
              <a:buFont typeface="+mj-ea"/>
              <a:buAutoNum type="circleNumDbPlain"/>
            </a:pPr>
            <a:r>
              <a:rPr lang="ko-KR" altLang="en-US" sz="2400" dirty="0" smtClean="0"/>
              <a:t>발생할 수 있는 대가가 많으며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범위도 넓음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38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거래가격을 결정함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1520" y="764704"/>
            <a:ext cx="8640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유의적인 금융요소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</a:pPr>
            <a:r>
              <a:rPr lang="en-US" altLang="ko-KR" sz="2400" b="1" dirty="0" smtClean="0"/>
              <a:t>   </a:t>
            </a:r>
            <a:r>
              <a:rPr lang="ko-KR" altLang="en-US" sz="2400" dirty="0" smtClean="0"/>
              <a:t>현금으로 결제했다면 지급하였을 가격을 반영하는 금액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즉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현금판매가격</a:t>
            </a:r>
            <a:r>
              <a:rPr lang="en-US" altLang="ko-KR" sz="2400" dirty="0" smtClean="0"/>
              <a:t>)</a:t>
            </a:r>
            <a:r>
              <a:rPr lang="ko-KR" altLang="en-US" sz="2400" dirty="0" smtClean="0"/>
              <a:t>으로 수익을 인식하기 위해서</a:t>
            </a:r>
            <a:endParaRPr lang="en-US" altLang="ko-KR" sz="2400" dirty="0" smtClean="0"/>
          </a:p>
          <a:p>
            <a:pPr marL="269875" indent="-269875" fontAlgn="base">
              <a:lnSpc>
                <a:spcPct val="150000"/>
              </a:lnSpc>
            </a:pPr>
            <a:endParaRPr lang="en-US" altLang="ko-KR" sz="2400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고려사항</a:t>
            </a: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현금판매가격과의 차이</a:t>
            </a:r>
            <a:endParaRPr lang="en-US" altLang="ko-KR" sz="2400" dirty="0" smtClean="0"/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시점차이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일반적인 시장이자율</a:t>
            </a:r>
            <a:endParaRPr lang="en-US" altLang="ko-KR" sz="2400" dirty="0" smtClean="0"/>
          </a:p>
          <a:p>
            <a:pPr marL="914400" lvl="1" indent="-457200" fontAlgn="base">
              <a:lnSpc>
                <a:spcPct val="150000"/>
              </a:lnSpc>
            </a:pP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endParaRPr lang="ko-KR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39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거래가격을 결정함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1520" y="764704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유의적인 금융요소가 없는 경우</a:t>
            </a: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b="1" dirty="0" smtClean="0"/>
              <a:t>대가를 선급했으나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이전시점이 고객 재량</a:t>
            </a: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b="1" dirty="0" smtClean="0"/>
              <a:t>대가의 금액과 시기가 미래 사건에 따라 변동</a:t>
            </a: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</a:pPr>
            <a:r>
              <a:rPr lang="en-US" altLang="ko-KR" sz="2400" b="1" dirty="0" smtClean="0"/>
              <a:t>    (</a:t>
            </a:r>
            <a:r>
              <a:rPr lang="ko-KR" altLang="en-US" sz="2400" b="1" dirty="0" smtClean="0"/>
              <a:t>예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판매기준 로열티</a:t>
            </a:r>
            <a:r>
              <a:rPr lang="en-US" altLang="ko-KR" sz="2400" b="1" dirty="0" smtClean="0"/>
              <a:t>)</a:t>
            </a:r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 startAt="3"/>
            </a:pPr>
            <a:r>
              <a:rPr lang="ko-KR" altLang="en-US" sz="2400" b="1" dirty="0" smtClean="0"/>
              <a:t>금융제공 외의 이유로 발생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</a:pPr>
            <a:endParaRPr lang="en-US" altLang="ko-KR" sz="2400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실무적 간편법</a:t>
            </a: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endParaRPr lang="ko-KR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40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거래가격을 결정함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1520" y="764704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비현금 대가</a:t>
            </a: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400" dirty="0" smtClean="0"/>
              <a:t>비현금 대가를 공정가치로</a:t>
            </a:r>
            <a:endParaRPr lang="en-US" altLang="ko-KR" sz="2400" dirty="0" smtClean="0"/>
          </a:p>
          <a:p>
            <a:pPr marL="914400" lvl="1" indent="-457200"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400" dirty="0" smtClean="0"/>
              <a:t>기업의 계약 이행을 용이하게 하기 위해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고객이 재화나 용역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예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재료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설비 또는 노동력</a:t>
            </a:r>
            <a:r>
              <a:rPr lang="en-US" altLang="ko-KR" sz="2400" dirty="0" smtClean="0"/>
              <a:t>)</a:t>
            </a:r>
            <a:r>
              <a:rPr lang="ko-KR" altLang="en-US" sz="2400" dirty="0" smtClean="0"/>
              <a:t>을 출연하는 경우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기업은 그 출연 받은 재화나 용역을 </a:t>
            </a:r>
            <a:r>
              <a:rPr lang="ko-KR" altLang="en-US" sz="2400" b="1" dirty="0" smtClean="0"/>
              <a:t>통제하는지</a:t>
            </a:r>
            <a:r>
              <a:rPr lang="ko-KR" altLang="en-US" sz="2400" dirty="0" smtClean="0"/>
              <a:t>를 평가해야 함</a:t>
            </a:r>
            <a:endParaRPr lang="en-US" altLang="ko-KR" sz="2400" dirty="0" smtClean="0"/>
          </a:p>
          <a:p>
            <a:pPr marL="914400" lvl="1" indent="-457200"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400" dirty="0" smtClean="0"/>
              <a:t>통제하면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비현금 대가</a:t>
            </a:r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endParaRPr lang="ko-KR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2843808" y="3429000"/>
            <a:ext cx="3456384" cy="1656184"/>
          </a:xfrm>
          <a:prstGeom prst="rect">
            <a:avLst/>
          </a:prstGeom>
          <a:solidFill>
            <a:schemeClr val="tx2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240" dirty="0">
              <a:solidFill>
                <a:prstClr val="white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41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거래가격을 결정함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1520" y="764704"/>
            <a:ext cx="8640960" cy="574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고객에게 지급하는 대가</a:t>
            </a:r>
            <a:endParaRPr lang="en-US" altLang="ko-KR" sz="2400" b="1" dirty="0" smtClean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827584" y="2060848"/>
            <a:ext cx="1872208" cy="935732"/>
          </a:xfrm>
          <a:prstGeom prst="roundRect">
            <a:avLst/>
          </a:prstGeom>
          <a:solidFill>
            <a:srgbClr val="A51B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800" b="1" spc="-150" dirty="0" smtClean="0">
                <a:solidFill>
                  <a:prstClr val="white"/>
                </a:solidFill>
              </a:rPr>
              <a:t>기업</a:t>
            </a:r>
            <a:endParaRPr lang="ko-KR" altLang="en-US" sz="2800" b="1" spc="-150" dirty="0">
              <a:solidFill>
                <a:prstClr val="white"/>
              </a:solidFill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6444208" y="2133228"/>
            <a:ext cx="1872208" cy="93573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800" b="1" spc="-150" dirty="0" smtClean="0">
                <a:solidFill>
                  <a:prstClr val="white"/>
                </a:solidFill>
              </a:rPr>
              <a:t>고객</a:t>
            </a:r>
            <a:endParaRPr lang="ko-KR" altLang="en-US" sz="2800" b="1" spc="-150" dirty="0">
              <a:solidFill>
                <a:prstClr val="white"/>
              </a:solidFill>
            </a:endParaRPr>
          </a:p>
        </p:txBody>
      </p:sp>
      <p:cxnSp>
        <p:nvCxnSpPr>
          <p:cNvPr id="7" name="직선 화살표 연결선 6"/>
          <p:cNvCxnSpPr/>
          <p:nvPr/>
        </p:nvCxnSpPr>
        <p:spPr>
          <a:xfrm>
            <a:off x="3009032" y="2444434"/>
            <a:ext cx="3219152" cy="1016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/>
          <p:cNvCxnSpPr/>
          <p:nvPr/>
        </p:nvCxnSpPr>
        <p:spPr>
          <a:xfrm flipH="1">
            <a:off x="2987824" y="2670618"/>
            <a:ext cx="3240360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4099997" y="1772816"/>
            <a:ext cx="864339" cy="6093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lnSpc>
                <a:spcPct val="120000"/>
              </a:lnSpc>
            </a:pPr>
            <a:r>
              <a:rPr lang="ko-KR" altLang="en-US" sz="2800" b="1" spc="-150" dirty="0" smtClean="0">
                <a:sym typeface="Wingdings" pitchFamily="2" charset="2"/>
              </a:rPr>
              <a:t>대가</a:t>
            </a:r>
            <a:endParaRPr lang="en-US" altLang="ko-KR" sz="2800" b="1" spc="-150" dirty="0">
              <a:sym typeface="Wingdings" pitchFamily="2" charset="2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536544" y="2691454"/>
            <a:ext cx="1991251" cy="6093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lnSpc>
                <a:spcPct val="120000"/>
              </a:lnSpc>
            </a:pPr>
            <a:r>
              <a:rPr lang="ko-KR" altLang="en-US" sz="2800" b="1" spc="-150" dirty="0" smtClean="0">
                <a:sym typeface="Wingdings" pitchFamily="2" charset="2"/>
              </a:rPr>
              <a:t>재화나 용역</a:t>
            </a:r>
            <a:endParaRPr lang="en-US" altLang="ko-KR" sz="2800" b="1" spc="-150" dirty="0">
              <a:sym typeface="Wingdings" pitchFamily="2" charset="2"/>
            </a:endParaRPr>
          </a:p>
        </p:txBody>
      </p:sp>
      <p:cxnSp>
        <p:nvCxnSpPr>
          <p:cNvPr id="14" name="직선 화살표 연결선 13"/>
          <p:cNvCxnSpPr/>
          <p:nvPr/>
        </p:nvCxnSpPr>
        <p:spPr>
          <a:xfrm>
            <a:off x="3009032" y="4156758"/>
            <a:ext cx="3219152" cy="1016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 flipH="1">
            <a:off x="2987824" y="4382942"/>
            <a:ext cx="3240360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/>
          <p:cNvSpPr/>
          <p:nvPr/>
        </p:nvSpPr>
        <p:spPr>
          <a:xfrm>
            <a:off x="4099997" y="4365104"/>
            <a:ext cx="864339" cy="6093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lnSpc>
                <a:spcPct val="120000"/>
              </a:lnSpc>
            </a:pPr>
            <a:r>
              <a:rPr lang="ko-KR" altLang="en-US" sz="2800" b="1" spc="-150" dirty="0" smtClean="0">
                <a:sym typeface="Wingdings" pitchFamily="2" charset="2"/>
              </a:rPr>
              <a:t>대가</a:t>
            </a:r>
            <a:endParaRPr lang="en-US" altLang="ko-KR" sz="2800" b="1" spc="-150" dirty="0">
              <a:sym typeface="Wingdings" pitchFamily="2" charset="2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310522" y="3573016"/>
            <a:ext cx="2443297" cy="5584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lnSpc>
                <a:spcPct val="120000"/>
              </a:lnSpc>
            </a:pPr>
            <a:r>
              <a:rPr lang="ko-KR" altLang="en-US" sz="2800" b="1" spc="-150" dirty="0" smtClean="0">
                <a:solidFill>
                  <a:srgbClr val="FF0000"/>
                </a:solidFill>
                <a:sym typeface="Wingdings" pitchFamily="2" charset="2"/>
              </a:rPr>
              <a:t>재화나 용역</a:t>
            </a:r>
            <a:r>
              <a:rPr lang="en-US" altLang="ko-KR" sz="2800" b="1" spc="-150" dirty="0" smtClean="0">
                <a:solidFill>
                  <a:srgbClr val="FF0000"/>
                </a:solidFill>
                <a:sym typeface="Wingdings" pitchFamily="2" charset="2"/>
              </a:rPr>
              <a:t>(A)</a:t>
            </a:r>
            <a:endParaRPr lang="en-US" altLang="ko-KR" sz="2800" b="1" spc="-150" dirty="0">
              <a:solidFill>
                <a:srgbClr val="FF0000"/>
              </a:solidFill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6" grpId="0"/>
      <p:bldP spid="1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611560" y="3645024"/>
            <a:ext cx="8136904" cy="2880320"/>
          </a:xfrm>
          <a:prstGeom prst="rect">
            <a:avLst/>
          </a:prstGeom>
          <a:solidFill>
            <a:srgbClr val="FFFF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240" dirty="0">
              <a:solidFill>
                <a:prstClr val="white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42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거래가격을 결정함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51520" y="764704"/>
            <a:ext cx="8640960" cy="574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고객에게 지급하는 대가</a:t>
            </a:r>
            <a:endParaRPr lang="en-US" altLang="ko-KR" sz="2400" b="1" dirty="0" smtClean="0"/>
          </a:p>
        </p:txBody>
      </p:sp>
      <p:sp>
        <p:nvSpPr>
          <p:cNvPr id="20" name="직사각형 19"/>
          <p:cNvSpPr/>
          <p:nvPr/>
        </p:nvSpPr>
        <p:spPr>
          <a:xfrm>
            <a:off x="1835696" y="1484784"/>
            <a:ext cx="863376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구별됨</a:t>
            </a:r>
            <a:endParaRPr lang="en-US" altLang="ko-KR" sz="16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940152" y="1506270"/>
            <a:ext cx="1512168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구별되지 않음</a:t>
            </a:r>
            <a:endParaRPr lang="en-US" altLang="ko-KR" sz="16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611560" y="2780928"/>
            <a:ext cx="2376264" cy="576064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spc="-150" dirty="0" smtClean="0">
                <a:solidFill>
                  <a:schemeClr val="bg1"/>
                </a:solidFill>
              </a:rPr>
              <a:t>구매 회계처리</a:t>
            </a:r>
            <a:endParaRPr lang="en-US" altLang="ko-KR" b="1" spc="-150" dirty="0">
              <a:solidFill>
                <a:schemeClr val="bg1"/>
              </a:solidFill>
            </a:endParaRPr>
          </a:p>
        </p:txBody>
      </p:sp>
      <p:sp>
        <p:nvSpPr>
          <p:cNvPr id="23" name="다이아몬드 22"/>
          <p:cNvSpPr/>
          <p:nvPr/>
        </p:nvSpPr>
        <p:spPr>
          <a:xfrm>
            <a:off x="2844168" y="1412776"/>
            <a:ext cx="3240000" cy="1008112"/>
          </a:xfrm>
          <a:prstGeom prst="diamond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240" dirty="0">
              <a:solidFill>
                <a:prstClr val="white"/>
              </a:solidFill>
            </a:endParaRPr>
          </a:p>
        </p:txBody>
      </p:sp>
      <p:cxnSp>
        <p:nvCxnSpPr>
          <p:cNvPr id="24" name="꺾인 연결선 18"/>
          <p:cNvCxnSpPr>
            <a:stCxn id="23" idx="3"/>
            <a:endCxn id="27" idx="0"/>
          </p:cNvCxnSpPr>
          <p:nvPr/>
        </p:nvCxnSpPr>
        <p:spPr>
          <a:xfrm>
            <a:off x="6084168" y="1916832"/>
            <a:ext cx="1188132" cy="2592288"/>
          </a:xfrm>
          <a:prstGeom prst="bentConnector2">
            <a:avLst/>
          </a:prstGeom>
          <a:ln w="857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>
            <a:off x="3549615" y="1700808"/>
            <a:ext cx="1742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spc="-240" dirty="0" smtClean="0">
                <a:solidFill>
                  <a:prstClr val="white"/>
                </a:solidFill>
              </a:rPr>
              <a:t>A</a:t>
            </a:r>
            <a:r>
              <a:rPr lang="ko-KR" altLang="en-US" b="1" spc="-240" dirty="0" smtClean="0">
                <a:solidFill>
                  <a:prstClr val="white"/>
                </a:solidFill>
              </a:rPr>
              <a:t>가  별도로 구별</a:t>
            </a:r>
            <a:r>
              <a:rPr lang="en-US" altLang="ko-KR" b="1" spc="-240" dirty="0" smtClean="0">
                <a:solidFill>
                  <a:prstClr val="white"/>
                </a:solidFill>
              </a:rPr>
              <a:t>?</a:t>
            </a:r>
            <a:endParaRPr lang="ko-KR" altLang="en-US" b="1" spc="-240" dirty="0">
              <a:solidFill>
                <a:prstClr val="white"/>
              </a:solidFill>
            </a:endParaRPr>
          </a:p>
        </p:txBody>
      </p:sp>
      <p:cxnSp>
        <p:nvCxnSpPr>
          <p:cNvPr id="26" name="꺾인 연결선 20"/>
          <p:cNvCxnSpPr>
            <a:stCxn id="23" idx="1"/>
            <a:endCxn id="22" idx="0"/>
          </p:cNvCxnSpPr>
          <p:nvPr/>
        </p:nvCxnSpPr>
        <p:spPr>
          <a:xfrm rot="10800000" flipV="1">
            <a:off x="1799692" y="1916832"/>
            <a:ext cx="1044476" cy="864096"/>
          </a:xfrm>
          <a:prstGeom prst="bentConnector2">
            <a:avLst/>
          </a:prstGeom>
          <a:ln w="857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26"/>
          <p:cNvSpPr/>
          <p:nvPr/>
        </p:nvSpPr>
        <p:spPr>
          <a:xfrm>
            <a:off x="6084168" y="4509120"/>
            <a:ext cx="2376264" cy="576064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spc="-150" dirty="0" smtClean="0">
                <a:solidFill>
                  <a:schemeClr val="bg1"/>
                </a:solidFill>
              </a:rPr>
              <a:t>수익 차감</a:t>
            </a:r>
            <a:endParaRPr lang="en-US" altLang="ko-KR" b="1" spc="-150" dirty="0">
              <a:solidFill>
                <a:schemeClr val="bg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395536" y="3717032"/>
            <a:ext cx="53285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2400" b="1" dirty="0" smtClean="0"/>
              <a:t>A </a:t>
            </a:r>
            <a:r>
              <a:rPr lang="ko-KR" altLang="en-US" sz="2400" b="1" dirty="0" smtClean="0"/>
              <a:t>대가가 </a:t>
            </a:r>
            <a:r>
              <a:rPr lang="ko-KR" altLang="en-US" sz="2400" b="1" smtClean="0"/>
              <a:t>공정가치 초과</a:t>
            </a:r>
            <a:endParaRPr lang="en-US" altLang="ko-KR" sz="2400" b="1" smtClean="0"/>
          </a:p>
          <a:p>
            <a:pPr marL="914400" lvl="1" indent="-457200" fontAlgn="base">
              <a:lnSpc>
                <a:spcPct val="150000"/>
              </a:lnSpc>
            </a:pPr>
            <a:r>
              <a:rPr lang="en-US" altLang="ko-KR" sz="2400" b="1" smtClean="0">
                <a:sym typeface="Wingdings" pitchFamily="2" charset="2"/>
              </a:rPr>
              <a:t>     </a:t>
            </a:r>
            <a:r>
              <a:rPr lang="ko-KR" altLang="en-US" sz="2400" b="1" dirty="0" smtClean="0">
                <a:sym typeface="Wingdings" pitchFamily="2" charset="2"/>
              </a:rPr>
              <a:t>거래가격 차감</a:t>
            </a: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2400" b="1" dirty="0" smtClean="0"/>
              <a:t>A </a:t>
            </a:r>
            <a:r>
              <a:rPr lang="ko-KR" altLang="en-US" sz="2400" b="1" dirty="0" smtClean="0"/>
              <a:t>대가의 추정 불가</a:t>
            </a: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</a:pPr>
            <a:r>
              <a:rPr lang="en-US" altLang="ko-KR" sz="2400" b="1" dirty="0" smtClean="0"/>
              <a:t>   </a:t>
            </a:r>
            <a:r>
              <a:rPr lang="ko-KR" altLang="en-US" sz="2400" b="1" dirty="0" smtClean="0"/>
              <a:t> </a:t>
            </a:r>
            <a:r>
              <a:rPr lang="en-US" altLang="ko-KR" sz="2400" b="1" dirty="0" smtClean="0">
                <a:sym typeface="Wingdings" pitchFamily="2" charset="2"/>
              </a:rPr>
              <a:t> </a:t>
            </a:r>
            <a:r>
              <a:rPr lang="ko-KR" altLang="en-US" sz="2400" b="1" dirty="0" smtClean="0">
                <a:sym typeface="Wingdings" pitchFamily="2" charset="2"/>
              </a:rPr>
              <a:t>지급 대가 </a:t>
            </a:r>
            <a:r>
              <a:rPr lang="ko-KR" altLang="en-US" sz="2400" b="1" dirty="0" smtClean="0">
                <a:solidFill>
                  <a:srgbClr val="FF0000"/>
                </a:solidFill>
                <a:sym typeface="Wingdings" pitchFamily="2" charset="2"/>
              </a:rPr>
              <a:t>전액</a:t>
            </a:r>
            <a:r>
              <a:rPr lang="ko-KR" altLang="en-US" sz="2400" b="1" dirty="0" smtClean="0">
                <a:sym typeface="Wingdings" pitchFamily="2" charset="2"/>
              </a:rPr>
              <a:t>을 </a:t>
            </a:r>
            <a:r>
              <a:rPr lang="ko-KR" altLang="en-US" sz="2400" b="1" smtClean="0">
                <a:sym typeface="Wingdings" pitchFamily="2" charset="2"/>
              </a:rPr>
              <a:t>거래가격 </a:t>
            </a:r>
            <a:endParaRPr lang="en-US" altLang="ko-KR" sz="2400" b="1" smtClean="0">
              <a:sym typeface="Wingdings" pitchFamily="2" charset="2"/>
            </a:endParaRPr>
          </a:p>
          <a:p>
            <a:pPr marL="914400" lvl="1" indent="-457200" fontAlgn="base">
              <a:lnSpc>
                <a:spcPct val="150000"/>
              </a:lnSpc>
            </a:pPr>
            <a:r>
              <a:rPr lang="en-US" altLang="ko-KR" sz="2400" b="1" smtClean="0">
                <a:sym typeface="Wingdings" pitchFamily="2" charset="2"/>
              </a:rPr>
              <a:t>        </a:t>
            </a:r>
            <a:r>
              <a:rPr lang="ko-KR" altLang="en-US" sz="2400" b="1" smtClean="0">
                <a:sym typeface="Wingdings" pitchFamily="2" charset="2"/>
              </a:rPr>
              <a:t>차감</a:t>
            </a:r>
            <a:endParaRPr lang="ko-KR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71438"/>
            <a:ext cx="572412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4.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거래가격을 이행의무에 배분함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43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3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620788"/>
            <a:ext cx="23050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7540" y="1692796"/>
            <a:ext cx="33147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3237334"/>
            <a:ext cx="25908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41390" y="3196952"/>
            <a:ext cx="29908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51501" y="1620788"/>
            <a:ext cx="904875" cy="2312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92366" y="4141068"/>
            <a:ext cx="19240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타원 44"/>
          <p:cNvSpPr/>
          <p:nvPr/>
        </p:nvSpPr>
        <p:spPr>
          <a:xfrm>
            <a:off x="4139952" y="2708920"/>
            <a:ext cx="2808312" cy="1656184"/>
          </a:xfrm>
          <a:prstGeom prst="ellipse">
            <a:avLst/>
          </a:prstGeom>
          <a:solidFill>
            <a:schemeClr val="tx2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24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44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55576" y="1772816"/>
            <a:ext cx="78488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독립판매가격에 기초한 배분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잔여접근법의 제한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할인액의 배분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변동대가의 배분</a:t>
            </a:r>
            <a:endParaRPr lang="ko-KR" altLang="en-US" sz="24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161" y="986433"/>
            <a:ext cx="1933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71438"/>
            <a:ext cx="608416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4.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거래가격을 이행의무에 배분함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45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1520" y="764704"/>
            <a:ext cx="8640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독립판매가격에 기초한 배분</a:t>
            </a: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400" b="1" dirty="0" smtClean="0"/>
              <a:t>독립판매가격</a:t>
            </a:r>
            <a:r>
              <a:rPr lang="ko-KR" altLang="en-US" sz="2400" dirty="0" smtClean="0"/>
              <a:t>은 기업이 고객에게 약속한 재화나 용역을 별도로 판매하는 가격</a:t>
            </a:r>
            <a:endParaRPr lang="en-US" altLang="ko-KR" sz="2400" dirty="0" smtClean="0"/>
          </a:p>
          <a:p>
            <a:pPr marL="914400" lvl="1" indent="-457200"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400" dirty="0" smtClean="0"/>
              <a:t>직접 관측할 수 없다면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독립판매가격을 </a:t>
            </a:r>
            <a:r>
              <a:rPr lang="ko-KR" altLang="en-US" sz="2400" b="1" dirty="0" smtClean="0"/>
              <a:t>추정</a:t>
            </a:r>
            <a:endParaRPr lang="en-US" altLang="ko-KR" sz="2400" b="1" dirty="0" smtClean="0"/>
          </a:p>
          <a:p>
            <a:pPr marL="1371600" lvl="2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시장평가 조정 접근법</a:t>
            </a:r>
          </a:p>
          <a:p>
            <a:pPr marL="1371600" lvl="2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예상원가 가산 이익 접근법</a:t>
            </a:r>
          </a:p>
          <a:p>
            <a:pPr marL="1371600" lvl="2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잔여접근법</a:t>
            </a:r>
          </a:p>
          <a:p>
            <a:pPr marL="1371600" lvl="2" indent="-457200" fontAlgn="base">
              <a:lnSpc>
                <a:spcPct val="150000"/>
              </a:lnSpc>
            </a:pPr>
            <a:endParaRPr lang="ko-KR" altLang="en-US" sz="2400" dirty="0" smtClean="0"/>
          </a:p>
          <a:p>
            <a:pPr marL="914400" lvl="1" indent="-457200" fontAlgn="base">
              <a:lnSpc>
                <a:spcPct val="150000"/>
              </a:lnSpc>
              <a:buFont typeface="Wingdings" pitchFamily="2" charset="2"/>
              <a:buChar char="ü"/>
            </a:pPr>
            <a:endParaRPr lang="ko-KR" altLang="en-US" sz="24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71438"/>
            <a:ext cx="673223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4.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거래가격을 이행의무에 배분함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46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1520" y="764704"/>
            <a:ext cx="86409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잔여접근법은 다음의 경우로 제한</a:t>
            </a: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400" dirty="0" smtClean="0"/>
              <a:t>동일한 재화나 용역을 다른 고객들에게 </a:t>
            </a:r>
            <a:r>
              <a:rPr lang="ko-KR" altLang="en-US" sz="2400" b="1" dirty="0" smtClean="0"/>
              <a:t>폭넓은 범위</a:t>
            </a:r>
            <a:r>
              <a:rPr lang="ko-KR" altLang="en-US" sz="2400" dirty="0" smtClean="0"/>
              <a:t>의 금액으로 판매</a:t>
            </a:r>
            <a:endParaRPr lang="en-US" altLang="ko-KR" sz="2400" dirty="0" smtClean="0"/>
          </a:p>
          <a:p>
            <a:pPr marL="914400" lvl="1" indent="-457200"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400" dirty="0" smtClean="0"/>
              <a:t>재화나 용역의 가격을 </a:t>
            </a:r>
            <a:r>
              <a:rPr lang="ko-KR" altLang="en-US" sz="2400" b="1" dirty="0" smtClean="0"/>
              <a:t>아직 정하지 않았고 </a:t>
            </a:r>
            <a:r>
              <a:rPr lang="ko-KR" altLang="en-US" sz="2400" dirty="0" smtClean="0"/>
              <a:t>그 재화나 용역을 과거에 독립적으로 판매한 적이 없음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71438"/>
            <a:ext cx="709227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4.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거래가격을 이행의무에 배분함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47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764704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할인액의 배분</a:t>
            </a: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400" dirty="0" smtClean="0"/>
              <a:t>계약상 모든 이행의무들에 비례하여 배분</a:t>
            </a:r>
          </a:p>
          <a:p>
            <a:pPr marL="914400" lvl="1" indent="-457200"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400" dirty="0" smtClean="0"/>
              <a:t>다음의 조건을 충족하면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일부 이행의무에 배분</a:t>
            </a:r>
            <a:endParaRPr lang="en-US" altLang="ko-KR" sz="2400" dirty="0" smtClean="0"/>
          </a:p>
          <a:p>
            <a:pPr marL="1371600" lvl="2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구별되는 재화나 용역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또는 묶음</a:t>
            </a:r>
            <a:r>
              <a:rPr lang="en-US" altLang="ko-KR" sz="2400" dirty="0" smtClean="0"/>
              <a:t>)</a:t>
            </a:r>
            <a:r>
              <a:rPr lang="ko-KR" altLang="en-US" sz="2400" dirty="0" smtClean="0"/>
              <a:t>을 보통 독립적으로 판매</a:t>
            </a:r>
            <a:endParaRPr lang="en-US" altLang="ko-KR" sz="2400" dirty="0" smtClean="0"/>
          </a:p>
          <a:p>
            <a:pPr marL="1371600" lvl="2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각 묶음 내의 재화나 용역의 독립판매가격을 할인하여 묶음으로 판매</a:t>
            </a:r>
            <a:endParaRPr lang="en-US" altLang="ko-KR" sz="2400" dirty="0" smtClean="0"/>
          </a:p>
          <a:p>
            <a:pPr marL="1371600" lvl="2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각 묶음의 할인액이 계약의 할인액과 실질적으로 동일</a:t>
            </a:r>
            <a:endParaRPr lang="en-US" altLang="ko-KR" sz="2400" dirty="0" smtClean="0"/>
          </a:p>
          <a:p>
            <a:pPr marL="1371600" lvl="2" indent="-457200" fontAlgn="base">
              <a:lnSpc>
                <a:spcPct val="200000"/>
              </a:lnSpc>
            </a:pPr>
            <a:r>
              <a:rPr lang="en-US" altLang="ko-KR" sz="2400" dirty="0" smtClean="0"/>
              <a:t>* </a:t>
            </a:r>
            <a:r>
              <a:rPr lang="ko-KR" altLang="en-US" sz="2400" dirty="0" smtClean="0"/>
              <a:t>잔여접근법 전에 우선 배분</a:t>
            </a:r>
            <a:r>
              <a:rPr lang="en-US" altLang="ko-KR" sz="2400" dirty="0" smtClean="0"/>
              <a:t>!!</a:t>
            </a:r>
            <a:endParaRPr lang="ko-KR" altLang="en-US" sz="24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71438"/>
            <a:ext cx="608416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4.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거래가격을 이행의무에 배분함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48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764704"/>
            <a:ext cx="9144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변동대가의 배분</a:t>
            </a:r>
            <a:endParaRPr lang="en-US" altLang="ko-KR" sz="2400" b="1" dirty="0" smtClean="0"/>
          </a:p>
          <a:p>
            <a:pPr marL="914400" lvl="1" indent="-457200"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400" dirty="0" smtClean="0"/>
              <a:t>계약상 모든 이행의무들에 비례하여 배분</a:t>
            </a:r>
          </a:p>
          <a:p>
            <a:pPr marL="914400" lvl="1" indent="-457200"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400" dirty="0" smtClean="0"/>
              <a:t>다음의 조건을 충족하면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일부 이행의무에 배분</a:t>
            </a:r>
            <a:endParaRPr lang="en-US" altLang="ko-KR" sz="2400" dirty="0" smtClean="0"/>
          </a:p>
          <a:p>
            <a:pPr marL="1371600" lvl="2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변동 지급 조건이 이행의무를 충족시키거나 구별되는 재화나 용역을 이전하려는 기업의 노력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또는 특정 산출물</a:t>
            </a:r>
            <a:r>
              <a:rPr lang="en-US" altLang="ko-KR" sz="2400" dirty="0" smtClean="0"/>
              <a:t>)</a:t>
            </a:r>
            <a:r>
              <a:rPr lang="ko-KR" altLang="en-US" sz="2400" dirty="0" smtClean="0"/>
              <a:t>과 </a:t>
            </a:r>
            <a:r>
              <a:rPr lang="ko-KR" altLang="en-US" sz="2400" b="1" dirty="0" smtClean="0"/>
              <a:t>특히 관련</a:t>
            </a:r>
          </a:p>
          <a:p>
            <a:pPr marL="1371600" lvl="2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모든 계약상 이행의무와 지급조건을 고려할 때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변동대가 전체를 그 이행의무 또는 구별되는 그 재화나 용역에 배분하는 것이 </a:t>
            </a:r>
            <a:r>
              <a:rPr lang="ko-KR" altLang="en-US" sz="2400" b="1" dirty="0" smtClean="0"/>
              <a:t>배분목적</a:t>
            </a:r>
            <a:r>
              <a:rPr lang="ko-KR" altLang="en-US" sz="2400" dirty="0" smtClean="0"/>
              <a:t>에 부합됨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71438"/>
            <a:ext cx="658822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4.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거래가격을 이행의무에 배분함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이행의무의 충족</a:t>
            </a: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/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수익 인식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49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3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620788"/>
            <a:ext cx="23050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7540" y="1692796"/>
            <a:ext cx="33147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3237334"/>
            <a:ext cx="25908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41390" y="3196952"/>
            <a:ext cx="3278882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51501" y="1620788"/>
            <a:ext cx="904875" cy="2240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92366" y="4501108"/>
            <a:ext cx="19240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타원 44"/>
          <p:cNvSpPr/>
          <p:nvPr/>
        </p:nvSpPr>
        <p:spPr>
          <a:xfrm>
            <a:off x="6156176" y="3933056"/>
            <a:ext cx="2808312" cy="1656184"/>
          </a:xfrm>
          <a:prstGeom prst="ellipse">
            <a:avLst/>
          </a:prstGeom>
          <a:solidFill>
            <a:schemeClr val="tx2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24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50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55576" y="1772816"/>
            <a:ext cx="7848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통제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기간에 걸쳐 충족되는 이행의무의 조건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대체적 용도 평가 지침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강제할 수 있는 지급청구권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통제이전의 지표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지적자산의 라이선스</a:t>
            </a:r>
          </a:p>
        </p:txBody>
      </p:sp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670" y="900708"/>
            <a:ext cx="19240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이행의무의 충족</a:t>
            </a: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/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수익 인식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0" y="764704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통제</a:t>
            </a:r>
            <a:endParaRPr lang="en-US" altLang="ko-KR" sz="2400" b="1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재화나 용역의 통제 이전</a:t>
            </a:r>
            <a:r>
              <a:rPr lang="en-US" altLang="ko-KR" sz="2400" dirty="0" smtClean="0"/>
              <a:t>(</a:t>
            </a:r>
            <a:r>
              <a:rPr lang="ko-KR" altLang="en-US" sz="2400" dirty="0" smtClean="0">
                <a:sym typeface="Wingdings" pitchFamily="2" charset="2"/>
              </a:rPr>
              <a:t>이행의무의 충족</a:t>
            </a:r>
            <a:r>
              <a:rPr lang="en-US" altLang="ko-KR" sz="2400" dirty="0" smtClean="0">
                <a:sym typeface="Wingdings" pitchFamily="2" charset="2"/>
              </a:rPr>
              <a:t>)</a:t>
            </a:r>
            <a:r>
              <a:rPr lang="ko-KR" altLang="en-US" sz="2400" dirty="0" smtClean="0">
                <a:sym typeface="Wingdings" pitchFamily="2" charset="2"/>
              </a:rPr>
              <a:t> </a:t>
            </a:r>
            <a:r>
              <a:rPr lang="en-US" altLang="ko-KR" sz="2400" dirty="0" smtClean="0">
                <a:sym typeface="Wingdings" pitchFamily="2" charset="2"/>
              </a:rPr>
              <a:t> </a:t>
            </a:r>
            <a:r>
              <a:rPr lang="ko-KR" altLang="en-US" sz="2400" dirty="0" smtClean="0">
                <a:sym typeface="Wingdings" pitchFamily="2" charset="2"/>
              </a:rPr>
              <a:t>수익 인식</a:t>
            </a:r>
            <a:endParaRPr lang="en-US" altLang="ko-KR" sz="2400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통제는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자산을 </a:t>
            </a:r>
            <a:r>
              <a:rPr lang="ko-KR" altLang="en-US" sz="2400" b="1" dirty="0" smtClean="0"/>
              <a:t>사용하도록 지시</a:t>
            </a:r>
            <a:r>
              <a:rPr lang="ko-KR" altLang="en-US" sz="2400" dirty="0" smtClean="0"/>
              <a:t>하고</a:t>
            </a:r>
            <a:r>
              <a:rPr lang="en-US" altLang="ko-KR" sz="2400" dirty="0" smtClean="0"/>
              <a:t>,</a:t>
            </a:r>
            <a:r>
              <a:rPr lang="ko-KR" altLang="en-US" sz="2400" dirty="0" smtClean="0"/>
              <a:t> 자산의 </a:t>
            </a:r>
            <a:r>
              <a:rPr lang="ko-KR" altLang="en-US" sz="2400" b="1" dirty="0" smtClean="0"/>
              <a:t>잔여 효익 </a:t>
            </a:r>
            <a:r>
              <a:rPr lang="ko-KR" altLang="en-US" sz="2400" dirty="0" smtClean="0"/>
              <a:t>대부분을 획득할 수 있는 능력을 말한다</a:t>
            </a:r>
            <a:r>
              <a:rPr lang="en-US" altLang="ko-KR" sz="2400" dirty="0" smtClean="0"/>
              <a:t>. </a:t>
            </a:r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b="1" dirty="0" smtClean="0"/>
              <a:t>다른 기업</a:t>
            </a:r>
            <a:r>
              <a:rPr lang="ko-KR" altLang="en-US" sz="2400" dirty="0" smtClean="0"/>
              <a:t>이 자산의 사용을 지시하고 자산의 효익을 획득하지 </a:t>
            </a:r>
            <a:r>
              <a:rPr lang="ko-KR" altLang="en-US" sz="2400" b="1" dirty="0" smtClean="0"/>
              <a:t>못하도록 하는 기업의 능력을 포함</a:t>
            </a:r>
            <a:r>
              <a:rPr lang="ko-KR" altLang="en-US" sz="2400" dirty="0" smtClean="0"/>
              <a:t>한다</a:t>
            </a:r>
            <a:r>
              <a:rPr lang="en-US" altLang="ko-KR" sz="2400" dirty="0" smtClean="0"/>
              <a:t>. </a:t>
            </a:r>
            <a:endParaRPr lang="ko-KR" altLang="en-US" sz="2400" dirty="0" smtClean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51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이행의무의 충족</a:t>
            </a: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/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수익 인식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251520" y="764704"/>
            <a:ext cx="88924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기간에 걸쳐 충족되는 이행의무의 조건</a:t>
            </a:r>
            <a:endParaRPr lang="en-US" altLang="ko-KR" sz="2400" b="1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고객은 기업이 이행하는 대로 제공하는 효익을 받는 동시에 소비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예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청소용역</a:t>
            </a:r>
            <a:r>
              <a:rPr lang="en-US" altLang="ko-KR" sz="2400" dirty="0" smtClean="0"/>
              <a:t>)</a:t>
            </a:r>
            <a:endParaRPr lang="ko-KR" altLang="en-US" sz="2400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기업이 만들거나 향상시키는 대로 고객이 통제</a:t>
            </a:r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기업 자신에게 </a:t>
            </a:r>
            <a:r>
              <a:rPr lang="ko-KR" altLang="en-US" sz="2400" b="1" dirty="0" smtClean="0"/>
              <a:t>대체적 용도가 없으며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현재까지 완료된 이행분에 대해 </a:t>
            </a:r>
            <a:r>
              <a:rPr lang="ko-KR" altLang="en-US" sz="2400" b="1" dirty="0" smtClean="0"/>
              <a:t>강제할 수 있는 지급청구권</a:t>
            </a:r>
            <a:r>
              <a:rPr lang="ko-KR" altLang="en-US" sz="2400" dirty="0" smtClean="0"/>
              <a:t>이 기업에게 있음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52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이행의무의 충족</a:t>
            </a: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/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수익 인식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251520" y="4194954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9875" lvl="0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>
                <a:solidFill>
                  <a:prstClr val="black"/>
                </a:solidFill>
              </a:rPr>
              <a:t>진행률 측정</a:t>
            </a:r>
            <a:endParaRPr lang="en-US" altLang="ko-KR" sz="2400" b="1" dirty="0" smtClean="0">
              <a:solidFill>
                <a:prstClr val="black"/>
              </a:solidFill>
            </a:endParaRPr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산출법</a:t>
            </a:r>
            <a:endParaRPr lang="en-US" altLang="ko-KR" sz="2400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투입법</a:t>
            </a:r>
            <a:endParaRPr lang="en-US" altLang="ko-KR" sz="2400" b="1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251520" y="764704"/>
            <a:ext cx="88924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대체적 용도 평가 지침</a:t>
            </a:r>
            <a:endParaRPr lang="en-US" altLang="ko-KR" sz="2400" b="1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자산을 </a:t>
            </a:r>
            <a:r>
              <a:rPr lang="ko-KR" altLang="en-US" sz="2400" b="1" dirty="0" smtClean="0"/>
              <a:t>실질적으로</a:t>
            </a:r>
            <a:r>
              <a:rPr lang="ko-KR" altLang="en-US" sz="2400" dirty="0" smtClean="0"/>
              <a:t> 대체 사용할 수 없다는 것을 의미</a:t>
            </a:r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재작업하는 데에 유의적인 원가가 발생</a:t>
            </a:r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고객 특수성이 있거나 먼 지역에 위치하도록 세부조건이 설계된 자산</a:t>
            </a:r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endParaRPr lang="ko-KR" altLang="en-US" sz="2400" dirty="0" smtClean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53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이행의무의 충족</a:t>
            </a: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/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수익 인식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251520" y="764704"/>
            <a:ext cx="88924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강제할 수 있는 지급청구권</a:t>
            </a:r>
            <a:endParaRPr lang="en-US" altLang="ko-KR" sz="2400" b="1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적어도 현재까지 완료된 이행분에 대한 보상 금액을 받을 권리가 있어야 한다</a:t>
            </a:r>
            <a:r>
              <a:rPr lang="en-US" altLang="ko-KR" sz="2400" dirty="0" smtClean="0"/>
              <a:t>.</a:t>
            </a:r>
            <a:endParaRPr lang="ko-KR" altLang="en-US" sz="2400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현재까지 이전된 재화나 용역의 판매가격에 근사하는 금액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합리적인 </a:t>
            </a:r>
            <a:r>
              <a:rPr lang="ko-KR" altLang="en-US" sz="2400" b="1" dirty="0" smtClean="0"/>
              <a:t>마진</a:t>
            </a:r>
            <a:r>
              <a:rPr lang="ko-KR" altLang="en-US" sz="2400" dirty="0" smtClean="0"/>
              <a:t>에 대한 보상</a:t>
            </a:r>
            <a:r>
              <a:rPr lang="en-US" altLang="ko-KR" sz="2400" dirty="0" smtClean="0"/>
              <a:t>)</a:t>
            </a:r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현재까지 완료된 이행에 대한 기업의 지급청구권은 현재의 </a:t>
            </a:r>
            <a:r>
              <a:rPr lang="ko-KR" altLang="en-US" sz="2400" b="1" dirty="0" smtClean="0"/>
              <a:t>무조건적인 지급청구권을 나타낼 필요는 없음</a:t>
            </a:r>
            <a:endParaRPr lang="en-US" altLang="ko-KR" sz="2400" b="1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법률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계약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관행 등 고려</a:t>
            </a:r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endParaRPr lang="ko-KR" altLang="en-US" sz="2400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endParaRPr lang="ko-KR" altLang="en-US" sz="2400" dirty="0" smtClean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54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이행의무의 충족</a:t>
            </a: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/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수익 인식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251520" y="764704"/>
            <a:ext cx="88924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통제 이전의 지표</a:t>
            </a:r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기업의 현재 지급청구권</a:t>
            </a:r>
            <a:endParaRPr lang="en-US" altLang="ko-KR" sz="2400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고객의 법적 소유권</a:t>
            </a:r>
            <a:endParaRPr lang="en-US" altLang="ko-KR" sz="2400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물리적 점유</a:t>
            </a:r>
            <a:endParaRPr lang="en-US" altLang="ko-KR" sz="2400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b="1" dirty="0" smtClean="0"/>
              <a:t>위험과 보상</a:t>
            </a:r>
            <a:endParaRPr lang="en-US" altLang="ko-KR" sz="2400" b="1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고객의 수락</a:t>
            </a:r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endParaRPr lang="ko-KR" altLang="en-US" sz="2400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endParaRPr lang="ko-KR" altLang="en-US" sz="2400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endParaRPr lang="ko-KR" altLang="en-US" sz="2400" dirty="0" smtClean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55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이행의무의 충족</a:t>
            </a: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/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수익 인식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251520" y="764704"/>
            <a:ext cx="88924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지적자산의 라이선스</a:t>
            </a:r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지적자산의 </a:t>
            </a:r>
            <a:r>
              <a:rPr lang="ko-KR" altLang="en-US" sz="2400" b="1" dirty="0" smtClean="0"/>
              <a:t>사용권</a:t>
            </a:r>
            <a:r>
              <a:rPr lang="ko-KR" altLang="en-US" sz="2400" dirty="0" smtClean="0"/>
              <a:t>                   </a:t>
            </a:r>
            <a:r>
              <a:rPr lang="en-US" altLang="ko-KR" sz="2400" dirty="0" smtClean="0"/>
              <a:t>+</a:t>
            </a:r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지적자산의 </a:t>
            </a:r>
            <a:r>
              <a:rPr lang="ko-KR" altLang="en-US" sz="2400" b="1" dirty="0" smtClean="0"/>
              <a:t>접근권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진행률</a:t>
            </a:r>
            <a:r>
              <a:rPr lang="en-US" altLang="ko-KR" sz="2400" dirty="0" smtClean="0"/>
              <a:t>)</a:t>
            </a:r>
          </a:p>
          <a:p>
            <a:pPr marL="1371600" lvl="2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지적자산에 </a:t>
            </a:r>
            <a:r>
              <a:rPr lang="ko-KR" altLang="en-US" sz="2400" b="1" dirty="0" smtClean="0"/>
              <a:t>유의적인 영향</a:t>
            </a:r>
            <a:r>
              <a:rPr lang="ko-KR" altLang="en-US" sz="2400" dirty="0" smtClean="0"/>
              <a:t>을 미치는 활동에 착수예상</a:t>
            </a:r>
            <a:endParaRPr lang="en-US" altLang="ko-KR" sz="2400" dirty="0" smtClean="0"/>
          </a:p>
          <a:p>
            <a:pPr marL="1371600" lvl="2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활동의 긍정적 또는 부정적 </a:t>
            </a:r>
            <a:r>
              <a:rPr lang="ko-KR" altLang="en-US" sz="2400" b="1" dirty="0" smtClean="0"/>
              <a:t>효과에 고객을 직접 노출</a:t>
            </a:r>
            <a:endParaRPr lang="en-US" altLang="ko-KR" sz="2400" b="1" dirty="0" smtClean="0"/>
          </a:p>
          <a:p>
            <a:pPr marL="1371600" lvl="2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활동은 </a:t>
            </a:r>
            <a:r>
              <a:rPr lang="ko-KR" altLang="en-US" sz="2400" b="1" dirty="0" smtClean="0"/>
              <a:t>재화나 용역을 고객에게 이전하게 하지 않음</a:t>
            </a:r>
            <a:endParaRPr lang="en-US" altLang="ko-KR" sz="2400" b="1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판단 시 다음은 고려하지 않음</a:t>
            </a:r>
            <a:endParaRPr lang="en-US" altLang="ko-KR" sz="2400" dirty="0" smtClean="0"/>
          </a:p>
          <a:p>
            <a:pPr marL="1371600" lvl="2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기간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지역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사용</a:t>
            </a:r>
            <a:endParaRPr lang="en-US" altLang="ko-KR" sz="2400" dirty="0" smtClean="0"/>
          </a:p>
          <a:p>
            <a:pPr marL="1371600" lvl="2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dirty="0" smtClean="0"/>
              <a:t>특허권 방어조항</a:t>
            </a:r>
            <a:endParaRPr lang="en-US" altLang="ko-KR" sz="2400" dirty="0" smtClean="0"/>
          </a:p>
          <a:p>
            <a:pPr marL="1371600" lvl="2" indent="-457200" fontAlgn="base">
              <a:lnSpc>
                <a:spcPct val="150000"/>
              </a:lnSpc>
              <a:buFont typeface="+mj-ea"/>
              <a:buAutoNum type="circleNumDbPlain"/>
            </a:pPr>
            <a:endParaRPr lang="ko-KR" altLang="en-US" sz="2400" dirty="0" smtClean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56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이행의무의 충족</a:t>
            </a: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/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수익 인식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3995936" y="1412776"/>
            <a:ext cx="1440160" cy="504056"/>
          </a:xfrm>
          <a:prstGeom prst="roundRect">
            <a:avLst>
              <a:gd name="adj" fmla="val 8630"/>
            </a:avLst>
          </a:prstGeom>
          <a:solidFill>
            <a:schemeClr val="bg1"/>
          </a:solidFill>
          <a:ln w="28575">
            <a:solidFill>
              <a:srgbClr val="263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anchor="ctr"/>
          <a:lstStyle/>
          <a:p>
            <a:pPr algn="ctr">
              <a:defRPr/>
            </a:pPr>
            <a:r>
              <a:rPr lang="ko-KR" altLang="en-US" b="1" spc="-150" dirty="0" smtClean="0">
                <a:solidFill>
                  <a:schemeClr val="tx1"/>
                </a:solidFill>
              </a:rPr>
              <a:t>사용 지시</a:t>
            </a:r>
          </a:p>
        </p:txBody>
      </p:sp>
      <p:sp>
        <p:nvSpPr>
          <p:cNvPr id="8" name="모서리가 둥근 직사각형 7"/>
          <p:cNvSpPr/>
          <p:nvPr/>
        </p:nvSpPr>
        <p:spPr>
          <a:xfrm>
            <a:off x="6012160" y="1412776"/>
            <a:ext cx="1440160" cy="504056"/>
          </a:xfrm>
          <a:prstGeom prst="roundRect">
            <a:avLst>
              <a:gd name="adj" fmla="val 8630"/>
            </a:avLst>
          </a:prstGeom>
          <a:solidFill>
            <a:schemeClr val="bg1"/>
          </a:solidFill>
          <a:ln w="28575">
            <a:solidFill>
              <a:srgbClr val="263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anchor="ctr"/>
          <a:lstStyle/>
          <a:p>
            <a:pPr algn="ctr">
              <a:defRPr/>
            </a:pPr>
            <a:r>
              <a:rPr lang="ko-KR" altLang="en-US" b="1" spc="-150" dirty="0" smtClean="0">
                <a:solidFill>
                  <a:schemeClr val="tx1"/>
                </a:solidFill>
              </a:rPr>
              <a:t>잔여효익 획득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57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51520" y="764704"/>
            <a:ext cx="86409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2400" b="1" smtClean="0"/>
              <a:t>Example 57—Franchise rights(IE289~IE296)  (</a:t>
            </a:r>
            <a:r>
              <a:rPr lang="ko-KR" altLang="en-US" sz="2400" b="1" smtClean="0"/>
              <a:t>일부 수정</a:t>
            </a:r>
            <a:r>
              <a:rPr lang="en-US" altLang="ko-KR" sz="2400" b="1" smtClean="0"/>
              <a:t>)</a:t>
            </a:r>
            <a:endParaRPr lang="ko-KR" altLang="ko-KR" sz="2400" b="1" smtClean="0"/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smtClean="0"/>
              <a:t>기업은  고객에게 상호를 사용하고 제품을 </a:t>
            </a:r>
            <a:r>
              <a:rPr lang="en-US" altLang="ko-KR" sz="2400" smtClean="0"/>
              <a:t>10</a:t>
            </a:r>
            <a:r>
              <a:rPr lang="ko-KR" altLang="en-US" sz="2400" smtClean="0"/>
              <a:t>년동안 팔 권리를 제공</a:t>
            </a:r>
            <a:endParaRPr lang="en-US" altLang="ko-KR" sz="2400" smtClean="0"/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smtClean="0"/>
              <a:t>기업의 사업상 관행에 따르면 기업은 고객선호조사</a:t>
            </a:r>
            <a:r>
              <a:rPr lang="en-US" altLang="ko-KR" sz="2400" smtClean="0"/>
              <a:t>, </a:t>
            </a:r>
            <a:r>
              <a:rPr lang="ko-KR" altLang="en-US" sz="2400" smtClean="0"/>
              <a:t>제품 개발</a:t>
            </a:r>
            <a:r>
              <a:rPr lang="en-US" altLang="ko-KR" sz="2400" smtClean="0"/>
              <a:t>, </a:t>
            </a:r>
            <a:r>
              <a:rPr lang="ko-KR" altLang="en-US" sz="2400" smtClean="0"/>
              <a:t>마케팅 등의 활동을 수행</a:t>
            </a:r>
            <a:endParaRPr lang="en-US" altLang="ko-KR" sz="2400" smtClean="0"/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smtClean="0"/>
              <a:t>고객은 기업에게 월매출의 </a:t>
            </a:r>
            <a:r>
              <a:rPr lang="en-US" altLang="ko-KR" sz="2400" smtClean="0"/>
              <a:t>5%</a:t>
            </a:r>
            <a:r>
              <a:rPr lang="ko-KR" altLang="en-US" sz="2400" smtClean="0"/>
              <a:t>의 대가를 지급</a:t>
            </a:r>
            <a:r>
              <a:rPr lang="en-US" altLang="ko-KR" sz="2400" smtClean="0"/>
              <a:t>(</a:t>
            </a:r>
            <a:r>
              <a:rPr lang="ko-KR" altLang="en-US" sz="2400" smtClean="0"/>
              <a:t>판매기준 로열티</a:t>
            </a:r>
            <a:r>
              <a:rPr lang="en-US" altLang="ko-KR" sz="2400" smtClean="0"/>
              <a:t>)</a:t>
            </a:r>
            <a:endParaRPr lang="en-US" altLang="ko-KR" sz="2400" b="1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이행의무의 충족</a:t>
            </a: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/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수익 인식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58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51520" y="764704"/>
            <a:ext cx="889248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2400" b="1" smtClean="0"/>
              <a:t>Example 57—Franchise rights(IE289~IE296)  (</a:t>
            </a:r>
            <a:r>
              <a:rPr lang="ko-KR" altLang="en-US" sz="2400" b="1" smtClean="0"/>
              <a:t>일부 수정</a:t>
            </a:r>
            <a:r>
              <a:rPr lang="en-US" altLang="ko-KR" sz="2400" b="1" smtClean="0"/>
              <a:t>)</a:t>
            </a:r>
            <a:endParaRPr lang="ko-KR" altLang="ko-KR" sz="2400" b="1" smtClean="0"/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smtClean="0"/>
              <a:t>이 라이선스의 제공은 접근권인가</a:t>
            </a:r>
            <a:r>
              <a:rPr lang="en-US" altLang="ko-KR" sz="2400" smtClean="0"/>
              <a:t>?</a:t>
            </a:r>
          </a:p>
          <a:p>
            <a:pPr marL="1371600" lvl="2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smtClean="0"/>
              <a:t>지적자산에 </a:t>
            </a:r>
            <a:r>
              <a:rPr lang="ko-KR" altLang="en-US" sz="2400" b="1" smtClean="0"/>
              <a:t>유의적인 영향</a:t>
            </a:r>
            <a:r>
              <a:rPr lang="ko-KR" altLang="en-US" sz="2400" smtClean="0"/>
              <a:t>을 미치는 활동에 착수예상</a:t>
            </a:r>
            <a:endParaRPr lang="en-US" altLang="ko-KR" sz="2400" smtClean="0"/>
          </a:p>
          <a:p>
            <a:pPr marL="1371600" lvl="2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smtClean="0"/>
              <a:t>활동의 긍정적 또는 부정적 </a:t>
            </a:r>
            <a:r>
              <a:rPr lang="ko-KR" altLang="en-US" sz="2400" b="1" smtClean="0"/>
              <a:t>효과에 고객을 직접 노출</a:t>
            </a:r>
            <a:endParaRPr lang="en-US" altLang="ko-KR" sz="2400" b="1" smtClean="0"/>
          </a:p>
          <a:p>
            <a:pPr marL="1371600" lvl="2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smtClean="0"/>
              <a:t>활동은 </a:t>
            </a:r>
            <a:r>
              <a:rPr lang="ko-KR" altLang="en-US" sz="2400" b="1" smtClean="0"/>
              <a:t>재화나 용역을 고객에게 이전하게 하지 않음</a:t>
            </a:r>
            <a:endParaRPr lang="en-US" altLang="ko-KR" sz="2400" b="1" smtClean="0"/>
          </a:p>
          <a:p>
            <a:pPr marL="1371600" lvl="2" indent="-457200" fontAlgn="base">
              <a:lnSpc>
                <a:spcPct val="150000"/>
              </a:lnSpc>
            </a:pPr>
            <a:endParaRPr lang="en-US" altLang="ko-KR" sz="2400" b="1" smtClean="0"/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smtClean="0"/>
              <a:t>판매기준로열티</a:t>
            </a:r>
            <a:r>
              <a:rPr lang="en-US" altLang="ko-KR" sz="2400" smtClean="0"/>
              <a:t>( </a:t>
            </a:r>
            <a:r>
              <a:rPr lang="en-US" altLang="ko-KR" sz="2400" smtClean="0">
                <a:sym typeface="Wingdings"/>
              </a:rPr>
              <a:t></a:t>
            </a:r>
            <a:r>
              <a:rPr lang="ko-KR" altLang="en-US" sz="2400" smtClean="0">
                <a:sym typeface="Wingdings"/>
              </a:rPr>
              <a:t>과 </a:t>
            </a:r>
            <a:r>
              <a:rPr lang="en-US" altLang="ko-KR" sz="2400" smtClean="0">
                <a:sym typeface="Wingdings"/>
              </a:rPr>
              <a:t></a:t>
            </a:r>
            <a:r>
              <a:rPr lang="ko-KR" altLang="en-US" sz="2400" smtClean="0">
                <a:sym typeface="Wingdings"/>
              </a:rPr>
              <a:t>중 나중에 수익 인식</a:t>
            </a:r>
            <a:r>
              <a:rPr lang="en-US" altLang="ko-KR" sz="2400" smtClean="0">
                <a:sym typeface="Wingdings"/>
              </a:rPr>
              <a:t>)</a:t>
            </a:r>
            <a:endParaRPr lang="en-US" altLang="ko-KR" sz="2400" smtClean="0"/>
          </a:p>
          <a:p>
            <a:pPr marL="1371600" lvl="2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smtClean="0"/>
              <a:t>후속 판매 발생</a:t>
            </a:r>
          </a:p>
          <a:p>
            <a:pPr marL="1371600" lvl="2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smtClean="0"/>
              <a:t>배분된 이행의무가 충족</a:t>
            </a:r>
            <a:endParaRPr lang="en-US" altLang="ko-KR" sz="2400" smtClean="0"/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2400" smtClean="0"/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2400" b="1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이행의무의 충족</a:t>
            </a: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/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수익 인식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59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설문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916832"/>
            <a:ext cx="8964488" cy="2688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60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설문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498" y="2060847"/>
            <a:ext cx="9037770" cy="2710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61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331640" y="2420888"/>
            <a:ext cx="683800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8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HY바다M" pitchFamily="18" charset="-127"/>
                <a:ea typeface="HY바다M" pitchFamily="18" charset="-127"/>
              </a:rPr>
              <a:t>5</a:t>
            </a:r>
            <a:r>
              <a:rPr lang="ko-KR" altLang="en-US" sz="8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HY바다M" pitchFamily="18" charset="-127"/>
                <a:ea typeface="HY바다M" pitchFamily="18" charset="-127"/>
              </a:rPr>
              <a:t>단계법 정리</a:t>
            </a:r>
            <a:r>
              <a:rPr lang="en-US" altLang="ko-KR" sz="8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HY바다M" pitchFamily="18" charset="-127"/>
                <a:ea typeface="HY바다M" pitchFamily="18" charset="-127"/>
              </a:rPr>
              <a:t>!!</a:t>
            </a:r>
            <a:endParaRPr lang="en-US" altLang="ko-KR" sz="8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HY바다M" pitchFamily="18" charset="-127"/>
              <a:ea typeface="HY바다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계약을 식별함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62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23050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>
          <a:xfrm>
            <a:off x="755576" y="2038196"/>
            <a:ext cx="74168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적용대상 고객과의 계약 조건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문단 </a:t>
            </a:r>
            <a:r>
              <a:rPr lang="en-US" altLang="ko-KR" sz="2400" b="1" dirty="0" smtClean="0"/>
              <a:t>9)</a:t>
            </a:r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문단 </a:t>
            </a:r>
            <a:r>
              <a:rPr lang="en-US" altLang="ko-KR" sz="2400" b="1" dirty="0" smtClean="0"/>
              <a:t>9</a:t>
            </a:r>
            <a:r>
              <a:rPr lang="ko-KR" altLang="en-US" sz="2400" b="1" dirty="0" smtClean="0"/>
              <a:t>는 미충족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대가를 받은 경우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문단 </a:t>
            </a:r>
            <a:r>
              <a:rPr lang="en-US" altLang="ko-KR" sz="2400" b="1" dirty="0" smtClean="0"/>
              <a:t>15) </a:t>
            </a:r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회수가능성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계약의 결합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계약의 변경</a:t>
            </a:r>
            <a:endParaRPr lang="ko-KR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2.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이행의무를 식별함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63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55576" y="2038196"/>
            <a:ext cx="74168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이행의무는</a:t>
            </a:r>
            <a:r>
              <a:rPr lang="en-US" altLang="ko-KR" sz="2400" b="1" dirty="0" smtClean="0"/>
              <a:t>?</a:t>
            </a:r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구별 가능성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2400" b="1" dirty="0" smtClean="0"/>
              <a:t>‘</a:t>
            </a:r>
            <a:r>
              <a:rPr lang="ko-KR" altLang="en-US" sz="2400" b="1" dirty="0" smtClean="0"/>
              <a:t>별도로 식별</a:t>
            </a:r>
            <a:r>
              <a:rPr lang="en-US" altLang="ko-KR" sz="2400" b="1" dirty="0" smtClean="0"/>
              <a:t>’</a:t>
            </a:r>
            <a:r>
              <a:rPr lang="ko-KR" altLang="en-US" sz="2400" b="1" dirty="0" smtClean="0"/>
              <a:t> 지표</a:t>
            </a:r>
            <a:endParaRPr lang="en-US" altLang="ko-KR" sz="2400" b="1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980728"/>
            <a:ext cx="23145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64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55576" y="1772816"/>
            <a:ext cx="78488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/>
              <a:t>변동대가</a:t>
            </a:r>
            <a:endParaRPr lang="en-US" altLang="ko-KR" sz="2400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/>
              <a:t>변동대가 추정치의 한도</a:t>
            </a:r>
            <a:endParaRPr lang="en-US" altLang="ko-KR" sz="2400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/>
              <a:t>계약에 유의적인 금융요소의 존재</a:t>
            </a:r>
            <a:endParaRPr lang="en-US" altLang="ko-KR" sz="2400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/>
              <a:t>비현금 대가</a:t>
            </a:r>
            <a:endParaRPr lang="en-US" altLang="ko-KR" sz="2400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/>
              <a:t>고객에게 지급하는 대가</a:t>
            </a:r>
            <a:endParaRPr lang="en-US" altLang="ko-KR" sz="2400" dirty="0" smtClean="0"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836712"/>
            <a:ext cx="25908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거래가격을 결정함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65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55576" y="1772816"/>
            <a:ext cx="78488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독립판매가격에 기초한 배분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잔여접근법의 제한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할인액의 배분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변동대가의 배분</a:t>
            </a:r>
            <a:endParaRPr lang="ko-KR" altLang="en-US" sz="24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161" y="986433"/>
            <a:ext cx="1933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71438"/>
            <a:ext cx="608416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4.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거래가격을 이행의무에 배분함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66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55576" y="1772816"/>
            <a:ext cx="7848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통제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기간에 걸쳐 충족되는 이행의무의 조건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대체적 용도 평가 지침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강제할 수 있는 지급청구권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통제이전의 지표</a:t>
            </a:r>
            <a:endParaRPr lang="en-US" altLang="ko-KR" sz="2400" b="1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지적자산의 라이선스</a:t>
            </a:r>
          </a:p>
        </p:txBody>
      </p:sp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670" y="900708"/>
            <a:ext cx="19240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5.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이행의무의 충족</a:t>
            </a: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/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수익 인식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0" y="0"/>
            <a:ext cx="666023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목차</a:t>
            </a:r>
            <a:endParaRPr kumimoji="1" lang="ko-KR" altLang="en-US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2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94826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67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547664" y="1412776"/>
            <a:ext cx="6048672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 smtClean="0"/>
          </a:p>
          <a:p>
            <a:endParaRPr lang="ko-KR" altLang="en-US" sz="2800" dirty="0" smtClean="0">
              <a:latin typeface="+mj-lt"/>
              <a:ea typeface="+mj-ea"/>
            </a:endParaRPr>
          </a:p>
          <a:p>
            <a:r>
              <a:rPr lang="en-US" altLang="ko-KR" sz="2800" b="1" dirty="0" smtClean="0">
                <a:latin typeface="+mj-lt"/>
                <a:ea typeface="+mj-ea"/>
              </a:rPr>
              <a:t>1 </a:t>
            </a:r>
            <a:r>
              <a:rPr lang="ko-KR" altLang="en-US" sz="2800" b="1" dirty="0" smtClean="0">
                <a:latin typeface="+mj-lt"/>
                <a:ea typeface="+mj-ea"/>
              </a:rPr>
              <a:t>부  새 수익 기준서의 체계</a:t>
            </a:r>
            <a:endParaRPr lang="en-US" altLang="ko-KR" sz="2800" b="1" dirty="0" smtClean="0">
              <a:latin typeface="+mj-lt"/>
              <a:ea typeface="+mj-ea"/>
            </a:endParaRPr>
          </a:p>
          <a:p>
            <a:endParaRPr lang="en-US" altLang="ko-KR" sz="2800" b="1" dirty="0" smtClean="0">
              <a:latin typeface="+mj-lt"/>
              <a:ea typeface="+mj-ea"/>
            </a:endParaRPr>
          </a:p>
          <a:p>
            <a:r>
              <a:rPr lang="en-US" altLang="ko-KR" sz="2800" b="1" dirty="0" smtClean="0">
                <a:latin typeface="+mj-lt"/>
                <a:ea typeface="+mj-ea"/>
              </a:rPr>
              <a:t>2 </a:t>
            </a:r>
            <a:r>
              <a:rPr lang="ko-KR" altLang="en-US" sz="2800" b="1" dirty="0" smtClean="0">
                <a:latin typeface="+mj-lt"/>
                <a:ea typeface="+mj-ea"/>
              </a:rPr>
              <a:t>부  </a:t>
            </a:r>
            <a:r>
              <a:rPr lang="en-US" altLang="ko-KR" sz="2800" b="1" dirty="0" smtClean="0">
                <a:latin typeface="+mj-lt"/>
                <a:ea typeface="+mj-ea"/>
              </a:rPr>
              <a:t>5</a:t>
            </a:r>
            <a:r>
              <a:rPr lang="ko-KR" altLang="en-US" sz="2800" b="1" dirty="0" smtClean="0">
                <a:latin typeface="+mj-lt"/>
                <a:ea typeface="+mj-ea"/>
              </a:rPr>
              <a:t>단계법 </a:t>
            </a:r>
            <a:endParaRPr lang="en-US" altLang="ko-KR" sz="2800" b="1" dirty="0" smtClean="0">
              <a:latin typeface="+mj-lt"/>
              <a:ea typeface="+mj-ea"/>
            </a:endParaRPr>
          </a:p>
          <a:p>
            <a:endParaRPr lang="en-US" altLang="ko-KR" sz="2800" b="1" dirty="0" smtClean="0">
              <a:latin typeface="+mj-lt"/>
              <a:ea typeface="+mj-ea"/>
            </a:endParaRPr>
          </a:p>
          <a:p>
            <a:r>
              <a:rPr lang="en-US" altLang="ko-KR" sz="2800" b="1" dirty="0" smtClean="0">
                <a:latin typeface="+mj-lt"/>
                <a:ea typeface="+mj-ea"/>
              </a:rPr>
              <a:t>3</a:t>
            </a:r>
            <a:r>
              <a:rPr lang="ko-KR" altLang="en-US" sz="2800" b="1" dirty="0" smtClean="0">
                <a:latin typeface="+mj-lt"/>
                <a:ea typeface="+mj-ea"/>
              </a:rPr>
              <a:t> 부  그 밖의 고려사항</a:t>
            </a:r>
            <a:endParaRPr lang="en-US" altLang="ko-KR" sz="2800" b="1" dirty="0" smtClean="0">
              <a:latin typeface="+mj-lt"/>
              <a:ea typeface="+mj-ea"/>
            </a:endParaRPr>
          </a:p>
          <a:p>
            <a:endParaRPr lang="en-US" altLang="ko-KR" b="1" dirty="0" smtClean="0"/>
          </a:p>
          <a:p>
            <a:endParaRPr lang="en-US" altLang="ko-KR" b="1" dirty="0" smtClean="0"/>
          </a:p>
        </p:txBody>
      </p:sp>
      <p:sp>
        <p:nvSpPr>
          <p:cNvPr id="5" name="직사각형 4"/>
          <p:cNvSpPr/>
          <p:nvPr/>
        </p:nvSpPr>
        <p:spPr>
          <a:xfrm>
            <a:off x="1475656" y="3645024"/>
            <a:ext cx="5256584" cy="936104"/>
          </a:xfrm>
          <a:prstGeom prst="rect">
            <a:avLst/>
          </a:prstGeom>
          <a:solidFill>
            <a:schemeClr val="tx2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24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0" y="764704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계약체결 증분원가</a:t>
            </a:r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계약을 체결하기 위해 발생된 원가이며 계약을 체결하지 않았다면 발생하지 않았을 원가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예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판매수수료</a:t>
            </a:r>
            <a:r>
              <a:rPr lang="en-US" altLang="ko-KR" sz="2400" dirty="0" smtClean="0"/>
              <a:t>)</a:t>
            </a:r>
            <a:endParaRPr lang="ko-KR" altLang="en-US" sz="2400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상각기간이 </a:t>
            </a:r>
            <a:r>
              <a:rPr lang="en-US" altLang="ko-KR" sz="2400" dirty="0" smtClean="0"/>
              <a:t>1</a:t>
            </a:r>
            <a:r>
              <a:rPr lang="ko-KR" altLang="en-US" sz="2400" dirty="0" smtClean="0"/>
              <a:t>년 이하라면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실무적 간편법으로 비용으로 인식</a:t>
            </a:r>
            <a:endParaRPr lang="en-US" altLang="ko-KR" sz="2400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체계적인 기준으로 상각</a:t>
            </a:r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손상차손을 당기손익으로 인식</a:t>
            </a:r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손상 원인이 더 이상 존재하지 않거나 개선된 경우 환입</a:t>
            </a:r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endParaRPr lang="ko-KR" altLang="en-US" sz="2400" dirty="0" smtClean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68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계약원가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69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설문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29" y="2060848"/>
            <a:ext cx="901377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0" y="764704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계약부채</a:t>
            </a:r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고객이 대가를 먼저 지급 </a:t>
            </a:r>
            <a:r>
              <a:rPr lang="en-US" altLang="ko-KR" sz="2400" dirty="0" smtClean="0"/>
              <a:t>or</a:t>
            </a:r>
            <a:r>
              <a:rPr lang="ko-KR" altLang="en-US" sz="2400" dirty="0" smtClean="0"/>
              <a:t> 무조건적인 권리</a:t>
            </a:r>
            <a:endParaRPr lang="en-US" altLang="ko-KR" sz="2400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재화나 용역을 이전하여야 하는 기업의 의무 </a:t>
            </a:r>
            <a:r>
              <a:rPr lang="en-US" altLang="ko-KR" sz="2400" dirty="0" smtClean="0">
                <a:sym typeface="Wingdings" pitchFamily="2" charset="2"/>
              </a:rPr>
              <a:t> </a:t>
            </a:r>
            <a:r>
              <a:rPr lang="ko-KR" altLang="en-US" sz="2400" dirty="0" smtClean="0">
                <a:sym typeface="Wingdings" pitchFamily="2" charset="2"/>
              </a:rPr>
              <a:t>계약부채</a:t>
            </a:r>
            <a:endParaRPr lang="en-US" altLang="ko-KR" sz="2400" dirty="0" smtClean="0">
              <a:sym typeface="Wingdings" pitchFamily="2" charset="2"/>
            </a:endParaRPr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endParaRPr lang="ko-KR" altLang="en-US" sz="2400" dirty="0" smtClean="0"/>
          </a:p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/>
              <a:t>계약자산</a:t>
            </a:r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먼저 재화나 용역을 이전</a:t>
            </a:r>
            <a:endParaRPr lang="en-US" altLang="ko-KR" sz="2400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수취채권 금액 제외하고 계약자산</a:t>
            </a:r>
            <a:endParaRPr lang="en-US" altLang="ko-KR" sz="2400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계약자산의 </a:t>
            </a:r>
            <a:r>
              <a:rPr lang="ko-KR" altLang="en-US" sz="2400" b="1" dirty="0" smtClean="0"/>
              <a:t>손상</a:t>
            </a:r>
            <a:r>
              <a:rPr lang="ko-KR" altLang="en-US" sz="2400" dirty="0" smtClean="0"/>
              <a:t>은 기업회계기준서 제</a:t>
            </a:r>
            <a:r>
              <a:rPr lang="en-US" altLang="ko-KR" sz="2400" dirty="0" smtClean="0"/>
              <a:t>1109</a:t>
            </a:r>
            <a:r>
              <a:rPr lang="ko-KR" altLang="en-US" sz="2400" dirty="0" smtClean="0"/>
              <a:t>호의 적용범위에 해당하는 금융자산과 동일한 기준으로 측정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표시 및 공시</a:t>
            </a:r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endParaRPr lang="ko-KR" altLang="en-US" sz="2400" dirty="0" smtClean="0"/>
          </a:p>
          <a:p>
            <a:pPr marL="719138" lvl="1" indent="-261938" fontAlgn="base">
              <a:lnSpc>
                <a:spcPct val="150000"/>
              </a:lnSpc>
              <a:buFont typeface="Arial" pitchFamily="34" charset="0"/>
              <a:buChar char="•"/>
            </a:pPr>
            <a:endParaRPr lang="ko-KR" altLang="en-US" sz="2400" dirty="0" smtClean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70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계약자산</a:t>
            </a: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계약부채의 표시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71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계약자산</a:t>
            </a: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계약부채의 표시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1520" y="764704"/>
            <a:ext cx="889248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smtClean="0"/>
              <a:t> </a:t>
            </a:r>
            <a:r>
              <a:rPr lang="en-US" altLang="ko-KR" sz="2400" b="1" smtClean="0"/>
              <a:t>Example 38—</a:t>
            </a:r>
            <a:r>
              <a:rPr lang="ko-KR" altLang="en-US" sz="2400" b="1" smtClean="0"/>
              <a:t>계약부채와 수취채권 </a:t>
            </a:r>
            <a:r>
              <a:rPr lang="en-US" altLang="ko-KR" sz="2400" b="1" smtClean="0"/>
              <a:t>(IE198~ IE200</a:t>
            </a:r>
            <a:r>
              <a:rPr lang="en-US" altLang="ko-KR" sz="2400" b="1" smtClean="0"/>
              <a:t>) </a:t>
            </a:r>
            <a:endParaRPr lang="en-US" altLang="ko-KR" sz="2400" b="1" smtClean="0"/>
          </a:p>
          <a:p>
            <a:pPr marL="914400" lvl="1" indent="-457200" fontAlgn="base">
              <a:lnSpc>
                <a:spcPct val="200000"/>
              </a:lnSpc>
              <a:buFont typeface="Arial" pitchFamily="34" charset="0"/>
              <a:buChar char="•"/>
            </a:pPr>
            <a:r>
              <a:rPr lang="ko-KR" altLang="en-US" sz="2400" smtClean="0"/>
              <a:t> </a:t>
            </a:r>
            <a:r>
              <a:rPr lang="en-US" altLang="ko-KR" sz="2400" smtClean="0"/>
              <a:t>20X9</a:t>
            </a:r>
            <a:r>
              <a:rPr lang="ko-KR" altLang="en-US" sz="2400" smtClean="0"/>
              <a:t>년 </a:t>
            </a:r>
            <a:r>
              <a:rPr lang="en-US" altLang="ko-KR" sz="2400" smtClean="0"/>
              <a:t>1</a:t>
            </a:r>
            <a:r>
              <a:rPr lang="ko-KR" altLang="en-US" sz="2400" smtClean="0"/>
              <a:t>월  </a:t>
            </a:r>
            <a:r>
              <a:rPr lang="en-US" altLang="ko-KR" sz="2400" smtClean="0"/>
              <a:t>1</a:t>
            </a:r>
            <a:r>
              <a:rPr lang="ko-KR" altLang="en-US" sz="2400" smtClean="0"/>
              <a:t>일</a:t>
            </a:r>
            <a:r>
              <a:rPr lang="en-US" altLang="ko-KR" sz="2400" smtClean="0"/>
              <a:t>: </a:t>
            </a:r>
            <a:r>
              <a:rPr lang="ko-KR" altLang="en-US" sz="2400" smtClean="0"/>
              <a:t>계약일  </a:t>
            </a:r>
          </a:p>
          <a:p>
            <a:pPr marL="914400" lvl="1" indent="-457200" fontAlgn="base">
              <a:lnSpc>
                <a:spcPct val="200000"/>
              </a:lnSpc>
              <a:buFont typeface="Arial" pitchFamily="34" charset="0"/>
              <a:buChar char="•"/>
            </a:pPr>
            <a:r>
              <a:rPr lang="en-US" altLang="ko-KR" sz="2400" smtClean="0"/>
              <a:t> 20X9</a:t>
            </a:r>
            <a:r>
              <a:rPr lang="ko-KR" altLang="en-US" sz="2400" smtClean="0"/>
              <a:t>년 </a:t>
            </a:r>
            <a:r>
              <a:rPr lang="en-US" altLang="ko-KR" sz="2400" smtClean="0"/>
              <a:t>3</a:t>
            </a:r>
            <a:r>
              <a:rPr lang="ko-KR" altLang="en-US" sz="2400" smtClean="0"/>
              <a:t>월 </a:t>
            </a:r>
            <a:r>
              <a:rPr lang="en-US" altLang="ko-KR" sz="2400" smtClean="0"/>
              <a:t>31</a:t>
            </a:r>
            <a:r>
              <a:rPr lang="ko-KR" altLang="en-US" sz="2400" smtClean="0"/>
              <a:t>일</a:t>
            </a:r>
            <a:r>
              <a:rPr lang="en-US" altLang="ko-KR" sz="2400" smtClean="0"/>
              <a:t>: </a:t>
            </a:r>
            <a:r>
              <a:rPr lang="ko-KR" altLang="en-US" sz="2400" smtClean="0"/>
              <a:t>제품의 이전을 약속</a:t>
            </a:r>
          </a:p>
          <a:p>
            <a:pPr marL="914400" lvl="1" indent="-457200" fontAlgn="base">
              <a:lnSpc>
                <a:spcPct val="200000"/>
              </a:lnSpc>
              <a:buFont typeface="Arial" pitchFamily="34" charset="0"/>
              <a:buChar char="•"/>
            </a:pPr>
            <a:r>
              <a:rPr lang="en-US" altLang="ko-KR" sz="2400" smtClean="0"/>
              <a:t> 20X9</a:t>
            </a:r>
            <a:r>
              <a:rPr lang="ko-KR" altLang="en-US" sz="2400" smtClean="0"/>
              <a:t>년 </a:t>
            </a:r>
            <a:r>
              <a:rPr lang="en-US" altLang="ko-KR" sz="2400" smtClean="0"/>
              <a:t>1</a:t>
            </a:r>
            <a:r>
              <a:rPr lang="ko-KR" altLang="en-US" sz="2400" smtClean="0"/>
              <a:t>월 </a:t>
            </a:r>
            <a:r>
              <a:rPr lang="en-US" altLang="ko-KR" sz="2400" smtClean="0"/>
              <a:t>31</a:t>
            </a:r>
            <a:r>
              <a:rPr lang="ko-KR" altLang="en-US" sz="2400" smtClean="0"/>
              <a:t>일</a:t>
            </a:r>
            <a:r>
              <a:rPr lang="en-US" altLang="ko-KR" sz="2400" smtClean="0"/>
              <a:t>: </a:t>
            </a:r>
            <a:r>
              <a:rPr lang="ko-KR" altLang="en-US" sz="2400" smtClean="0"/>
              <a:t>계약서상 지급일 </a:t>
            </a:r>
            <a:r>
              <a:rPr lang="en-US" altLang="ko-KR" sz="2400" smtClean="0"/>
              <a:t>(</a:t>
            </a:r>
            <a:r>
              <a:rPr lang="ko-KR" altLang="en-US" sz="2400" smtClean="0"/>
              <a:t>대가 </a:t>
            </a:r>
            <a:r>
              <a:rPr lang="en-US" altLang="ko-KR" sz="2400" smtClean="0"/>
              <a:t>1,000</a:t>
            </a:r>
            <a:r>
              <a:rPr lang="ko-KR" altLang="en-US" sz="2400" smtClean="0"/>
              <a:t>만원</a:t>
            </a:r>
            <a:r>
              <a:rPr lang="en-US" altLang="ko-KR" sz="2400" smtClean="0"/>
              <a:t>) </a:t>
            </a:r>
          </a:p>
          <a:p>
            <a:pPr marL="914400" lvl="1" indent="-457200" fontAlgn="base">
              <a:lnSpc>
                <a:spcPct val="200000"/>
              </a:lnSpc>
              <a:buFont typeface="Arial" pitchFamily="34" charset="0"/>
              <a:buChar char="•"/>
            </a:pPr>
            <a:r>
              <a:rPr lang="ko-KR" altLang="en-US" sz="2400" smtClean="0"/>
              <a:t> </a:t>
            </a:r>
            <a:r>
              <a:rPr lang="en-US" altLang="ko-KR" sz="2400" smtClean="0"/>
              <a:t>20X9</a:t>
            </a:r>
            <a:r>
              <a:rPr lang="ko-KR" altLang="en-US" sz="2400" smtClean="0"/>
              <a:t>년 </a:t>
            </a:r>
            <a:r>
              <a:rPr lang="en-US" altLang="ko-KR" sz="2400" smtClean="0"/>
              <a:t>3</a:t>
            </a:r>
            <a:r>
              <a:rPr lang="ko-KR" altLang="en-US" sz="2400" smtClean="0"/>
              <a:t>월  </a:t>
            </a:r>
            <a:r>
              <a:rPr lang="en-US" altLang="ko-KR" sz="2400" smtClean="0"/>
              <a:t>1</a:t>
            </a:r>
            <a:r>
              <a:rPr lang="ko-KR" altLang="en-US" sz="2400" smtClean="0"/>
              <a:t>일</a:t>
            </a:r>
            <a:r>
              <a:rPr lang="en-US" altLang="ko-KR" sz="2400" smtClean="0"/>
              <a:t>: </a:t>
            </a:r>
            <a:r>
              <a:rPr lang="ko-KR" altLang="en-US" sz="2400" smtClean="0"/>
              <a:t>실제 대가 수령일</a:t>
            </a:r>
          </a:p>
          <a:p>
            <a:pPr marL="914400" lvl="1" indent="-457200" fontAlgn="base">
              <a:lnSpc>
                <a:spcPct val="200000"/>
              </a:lnSpc>
              <a:buFont typeface="Arial" pitchFamily="34" charset="0"/>
              <a:buChar char="•"/>
            </a:pPr>
            <a:r>
              <a:rPr lang="ko-KR" altLang="en-US" sz="2400" smtClean="0"/>
              <a:t> </a:t>
            </a:r>
            <a:r>
              <a:rPr lang="en-US" altLang="ko-KR" sz="2400" smtClean="0"/>
              <a:t>20X9</a:t>
            </a:r>
            <a:r>
              <a:rPr lang="ko-KR" altLang="en-US" sz="2400" smtClean="0"/>
              <a:t>년 </a:t>
            </a:r>
            <a:r>
              <a:rPr lang="en-US" altLang="ko-KR" sz="2400" smtClean="0"/>
              <a:t>3</a:t>
            </a:r>
            <a:r>
              <a:rPr lang="ko-KR" altLang="en-US" sz="2400" smtClean="0"/>
              <a:t>월 </a:t>
            </a:r>
            <a:r>
              <a:rPr lang="en-US" altLang="ko-KR" sz="2400" smtClean="0"/>
              <a:t>31</a:t>
            </a:r>
            <a:r>
              <a:rPr lang="ko-KR" altLang="en-US" sz="2400" smtClean="0"/>
              <a:t>일</a:t>
            </a:r>
            <a:r>
              <a:rPr lang="en-US" altLang="ko-KR" sz="2400" smtClean="0"/>
              <a:t>: </a:t>
            </a:r>
            <a:r>
              <a:rPr lang="ko-KR" altLang="en-US" sz="2400" smtClean="0"/>
              <a:t>실제 </a:t>
            </a:r>
            <a:r>
              <a:rPr lang="ko-KR" altLang="en-US" sz="2400" smtClean="0"/>
              <a:t>제품 </a:t>
            </a:r>
            <a:r>
              <a:rPr lang="ko-KR" altLang="en-US" sz="2400" smtClean="0"/>
              <a:t>인도일</a:t>
            </a:r>
            <a:endParaRPr lang="en-US" altLang="ko-KR" sz="2400" smtClean="0"/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2400" smtClean="0"/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72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계약자산</a:t>
            </a: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계약부채의 표시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251520" y="764704"/>
            <a:ext cx="88924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smtClean="0"/>
              <a:t> </a:t>
            </a:r>
            <a:r>
              <a:rPr lang="en-US" altLang="ko-KR" sz="2400" b="1" smtClean="0"/>
              <a:t>Example 38—</a:t>
            </a:r>
            <a:r>
              <a:rPr lang="ko-KR" altLang="en-US" sz="2400" b="1" smtClean="0"/>
              <a:t>계약부채와 수취채권 </a:t>
            </a:r>
            <a:r>
              <a:rPr lang="en-US" altLang="ko-KR" sz="2400" b="1" smtClean="0"/>
              <a:t>(IE198~ IE200</a:t>
            </a:r>
            <a:r>
              <a:rPr lang="en-US" altLang="ko-KR" sz="2400" b="1" smtClean="0"/>
              <a:t>) </a:t>
            </a:r>
            <a:endParaRPr lang="en-US" altLang="ko-KR" sz="2400" b="1" smtClean="0"/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2400" smtClean="0"/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2400" b="1" dirty="0" smtClean="0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827584" y="1772816"/>
          <a:ext cx="7704855" cy="4269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3168352"/>
                <a:gridCol w="3096343"/>
              </a:tblGrid>
              <a:tr h="370840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2000" b="1" kern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굴림"/>
                        </a:rPr>
                        <a:t>일자</a:t>
                      </a:r>
                      <a:endParaRPr lang="ko-KR" sz="2000" kern="100">
                        <a:solidFill>
                          <a:schemeClr val="bg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4770" marR="6477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2000" b="1" kern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굴림"/>
                        </a:rPr>
                        <a:t>취소 가능 계약</a:t>
                      </a:r>
                      <a:endParaRPr lang="ko-KR" sz="2000" kern="100">
                        <a:solidFill>
                          <a:schemeClr val="bg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4770" marR="6477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2000" b="1" kern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굴림"/>
                        </a:rPr>
                        <a:t>취소 불능 계약</a:t>
                      </a:r>
                      <a:endParaRPr lang="ko-KR" sz="2000" kern="100">
                        <a:solidFill>
                          <a:schemeClr val="bg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4770" marR="64770" marT="17780" marB="1778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 fontAlgn="base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1</a:t>
                      </a: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월 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31</a:t>
                      </a: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일 </a:t>
                      </a:r>
                      <a:endParaRPr lang="ko-KR" sz="2000" kern="100"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4770" marR="64770" marT="17780" marB="17780" anchor="ctr"/>
                </a:tc>
                <a:tc>
                  <a:txBody>
                    <a:bodyPr/>
                    <a:lstStyle/>
                    <a:p>
                      <a:pPr algn="just" fontAlgn="base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없음</a:t>
                      </a:r>
                      <a:endParaRPr lang="ko-KR" sz="2000" kern="100"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4770" marR="64770" marT="17780" marB="17780" anchor="ctr"/>
                </a:tc>
                <a:tc>
                  <a:txBody>
                    <a:bodyPr/>
                    <a:lstStyle/>
                    <a:p>
                      <a:pPr algn="just" fontAlgn="base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차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) </a:t>
                      </a: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수취채권 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1,000 </a:t>
                      </a:r>
                      <a:endParaRPr lang="ko-KR" sz="2000" kern="100"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 algn="just" fontAlgn="base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2000" kern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        </a:t>
                      </a:r>
                      <a:r>
                        <a:rPr lang="ko-KR" sz="2000" kern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대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) </a:t>
                      </a: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계약 부채 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1,000</a:t>
                      </a:r>
                      <a:endParaRPr lang="ko-KR" sz="2000" kern="100"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 algn="just" fontAlgn="base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* </a:t>
                      </a: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대가에 대한 받을 권리 발생</a:t>
                      </a:r>
                      <a:endParaRPr lang="ko-KR" sz="2000" kern="100"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4770" marR="64770" marT="17780" marB="1778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 fontAlgn="base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3</a:t>
                      </a: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월 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1</a:t>
                      </a: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일 </a:t>
                      </a:r>
                      <a:endParaRPr lang="ko-KR" sz="2000" kern="100"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 algn="just" fontAlgn="base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(</a:t>
                      </a: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대가 선수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)</a:t>
                      </a:r>
                      <a:endParaRPr lang="ko-KR" sz="2000" kern="100"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4770" marR="64770" marT="17780" marB="17780" anchor="ctr"/>
                </a:tc>
                <a:tc>
                  <a:txBody>
                    <a:bodyPr/>
                    <a:lstStyle/>
                    <a:p>
                      <a:pPr algn="just" fontAlgn="base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차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) </a:t>
                      </a: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현금 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1,000</a:t>
                      </a:r>
                      <a:endParaRPr lang="ko-KR" sz="2000" kern="100"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 algn="just" fontAlgn="base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2000" kern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         </a:t>
                      </a:r>
                      <a:r>
                        <a:rPr lang="ko-KR" sz="2000" kern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대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)</a:t>
                      </a: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계약부채 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1,000</a:t>
                      </a:r>
                      <a:endParaRPr lang="ko-KR" sz="2000" kern="100"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4770" marR="64770" marT="17780" marB="17780" anchor="ctr"/>
                </a:tc>
                <a:tc>
                  <a:txBody>
                    <a:bodyPr/>
                    <a:lstStyle/>
                    <a:p>
                      <a:pPr algn="just" fontAlgn="base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차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) </a:t>
                      </a: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현금 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1,000 </a:t>
                      </a:r>
                      <a:endParaRPr lang="ko-KR" sz="2000" kern="100"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 algn="just" fontAlgn="base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2000" kern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         </a:t>
                      </a:r>
                      <a:r>
                        <a:rPr lang="ko-KR" sz="2000" kern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대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) </a:t>
                      </a: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수취채권 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1,000</a:t>
                      </a:r>
                      <a:endParaRPr lang="ko-KR" sz="2000" kern="100"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4770" marR="64770" marT="17780" marB="1778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 fontAlgn="base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3</a:t>
                      </a: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월 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31</a:t>
                      </a: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일</a:t>
                      </a:r>
                      <a:endParaRPr lang="ko-KR" sz="2000" kern="100"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 algn="just" fontAlgn="base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(</a:t>
                      </a: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의무 이행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)</a:t>
                      </a:r>
                      <a:endParaRPr lang="ko-KR" sz="2000" kern="100"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4770" marR="64770" marT="17780" marB="17780" anchor="ctr"/>
                </a:tc>
                <a:tc>
                  <a:txBody>
                    <a:bodyPr/>
                    <a:lstStyle/>
                    <a:p>
                      <a:pPr algn="just" fontAlgn="base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차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) </a:t>
                      </a: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계약부채 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1,000</a:t>
                      </a:r>
                      <a:endParaRPr lang="ko-KR" sz="2000" kern="100"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 algn="just" fontAlgn="base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2000" kern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         </a:t>
                      </a:r>
                      <a:r>
                        <a:rPr lang="ko-KR" sz="2000" kern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대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) </a:t>
                      </a: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수익 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1,000</a:t>
                      </a:r>
                      <a:endParaRPr lang="ko-KR" sz="2000" kern="100"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4770" marR="64770" marT="17780" marB="17780" anchor="ctr"/>
                </a:tc>
                <a:tc>
                  <a:txBody>
                    <a:bodyPr/>
                    <a:lstStyle/>
                    <a:p>
                      <a:pPr algn="just" fontAlgn="base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차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) </a:t>
                      </a: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계약부채 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1,000</a:t>
                      </a:r>
                      <a:endParaRPr lang="ko-KR" sz="2000" kern="100"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 algn="just" fontAlgn="base" latinLnBrk="1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2000" kern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         </a:t>
                      </a:r>
                      <a:r>
                        <a:rPr lang="ko-KR" sz="2000" kern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대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) </a:t>
                      </a:r>
                      <a:r>
                        <a:rPr lang="ko-KR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수익 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굴림"/>
                        </a:rPr>
                        <a:t>1,000</a:t>
                      </a:r>
                      <a:endParaRPr lang="ko-KR" sz="2000" kern="100"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4770" marR="64770" marT="17780" marB="1778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73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계약자산</a:t>
            </a: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계약부채의 표시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251520" y="764704"/>
            <a:ext cx="85689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smtClean="0"/>
              <a:t> </a:t>
            </a:r>
            <a:r>
              <a:rPr lang="en-US" altLang="ko-KR" sz="2400" b="1" smtClean="0"/>
              <a:t>Example 38—</a:t>
            </a:r>
            <a:r>
              <a:rPr lang="ko-KR" altLang="en-US" sz="2400" b="1" smtClean="0"/>
              <a:t>계약부채와 수취채권 </a:t>
            </a:r>
            <a:r>
              <a:rPr lang="en-US" altLang="ko-KR" sz="2400" b="1" smtClean="0"/>
              <a:t>(IE198~ IE200</a:t>
            </a:r>
            <a:r>
              <a:rPr lang="en-US" altLang="ko-KR" sz="2400" b="1" smtClean="0"/>
              <a:t>) </a:t>
            </a:r>
            <a:endParaRPr lang="en-US" altLang="ko-KR" sz="2400" b="1" smtClean="0"/>
          </a:p>
          <a:p>
            <a:pPr marL="914400" lvl="1" indent="-457200" fontAlgn="base">
              <a:lnSpc>
                <a:spcPct val="200000"/>
              </a:lnSpc>
              <a:buFont typeface="Arial" pitchFamily="34" charset="0"/>
              <a:buChar char="•"/>
            </a:pPr>
            <a:r>
              <a:rPr lang="ko-KR" altLang="en-US" sz="2400" smtClean="0"/>
              <a:t>기업이 </a:t>
            </a:r>
            <a:r>
              <a:rPr lang="en-US" altLang="ko-KR" sz="2400" smtClean="0"/>
              <a:t>1</a:t>
            </a:r>
            <a:r>
              <a:rPr lang="ko-KR" altLang="en-US" sz="2400" smtClean="0"/>
              <a:t>월 </a:t>
            </a:r>
            <a:r>
              <a:rPr lang="en-US" altLang="ko-KR" sz="2400" smtClean="0"/>
              <a:t>31</a:t>
            </a:r>
            <a:r>
              <a:rPr lang="ko-KR" altLang="en-US" sz="2400" smtClean="0"/>
              <a:t>일</a:t>
            </a:r>
            <a:r>
              <a:rPr lang="en-US" altLang="ko-KR" sz="2400" smtClean="0"/>
              <a:t>(</a:t>
            </a:r>
            <a:r>
              <a:rPr lang="ko-KR" altLang="en-US" sz="2400" smtClean="0"/>
              <a:t>대가의 받을 권리가 있는 날</a:t>
            </a:r>
            <a:r>
              <a:rPr lang="en-US" altLang="ko-KR" sz="2400" smtClean="0"/>
              <a:t>) </a:t>
            </a:r>
            <a:r>
              <a:rPr lang="ko-KR" altLang="en-US" sz="2400" smtClean="0"/>
              <a:t>이전에 청구를 한다면</a:t>
            </a:r>
            <a:r>
              <a:rPr lang="en-US" altLang="ko-KR" sz="2400" smtClean="0"/>
              <a:t>, </a:t>
            </a:r>
            <a:r>
              <a:rPr lang="ko-KR" altLang="en-US" sz="2400" smtClean="0"/>
              <a:t>수취채권과 계약부채를 모두 재무상태표에 총액으로 표시하지 않는다</a:t>
            </a:r>
            <a:r>
              <a:rPr lang="en-US" altLang="ko-KR" sz="2400" smtClean="0"/>
              <a:t>. </a:t>
            </a:r>
            <a:r>
              <a:rPr lang="ko-KR" altLang="en-US" sz="2400" smtClean="0"/>
              <a:t>왜냐하면</a:t>
            </a:r>
            <a:r>
              <a:rPr lang="en-US" altLang="ko-KR" sz="2400" smtClean="0"/>
              <a:t>, </a:t>
            </a:r>
            <a:r>
              <a:rPr lang="ko-KR" altLang="en-US" sz="2400" smtClean="0"/>
              <a:t>기업은 아직 무조건적인 권리가 없기 때문이다</a:t>
            </a:r>
            <a:r>
              <a:rPr lang="en-US" altLang="ko-KR" sz="2400" smtClean="0"/>
              <a:t>.</a:t>
            </a:r>
            <a:endParaRPr lang="en-US" altLang="ko-KR" sz="2400" smtClean="0"/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74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51520" y="764704"/>
            <a:ext cx="88924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2400" b="1" smtClean="0"/>
              <a:t>Example 39—</a:t>
            </a:r>
            <a:r>
              <a:rPr lang="ko-KR" altLang="en-US" sz="2400" b="1" smtClean="0"/>
              <a:t>기업의 이행으로 인식된 계약자산</a:t>
            </a:r>
            <a:r>
              <a:rPr lang="en-US" altLang="ko-KR" sz="2400" b="1" smtClean="0"/>
              <a:t>(IE201~ IE204)</a:t>
            </a:r>
            <a:endParaRPr lang="ko-KR" altLang="ko-KR" sz="2400" b="1" smtClean="0"/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400" smtClean="0"/>
              <a:t>20X8</a:t>
            </a:r>
            <a:r>
              <a:rPr lang="ko-KR" altLang="en-US" sz="2400" smtClean="0"/>
              <a:t>년 </a:t>
            </a:r>
            <a:r>
              <a:rPr lang="en-US" altLang="ko-KR" sz="2400" smtClean="0"/>
              <a:t>1</a:t>
            </a:r>
            <a:r>
              <a:rPr lang="ko-KR" altLang="en-US" sz="2400" smtClean="0"/>
              <a:t>월 </a:t>
            </a:r>
            <a:r>
              <a:rPr lang="en-US" altLang="ko-KR" sz="2400" smtClean="0"/>
              <a:t>1</a:t>
            </a:r>
            <a:r>
              <a:rPr lang="ko-KR" altLang="en-US" sz="2400" smtClean="0"/>
              <a:t>일에 </a:t>
            </a:r>
            <a:r>
              <a:rPr lang="en-US" altLang="ko-KR" sz="2400" smtClean="0"/>
              <a:t>1,000</a:t>
            </a:r>
            <a:r>
              <a:rPr lang="ko-KR" altLang="en-US" sz="2400" smtClean="0"/>
              <a:t>만원을 대가로 제품 </a:t>
            </a:r>
            <a:r>
              <a:rPr lang="en-US" altLang="ko-KR" sz="2400" smtClean="0"/>
              <a:t>A</a:t>
            </a:r>
            <a:r>
              <a:rPr lang="ko-KR" altLang="en-US" sz="2400" smtClean="0"/>
              <a:t>와 </a:t>
            </a:r>
            <a:r>
              <a:rPr lang="en-US" altLang="ko-KR" sz="2400" smtClean="0"/>
              <a:t>B</a:t>
            </a:r>
            <a:r>
              <a:rPr lang="ko-KR" altLang="en-US" sz="2400" smtClean="0"/>
              <a:t>를 고객에게 이전하기로 계약하였다</a:t>
            </a:r>
            <a:r>
              <a:rPr lang="en-US" altLang="ko-KR" sz="2400" smtClean="0"/>
              <a:t>. </a:t>
            </a:r>
            <a:r>
              <a:rPr lang="ko-KR" altLang="en-US" sz="2400" smtClean="0"/>
              <a:t>제품 </a:t>
            </a:r>
            <a:r>
              <a:rPr lang="en-US" altLang="ko-KR" sz="2400" smtClean="0"/>
              <a:t>A</a:t>
            </a:r>
            <a:r>
              <a:rPr lang="ko-KR" altLang="en-US" sz="2400" smtClean="0"/>
              <a:t>를 먼저 인도</a:t>
            </a:r>
            <a:r>
              <a:rPr lang="en-US" altLang="ko-KR" sz="2400" smtClean="0"/>
              <a:t>(20X8</a:t>
            </a:r>
            <a:r>
              <a:rPr lang="ko-KR" altLang="en-US" sz="2400" smtClean="0"/>
              <a:t>년 </a:t>
            </a:r>
            <a:r>
              <a:rPr lang="en-US" altLang="ko-KR" sz="2400" smtClean="0"/>
              <a:t>3</a:t>
            </a:r>
            <a:r>
              <a:rPr lang="ko-KR" altLang="en-US" sz="2400" smtClean="0"/>
              <a:t>월 </a:t>
            </a:r>
            <a:r>
              <a:rPr lang="en-US" altLang="ko-KR" sz="2400" smtClean="0"/>
              <a:t>1</a:t>
            </a:r>
            <a:r>
              <a:rPr lang="ko-KR" altLang="en-US" sz="2400" smtClean="0"/>
              <a:t>일</a:t>
            </a:r>
            <a:r>
              <a:rPr lang="en-US" altLang="ko-KR" sz="2400" smtClean="0"/>
              <a:t>)</a:t>
            </a:r>
            <a:r>
              <a:rPr lang="ko-KR" altLang="en-US" sz="2400" smtClean="0"/>
              <a:t>하고 제품 </a:t>
            </a:r>
            <a:r>
              <a:rPr lang="en-US" altLang="ko-KR" sz="2400" smtClean="0"/>
              <a:t>B</a:t>
            </a:r>
            <a:r>
              <a:rPr lang="ko-KR" altLang="en-US" sz="2400" smtClean="0"/>
              <a:t>를 인도</a:t>
            </a:r>
            <a:r>
              <a:rPr lang="en-US" altLang="ko-KR" sz="2400" smtClean="0"/>
              <a:t>(20X8</a:t>
            </a:r>
            <a:r>
              <a:rPr lang="ko-KR" altLang="en-US" sz="2400" smtClean="0"/>
              <a:t>년 </a:t>
            </a:r>
            <a:r>
              <a:rPr lang="en-US" altLang="ko-KR" sz="2400" smtClean="0"/>
              <a:t>5</a:t>
            </a:r>
            <a:r>
              <a:rPr lang="ko-KR" altLang="en-US" sz="2400" smtClean="0"/>
              <a:t>월 </a:t>
            </a:r>
            <a:r>
              <a:rPr lang="en-US" altLang="ko-KR" sz="2400" smtClean="0"/>
              <a:t>1</a:t>
            </a:r>
            <a:r>
              <a:rPr lang="ko-KR" altLang="en-US" sz="2400" smtClean="0"/>
              <a:t>일</a:t>
            </a:r>
            <a:r>
              <a:rPr lang="en-US" altLang="ko-KR" sz="2400" smtClean="0"/>
              <a:t>)</a:t>
            </a:r>
            <a:r>
              <a:rPr lang="ko-KR" altLang="en-US" sz="2400" smtClean="0"/>
              <a:t>하며</a:t>
            </a:r>
            <a:r>
              <a:rPr lang="en-US" altLang="ko-KR" sz="2400" smtClean="0"/>
              <a:t>, </a:t>
            </a:r>
            <a:r>
              <a:rPr lang="ko-KR" altLang="en-US" sz="2400" smtClean="0"/>
              <a:t>제품 </a:t>
            </a:r>
            <a:r>
              <a:rPr lang="en-US" altLang="ko-KR" sz="2400" smtClean="0"/>
              <a:t>A</a:t>
            </a:r>
            <a:r>
              <a:rPr lang="ko-KR" altLang="en-US" sz="2400" smtClean="0"/>
              <a:t>와 </a:t>
            </a:r>
            <a:r>
              <a:rPr lang="en-US" altLang="ko-KR" sz="2400" smtClean="0"/>
              <a:t>B</a:t>
            </a:r>
            <a:r>
              <a:rPr lang="ko-KR" altLang="en-US" sz="2400" smtClean="0"/>
              <a:t>를 모두 인도한 후에 고객에게 대가 </a:t>
            </a:r>
            <a:r>
              <a:rPr lang="en-US" altLang="ko-KR" sz="2400" smtClean="0"/>
              <a:t>1,000</a:t>
            </a:r>
            <a:r>
              <a:rPr lang="ko-KR" altLang="en-US" sz="2400" smtClean="0"/>
              <a:t>만원을 받을 권리가 있다</a:t>
            </a:r>
            <a:r>
              <a:rPr lang="en-US" altLang="ko-KR" sz="2400" smtClean="0"/>
              <a:t>. </a:t>
            </a:r>
            <a:r>
              <a:rPr lang="ko-KR" altLang="en-US" sz="2400" smtClean="0"/>
              <a:t>제품 </a:t>
            </a:r>
            <a:r>
              <a:rPr lang="en-US" altLang="ko-KR" sz="2400" smtClean="0"/>
              <a:t>A</a:t>
            </a:r>
            <a:r>
              <a:rPr lang="ko-KR" altLang="en-US" sz="2400" smtClean="0"/>
              <a:t>와 </a:t>
            </a:r>
            <a:r>
              <a:rPr lang="en-US" altLang="ko-KR" sz="2400" smtClean="0"/>
              <a:t>B</a:t>
            </a:r>
            <a:r>
              <a:rPr lang="ko-KR" altLang="en-US" sz="2400" smtClean="0"/>
              <a:t>는 각 각 구별되는 이행의무로 거래대가는 상대적 독립판매가격에 따라 제품 </a:t>
            </a:r>
            <a:r>
              <a:rPr lang="en-US" altLang="ko-KR" sz="2400" smtClean="0"/>
              <a:t>A</a:t>
            </a:r>
            <a:r>
              <a:rPr lang="ko-KR" altLang="en-US" sz="2400" smtClean="0"/>
              <a:t>에 </a:t>
            </a:r>
            <a:r>
              <a:rPr lang="en-US" altLang="ko-KR" sz="2400" smtClean="0"/>
              <a:t>400</a:t>
            </a:r>
            <a:r>
              <a:rPr lang="ko-KR" altLang="en-US" sz="2400" smtClean="0"/>
              <a:t>만원</a:t>
            </a:r>
            <a:r>
              <a:rPr lang="en-US" altLang="ko-KR" sz="2400" smtClean="0"/>
              <a:t>, </a:t>
            </a:r>
            <a:r>
              <a:rPr lang="ko-KR" altLang="en-US" sz="2400" smtClean="0"/>
              <a:t>제품 </a:t>
            </a:r>
            <a:r>
              <a:rPr lang="en-US" altLang="ko-KR" sz="2400" smtClean="0"/>
              <a:t>B</a:t>
            </a:r>
            <a:r>
              <a:rPr lang="ko-KR" altLang="en-US" sz="2400" smtClean="0"/>
              <a:t>에 </a:t>
            </a:r>
            <a:r>
              <a:rPr lang="en-US" altLang="ko-KR" sz="2400" smtClean="0"/>
              <a:t>600</a:t>
            </a:r>
            <a:r>
              <a:rPr lang="ko-KR" altLang="en-US" sz="2400" smtClean="0"/>
              <a:t>만원이 배분된다</a:t>
            </a:r>
            <a:r>
              <a:rPr lang="en-US" altLang="ko-KR" sz="2400" smtClean="0"/>
              <a:t>. </a:t>
            </a:r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smtClean="0"/>
              <a:t>제품이 고객에게 이전될 때 수익을 인식한다</a:t>
            </a:r>
            <a:r>
              <a:rPr lang="en-US" altLang="ko-KR" sz="2400" smtClean="0"/>
              <a:t>. </a:t>
            </a:r>
            <a:endParaRPr lang="en-US" altLang="ko-KR" sz="2400" b="1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계약자산</a:t>
            </a: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계약부채의 표시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75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51520" y="764704"/>
            <a:ext cx="88924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2400" b="1" smtClean="0"/>
              <a:t>Example 39—</a:t>
            </a:r>
            <a:r>
              <a:rPr lang="ko-KR" altLang="en-US" sz="2400" b="1" smtClean="0"/>
              <a:t>기업의 이행으로 인식된 계약자산</a:t>
            </a:r>
            <a:r>
              <a:rPr lang="en-US" altLang="ko-KR" sz="2400" b="1" smtClean="0"/>
              <a:t>(IE201~ IE204)</a:t>
            </a:r>
            <a:endParaRPr lang="ko-KR" altLang="ko-KR" sz="2400" b="1" smtClean="0"/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400" smtClean="0"/>
              <a:t>20X8</a:t>
            </a:r>
            <a:r>
              <a:rPr lang="ko-KR" altLang="en-US" sz="2400" smtClean="0"/>
              <a:t>년 </a:t>
            </a:r>
            <a:r>
              <a:rPr lang="en-US" altLang="ko-KR" sz="2400" smtClean="0"/>
              <a:t>3</a:t>
            </a:r>
            <a:r>
              <a:rPr lang="ko-KR" altLang="en-US" sz="2400" smtClean="0"/>
              <a:t>월 </a:t>
            </a:r>
            <a:r>
              <a:rPr lang="en-US" altLang="ko-KR" sz="2400" smtClean="0"/>
              <a:t>1</a:t>
            </a:r>
            <a:r>
              <a:rPr lang="ko-KR" altLang="en-US" sz="2400" smtClean="0"/>
              <a:t>일</a:t>
            </a:r>
            <a:r>
              <a:rPr lang="en-US" altLang="ko-KR" sz="2400" smtClean="0"/>
              <a:t>: </a:t>
            </a:r>
            <a:r>
              <a:rPr lang="ko-KR" altLang="en-US" sz="2400" smtClean="0"/>
              <a:t>제품 </a:t>
            </a:r>
            <a:r>
              <a:rPr lang="en-US" altLang="ko-KR" sz="2400" smtClean="0"/>
              <a:t>A</a:t>
            </a:r>
            <a:r>
              <a:rPr lang="ko-KR" altLang="en-US" sz="2400" smtClean="0"/>
              <a:t>의 이행의무 충족 </a:t>
            </a:r>
          </a:p>
          <a:p>
            <a:pPr marL="914400" lvl="1" indent="-457200" fontAlgn="base">
              <a:lnSpc>
                <a:spcPct val="150000"/>
              </a:lnSpc>
            </a:pPr>
            <a:r>
              <a:rPr lang="ko-KR" altLang="en-US" sz="2400" smtClean="0"/>
              <a:t>   차</a:t>
            </a:r>
            <a:r>
              <a:rPr lang="en-US" altLang="ko-KR" sz="2400" smtClean="0"/>
              <a:t>) </a:t>
            </a:r>
            <a:r>
              <a:rPr lang="ko-KR" altLang="en-US" sz="2400" smtClean="0"/>
              <a:t>계약자산 </a:t>
            </a:r>
            <a:r>
              <a:rPr lang="en-US" altLang="ko-KR" sz="2400" smtClean="0"/>
              <a:t>400  	        </a:t>
            </a:r>
            <a:r>
              <a:rPr lang="ko-KR" altLang="en-US" sz="2400" smtClean="0"/>
              <a:t>대</a:t>
            </a:r>
            <a:r>
              <a:rPr lang="en-US" altLang="ko-KR" sz="2400" smtClean="0"/>
              <a:t>) </a:t>
            </a:r>
            <a:r>
              <a:rPr lang="ko-KR" altLang="en-US" sz="2400" smtClean="0"/>
              <a:t>수익 </a:t>
            </a:r>
            <a:r>
              <a:rPr lang="en-US" altLang="ko-KR" sz="2400" smtClean="0"/>
              <a:t>400</a:t>
            </a:r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2400" smtClean="0"/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400" smtClean="0"/>
              <a:t>20X8</a:t>
            </a:r>
            <a:r>
              <a:rPr lang="ko-KR" altLang="en-US" sz="2400" smtClean="0"/>
              <a:t>년 </a:t>
            </a:r>
            <a:r>
              <a:rPr lang="en-US" altLang="ko-KR" sz="2400" smtClean="0"/>
              <a:t>5</a:t>
            </a:r>
            <a:r>
              <a:rPr lang="ko-KR" altLang="en-US" sz="2400" smtClean="0"/>
              <a:t>월 </a:t>
            </a:r>
            <a:r>
              <a:rPr lang="en-US" altLang="ko-KR" sz="2400" smtClean="0"/>
              <a:t>1</a:t>
            </a:r>
            <a:r>
              <a:rPr lang="ko-KR" altLang="en-US" sz="2400" smtClean="0"/>
              <a:t>일</a:t>
            </a:r>
            <a:r>
              <a:rPr lang="en-US" altLang="ko-KR" sz="2400" smtClean="0"/>
              <a:t>: </a:t>
            </a:r>
            <a:r>
              <a:rPr lang="ko-KR" altLang="en-US" sz="2400" smtClean="0"/>
              <a:t>제품 </a:t>
            </a:r>
            <a:r>
              <a:rPr lang="en-US" altLang="ko-KR" sz="2400" smtClean="0"/>
              <a:t>B</a:t>
            </a:r>
            <a:r>
              <a:rPr lang="ko-KR" altLang="en-US" sz="2400" smtClean="0"/>
              <a:t>를 이전하여 이행의무를 충족하고 대가의 무조건적인 권리 발생</a:t>
            </a:r>
          </a:p>
          <a:p>
            <a:pPr marL="914400" lvl="1" indent="-457200" fontAlgn="base">
              <a:lnSpc>
                <a:spcPct val="150000"/>
              </a:lnSpc>
            </a:pPr>
            <a:r>
              <a:rPr lang="ko-KR" altLang="en-US" sz="2400" smtClean="0"/>
              <a:t>   </a:t>
            </a:r>
            <a:r>
              <a:rPr lang="ko-KR" altLang="en-US" sz="2400" smtClean="0"/>
              <a:t> 차</a:t>
            </a:r>
            <a:r>
              <a:rPr lang="en-US" altLang="ko-KR" sz="2400" smtClean="0"/>
              <a:t>) </a:t>
            </a:r>
            <a:r>
              <a:rPr lang="ko-KR" altLang="en-US" sz="2400" smtClean="0"/>
              <a:t>수취채권 </a:t>
            </a:r>
            <a:r>
              <a:rPr lang="en-US" altLang="ko-KR" sz="2400" smtClean="0"/>
              <a:t>1,000          </a:t>
            </a:r>
            <a:r>
              <a:rPr lang="ko-KR" altLang="en-US" sz="2400" smtClean="0"/>
              <a:t>대</a:t>
            </a:r>
            <a:r>
              <a:rPr lang="en-US" altLang="ko-KR" sz="2400" smtClean="0"/>
              <a:t>) </a:t>
            </a:r>
            <a:r>
              <a:rPr lang="ko-KR" altLang="en-US" sz="2400" smtClean="0"/>
              <a:t>계약자산 </a:t>
            </a:r>
            <a:r>
              <a:rPr lang="en-US" altLang="ko-KR" sz="2400" smtClean="0"/>
              <a:t>400</a:t>
            </a:r>
          </a:p>
          <a:p>
            <a:pPr marL="914400" lvl="1" indent="-457200" fontAlgn="base">
              <a:lnSpc>
                <a:spcPct val="150000"/>
              </a:lnSpc>
            </a:pPr>
            <a:r>
              <a:rPr lang="en-US" altLang="ko-KR" sz="2400" smtClean="0"/>
              <a:t> </a:t>
            </a:r>
            <a:r>
              <a:rPr lang="en-US" altLang="ko-KR" sz="2400" smtClean="0"/>
              <a:t>           </a:t>
            </a:r>
            <a:r>
              <a:rPr lang="en-US" altLang="ko-KR" sz="2400" smtClean="0"/>
              <a:t>			</a:t>
            </a:r>
            <a:r>
              <a:rPr lang="en-US" altLang="ko-KR" sz="2400" smtClean="0"/>
              <a:t>     </a:t>
            </a:r>
            <a:r>
              <a:rPr lang="en-US" altLang="ko-KR" sz="2400" smtClean="0"/>
              <a:t>       </a:t>
            </a:r>
            <a:r>
              <a:rPr lang="ko-KR" altLang="en-US" sz="2400" smtClean="0"/>
              <a:t>수익 </a:t>
            </a:r>
            <a:r>
              <a:rPr lang="en-US" altLang="ko-KR" sz="2400" smtClean="0"/>
              <a:t>600</a:t>
            </a:r>
            <a:endParaRPr lang="en-US" altLang="ko-KR" sz="2400" b="1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계약자산</a:t>
            </a: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계약부채의 표시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76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51520" y="764704"/>
            <a:ext cx="88924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2400" b="1" smtClean="0"/>
              <a:t>Example 40—</a:t>
            </a:r>
            <a:r>
              <a:rPr lang="ko-KR" altLang="en-US" sz="2400" b="1" smtClean="0"/>
              <a:t>기업의 이행으로 인식된 수취채권</a:t>
            </a:r>
            <a:r>
              <a:rPr lang="en-US" altLang="ko-KR" sz="2400" b="1" smtClean="0"/>
              <a:t>(IE205~ IE208</a:t>
            </a:r>
            <a:r>
              <a:rPr lang="en-US" altLang="ko-KR" sz="2400" b="1" smtClean="0"/>
              <a:t>) </a:t>
            </a:r>
            <a:endParaRPr lang="en-US" altLang="ko-KR" sz="2400" b="1" smtClean="0"/>
          </a:p>
          <a:p>
            <a:pPr marL="727075" lvl="1" indent="-269875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400" b="1" smtClean="0"/>
              <a:t> </a:t>
            </a:r>
            <a:r>
              <a:rPr lang="ko-KR" altLang="en-US" sz="2400" smtClean="0"/>
              <a:t>고객에게 제품당 </a:t>
            </a:r>
            <a:r>
              <a:rPr lang="en-US" altLang="ko-KR" sz="2400" smtClean="0"/>
              <a:t>150</a:t>
            </a:r>
            <a:r>
              <a:rPr lang="ko-KR" altLang="en-US" sz="2400" smtClean="0"/>
              <a:t>원에 제품을 이전하기로 계약을 체결하였으며</a:t>
            </a:r>
            <a:r>
              <a:rPr lang="en-US" altLang="ko-KR" sz="2400" smtClean="0"/>
              <a:t>, </a:t>
            </a:r>
            <a:r>
              <a:rPr lang="ko-KR" altLang="en-US" sz="2400" smtClean="0"/>
              <a:t>달력상의 년도를 기준으로 고객이 </a:t>
            </a:r>
            <a:r>
              <a:rPr lang="en-US" altLang="ko-KR" sz="2400" smtClean="0"/>
              <a:t>1</a:t>
            </a:r>
            <a:r>
              <a:rPr lang="ko-KR" altLang="en-US" sz="2400" smtClean="0"/>
              <a:t>만개를 초과하는 제품을 구입하면</a:t>
            </a:r>
            <a:r>
              <a:rPr lang="en-US" altLang="ko-KR" sz="2400" smtClean="0"/>
              <a:t>, </a:t>
            </a:r>
            <a:r>
              <a:rPr lang="ko-KR" altLang="en-US" sz="2400" smtClean="0"/>
              <a:t>단위당 단가를 </a:t>
            </a:r>
            <a:r>
              <a:rPr lang="en-US" altLang="ko-KR" sz="2400" smtClean="0"/>
              <a:t>125</a:t>
            </a:r>
            <a:r>
              <a:rPr lang="ko-KR" altLang="en-US" sz="2400" smtClean="0"/>
              <a:t>원으로 소급하여 낮추기로 하였다</a:t>
            </a:r>
            <a:r>
              <a:rPr lang="en-US" altLang="ko-KR" sz="2400" smtClean="0"/>
              <a:t>. </a:t>
            </a:r>
            <a:endParaRPr lang="en-US" altLang="ko-KR" sz="2400" smtClean="0"/>
          </a:p>
          <a:p>
            <a:pPr marL="727075" lvl="1" indent="-269875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smtClean="0"/>
              <a:t>제품의 </a:t>
            </a:r>
            <a:r>
              <a:rPr lang="ko-KR" altLang="en-US" sz="2400" smtClean="0"/>
              <a:t>통제가 고객에게 이전되었을 때</a:t>
            </a:r>
            <a:r>
              <a:rPr lang="en-US" altLang="ko-KR" sz="2400" smtClean="0"/>
              <a:t>, 1</a:t>
            </a:r>
            <a:r>
              <a:rPr lang="ko-KR" altLang="en-US" sz="2400" smtClean="0"/>
              <a:t>만개가 선적되어 소급하여 할인이 적용되기 전까지 단위당 </a:t>
            </a:r>
            <a:r>
              <a:rPr lang="en-US" altLang="ko-KR" sz="2400" smtClean="0"/>
              <a:t>150</a:t>
            </a:r>
            <a:r>
              <a:rPr lang="ko-KR" altLang="en-US" sz="2400" smtClean="0"/>
              <a:t>원에 대한 받을 권리가 있다</a:t>
            </a:r>
            <a:r>
              <a:rPr lang="en-US" altLang="ko-KR" sz="2400" smtClean="0"/>
              <a:t>. </a:t>
            </a:r>
            <a:endParaRPr lang="en-US" altLang="ko-KR" sz="2400" b="1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계약자산</a:t>
            </a: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계약부채의 표시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77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51520" y="764704"/>
            <a:ext cx="8892480" cy="6075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2400" b="1" smtClean="0"/>
              <a:t>Example 40—</a:t>
            </a:r>
            <a:r>
              <a:rPr lang="ko-KR" altLang="en-US" sz="2400" b="1" smtClean="0"/>
              <a:t>기업의 이행으로 인식된 수취채권</a:t>
            </a:r>
            <a:r>
              <a:rPr lang="en-US" altLang="ko-KR" sz="2400" b="1" smtClean="0"/>
              <a:t>(IE205~ IE208</a:t>
            </a:r>
            <a:r>
              <a:rPr lang="en-US" altLang="ko-KR" sz="2400" b="1" smtClean="0"/>
              <a:t>) </a:t>
            </a:r>
            <a:endParaRPr lang="en-US" altLang="ko-KR" sz="2400" b="1" smtClean="0"/>
          </a:p>
          <a:p>
            <a:pPr marL="727075" lvl="1" indent="-269875" fontAlgn="base">
              <a:lnSpc>
                <a:spcPct val="130000"/>
              </a:lnSpc>
              <a:buFont typeface="Arial" pitchFamily="34" charset="0"/>
              <a:buChar char="•"/>
            </a:pPr>
            <a:r>
              <a:rPr lang="ko-KR" altLang="en-US" sz="2400" smtClean="0"/>
              <a:t>계약 </a:t>
            </a:r>
            <a:r>
              <a:rPr lang="ko-KR" altLang="en-US" sz="2400" smtClean="0"/>
              <a:t>개시 시점에 기업이 거래가격을 결정할 때</a:t>
            </a:r>
            <a:r>
              <a:rPr lang="en-US" altLang="ko-KR" sz="2400" smtClean="0"/>
              <a:t>, </a:t>
            </a:r>
            <a:r>
              <a:rPr lang="ko-KR" altLang="en-US" sz="2400" smtClean="0"/>
              <a:t>고객이 </a:t>
            </a:r>
            <a:r>
              <a:rPr lang="en-US" altLang="ko-KR" sz="2400" smtClean="0"/>
              <a:t>1</a:t>
            </a:r>
            <a:r>
              <a:rPr lang="ko-KR" altLang="en-US" sz="2400" smtClean="0"/>
              <a:t>만개를 초과하여 구입할 것으로 예상하여 거래가격이 단위당 </a:t>
            </a:r>
            <a:r>
              <a:rPr lang="en-US" altLang="ko-KR" sz="2400" smtClean="0"/>
              <a:t>125</a:t>
            </a:r>
            <a:r>
              <a:rPr lang="ko-KR" altLang="en-US" sz="2400" smtClean="0"/>
              <a:t>원이 될 것으로 </a:t>
            </a:r>
            <a:r>
              <a:rPr lang="ko-KR" altLang="en-US" sz="2400" smtClean="0"/>
              <a:t>추정하였다</a:t>
            </a:r>
            <a:r>
              <a:rPr lang="en-US" altLang="ko-KR" sz="2400" smtClean="0"/>
              <a:t>.</a:t>
            </a:r>
          </a:p>
          <a:p>
            <a:pPr marL="727075" lvl="1" indent="-269875" fontAlgn="base">
              <a:lnSpc>
                <a:spcPct val="130000"/>
              </a:lnSpc>
              <a:buFont typeface="Arial" pitchFamily="34" charset="0"/>
              <a:buChar char="•"/>
            </a:pPr>
            <a:r>
              <a:rPr lang="ko-KR" altLang="en-US" sz="2400" smtClean="0"/>
              <a:t>제품 </a:t>
            </a:r>
            <a:r>
              <a:rPr lang="en-US" altLang="ko-KR" sz="2400" smtClean="0"/>
              <a:t>100</a:t>
            </a:r>
            <a:r>
              <a:rPr lang="ko-KR" altLang="en-US" sz="2400" smtClean="0"/>
              <a:t>개의 선적 시점 </a:t>
            </a:r>
          </a:p>
          <a:p>
            <a:pPr marL="269875" indent="-269875" fontAlgn="base">
              <a:lnSpc>
                <a:spcPct val="130000"/>
              </a:lnSpc>
            </a:pPr>
            <a:r>
              <a:rPr lang="ko-KR" altLang="en-US" sz="2400" smtClean="0"/>
              <a:t>   </a:t>
            </a:r>
            <a:r>
              <a:rPr lang="ko-KR" altLang="en-US" sz="2400" smtClean="0"/>
              <a:t>    차</a:t>
            </a:r>
            <a:r>
              <a:rPr lang="en-US" altLang="ko-KR" sz="2400" smtClean="0"/>
              <a:t>) </a:t>
            </a:r>
            <a:r>
              <a:rPr lang="ko-KR" altLang="en-US" sz="2400" smtClean="0"/>
              <a:t>수취채권 </a:t>
            </a:r>
            <a:r>
              <a:rPr lang="en-US" altLang="ko-KR" sz="2400" smtClean="0"/>
              <a:t>15,000  	        </a:t>
            </a:r>
            <a:r>
              <a:rPr lang="ko-KR" altLang="en-US" sz="2400" smtClean="0"/>
              <a:t>대</a:t>
            </a:r>
            <a:r>
              <a:rPr lang="en-US" altLang="ko-KR" sz="2400" smtClean="0"/>
              <a:t>) </a:t>
            </a:r>
            <a:r>
              <a:rPr lang="ko-KR" altLang="en-US" sz="2400" smtClean="0"/>
              <a:t>수익 </a:t>
            </a:r>
            <a:r>
              <a:rPr lang="en-US" altLang="ko-KR" sz="2400" smtClean="0"/>
              <a:t>12,500</a:t>
            </a:r>
          </a:p>
          <a:p>
            <a:pPr marL="269875" indent="-269875" fontAlgn="base">
              <a:lnSpc>
                <a:spcPct val="130000"/>
              </a:lnSpc>
            </a:pPr>
            <a:r>
              <a:rPr lang="en-US" altLang="ko-KR" sz="2400" smtClean="0"/>
              <a:t>        </a:t>
            </a:r>
            <a:r>
              <a:rPr lang="en-US" altLang="ko-KR" sz="2400" smtClean="0"/>
              <a:t>                                        </a:t>
            </a:r>
            <a:r>
              <a:rPr lang="ko-KR" altLang="en-US" sz="2400" smtClean="0"/>
              <a:t> </a:t>
            </a:r>
            <a:r>
              <a:rPr lang="ko-KR" altLang="en-US" sz="2400" smtClean="0"/>
              <a:t>      계약부채</a:t>
            </a:r>
            <a:r>
              <a:rPr lang="en-US" altLang="ko-KR" sz="2400" smtClean="0"/>
              <a:t> </a:t>
            </a:r>
            <a:r>
              <a:rPr lang="en-US" altLang="ko-KR" sz="2400" smtClean="0"/>
              <a:t>2,500</a:t>
            </a:r>
          </a:p>
          <a:p>
            <a:pPr marL="727075" lvl="1" indent="-269875" fontAlgn="base">
              <a:lnSpc>
                <a:spcPct val="130000"/>
              </a:lnSpc>
              <a:buFont typeface="Arial" pitchFamily="34" charset="0"/>
              <a:buChar char="•"/>
            </a:pPr>
            <a:r>
              <a:rPr lang="ko-KR" altLang="en-US" sz="2400" smtClean="0"/>
              <a:t>환불부채</a:t>
            </a:r>
            <a:r>
              <a:rPr lang="en-US" altLang="ko-KR" sz="2400" smtClean="0"/>
              <a:t>(</a:t>
            </a:r>
            <a:r>
              <a:rPr lang="ko-KR" altLang="en-US" sz="2400" smtClean="0"/>
              <a:t>계약부채</a:t>
            </a:r>
            <a:r>
              <a:rPr lang="en-US" altLang="ko-KR" sz="2400" smtClean="0"/>
              <a:t>)</a:t>
            </a:r>
            <a:r>
              <a:rPr lang="ko-KR" altLang="en-US" sz="2400" smtClean="0"/>
              <a:t>는 </a:t>
            </a:r>
            <a:r>
              <a:rPr lang="ko-KR" altLang="en-US" sz="2400" smtClean="0"/>
              <a:t>수량기준 리베이트로 고객에게 제공될 것으로 예상되는 할인을 나타낸다</a:t>
            </a:r>
            <a:r>
              <a:rPr lang="en-US" altLang="ko-KR" sz="2400" smtClean="0"/>
              <a:t>. </a:t>
            </a:r>
            <a:r>
              <a:rPr lang="ko-KR" altLang="en-US" sz="2400" smtClean="0"/>
              <a:t>즉</a:t>
            </a:r>
            <a:r>
              <a:rPr lang="en-US" altLang="ko-KR" sz="2400" smtClean="0"/>
              <a:t>, </a:t>
            </a:r>
            <a:r>
              <a:rPr lang="ko-KR" altLang="en-US" sz="2400" smtClean="0"/>
              <a:t>추정거래가격과 수취채권</a:t>
            </a:r>
            <a:r>
              <a:rPr lang="en-US" altLang="ko-KR" sz="2400" smtClean="0"/>
              <a:t>(</a:t>
            </a:r>
            <a:r>
              <a:rPr lang="ko-KR" altLang="en-US" sz="2400" smtClean="0"/>
              <a:t>무조건적 받을 권리</a:t>
            </a:r>
            <a:r>
              <a:rPr lang="en-US" altLang="ko-KR" sz="2400" smtClean="0"/>
              <a:t>)</a:t>
            </a:r>
            <a:r>
              <a:rPr lang="ko-KR" altLang="en-US" sz="2400" smtClean="0"/>
              <a:t>의 차이로 나타난다</a:t>
            </a:r>
            <a:r>
              <a:rPr lang="en-US" altLang="ko-KR" sz="2400" smtClean="0"/>
              <a:t>.</a:t>
            </a:r>
          </a:p>
          <a:p>
            <a:pPr marL="914400" lvl="1" indent="-457200" fontAlgn="base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24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계약자산</a:t>
            </a:r>
            <a:r>
              <a:rPr kumimoji="1" lang="en-US" altLang="ko-K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</a:t>
            </a: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계약부채의 표시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0" y="764704"/>
            <a:ext cx="9144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1938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고객과의 계약으로 인식된 수익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적절한 범주로 수익을 구분</a:t>
            </a:r>
            <a:r>
              <a:rPr lang="en-US" altLang="ko-KR" sz="2400" dirty="0" smtClean="0"/>
              <a:t>)</a:t>
            </a:r>
          </a:p>
          <a:p>
            <a:pPr marL="261938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계약 잔액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수취채권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계약자산 및 계약부채의 기초와 기말 잔액 포함</a:t>
            </a:r>
            <a:r>
              <a:rPr lang="en-US" altLang="ko-KR" sz="2400" dirty="0" smtClean="0"/>
              <a:t>) </a:t>
            </a:r>
          </a:p>
          <a:p>
            <a:pPr marL="261938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이행의무 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통상적인 이행의무의 충족 시기와 계약상 잔여 이행의무에 배분되는 거래가격을 포함</a:t>
            </a:r>
            <a:r>
              <a:rPr lang="en-US" altLang="ko-KR" sz="2400" dirty="0" smtClean="0"/>
              <a:t>)</a:t>
            </a:r>
          </a:p>
          <a:p>
            <a:pPr marL="261938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이러한 계약에 규정을 적용할 때 생기는 유의적인 판단과 판단의 변경 </a:t>
            </a:r>
          </a:p>
          <a:p>
            <a:pPr marL="261938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smtClean="0"/>
              <a:t>계약원가</a:t>
            </a:r>
            <a:r>
              <a:rPr lang="en-US" altLang="ko-KR" sz="2400" smtClean="0"/>
              <a:t>(</a:t>
            </a:r>
            <a:r>
              <a:rPr lang="ko-KR" altLang="en-US" sz="2400" smtClean="0"/>
              <a:t>고객과의 </a:t>
            </a:r>
            <a:r>
              <a:rPr lang="ko-KR" altLang="en-US" sz="2400" dirty="0" smtClean="0"/>
              <a:t>계약을 체결하거나 충족시키는 원가에서 </a:t>
            </a:r>
            <a:r>
              <a:rPr lang="ko-KR" altLang="en-US" sz="2400" smtClean="0"/>
              <a:t>인식된 자산</a:t>
            </a:r>
            <a:r>
              <a:rPr lang="en-US" altLang="ko-KR" sz="2400" smtClean="0"/>
              <a:t>)</a:t>
            </a:r>
            <a:endParaRPr lang="ko-KR" altLang="en-US" sz="2400" dirty="0" smtClean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78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공시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251520" y="1219917"/>
            <a:ext cx="8892480" cy="1128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1938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400" b="1" dirty="0" smtClean="0"/>
              <a:t>2017</a:t>
            </a:r>
            <a:r>
              <a:rPr lang="ko-KR" altLang="en-US" sz="2400" b="1" dirty="0" smtClean="0"/>
              <a:t>년 </a:t>
            </a:r>
            <a:r>
              <a:rPr lang="en-US" altLang="ko-KR" sz="2400" b="1" dirty="0" smtClean="0"/>
              <a:t>1</a:t>
            </a:r>
            <a:r>
              <a:rPr lang="ko-KR" altLang="en-US" sz="2400" b="1" dirty="0" smtClean="0"/>
              <a:t>월 </a:t>
            </a:r>
            <a:r>
              <a:rPr lang="en-US" altLang="ko-KR" sz="2400" b="1" dirty="0" smtClean="0"/>
              <a:t>1</a:t>
            </a:r>
            <a:r>
              <a:rPr lang="ko-KR" altLang="en-US" sz="2400" b="1" dirty="0" smtClean="0"/>
              <a:t>일 </a:t>
            </a:r>
            <a:r>
              <a:rPr lang="ko-KR" altLang="en-US" sz="2400" dirty="0" smtClean="0"/>
              <a:t>이후 최초로 시작되는 회계연도부터 적용</a:t>
            </a:r>
          </a:p>
          <a:p>
            <a:pPr marL="261938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조기적용 허용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79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시행일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80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설문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07" y="2170998"/>
            <a:ext cx="9012931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251520" y="764704"/>
            <a:ext cx="88924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1938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b="1" dirty="0" smtClean="0"/>
              <a:t>각 과거 보고기간에 소급하여 적용</a:t>
            </a:r>
            <a:endParaRPr lang="en-US" altLang="ko-KR" sz="2400" b="1" dirty="0" smtClean="0"/>
          </a:p>
          <a:p>
            <a:pPr marL="719138" lvl="1" indent="-261938"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400" dirty="0" smtClean="0"/>
              <a:t> </a:t>
            </a:r>
            <a:r>
              <a:rPr lang="en-US" altLang="ko-KR" sz="2400" dirty="0" smtClean="0"/>
              <a:t>K-IFRS</a:t>
            </a:r>
            <a:r>
              <a:rPr lang="ko-KR" altLang="en-US" sz="2400" dirty="0" smtClean="0"/>
              <a:t> 제</a:t>
            </a:r>
            <a:r>
              <a:rPr lang="en-US" altLang="ko-KR" sz="2400" dirty="0" smtClean="0"/>
              <a:t>1008</a:t>
            </a:r>
            <a:r>
              <a:rPr lang="ko-KR" altLang="en-US" sz="2400" dirty="0" smtClean="0"/>
              <a:t>호 문단 </a:t>
            </a:r>
            <a:r>
              <a:rPr lang="en-US" altLang="ko-KR" sz="2400" dirty="0" smtClean="0"/>
              <a:t>28</a:t>
            </a:r>
            <a:r>
              <a:rPr lang="ko-KR" altLang="en-US" sz="2400" dirty="0" smtClean="0"/>
              <a:t>⑹의 요구사항을 최초 연차 기간과 직전 기간에 양적 정보만을 표시</a:t>
            </a:r>
            <a:endParaRPr lang="en-US" altLang="ko-KR" sz="2400" dirty="0" smtClean="0"/>
          </a:p>
          <a:p>
            <a:pPr marL="719138" lvl="1" indent="-261938"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2400" dirty="0" smtClean="0"/>
              <a:t> </a:t>
            </a:r>
            <a:r>
              <a:rPr lang="ko-KR" altLang="en-US" sz="2400" dirty="0" smtClean="0"/>
              <a:t>소급적용 시 가능한 </a:t>
            </a:r>
            <a:r>
              <a:rPr lang="ko-KR" altLang="en-US" sz="2400" b="1" dirty="0" smtClean="0"/>
              <a:t>실무적 간편법</a:t>
            </a:r>
            <a:endParaRPr lang="en-US" altLang="ko-KR" sz="2400" b="1" dirty="0" smtClean="0"/>
          </a:p>
          <a:p>
            <a:pPr marL="1371600" lvl="2" indent="-457200" fontAlgn="base">
              <a:buFont typeface="+mj-ea"/>
              <a:buAutoNum type="circleNumDbPlain"/>
            </a:pPr>
            <a:r>
              <a:rPr lang="ko-KR" altLang="en-US" sz="2400" dirty="0" smtClean="0"/>
              <a:t>동일한 회계연도에 </a:t>
            </a:r>
            <a:r>
              <a:rPr lang="ko-KR" altLang="en-US" sz="2400" b="1" dirty="0" smtClean="0"/>
              <a:t>개시되고 완료된 </a:t>
            </a:r>
            <a:r>
              <a:rPr lang="ko-KR" altLang="en-US" sz="2400" dirty="0" smtClean="0"/>
              <a:t>계약을 재작성할 필요가 없다</a:t>
            </a:r>
            <a:r>
              <a:rPr lang="en-US" altLang="ko-KR" sz="2400" dirty="0" smtClean="0"/>
              <a:t>.</a:t>
            </a:r>
          </a:p>
          <a:p>
            <a:pPr marL="1371600" lvl="2" indent="-457200" fontAlgn="base">
              <a:buFont typeface="+mj-ea"/>
              <a:buAutoNum type="circleNumDbPlain"/>
            </a:pPr>
            <a:r>
              <a:rPr lang="ko-KR" altLang="en-US" sz="2400" dirty="0" smtClean="0"/>
              <a:t>변동대가가 있는 </a:t>
            </a:r>
            <a:r>
              <a:rPr lang="ko-KR" altLang="en-US" sz="2400" b="1" dirty="0" smtClean="0"/>
              <a:t>완료된 계약</a:t>
            </a:r>
            <a:r>
              <a:rPr lang="ko-KR" altLang="en-US" sz="2400" dirty="0" smtClean="0"/>
              <a:t>의 경우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기업은 비교 보고기간의 추정 변동대가를 사용하기보다는 </a:t>
            </a:r>
            <a:r>
              <a:rPr lang="ko-KR" altLang="en-US" sz="2400" b="1" dirty="0" smtClean="0"/>
              <a:t>계약 완료일의 거래가격</a:t>
            </a:r>
            <a:r>
              <a:rPr lang="ko-KR" altLang="en-US" sz="2400" dirty="0" smtClean="0"/>
              <a:t>을 사용할 수도 있다</a:t>
            </a:r>
            <a:r>
              <a:rPr lang="en-US" altLang="ko-KR" sz="2400" dirty="0" smtClean="0"/>
              <a:t>.</a:t>
            </a:r>
          </a:p>
          <a:p>
            <a:pPr marL="1371600" lvl="2" indent="-457200" fontAlgn="base">
              <a:buFont typeface="+mj-ea"/>
              <a:buAutoNum type="circleNumDbPlain"/>
            </a:pPr>
            <a:r>
              <a:rPr lang="ko-KR" altLang="en-US" sz="2400" b="1" dirty="0" smtClean="0"/>
              <a:t>최초 적용일 전에 표시된 모든 보고기간</a:t>
            </a:r>
            <a:r>
              <a:rPr lang="ko-KR" altLang="en-US" sz="2400" dirty="0" smtClean="0"/>
              <a:t>의 경우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기업은 잔여 이행의무에 배분된 거래가격과 기업이 그 금액이 수익으로 인식될 것으로 </a:t>
            </a:r>
            <a:r>
              <a:rPr lang="ko-KR" altLang="en-US" sz="2400" b="1" dirty="0" smtClean="0"/>
              <a:t>예상되는 시점에 대한 설명을 공시할 필요는 없다</a:t>
            </a:r>
            <a:r>
              <a:rPr lang="en-US" altLang="ko-KR" sz="2400" b="1" dirty="0" smtClean="0"/>
              <a:t>. </a:t>
            </a:r>
            <a:endParaRPr lang="ko-KR" altLang="en-US" sz="2400" b="1" dirty="0" smtClean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81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경과규정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251520" y="764704"/>
            <a:ext cx="88924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1938" indent="-261938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400" dirty="0" smtClean="0"/>
              <a:t>최초 적용 누적효과를 </a:t>
            </a:r>
            <a:r>
              <a:rPr lang="ko-KR" altLang="en-US" sz="2400" b="1" dirty="0" smtClean="0"/>
              <a:t>최초 적용일에 인식</a:t>
            </a:r>
            <a:endParaRPr lang="en-US" altLang="ko-KR" sz="2400" b="1" dirty="0" smtClean="0"/>
          </a:p>
          <a:p>
            <a:pPr marL="261938" indent="-261938" fontAlgn="base">
              <a:lnSpc>
                <a:spcPct val="150000"/>
              </a:lnSpc>
            </a:pPr>
            <a:r>
              <a:rPr lang="ko-KR" altLang="en-US" sz="2400" dirty="0" smtClean="0"/>
              <a:t>   다음 모두를 추가 공시한다</a:t>
            </a:r>
            <a:r>
              <a:rPr lang="en-US" altLang="ko-KR" sz="2400" dirty="0" smtClean="0"/>
              <a:t>. </a:t>
            </a:r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b="1" dirty="0" smtClean="0"/>
              <a:t>변경 전에 유효했던 </a:t>
            </a:r>
            <a:r>
              <a:rPr lang="ko-KR" altLang="en-US" sz="2400" dirty="0" smtClean="0"/>
              <a:t>기업회계기준서 제</a:t>
            </a:r>
            <a:r>
              <a:rPr lang="en-US" altLang="ko-KR" sz="2400" dirty="0" smtClean="0"/>
              <a:t>1011</a:t>
            </a:r>
            <a:r>
              <a:rPr lang="ko-KR" altLang="en-US" sz="2400" dirty="0" smtClean="0"/>
              <a:t>호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기업회계기준서 제</a:t>
            </a:r>
            <a:r>
              <a:rPr lang="en-US" altLang="ko-KR" sz="2400" dirty="0" smtClean="0"/>
              <a:t>1018</a:t>
            </a:r>
            <a:r>
              <a:rPr lang="ko-KR" altLang="en-US" sz="2400" dirty="0" smtClean="0"/>
              <a:t>호 및 관련 해석서와 비교하여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이 기준서의 적용으로 </a:t>
            </a:r>
            <a:r>
              <a:rPr lang="ko-KR" altLang="en-US" sz="2400" b="1" dirty="0" smtClean="0"/>
              <a:t>당기 보고 기간에 영향을 받는 각 재무제표의 항목</a:t>
            </a:r>
            <a:r>
              <a:rPr lang="en-US" altLang="ko-KR" sz="2400" b="1" dirty="0" smtClean="0"/>
              <a:t>(line item) </a:t>
            </a:r>
            <a:r>
              <a:rPr lang="ko-KR" altLang="en-US" sz="2400" b="1" dirty="0" smtClean="0"/>
              <a:t>금액</a:t>
            </a:r>
          </a:p>
          <a:p>
            <a:pPr marL="914400" lvl="1" indent="-4572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400" b="1" dirty="0" smtClean="0">
                <a:sym typeface="Wingdings"/>
              </a:rPr>
              <a:t> </a:t>
            </a:r>
            <a:r>
              <a:rPr lang="ko-KR" altLang="en-US" sz="2400" dirty="0" smtClean="0"/>
              <a:t>에서 식별된 </a:t>
            </a:r>
            <a:r>
              <a:rPr lang="ko-KR" altLang="en-US" sz="2400" b="1" dirty="0" smtClean="0"/>
              <a:t>유의적인 변동 이유</a:t>
            </a:r>
            <a:r>
              <a:rPr lang="ko-KR" altLang="en-US" sz="2400" dirty="0" smtClean="0"/>
              <a:t>를 설명</a:t>
            </a:r>
          </a:p>
          <a:p>
            <a:pPr marL="261938" indent="-261938" fontAlgn="base">
              <a:lnSpc>
                <a:spcPct val="150000"/>
              </a:lnSpc>
              <a:buFont typeface="Arial" pitchFamily="34" charset="0"/>
              <a:buChar char="•"/>
            </a:pPr>
            <a:endParaRPr lang="ko-KR" altLang="en-US" sz="2400" dirty="0" smtClean="0"/>
          </a:p>
          <a:p>
            <a:pPr marL="261938" indent="-261938" fontAlgn="base">
              <a:lnSpc>
                <a:spcPct val="150000"/>
              </a:lnSpc>
            </a:pPr>
            <a:endParaRPr lang="ko-KR" altLang="en-US" sz="2400" dirty="0" smtClean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82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경과규정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251520" y="764704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b="1" dirty="0" smtClean="0">
                <a:solidFill>
                  <a:prstClr val="black"/>
                </a:solidFill>
              </a:rPr>
              <a:t>경과규정</a:t>
            </a:r>
          </a:p>
          <a:p>
            <a:pPr marL="719138" lvl="1" indent="-261938" fontAlgn="base">
              <a:lnSpc>
                <a:spcPct val="150000"/>
              </a:lnSpc>
            </a:pPr>
            <a:endParaRPr lang="ko-KR" altLang="en-US" sz="2400" dirty="0" smtClean="0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DB8571E6-7FA9-4182-AC13-2B478CF3A28B}" type="slidenum">
              <a:rPr lang="ko-KR" altLang="en-US" smtClean="0">
                <a:solidFill>
                  <a:prstClr val="black"/>
                </a:solidFill>
              </a:rPr>
              <a:pPr/>
              <a:t>83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" y="71438"/>
            <a:ext cx="5386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설문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93" y="2276872"/>
            <a:ext cx="9057611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>
            <a:hlinkClick r:id="rId4" action="ppaction://hlinkpres?slideindex=61&amp;slidetitle=슬라이드 61"/>
          </p:cNvPr>
          <p:cNvSpPr/>
          <p:nvPr/>
        </p:nvSpPr>
        <p:spPr>
          <a:xfrm>
            <a:off x="395536" y="5013176"/>
            <a:ext cx="53285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ko-KR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HY바다M" pitchFamily="18" charset="-127"/>
                <a:ea typeface="HY바다M" pitchFamily="18" charset="-127"/>
              </a:rPr>
              <a:t>5</a:t>
            </a:r>
            <a:r>
              <a:rPr lang="ko-KR" alt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HY바다M" pitchFamily="18" charset="-127"/>
                <a:ea typeface="HY바다M" pitchFamily="18" charset="-127"/>
              </a:rPr>
              <a:t>단계법 정리</a:t>
            </a:r>
            <a:r>
              <a:rPr lang="en-US" altLang="ko-KR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HY바다M" pitchFamily="18" charset="-127"/>
                <a:ea typeface="HY바다M" pitchFamily="18" charset="-127"/>
              </a:rPr>
              <a:t>!!</a:t>
            </a:r>
            <a:endParaRPr lang="en-US" altLang="ko-KR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HY바다M" pitchFamily="18" charset="-127"/>
              <a:ea typeface="HY바다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7" descr="화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476250"/>
            <a:ext cx="2027238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2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935163"/>
            <a:ext cx="9144000" cy="2947987"/>
          </a:xfrm>
        </p:spPr>
        <p:txBody>
          <a:bodyPr>
            <a:normAutofit/>
          </a:bodyPr>
          <a:lstStyle/>
          <a:p>
            <a:pPr eaLnBrk="1" hangingPunct="1"/>
            <a:r>
              <a:rPr lang="ko-KR" altLang="en-US" sz="4800" dirty="0" smtClean="0">
                <a:latin typeface="HY헤드라인M" pitchFamily="18" charset="-127"/>
                <a:ea typeface="HY헤드라인M" pitchFamily="18" charset="-127"/>
              </a:rPr>
              <a:t>감사합니다</a:t>
            </a:r>
            <a:endParaRPr lang="en-US" altLang="ko-KR" sz="4800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pPr>
              <a:defRPr/>
            </a:pPr>
            <a:fld id="{41BE0440-2DC6-4CD7-A013-C9C2B1974EBD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84</a:t>
            </a:fld>
            <a:endParaRPr lang="en-US" altLang="ko-KR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75000"/>
          </a:schemeClr>
        </a:solidFill>
        <a:ln>
          <a:noFill/>
        </a:ln>
      </a:spPr>
      <a:bodyPr rtlCol="0" anchor="ctr"/>
      <a:lstStyle>
        <a:defPPr algn="ctr">
          <a:defRPr b="1" spc="-240" dirty="0">
            <a:solidFill>
              <a:prstClr val="white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4">
      <a:majorFont>
        <a:latin typeface="가는각진제목체"/>
        <a:ea typeface="가는각진제목체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5875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4">
      <a:majorFont>
        <a:latin typeface="가는각진제목체"/>
        <a:ea typeface="가는각진제목체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HY헤드라인M"/>
        <a:ea typeface="HY헤드라인M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HY헤드라인M"/>
        <a:ea typeface="HY헤드라인M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3084</TotalTime>
  <Words>2923</Words>
  <Application>Microsoft Office PowerPoint</Application>
  <PresentationFormat>화면 슬라이드 쇼(4:3)</PresentationFormat>
  <Paragraphs>691</Paragraphs>
  <Slides>84</Slides>
  <Notes>84</Notes>
  <HiddenSlides>0</HiddenSlides>
  <MMClips>0</MMClips>
  <ScaleCrop>false</ScaleCrop>
  <HeadingPairs>
    <vt:vector size="4" baseType="variant">
      <vt:variant>
        <vt:lpstr>테마</vt:lpstr>
      </vt:variant>
      <vt:variant>
        <vt:i4>5</vt:i4>
      </vt:variant>
      <vt:variant>
        <vt:lpstr>슬라이드 제목</vt:lpstr>
      </vt:variant>
      <vt:variant>
        <vt:i4>84</vt:i4>
      </vt:variant>
    </vt:vector>
  </HeadingPairs>
  <TitlesOfParts>
    <vt:vector size="89" baseType="lpstr">
      <vt:lpstr>1_Office 테마</vt:lpstr>
      <vt:lpstr>1_디자인 사용자 지정</vt:lpstr>
      <vt:lpstr>디자인 사용자 지정</vt:lpstr>
      <vt:lpstr>2_디자인 사용자 지정</vt:lpstr>
      <vt:lpstr>3_디자인 사용자 지정</vt:lpstr>
      <vt:lpstr>K-IFRS 제1115호 ‘고객과의 계약에서 생기는 수익’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  <vt:lpstr>슬라이드 71</vt:lpstr>
      <vt:lpstr>슬라이드 72</vt:lpstr>
      <vt:lpstr>슬라이드 73</vt:lpstr>
      <vt:lpstr>슬라이드 74</vt:lpstr>
      <vt:lpstr>슬라이드 75</vt:lpstr>
      <vt:lpstr>슬라이드 76</vt:lpstr>
      <vt:lpstr>슬라이드 77</vt:lpstr>
      <vt:lpstr>슬라이드 78</vt:lpstr>
      <vt:lpstr>슬라이드 79</vt:lpstr>
      <vt:lpstr>슬라이드 80</vt:lpstr>
      <vt:lpstr>슬라이드 81</vt:lpstr>
      <vt:lpstr>슬라이드 82</vt:lpstr>
      <vt:lpstr>슬라이드 83</vt:lpstr>
      <vt:lpstr>감사합니다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K-IFRS 사례연구 I</dc:title>
  <dc:creator>User</dc:creator>
  <cp:lastModifiedBy>jimyunghan</cp:lastModifiedBy>
  <cp:revision>312</cp:revision>
  <dcterms:created xsi:type="dcterms:W3CDTF">2014-05-18T00:13:15Z</dcterms:created>
  <dcterms:modified xsi:type="dcterms:W3CDTF">2014-11-25T06:29:28Z</dcterms:modified>
</cp:coreProperties>
</file>