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54"/>
  </p:notesMasterIdLst>
  <p:sldIdLst>
    <p:sldId id="277" r:id="rId3"/>
    <p:sldId id="267" r:id="rId4"/>
    <p:sldId id="268" r:id="rId5"/>
    <p:sldId id="293" r:id="rId6"/>
    <p:sldId id="300" r:id="rId7"/>
    <p:sldId id="301" r:id="rId8"/>
    <p:sldId id="296" r:id="rId9"/>
    <p:sldId id="294" r:id="rId10"/>
    <p:sldId id="331" r:id="rId11"/>
    <p:sldId id="340" r:id="rId12"/>
    <p:sldId id="302" r:id="rId13"/>
    <p:sldId id="303" r:id="rId14"/>
    <p:sldId id="304" r:id="rId15"/>
    <p:sldId id="306" r:id="rId16"/>
    <p:sldId id="307" r:id="rId17"/>
    <p:sldId id="324" r:id="rId18"/>
    <p:sldId id="327" r:id="rId19"/>
    <p:sldId id="325" r:id="rId20"/>
    <p:sldId id="328" r:id="rId21"/>
    <p:sldId id="326" r:id="rId22"/>
    <p:sldId id="308" r:id="rId23"/>
    <p:sldId id="329" r:id="rId24"/>
    <p:sldId id="330" r:id="rId25"/>
    <p:sldId id="309" r:id="rId26"/>
    <p:sldId id="311" r:id="rId27"/>
    <p:sldId id="310" r:id="rId28"/>
    <p:sldId id="312" r:id="rId29"/>
    <p:sldId id="313" r:id="rId30"/>
    <p:sldId id="315" r:id="rId31"/>
    <p:sldId id="339" r:id="rId32"/>
    <p:sldId id="336" r:id="rId33"/>
    <p:sldId id="337" r:id="rId34"/>
    <p:sldId id="338" r:id="rId35"/>
    <p:sldId id="341" r:id="rId36"/>
    <p:sldId id="317" r:id="rId37"/>
    <p:sldId id="342" r:id="rId38"/>
    <p:sldId id="343" r:id="rId39"/>
    <p:sldId id="318" r:id="rId40"/>
    <p:sldId id="319" r:id="rId41"/>
    <p:sldId id="320" r:id="rId42"/>
    <p:sldId id="321" r:id="rId43"/>
    <p:sldId id="332" r:id="rId44"/>
    <p:sldId id="333" r:id="rId45"/>
    <p:sldId id="334" r:id="rId46"/>
    <p:sldId id="316" r:id="rId47"/>
    <p:sldId id="297" r:id="rId48"/>
    <p:sldId id="323" r:id="rId49"/>
    <p:sldId id="295" r:id="rId50"/>
    <p:sldId id="299" r:id="rId51"/>
    <p:sldId id="322" r:id="rId52"/>
    <p:sldId id="270" r:id="rId53"/>
  </p:sldIdLst>
  <p:sldSz cx="9906000" cy="6858000" type="A4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CA2C0"/>
    <a:srgbClr val="30949E"/>
    <a:srgbClr val="116C81"/>
    <a:srgbClr val="84B5E8"/>
    <a:srgbClr val="0A4A9B"/>
    <a:srgbClr val="1A4FE6"/>
    <a:srgbClr val="1D38BD"/>
    <a:srgbClr val="2C4384"/>
    <a:srgbClr val="FFFF99"/>
    <a:srgbClr val="1A5E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0" autoAdjust="0"/>
    <p:restoredTop sz="98337" autoAdjust="0"/>
  </p:normalViewPr>
  <p:slideViewPr>
    <p:cSldViewPr>
      <p:cViewPr>
        <p:scale>
          <a:sx n="90" d="100"/>
          <a:sy n="90" d="100"/>
        </p:scale>
        <p:origin x="-1026" y="-78"/>
      </p:cViewPr>
      <p:guideLst>
        <p:guide orient="horz" pos="4315"/>
        <p:guide pos="6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B32B5-E91B-481F-AE2F-E2FFCE6C23DA}" type="datetimeFigureOut">
              <a:rPr lang="ko-KR" altLang="en-US" smtClean="0"/>
              <a:pPr/>
              <a:t>2016-11-24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6A605-BE10-4DB1-978C-D75FA7A326D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0169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5381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4155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8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5"/>
          <p:cNvSpPr txBox="1">
            <a:spLocks/>
          </p:cNvSpPr>
          <p:nvPr userDrawn="1"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45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4661" y="365543"/>
            <a:ext cx="448057" cy="44348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1606" y="365543"/>
            <a:ext cx="448057" cy="443485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551" y="365543"/>
            <a:ext cx="448057" cy="443485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5495" y="365543"/>
            <a:ext cx="448057" cy="44348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454" y="3870326"/>
            <a:ext cx="916470" cy="5583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9454" y="4543478"/>
            <a:ext cx="358784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bring the finest expertise and insight to our work.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maintain our independence and fairness.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are transparent in our decision-making process.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pursue honesty and integrity.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trust, communicate openly and cooperate with each other.</a:t>
            </a:r>
            <a:endParaRPr lang="ko-KR" altLang="en-US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fornian FB" panose="0207040306080B030204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1" y="3418619"/>
            <a:ext cx="6501173" cy="112700"/>
            <a:chOff x="-1" y="4088502"/>
            <a:chExt cx="6141133" cy="112700"/>
          </a:xfrm>
        </p:grpSpPr>
        <p:sp>
          <p:nvSpPr>
            <p:cNvPr id="16" name="직사각형 1"/>
            <p:cNvSpPr/>
            <p:nvPr/>
          </p:nvSpPr>
          <p:spPr>
            <a:xfrm>
              <a:off x="544453" y="4129202"/>
              <a:ext cx="5596679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"/>
            <p:cNvSpPr/>
            <p:nvPr/>
          </p:nvSpPr>
          <p:spPr>
            <a:xfrm>
              <a:off x="-1" y="4088502"/>
              <a:ext cx="5967741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007249" y="3581642"/>
            <a:ext cx="137236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300"/>
              </a:spcBef>
            </a:pP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2016. 11. 24.</a:t>
            </a:r>
            <a:endParaRPr lang="ko-KR" altLang="en-US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9244" y="475272"/>
            <a:ext cx="278893" cy="22402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3134" y="475272"/>
            <a:ext cx="278893" cy="22402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6189" y="475272"/>
            <a:ext cx="278893" cy="22402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0078" y="475272"/>
            <a:ext cx="278893" cy="2240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21829" y="2121919"/>
            <a:ext cx="5583580" cy="111569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4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lt"/>
                <a:cs typeface="Arial" panose="020B0604020202020204" pitchFamily="34" charset="0"/>
              </a:rPr>
              <a:t>K-IFRS</a:t>
            </a:r>
            <a:r>
              <a:rPr lang="ko-KR" altLang="en-US" sz="4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lt"/>
                <a:cs typeface="Arial" panose="020B0604020202020204" pitchFamily="34" charset="0"/>
              </a:rPr>
              <a:t> 제정</a:t>
            </a:r>
            <a:r>
              <a:rPr lang="en-US" altLang="ko-KR" sz="4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lt"/>
                <a:cs typeface="Arial" panose="020B0604020202020204" pitchFamily="34" charset="0"/>
              </a:rPr>
              <a:t>·</a:t>
            </a:r>
            <a:r>
              <a:rPr lang="ko-KR" altLang="en-US" sz="44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lt"/>
                <a:cs typeface="Arial" panose="020B0604020202020204" pitchFamily="34" charset="0"/>
              </a:rPr>
              <a:t>개정 교육</a:t>
            </a:r>
            <a:endParaRPr lang="en-US" altLang="ko-KR" sz="4400" b="1" spc="-1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FontTx/>
              <a:buChar char="-"/>
            </a:pPr>
            <a:r>
              <a:rPr lang="en-US" altLang="ko-KR" sz="20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맑은 고딕" pitchFamily="50" charset="-127"/>
                <a:ea typeface="맑은 고딕" pitchFamily="50" charset="-127"/>
                <a:cs typeface="Arial" panose="020B0604020202020204" pitchFamily="34" charset="0"/>
              </a:rPr>
              <a:t> IFRS 16 Leases – </a:t>
            </a:r>
            <a:endParaRPr lang="en-US" altLang="ko-KR" b="1" spc="-1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맑은 고딕" pitchFamily="50" charset="-127"/>
              <a:ea typeface="맑은 고딕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677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890030" y="3575187"/>
            <a:ext cx="4423010" cy="2050057"/>
            <a:chOff x="818022" y="3560329"/>
            <a:chExt cx="4980476" cy="2050057"/>
          </a:xfrm>
        </p:grpSpPr>
        <p:cxnSp>
          <p:nvCxnSpPr>
            <p:cNvPr id="12" name="꺾인 연결선 11"/>
            <p:cNvCxnSpPr/>
            <p:nvPr/>
          </p:nvCxnSpPr>
          <p:spPr>
            <a:xfrm rot="16200000" flipH="1">
              <a:off x="3262239" y="1116112"/>
              <a:ext cx="92042" cy="4980475"/>
            </a:xfrm>
            <a:prstGeom prst="bentConnector2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꺾인 연결선 12"/>
            <p:cNvCxnSpPr/>
            <p:nvPr/>
          </p:nvCxnSpPr>
          <p:spPr>
            <a:xfrm rot="16200000" flipH="1">
              <a:off x="3262239" y="2095119"/>
              <a:ext cx="92042" cy="4980475"/>
            </a:xfrm>
            <a:prstGeom prst="bentConnector2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꺾인 연결선 13"/>
            <p:cNvCxnSpPr/>
            <p:nvPr/>
          </p:nvCxnSpPr>
          <p:spPr>
            <a:xfrm rot="16200000" flipH="1">
              <a:off x="3262240" y="3074127"/>
              <a:ext cx="92042" cy="4980475"/>
            </a:xfrm>
            <a:prstGeom prst="bentConnector2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1327055" y="304892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개관</a:t>
            </a:r>
            <a:endParaRPr lang="en-US" altLang="ko-KR" sz="2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554167" y="2915419"/>
            <a:ext cx="694374" cy="694374"/>
            <a:chOff x="453584" y="2852936"/>
            <a:chExt cx="694374" cy="694374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2852936"/>
              <a:ext cx="694374" cy="69437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82602" y="2990936"/>
              <a:ext cx="4363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Ⅰ</a:t>
              </a:r>
              <a:endParaRPr lang="en-US" altLang="ko-KR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327055" y="4027931"/>
            <a:ext cx="2951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IFRS 16</a:t>
            </a:r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의 주요 내용</a:t>
            </a:r>
            <a:endParaRPr lang="ko-KR" altLang="en-US" sz="2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54167" y="3901257"/>
            <a:ext cx="694374" cy="694374"/>
            <a:chOff x="453584" y="3838774"/>
            <a:chExt cx="694374" cy="694374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3838774"/>
              <a:ext cx="694374" cy="69437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82602" y="3974705"/>
              <a:ext cx="4363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Ⅱ</a:t>
              </a:r>
              <a:endParaRPr lang="ko-KR" altLang="en-US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27055" y="5006937"/>
            <a:ext cx="403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IFRS 16</a:t>
            </a:r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의 시행일</a:t>
            </a:r>
            <a:r>
              <a:rPr lang="en-US" altLang="ko-KR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, </a:t>
            </a:r>
            <a:r>
              <a:rPr lang="ko-KR" altLang="en-US" sz="2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경과 규정</a:t>
            </a:r>
            <a:endParaRPr lang="ko-KR" altLang="en-US" sz="2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54167" y="4887094"/>
            <a:ext cx="694374" cy="694374"/>
            <a:chOff x="453584" y="4824611"/>
            <a:chExt cx="694374" cy="694374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584" y="4824611"/>
              <a:ext cx="694374" cy="694374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82602" y="4958474"/>
              <a:ext cx="4363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C4384"/>
                  </a:solidFill>
                  <a:latin typeface="바탕" pitchFamily="18" charset="-127"/>
                  <a:ea typeface="바탕" pitchFamily="18" charset="-127"/>
                </a:rPr>
                <a:t>Ⅲ</a:t>
              </a:r>
              <a:endParaRPr lang="ko-KR" altLang="en-US" sz="2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C4384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61740" y="1850942"/>
            <a:ext cx="3444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Korea </a:t>
            </a:r>
            <a:r>
              <a:rPr lang="en-US" altLang="ko-KR" sz="2000" spc="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Accounting Institute</a:t>
            </a:r>
            <a:endParaRPr lang="ko-KR" altLang="en-US" sz="2000" spc="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5228" y="847660"/>
            <a:ext cx="35573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Helvetica" panose="020B0604020202030204" pitchFamily="34" charset="0"/>
              </a:rPr>
              <a:t>CONTENTS</a:t>
            </a:r>
            <a:endParaRPr lang="ko-KR" altLang="en-US" sz="50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Helvetica" panose="020B0604020202030204" pitchFamily="34" charset="0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0" y="1745438"/>
            <a:ext cx="4088904" cy="76700"/>
            <a:chOff x="0" y="4396420"/>
            <a:chExt cx="4689358" cy="112700"/>
          </a:xfrm>
        </p:grpSpPr>
        <p:sp>
          <p:nvSpPr>
            <p:cNvPr id="34" name="직사각형 1"/>
            <p:cNvSpPr/>
            <p:nvPr/>
          </p:nvSpPr>
          <p:spPr>
            <a:xfrm>
              <a:off x="636994" y="4437120"/>
              <a:ext cx="4052364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1"/>
            <p:cNvSpPr/>
            <p:nvPr/>
          </p:nvSpPr>
          <p:spPr>
            <a:xfrm>
              <a:off x="0" y="4396420"/>
              <a:ext cx="4556956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32909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81208" y="628954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Ⅰ</a:t>
            </a:r>
            <a:endParaRPr lang="en-US" altLang="ko-KR" sz="13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69900" y="3235545"/>
            <a:ext cx="1556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개관</a:t>
            </a:r>
            <a:endParaRPr lang="en-US" altLang="ko-KR" sz="5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맑은 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0192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32520" y="1592796"/>
            <a:ext cx="4140460" cy="1152688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대다수 리스 약정이 </a:t>
            </a:r>
            <a:r>
              <a:rPr lang="en-US" altLang="ko-KR" sz="1600" dirty="0" smtClean="0"/>
              <a:t>B/S</a:t>
            </a:r>
            <a:r>
              <a:rPr lang="ko-KR" altLang="en-US" sz="1600" dirty="0" smtClean="0"/>
              <a:t>에 나타나지 않음</a:t>
            </a:r>
          </a:p>
          <a:p>
            <a:pPr marL="182563" indent="-182563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/>
              <a:t>영업용 자산과 </a:t>
            </a:r>
            <a:r>
              <a:rPr lang="ko-KR" altLang="en-US" sz="1600" dirty="0" err="1" smtClean="0"/>
              <a:t>레버리지</a:t>
            </a:r>
            <a:r>
              <a:rPr lang="ko-KR" altLang="en-US" sz="1600" dirty="0" smtClean="0"/>
              <a:t> 오도</a:t>
            </a:r>
          </a:p>
          <a:p>
            <a:pPr marL="182563" indent="-182563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/>
              <a:t>거래 구조화</a:t>
            </a:r>
            <a:r>
              <a:rPr lang="en-US" altLang="ko-KR" sz="1600" dirty="0" smtClean="0"/>
              <a:t>(structuring) </a:t>
            </a:r>
            <a:r>
              <a:rPr lang="ko-KR" altLang="en-US" sz="1600" dirty="0" smtClean="0"/>
              <a:t>유인</a:t>
            </a:r>
            <a:endParaRPr lang="ko-KR" altLang="en-US" sz="1600" dirty="0"/>
          </a:p>
        </p:txBody>
      </p:sp>
      <p:sp>
        <p:nvSpPr>
          <p:cNvPr id="34" name="오른쪽 화살표 33"/>
          <p:cNvSpPr/>
          <p:nvPr/>
        </p:nvSpPr>
        <p:spPr bwMode="auto">
          <a:xfrm rot="10800000" flipH="1" flipV="1">
            <a:off x="5097016" y="1880828"/>
            <a:ext cx="756084" cy="517525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marL="484188" indent="-484188" algn="ctr" latinLnBrk="1">
              <a:lnSpc>
                <a:spcPct val="90000"/>
              </a:lnSpc>
              <a:spcBef>
                <a:spcPct val="70000"/>
              </a:spcBef>
              <a:defRPr/>
            </a:pPr>
            <a:endParaRPr lang="ko-KR" altLang="en-US" sz="24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32520" y="3465004"/>
            <a:ext cx="8604956" cy="50635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indent="-182563" fontAlgn="base"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2009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DP ⇒ 2010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차 </a:t>
            </a:r>
            <a:r>
              <a:rPr lang="en-US" altLang="ko-KR" sz="1600" dirty="0" smtClean="0"/>
              <a:t>ED ⇒ 2013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차 </a:t>
            </a:r>
            <a:r>
              <a:rPr lang="en-US" altLang="ko-KR" sz="1600" dirty="0" smtClean="0"/>
              <a:t>ED ⇒ 2016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IFRS 16</a:t>
            </a:r>
            <a:endParaRPr lang="ko-KR" altLang="en-US" sz="1600" dirty="0"/>
          </a:p>
        </p:txBody>
      </p:sp>
      <p:sp>
        <p:nvSpPr>
          <p:cNvPr id="37" name="모서리가 둥근 직사각형 36"/>
          <p:cNvSpPr>
            <a:spLocks noChangeArrowheads="1"/>
          </p:cNvSpPr>
          <p:nvPr/>
        </p:nvSpPr>
        <p:spPr bwMode="auto">
          <a:xfrm>
            <a:off x="668524" y="4329100"/>
            <a:ext cx="4860540" cy="198022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lIns="72000" rIns="72000" anchor="ctr"/>
          <a:lstStyle/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IAS 17 ‘</a:t>
            </a:r>
            <a:r>
              <a:rPr lang="ko-KR" altLang="en-US" sz="1600" dirty="0" smtClean="0"/>
              <a:t>리스’</a:t>
            </a:r>
          </a:p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IFRIC 4 ‘</a:t>
            </a:r>
            <a:r>
              <a:rPr lang="ko-KR" altLang="en-US" sz="1600" dirty="0" smtClean="0"/>
              <a:t>약정에 리스가 포함되어 있는지의 결정’</a:t>
            </a:r>
          </a:p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SIC 15 ‘</a:t>
            </a:r>
            <a:r>
              <a:rPr lang="ko-KR" altLang="en-US" sz="1600" dirty="0" smtClean="0"/>
              <a:t>운용리스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인센티브’</a:t>
            </a:r>
          </a:p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SIC 27 ‘</a:t>
            </a:r>
            <a:r>
              <a:rPr lang="ko-KR" altLang="en-US" sz="1600" dirty="0" smtClean="0"/>
              <a:t>법적 형식상의 리스를 포함하는 거래의 실질에 대한 평가’</a:t>
            </a:r>
            <a:endParaRPr lang="ko-KR" altLang="en-US" sz="1600" dirty="0"/>
          </a:p>
        </p:txBody>
      </p:sp>
      <p:grpSp>
        <p:nvGrpSpPr>
          <p:cNvPr id="50" name="그룹 49"/>
          <p:cNvGrpSpPr/>
          <p:nvPr/>
        </p:nvGrpSpPr>
        <p:grpSpPr>
          <a:xfrm>
            <a:off x="6681192" y="4797152"/>
            <a:ext cx="2514953" cy="815555"/>
            <a:chOff x="6982440" y="4864645"/>
            <a:chExt cx="2370937" cy="959571"/>
          </a:xfrm>
        </p:grpSpPr>
        <p:sp>
          <p:nvSpPr>
            <p:cNvPr id="38" name="모서리가 둥근 직사각형 37"/>
            <p:cNvSpPr>
              <a:spLocks noChangeArrowheads="1"/>
            </p:cNvSpPr>
            <p:nvPr/>
          </p:nvSpPr>
          <p:spPr bwMode="auto">
            <a:xfrm rot="21184287">
              <a:off x="6982440" y="4864645"/>
              <a:ext cx="2370937" cy="959571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5">
                  <a:lumMod val="40000"/>
                  <a:lumOff val="60000"/>
                </a:schemeClr>
              </a:solidFill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lIns="72000" rIns="72000" anchor="ctr"/>
            <a:lstStyle/>
            <a:p>
              <a:pPr algn="ctr">
                <a:defRPr/>
              </a:pPr>
              <a:endParaRPr lang="en-US" altLang="ko-KR" sz="19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맑은 고딕" pitchFamily="50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21169355">
              <a:off x="7329263" y="5157192"/>
              <a:ext cx="16786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altLang="ko-KR" b="1" dirty="0" smtClean="0">
                  <a:solidFill>
                    <a:schemeClr val="bg1"/>
                  </a:solidFill>
                </a:rPr>
                <a:t>IFRS 16 ‘</a:t>
              </a:r>
              <a:r>
                <a:rPr lang="ko-KR" altLang="en-US" b="1" dirty="0" smtClean="0">
                  <a:solidFill>
                    <a:schemeClr val="bg1"/>
                  </a:solidFill>
                </a:rPr>
                <a:t>리스’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오른쪽 화살표 39"/>
          <p:cNvSpPr/>
          <p:nvPr/>
        </p:nvSpPr>
        <p:spPr bwMode="auto">
          <a:xfrm rot="10800000" flipH="1" flipV="1">
            <a:off x="5673080" y="5013176"/>
            <a:ext cx="828092" cy="517525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marL="484188" indent="-484188" algn="ctr" latinLnBrk="1">
              <a:lnSpc>
                <a:spcPct val="90000"/>
              </a:lnSpc>
              <a:spcBef>
                <a:spcPct val="70000"/>
              </a:spcBef>
              <a:defRPr/>
            </a:pPr>
            <a:endParaRPr lang="ko-KR" altLang="en-US" sz="24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한쪽 모서리는 잘리고 다른 쪽 모서리는 둥근 사각형 20"/>
          <p:cNvSpPr/>
          <p:nvPr/>
        </p:nvSpPr>
        <p:spPr bwMode="auto">
          <a:xfrm>
            <a:off x="632520" y="1232756"/>
            <a:ext cx="324036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리스는 중요한 자금조달 원천</a:t>
            </a:r>
          </a:p>
        </p:txBody>
      </p:sp>
      <p:sp>
        <p:nvSpPr>
          <p:cNvPr id="22" name="한쪽 모서리는 잘리고 다른 쪽 모서리는 둥근 사각형 21"/>
          <p:cNvSpPr/>
          <p:nvPr/>
        </p:nvSpPr>
        <p:spPr bwMode="auto">
          <a:xfrm>
            <a:off x="632520" y="3104964"/>
            <a:ext cx="327636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en-US" altLang="ko-KR" b="1" dirty="0" smtClean="0"/>
              <a:t>IASB</a:t>
            </a:r>
            <a:r>
              <a:rPr lang="ko-KR" altLang="en-US" b="1" dirty="0" smtClean="0"/>
              <a:t>와 </a:t>
            </a:r>
            <a:r>
              <a:rPr lang="en-US" altLang="ko-KR" b="1" dirty="0" smtClean="0"/>
              <a:t>FASB </a:t>
            </a:r>
            <a:r>
              <a:rPr lang="ko-KR" altLang="en-US" b="1" dirty="0" smtClean="0"/>
              <a:t>공동 프로젝트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202019" y="85794"/>
            <a:ext cx="508344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600" b="1" dirty="0" smtClean="0">
                <a:solidFill>
                  <a:schemeClr val="bg1"/>
                </a:solidFill>
              </a:rPr>
              <a:t>IFRS 16 ‘Leases’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제정 배경</a:t>
            </a:r>
            <a:r>
              <a:rPr lang="en-US" altLang="ko-KR" sz="2600" b="1" dirty="0" smtClean="0">
                <a:solidFill>
                  <a:schemeClr val="bg1"/>
                </a:solidFill>
              </a:rPr>
              <a:t>/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경과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6069124" y="1556792"/>
            <a:ext cx="3312368" cy="1152128"/>
            <a:chOff x="6069124" y="1556792"/>
            <a:chExt cx="3204356" cy="1152128"/>
          </a:xfrm>
        </p:grpSpPr>
        <p:sp>
          <p:nvSpPr>
            <p:cNvPr id="35" name="직사각형 34"/>
            <p:cNvSpPr/>
            <p:nvPr/>
          </p:nvSpPr>
          <p:spPr>
            <a:xfrm>
              <a:off x="6177136" y="1700808"/>
              <a:ext cx="30963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563" indent="-182563" fontAlgn="base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600" dirty="0" smtClean="0"/>
                <a:t>기업 간 비교 가능성 저하</a:t>
              </a:r>
              <a:endParaRPr lang="en-US" altLang="ko-KR" sz="1600" dirty="0" smtClean="0"/>
            </a:p>
            <a:p>
              <a:pPr marL="182563" indent="-182563" fontAlgn="base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1600" dirty="0" smtClean="0"/>
                <a:t>리스이용자 부채 추정 어려움</a:t>
              </a:r>
              <a:endParaRPr lang="ko-KR" altLang="en-US" sz="1600" dirty="0"/>
            </a:p>
          </p:txBody>
        </p:sp>
        <p:sp>
          <p:nvSpPr>
            <p:cNvPr id="15" name="타원 14"/>
            <p:cNvSpPr/>
            <p:nvPr/>
          </p:nvSpPr>
          <p:spPr>
            <a:xfrm>
              <a:off x="6069124" y="1556792"/>
              <a:ext cx="3132348" cy="115212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2245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656521" y="1617617"/>
            <a:ext cx="3636404" cy="83099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IAS 17 </a:t>
            </a:r>
            <a:r>
              <a:rPr lang="ko-KR" altLang="en-US" sz="1600" dirty="0" smtClean="0"/>
              <a:t>회계규정 대체로 승계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추가 공시</a:t>
            </a:r>
            <a:endParaRPr lang="ko-KR" altLang="en-US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632520" y="1592796"/>
            <a:ext cx="3708412" cy="83099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모든 리스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일부 예외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를 현행 </a:t>
            </a:r>
            <a:r>
              <a:rPr lang="ko-KR" altLang="en-US" sz="1600" b="1" dirty="0" smtClean="0"/>
              <a:t>금융리스와 비슷</a:t>
            </a:r>
            <a:r>
              <a:rPr lang="ko-KR" altLang="en-US" sz="1600" dirty="0" smtClean="0"/>
              <a:t>하게 회계처리</a:t>
            </a:r>
            <a:endParaRPr lang="ko-KR" altLang="en-US" sz="1600" dirty="0"/>
          </a:p>
        </p:txBody>
      </p:sp>
      <p:sp>
        <p:nvSpPr>
          <p:cNvPr id="16" name="오른쪽 화살표 15"/>
          <p:cNvSpPr/>
          <p:nvPr/>
        </p:nvSpPr>
        <p:spPr bwMode="auto">
          <a:xfrm rot="16200000" flipH="1" flipV="1">
            <a:off x="1683370" y="2810198"/>
            <a:ext cx="720080" cy="517525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marL="484188" indent="-484188" algn="ctr" latinLnBrk="1">
              <a:lnSpc>
                <a:spcPct val="90000"/>
              </a:lnSpc>
              <a:spcBef>
                <a:spcPct val="70000"/>
              </a:spcBef>
              <a:defRPr/>
            </a:pPr>
            <a:endParaRPr lang="ko-KR" altLang="en-US" sz="24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한쪽 모서리는 잘리고 다른 쪽 모서리는 둥근 사각형 16"/>
          <p:cNvSpPr/>
          <p:nvPr/>
        </p:nvSpPr>
        <p:spPr bwMode="auto">
          <a:xfrm>
            <a:off x="632520" y="1232756"/>
            <a:ext cx="2510311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 회계처리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 bwMode="auto">
          <a:xfrm>
            <a:off x="5667154" y="1247163"/>
            <a:ext cx="244827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리스제공자 회계처리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87280" y="87807"/>
            <a:ext cx="45400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600" b="1" dirty="0" smtClean="0">
                <a:solidFill>
                  <a:schemeClr val="bg1"/>
                </a:solidFill>
              </a:rPr>
              <a:t>IAS 17 ⇒ IFRS 16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주요 변화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32520" y="3537012"/>
          <a:ext cx="6696744" cy="1914588"/>
        </p:xfrm>
        <a:graphic>
          <a:graphicData uri="http://schemas.openxmlformats.org/drawingml/2006/table">
            <a:tbl>
              <a:tblPr/>
              <a:tblGrid>
                <a:gridCol w="1932101"/>
                <a:gridCol w="264143"/>
                <a:gridCol w="2124236"/>
                <a:gridCol w="252028"/>
                <a:gridCol w="2124236"/>
              </a:tblGrid>
              <a:tr h="2397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재무상태표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손익계산서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현금흐름표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1487366"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리스자산 ⇧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금융부채 ⇧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영업비용 ⇩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리스자산 감가상각비</a:t>
                      </a:r>
                      <a:r>
                        <a:rPr lang="en-US" altLang="ko-KR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금융원가 ⇧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 이자비용 ⇧</a:t>
                      </a:r>
                      <a:r>
                        <a:rPr lang="en-US" altLang="ko-KR" sz="14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영업활동 현금유출 </a:t>
                      </a:r>
                      <a:r>
                        <a:rPr lang="ko-KR" altLang="en-US" sz="1600" kern="100" spc="0" dirty="0">
                          <a:solidFill>
                            <a:srgbClr val="263608"/>
                          </a:solidFill>
                          <a:latin typeface="맑은 고딕"/>
                          <a:ea typeface="맑은 고딕"/>
                        </a:rPr>
                        <a:t>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재무활동 현금유출 </a:t>
                      </a:r>
                      <a:r>
                        <a:rPr lang="ko-KR" altLang="en-US" sz="160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⇧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5526" marR="55526" marT="15351" marB="1535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32520" y="1445575"/>
            <a:ext cx="8640960" cy="58477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모든 리스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일부 예외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를 재무상태표에 보고 → 리스자산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사용권자산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과 금융부채 증가 </a:t>
            </a:r>
            <a:endParaRPr lang="ko-KR" altLang="en-US" sz="16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32520" y="3032956"/>
          <a:ext cx="3276363" cy="2536233"/>
        </p:xfrm>
        <a:graphic>
          <a:graphicData uri="http://schemas.openxmlformats.org/drawingml/2006/table">
            <a:tbl>
              <a:tblPr/>
              <a:tblGrid>
                <a:gridCol w="2575139"/>
                <a:gridCol w="350612"/>
                <a:gridCol w="350612"/>
              </a:tblGrid>
              <a:tr h="61636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고정리스료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지수</a:t>
                      </a:r>
                      <a:r>
                        <a:rPr lang="en-US" altLang="ko-KR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i="1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요율</a:t>
                      </a:r>
                      <a:r>
                        <a:rPr lang="en-US" altLang="ko-KR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이율</a:t>
                      </a:r>
                      <a:r>
                        <a:rPr lang="en-US" altLang="ko-KR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연동 </a:t>
                      </a:r>
                      <a:r>
                        <a:rPr lang="ko-KR" altLang="en-US" sz="1600" i="1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변동리스료</a:t>
                      </a:r>
                      <a:endParaRPr lang="en-US" altLang="ko-KR" sz="1600" i="1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………</a:t>
                      </a:r>
                      <a:endParaRPr lang="ko-KR" altLang="en-US" sz="1600" i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5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할인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09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선택권 대상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reasonably certain) 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62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잔존가치보증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CA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800872" y="5337212"/>
          <a:ext cx="5292588" cy="948436"/>
        </p:xfrm>
        <a:graphic>
          <a:graphicData uri="http://schemas.openxmlformats.org/drawingml/2006/table">
            <a:tbl>
              <a:tblPr/>
              <a:tblGrid>
                <a:gridCol w="2052228"/>
                <a:gridCol w="3240360"/>
              </a:tblGrid>
              <a:tr h="474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i="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변동리스료</a:t>
                      </a:r>
                      <a:endParaRPr lang="ko-KR" altLang="en-US" sz="1500" i="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예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매출액</a:t>
                      </a: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사용량 </a:t>
                      </a:r>
                      <a:r>
                        <a:rPr lang="ko-KR" altLang="en-US" sz="1200" i="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연동</a:t>
                      </a:r>
                      <a:r>
                        <a:rPr lang="en-US" altLang="ko-KR" sz="1200" i="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200" i="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66700" marR="0" indent="-2667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⇰ </a:t>
                      </a:r>
                      <a:r>
                        <a:rPr lang="ko-KR" altLang="en-US" sz="1600" i="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 </a:t>
                      </a:r>
                      <a:r>
                        <a:rPr lang="ko-KR" altLang="en-US" sz="16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측정에서 제외</a:t>
                      </a:r>
                      <a:endParaRPr lang="ko-KR" altLang="en-US" sz="1600" i="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4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선택권 </a:t>
                      </a:r>
                      <a:r>
                        <a:rPr lang="ko-KR" altLang="en-US" sz="1500" i="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대상 </a:t>
                      </a:r>
                      <a:r>
                        <a:rPr lang="ko-KR" altLang="en-US" sz="1500" i="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endParaRPr lang="ko-KR" altLang="en-US" sz="1500" i="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sz="1200" i="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Not reasonably certain) </a:t>
                      </a:r>
                      <a:endParaRPr lang="en-US" sz="1200" i="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E7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8545" y="115272"/>
            <a:ext cx="449674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00" b="1" dirty="0" smtClean="0">
                <a:solidFill>
                  <a:schemeClr val="bg1"/>
                </a:solidFill>
              </a:rPr>
              <a:t>IAS 17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⇰ </a:t>
            </a:r>
            <a:r>
              <a:rPr lang="en-US" altLang="ko-KR" sz="2600" b="1" dirty="0" smtClean="0">
                <a:solidFill>
                  <a:schemeClr val="bg1"/>
                </a:solidFill>
              </a:rPr>
              <a:t>IFRS 16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주요 변화</a:t>
            </a:r>
          </a:p>
        </p:txBody>
      </p:sp>
      <p:sp>
        <p:nvSpPr>
          <p:cNvPr id="11" name="한쪽 모서리는 잘리고 다른 쪽 모서리는 둥근 사각형 10"/>
          <p:cNvSpPr/>
          <p:nvPr/>
        </p:nvSpPr>
        <p:spPr bwMode="auto">
          <a:xfrm>
            <a:off x="632521" y="1160748"/>
            <a:ext cx="273630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 </a:t>
            </a:r>
            <a:r>
              <a:rPr lang="ko-KR" altLang="en-US" b="1" dirty="0" err="1" smtClean="0"/>
              <a:t>재무상태표</a:t>
            </a:r>
            <a:endParaRPr lang="ko-KR" altLang="en-US" b="1" dirty="0" smtClean="0"/>
          </a:p>
        </p:txBody>
      </p:sp>
      <p:sp>
        <p:nvSpPr>
          <p:cNvPr id="12" name="한쪽 모서리는 잘리고 다른 쪽 모서리는 둥근 사각형 11"/>
          <p:cNvSpPr/>
          <p:nvPr/>
        </p:nvSpPr>
        <p:spPr bwMode="auto">
          <a:xfrm>
            <a:off x="632520" y="2708920"/>
            <a:ext cx="194421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리스부채의 측정</a:t>
            </a:r>
          </a:p>
        </p:txBody>
      </p:sp>
      <p:sp>
        <p:nvSpPr>
          <p:cNvPr id="14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953000" y="3104964"/>
          <a:ext cx="4284476" cy="892302"/>
        </p:xfrm>
        <a:graphic>
          <a:graphicData uri="http://schemas.openxmlformats.org/drawingml/2006/table">
            <a:tbl>
              <a:tblPr/>
              <a:tblGrid>
                <a:gridCol w="2426606"/>
                <a:gridCol w="1857870"/>
              </a:tblGrid>
              <a:tr h="4461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단기리스</a:t>
                      </a:r>
                      <a:endParaRPr lang="ko-KR" altLang="en-US" sz="1600" i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DCC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66700" marR="0" indent="-2667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⇰ 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en-US" altLang="ko-KR" sz="1600" i="1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 인식 예외 선택 가능</a:t>
                      </a:r>
                      <a:endParaRPr lang="ko-KR" altLang="en-US" sz="1600" i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615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소액자산 리스</a:t>
                      </a:r>
                      <a:endParaRPr lang="ko-KR" altLang="en-US" sz="1600" i="1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DCC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한쪽 모서리는 잘리고 다른 쪽 모서리는 둥근 사각형 12"/>
          <p:cNvSpPr/>
          <p:nvPr/>
        </p:nvSpPr>
        <p:spPr bwMode="auto">
          <a:xfrm>
            <a:off x="4953000" y="2744924"/>
            <a:ext cx="244827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 인식 예외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81208" y="628954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Ⅱ</a:t>
            </a:r>
            <a:endParaRPr lang="en-US" altLang="ko-KR" sz="13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3848" y="3235545"/>
            <a:ext cx="32928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IFRS 16</a:t>
            </a:r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의</a:t>
            </a:r>
            <a:endParaRPr lang="en-US" altLang="ko-KR" sz="5400" b="1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algn="r"/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주요 내용</a:t>
            </a:r>
            <a:endParaRPr lang="en-US" altLang="ko-KR" sz="5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맑은 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0192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32520" y="1448780"/>
            <a:ext cx="8532948" cy="280076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indent="-182563" fontAlgn="base">
              <a:buFont typeface="Wingdings" pitchFamily="2" charset="2"/>
              <a:buChar char="§"/>
            </a:pPr>
            <a:r>
              <a:rPr lang="ko-KR" altLang="en-US" sz="1600" dirty="0" smtClean="0"/>
              <a:t>다음을 제외한 모든 리스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전대리스의 사용권자산 리스를 포함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 적용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⑴ 광물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석유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천연가스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이와 비슷한 비재생 천연자원을 탐사하거나 사용하기 위한 리스</a:t>
            </a:r>
          </a:p>
          <a:p>
            <a:pPr fontAlgn="base"/>
            <a:r>
              <a:rPr lang="ko-KR" altLang="en-US" sz="1600" dirty="0" smtClean="0"/>
              <a:t>⑵ </a:t>
            </a:r>
            <a:r>
              <a:rPr lang="ko-KR" altLang="en-US" sz="1600" u="sng" dirty="0" smtClean="0"/>
              <a:t>리스이용자가 보유하는</a:t>
            </a:r>
            <a:r>
              <a:rPr lang="en-US" altLang="ko-KR" sz="1600" dirty="0" smtClean="0"/>
              <a:t>, IAS 41 ‘</a:t>
            </a:r>
            <a:r>
              <a:rPr lang="ko-KR" altLang="en-US" sz="1600" dirty="0" smtClean="0"/>
              <a:t>농림어업’의 적용범위에 포함되는 생물자산 리스</a:t>
            </a:r>
          </a:p>
          <a:p>
            <a:pPr fontAlgn="base"/>
            <a:r>
              <a:rPr lang="ko-KR" altLang="en-US" sz="1600" dirty="0" smtClean="0"/>
              <a:t>⑶ </a:t>
            </a:r>
            <a:r>
              <a:rPr lang="en-US" altLang="ko-KR" sz="1600" dirty="0" smtClean="0"/>
              <a:t>IFRIC 12 ‘</a:t>
            </a:r>
            <a:r>
              <a:rPr lang="ko-KR" altLang="en-US" sz="1600" dirty="0" smtClean="0"/>
              <a:t>민간투자사업’의 적용범위에 포함되는 민간투자사업</a:t>
            </a:r>
          </a:p>
          <a:p>
            <a:pPr marL="266700" indent="-266700" fontAlgn="base"/>
            <a:r>
              <a:rPr lang="ko-KR" altLang="en-US" sz="1600" dirty="0" smtClean="0"/>
              <a:t>⑷ </a:t>
            </a:r>
            <a:r>
              <a:rPr lang="ko-KR" altLang="en-US" sz="1600" u="sng" dirty="0" smtClean="0"/>
              <a:t>리스제공자가 부여하는</a:t>
            </a:r>
            <a:r>
              <a:rPr lang="en-US" altLang="ko-KR" sz="1600" u="sng" dirty="0" smtClean="0"/>
              <a:t>, IFRS 15 ‘</a:t>
            </a:r>
            <a:r>
              <a:rPr lang="ko-KR" altLang="en-US" sz="1600" u="sng" dirty="0" smtClean="0"/>
              <a:t>고객과의 계약에서 생기는 수익’의 적용범위에 포함되는 </a:t>
            </a:r>
            <a:r>
              <a:rPr lang="ko-KR" altLang="en-US" sz="1600" u="sng" dirty="0" err="1" smtClean="0"/>
              <a:t>지적재산</a:t>
            </a:r>
            <a:r>
              <a:rPr lang="ko-KR" altLang="en-US" sz="1600" u="sng" dirty="0" smtClean="0"/>
              <a:t> 라이선스</a:t>
            </a:r>
          </a:p>
          <a:p>
            <a:pPr marL="266700" indent="-266700" fontAlgn="base"/>
            <a:r>
              <a:rPr lang="ko-KR" altLang="en-US" sz="1600" dirty="0" smtClean="0"/>
              <a:t>⑸ </a:t>
            </a:r>
            <a:r>
              <a:rPr lang="en-US" altLang="ko-KR" sz="1600" dirty="0" smtClean="0"/>
              <a:t>IAS 38 ‘</a:t>
            </a:r>
            <a:r>
              <a:rPr lang="ko-KR" altLang="en-US" sz="1600" dirty="0" smtClean="0"/>
              <a:t>무형자산’의 적용범위에 포함되는 </a:t>
            </a:r>
            <a:r>
              <a:rPr lang="ko-KR" altLang="en-US" sz="1600" dirty="0" err="1" smtClean="0"/>
              <a:t>라이선싱</a:t>
            </a:r>
            <a:r>
              <a:rPr lang="ko-KR" altLang="en-US" sz="1600" dirty="0" smtClean="0"/>
              <a:t> 계약에 따라 영화필름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비디오 </a:t>
            </a:r>
            <a:r>
              <a:rPr lang="ko-KR" altLang="en-US" sz="1600" dirty="0" err="1" smtClean="0"/>
              <a:t>녹화물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희곡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원고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특허권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저작권과 같은 항목에 대하여 리스이용자가 보유하는 권리</a:t>
            </a:r>
            <a:endParaRPr lang="en-US" altLang="ko-KR" sz="1600" dirty="0" smtClean="0"/>
          </a:p>
          <a:p>
            <a:pPr fontAlgn="base"/>
            <a:endParaRPr lang="en-US" altLang="ko-KR" sz="1600" dirty="0" smtClean="0"/>
          </a:p>
          <a:p>
            <a:pPr marL="182563" indent="-182563" fontAlgn="base">
              <a:buFont typeface="Wingdings" pitchFamily="2" charset="2"/>
              <a:buChar char="§"/>
            </a:pPr>
            <a:r>
              <a:rPr lang="ko-KR" altLang="en-US" sz="1600" u="sng" dirty="0" smtClean="0"/>
              <a:t>리스이용자는 ⑸에서 기술하는 항목이 아닌 다른 무형자산 리스에 </a:t>
            </a:r>
            <a:r>
              <a:rPr lang="en-US" altLang="ko-KR" sz="1600" u="sng" dirty="0" smtClean="0"/>
              <a:t>IFRS 16</a:t>
            </a:r>
            <a:r>
              <a:rPr lang="ko-KR" altLang="en-US" sz="1600" u="sng" dirty="0" smtClean="0"/>
              <a:t>을 적용할 </a:t>
            </a:r>
            <a:r>
              <a:rPr lang="ko-KR" altLang="en-US" sz="1600" u="sng" dirty="0" smtClean="0"/>
              <a:t>수 있으나 반드시 적용해야 하는 것은 아니다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623215" y="5429864"/>
            <a:ext cx="8532948" cy="83099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indent="-182563" fontAlgn="base">
              <a:buFont typeface="Wingdings" pitchFamily="2" charset="2"/>
              <a:buChar char="§"/>
            </a:pPr>
            <a:r>
              <a:rPr lang="en-US" altLang="ko-KR" sz="1600" dirty="0" smtClean="0"/>
              <a:t>IFRS 16</a:t>
            </a:r>
            <a:r>
              <a:rPr lang="ko-KR" altLang="en-US" sz="1600" dirty="0" smtClean="0"/>
              <a:t>을 포트폴리오에 적용하는 경우와 포트폴리오 안에 있는 개별 리스에 적용하는 경우에 재무제표에 미치는 영향이 중요하게 다르지 않을 것이라고 합리적으로 예상하면 특성이 비슷한 리스 포트폴리오에 </a:t>
            </a:r>
            <a:r>
              <a:rPr lang="en-US" altLang="ko-KR" sz="1600" dirty="0" smtClean="0"/>
              <a:t>IFRS 16 </a:t>
            </a:r>
            <a:r>
              <a:rPr lang="ko-KR" altLang="en-US" sz="1600" dirty="0" smtClean="0"/>
              <a:t>적용 가능</a:t>
            </a:r>
            <a:endParaRPr lang="ko-KR" altLang="en-US" sz="1600" dirty="0"/>
          </a:p>
        </p:txBody>
      </p:sp>
      <p:sp>
        <p:nvSpPr>
          <p:cNvPr id="21" name="한쪽 모서리는 잘리고 다른 쪽 모서리는 둥근 사각형 20"/>
          <p:cNvSpPr/>
          <p:nvPr/>
        </p:nvSpPr>
        <p:spPr bwMode="auto">
          <a:xfrm>
            <a:off x="632520" y="1124744"/>
            <a:ext cx="180020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적용 범위</a:t>
            </a:r>
          </a:p>
        </p:txBody>
      </p:sp>
      <p:sp>
        <p:nvSpPr>
          <p:cNvPr id="22" name="한쪽 모서리는 잘리고 다른 쪽 모서리는 둥근 사각형 21"/>
          <p:cNvSpPr/>
          <p:nvPr/>
        </p:nvSpPr>
        <p:spPr bwMode="auto">
          <a:xfrm>
            <a:off x="621887" y="5089071"/>
            <a:ext cx="370841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실무적 </a:t>
            </a:r>
            <a:r>
              <a:rPr lang="ko-KR" altLang="en-US" b="1" dirty="0" err="1" smtClean="0"/>
              <a:t>간편법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포트폴리오 적용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8545" y="115272"/>
            <a:ext cx="38395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적용범위</a:t>
            </a:r>
            <a:r>
              <a:rPr lang="en-US" altLang="ko-KR" sz="2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실무적 </a:t>
            </a:r>
            <a:r>
              <a:rPr lang="ko-KR" altLang="en-US" sz="2600" b="1" dirty="0" err="1" smtClean="0">
                <a:solidFill>
                  <a:schemeClr val="bg1"/>
                </a:solidFill>
              </a:rPr>
              <a:t>간편법</a:t>
            </a:r>
            <a:endParaRPr lang="ko-KR" altLang="en-US" sz="2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45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230223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실무적 </a:t>
            </a:r>
            <a:r>
              <a:rPr lang="ko-KR" altLang="en-US" sz="2600" b="1" dirty="0" err="1" smtClean="0">
                <a:solidFill>
                  <a:schemeClr val="bg1"/>
                </a:solidFill>
              </a:rPr>
              <a:t>간편법</a:t>
            </a:r>
            <a:endParaRPr lang="ko-KR" altLang="en-US" sz="2600" b="1" dirty="0" smtClean="0">
              <a:solidFill>
                <a:schemeClr val="bg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IE3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11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596516" y="1376772"/>
            <a:ext cx="8640960" cy="50167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 fontAlgn="base">
              <a:buAutoNum type="arabicParenR"/>
            </a:pPr>
            <a:r>
              <a:rPr lang="ko-KR" altLang="en-US" sz="1600" b="1" dirty="0" smtClean="0"/>
              <a:t>회사 차량</a:t>
            </a:r>
            <a:endParaRPr lang="en-US" altLang="ko-KR" sz="1600" b="1" dirty="0" smtClean="0"/>
          </a:p>
          <a:p>
            <a:pPr marL="342900" indent="-342900" fontAlgn="base"/>
            <a:endParaRPr lang="ko-KR" altLang="en-US" sz="1600" b="1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여덟 가지 유형의 회사 차량을 사용하고 있으며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유형별로 마스터 리스 약정이 있음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 조건은 마스터 리스 약정마다 다르나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마스터 리스 약정 내의 리스는 서로 비슷함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예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리스 개시일과 종료일이 비슷함</a:t>
            </a:r>
            <a:r>
              <a:rPr lang="en-US" altLang="ko-KR" sz="1600" dirty="0" smtClean="0"/>
              <a:t>)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전체 마스터 리스 약정 중 두 건은 약정이 비슷하며 사용 지역과 차량 유형도 비슷함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/>
            <a:r>
              <a:rPr lang="en-US" altLang="ko-KR" sz="1600" b="1" dirty="0" smtClean="0"/>
              <a:t>2) </a:t>
            </a:r>
            <a:r>
              <a:rPr lang="ko-KR" altLang="en-US" sz="1600" b="1" dirty="0" smtClean="0"/>
              <a:t>트럭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밴</a:t>
            </a:r>
            <a:endParaRPr lang="en-US" altLang="ko-KR" sz="1600" b="1" dirty="0" smtClean="0"/>
          </a:p>
          <a:p>
            <a:pPr marL="180975" indent="-180975" fontAlgn="base"/>
            <a:endParaRPr lang="ko-KR" altLang="en-US" sz="1600" b="1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개별 리스 약정으로 총 </a:t>
            </a:r>
            <a:r>
              <a:rPr lang="en-US" altLang="ko-KR" sz="1600" dirty="0" smtClean="0"/>
              <a:t>6,500</a:t>
            </a:r>
            <a:r>
              <a:rPr lang="ko-KR" altLang="en-US" sz="1600" dirty="0" smtClean="0"/>
              <a:t>건의 리스가 존재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각 트럭 리스는 조건</a:t>
            </a:r>
            <a:r>
              <a:rPr lang="en-US" altLang="ko-KR" sz="1600" dirty="0" smtClean="0"/>
              <a:t>(4</a:t>
            </a:r>
            <a:r>
              <a:rPr lang="ko-KR" altLang="en-US" sz="1600" dirty="0" smtClean="0"/>
              <a:t>년 약정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비슷한 모델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이 비슷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각 밴 리스도 조건</a:t>
            </a:r>
            <a:r>
              <a:rPr lang="en-US" altLang="ko-KR" sz="1600" dirty="0" smtClean="0"/>
              <a:t>(5</a:t>
            </a:r>
            <a:r>
              <a:rPr lang="ko-KR" altLang="en-US" sz="1600" dirty="0" smtClean="0"/>
              <a:t>년 약정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비슷한 모델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이 비슷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42060" y="1506231"/>
            <a:ext cx="8640960" cy="3046988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dirty="0" smtClean="0"/>
              <a:t>IFRS 16</a:t>
            </a:r>
            <a:r>
              <a:rPr lang="ko-KR" altLang="en-US" sz="1600" dirty="0" smtClean="0"/>
              <a:t>을 적용할 때 다음 기준 중 </a:t>
            </a:r>
            <a:r>
              <a:rPr lang="ko-KR" altLang="en-US" sz="1600" b="1" dirty="0" smtClean="0"/>
              <a:t>하나 이상을 충족하면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같은 상대방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또는 그 상대방의 특수관계자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과 </a:t>
            </a:r>
            <a:r>
              <a:rPr lang="ko-KR" altLang="en-US" sz="1600" b="1" dirty="0" smtClean="0"/>
              <a:t>동시에</a:t>
            </a:r>
            <a:r>
              <a:rPr lang="ko-KR" altLang="en-US" sz="1600" dirty="0" smtClean="0"/>
              <a:t> 또는 가까운 시기에 체결한 둘 이상의 계약을 </a:t>
            </a:r>
            <a:r>
              <a:rPr lang="ko-KR" altLang="en-US" sz="1600" b="1" dirty="0" smtClean="0"/>
              <a:t>결합</a:t>
            </a:r>
            <a:r>
              <a:rPr lang="ko-KR" altLang="en-US" sz="1600" dirty="0" smtClean="0"/>
              <a:t>하여</a:t>
            </a:r>
            <a:r>
              <a:rPr lang="ko-KR" altLang="en-US" sz="1600" b="1" dirty="0" smtClean="0"/>
              <a:t> 단일 계약</a:t>
            </a:r>
            <a:r>
              <a:rPr lang="ko-KR" altLang="en-US" sz="1600" dirty="0" smtClean="0"/>
              <a:t>으로 회계처리</a:t>
            </a:r>
          </a:p>
          <a:p>
            <a:pPr marL="265113" indent="-265113" fontAlgn="base">
              <a:lnSpc>
                <a:spcPct val="150000"/>
              </a:lnSpc>
            </a:pPr>
            <a:r>
              <a:rPr lang="ko-KR" altLang="en-US" sz="1600" dirty="0" smtClean="0"/>
              <a:t>⑴ 복수의 계약을 하나의 </a:t>
            </a:r>
            <a:r>
              <a:rPr lang="ko-KR" altLang="en-US" sz="1600" b="1" dirty="0" smtClean="0"/>
              <a:t>전체적인 상업적 목적으로 일괄 협상</a:t>
            </a:r>
            <a:r>
              <a:rPr lang="ko-KR" altLang="en-US" sz="1600" dirty="0" smtClean="0"/>
              <a:t>하며 그 </a:t>
            </a:r>
            <a:r>
              <a:rPr lang="ko-KR" altLang="en-US" sz="1600" b="1" dirty="0" smtClean="0"/>
              <a:t>목적은 계약을 함께 고려</a:t>
            </a:r>
            <a:r>
              <a:rPr lang="ko-KR" altLang="en-US" sz="1600" dirty="0" smtClean="0"/>
              <a:t>하지 않으면 이해할 수 없다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marL="265113" indent="-265113" fontAlgn="base">
              <a:lnSpc>
                <a:spcPct val="150000"/>
              </a:lnSpc>
            </a:pPr>
            <a:r>
              <a:rPr lang="ko-KR" altLang="en-US" sz="1600" dirty="0" smtClean="0"/>
              <a:t>⑵ 한 계약에서 지급하는 </a:t>
            </a:r>
            <a:r>
              <a:rPr lang="ko-KR" altLang="en-US" sz="1600" b="1" dirty="0" smtClean="0"/>
              <a:t>대가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금액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는 다른 계약의 가격이나 수행에 따라 달라진다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marL="265113" indent="-265113" fontAlgn="base">
              <a:lnSpc>
                <a:spcPct val="150000"/>
              </a:lnSpc>
            </a:pPr>
            <a:r>
              <a:rPr lang="ko-KR" altLang="en-US" sz="1600" dirty="0" smtClean="0"/>
              <a:t>⑶ 계약에서 이전하는 </a:t>
            </a:r>
            <a:r>
              <a:rPr lang="ko-KR" altLang="en-US" sz="1600" b="1" dirty="0" smtClean="0"/>
              <a:t>기초자산 사용권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또는 각 계약에서 이전하는 기초자산 사용권의 일부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은 </a:t>
            </a:r>
            <a:r>
              <a:rPr lang="ko-KR" altLang="en-US" sz="1600" b="1" dirty="0" smtClean="0"/>
              <a:t>단일 리스요소</a:t>
            </a:r>
            <a:r>
              <a:rPr lang="ko-KR" altLang="en-US" sz="1600" dirty="0" smtClean="0"/>
              <a:t>를 구성한다</a:t>
            </a:r>
            <a:r>
              <a:rPr lang="en-US" altLang="ko-KR" sz="1600" dirty="0" smtClean="0"/>
              <a:t>. </a:t>
            </a:r>
            <a:endParaRPr lang="ko-KR" altLang="en-US" sz="1600" dirty="0"/>
          </a:p>
        </p:txBody>
      </p:sp>
      <p:sp>
        <p:nvSpPr>
          <p:cNvPr id="3" name="한쪽 모서리는 잘리고 다른 쪽 모서리는 둥근 사각형 2"/>
          <p:cNvSpPr/>
          <p:nvPr/>
        </p:nvSpPr>
        <p:spPr bwMode="auto">
          <a:xfrm>
            <a:off x="632520" y="1160748"/>
            <a:ext cx="158417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계약의 결합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계약의 결합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32520" y="1448780"/>
            <a:ext cx="8604956" cy="1446550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indent="-182563" fontAlgn="base">
              <a:buFont typeface="Wingdings" pitchFamily="2" charset="2"/>
              <a:buChar char="§"/>
            </a:pPr>
            <a:r>
              <a:rPr lang="ko-KR" altLang="en-US" sz="1600" dirty="0" smtClean="0"/>
              <a:t>예외 규정 적용은 선택사항</a:t>
            </a:r>
          </a:p>
          <a:p>
            <a:pPr marL="182563" indent="-182563" fontAlgn="base">
              <a:buFont typeface="Wingdings" pitchFamily="2" charset="2"/>
              <a:buChar char="§"/>
            </a:pPr>
            <a:r>
              <a:rPr lang="ko-KR" altLang="en-US" sz="1600" dirty="0" smtClean="0"/>
              <a:t>회계처리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⇰ </a:t>
            </a:r>
            <a:r>
              <a:rPr lang="en-US" altLang="ko-KR" sz="1600" dirty="0" smtClean="0"/>
              <a:t>IAS 17</a:t>
            </a:r>
            <a:r>
              <a:rPr lang="ko-KR" altLang="en-US" sz="1600" dirty="0" smtClean="0"/>
              <a:t>의 운용리스 회계처리와 유사</a:t>
            </a:r>
          </a:p>
          <a:p>
            <a:pPr marL="358775" indent="-176213" fontAlgn="base">
              <a:buFont typeface="Arial" pitchFamily="34" charset="0"/>
              <a:buChar char="•"/>
            </a:pPr>
            <a:r>
              <a:rPr lang="ko-KR" altLang="en-US" sz="1600" dirty="0" smtClean="0"/>
              <a:t>자산과 부채를 인식하지 않음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선급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발생 </a:t>
            </a:r>
            <a:r>
              <a:rPr lang="ko-KR" altLang="en-US" sz="1600" dirty="0" err="1" smtClean="0"/>
              <a:t>리스료</a:t>
            </a:r>
            <a:r>
              <a:rPr lang="ko-KR" altLang="en-US" sz="1600" dirty="0" smtClean="0"/>
              <a:t> 제외</a:t>
            </a:r>
            <a:r>
              <a:rPr lang="en-US" altLang="ko-KR" sz="1600" dirty="0" smtClean="0"/>
              <a:t>),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리스료를</a:t>
            </a:r>
            <a:r>
              <a:rPr lang="ko-KR" altLang="en-US" sz="1600" dirty="0" smtClean="0"/>
              <a:t> 리스기간에 걸쳐 비용 인식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일반적 정액</a:t>
            </a:r>
            <a:r>
              <a:rPr lang="en-US" altLang="ko-KR" sz="1600" dirty="0" smtClean="0"/>
              <a:t>) </a:t>
            </a:r>
          </a:p>
          <a:p>
            <a:pPr marL="358775" indent="-176213" fontAlgn="base">
              <a:buFont typeface="Arial" pitchFamily="34" charset="0"/>
              <a:buChar char="•"/>
            </a:pPr>
            <a:endParaRPr lang="en-US" altLang="ko-KR" sz="800" dirty="0" smtClean="0"/>
          </a:p>
          <a:p>
            <a:pPr marL="182563" indent="-182563" fontAlgn="base">
              <a:buFont typeface="Wingdings" pitchFamily="2" charset="2"/>
              <a:buChar char="§"/>
            </a:pPr>
            <a:r>
              <a:rPr lang="ko-KR" altLang="en-US" sz="1600" dirty="0" smtClean="0"/>
              <a:t>주석 공시</a:t>
            </a:r>
            <a:r>
              <a:rPr lang="en-US" altLang="ko-KR" sz="1600" dirty="0" smtClean="0"/>
              <a:t>:</a:t>
            </a:r>
            <a:r>
              <a:rPr lang="ko-KR" altLang="en-US" sz="1600" dirty="0" smtClean="0"/>
              <a:t> 각 예외 규정과 관련된 비용 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632520" y="5769260"/>
            <a:ext cx="47165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dirty="0" smtClean="0"/>
              <a:t>* class </a:t>
            </a:r>
            <a:r>
              <a:rPr lang="ko-KR" altLang="en-US" sz="1200" dirty="0" smtClean="0"/>
              <a:t>기업의 영업에서 특성과 용도가 비슷한 기초자산의 집합</a:t>
            </a:r>
            <a:endParaRPr lang="ko-KR" altLang="en-US" sz="1200" dirty="0"/>
          </a:p>
        </p:txBody>
      </p:sp>
      <p:sp>
        <p:nvSpPr>
          <p:cNvPr id="7" name="한쪽 모서리는 잘리고 다른 쪽 모서리는 둥근 사각형 6"/>
          <p:cNvSpPr/>
          <p:nvPr/>
        </p:nvSpPr>
        <p:spPr bwMode="auto">
          <a:xfrm>
            <a:off x="632520" y="1124744"/>
            <a:ext cx="291632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리스이용자의 인식 예외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8545" y="115272"/>
            <a:ext cx="16353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인식 예외</a:t>
            </a:r>
            <a:endParaRPr lang="en-US" altLang="ko-KR" sz="2600" b="1" dirty="0" smtClean="0">
              <a:solidFill>
                <a:schemeClr val="bg1"/>
              </a:solidFill>
            </a:endParaRPr>
          </a:p>
          <a:p>
            <a:endParaRPr lang="ko-KR" altLang="en-US" sz="2600" b="1" dirty="0" smtClean="0">
              <a:solidFill>
                <a:schemeClr val="bg1"/>
              </a:solidFill>
            </a:endParaRPr>
          </a:p>
        </p:txBody>
      </p:sp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32520" y="3068960"/>
          <a:ext cx="8640960" cy="2618399"/>
        </p:xfrm>
        <a:graphic>
          <a:graphicData uri="http://schemas.openxmlformats.org/drawingml/2006/table">
            <a:tbl>
              <a:tblPr/>
              <a:tblGrid>
                <a:gridCol w="3384376"/>
                <a:gridCol w="216024"/>
                <a:gridCol w="5040560"/>
              </a:tblGrid>
              <a:tr h="2896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단기리스 인식 예외</a:t>
                      </a: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소액자산 리스 인식 예외</a:t>
                      </a: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2302677"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리스기간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(reasonably certain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이내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기초자산 분류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(Class)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별 적용 선택</a:t>
                      </a: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매수선택권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적용 불가</a:t>
                      </a: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기초자산이 새것일 때의 가치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(BC 100, US$5,000)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에 기초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절대적 기준 평가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중요성 기준과 별도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소액자산의 조건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(&amp;)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446088" marR="0" indent="-446088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kern="0" spc="-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① 리스이용자가 </a:t>
                      </a:r>
                      <a:r>
                        <a:rPr lang="ko-KR" altLang="en-US" sz="1600" kern="0" spc="-1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기초자산 그 자체나 쉽게 구할 수 있는 다른 자원과 함께 사용하여 </a:t>
                      </a:r>
                      <a:r>
                        <a:rPr lang="ko-KR" altLang="en-US" sz="1600" kern="0" spc="-100" baseline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효익을</a:t>
                      </a:r>
                      <a:r>
                        <a:rPr lang="ko-KR" altLang="en-US" sz="1600" kern="0" spc="-1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얻을 수 있다</a:t>
                      </a:r>
                    </a:p>
                    <a:p>
                      <a:pPr marL="446088" marR="0" indent="-446088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② 기초자산이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다른 자산에 대한 의존도나 상호관련성이 매우 높지 않다</a:t>
                      </a: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리스별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적용 선택</a:t>
                      </a:r>
                    </a:p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전대리스 계약에서 상위 리스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적용 불가</a:t>
                      </a:r>
                    </a:p>
                  </a:txBody>
                  <a:tcPr marL="64770" marR="64770" marT="35941" marB="35941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45" y="115272"/>
            <a:ext cx="16353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인식 예외</a:t>
            </a:r>
            <a:endParaRPr lang="en-US" altLang="ko-KR" sz="2600" b="1" dirty="0" smtClean="0">
              <a:solidFill>
                <a:schemeClr val="bg1"/>
              </a:solidFill>
            </a:endParaRPr>
          </a:p>
          <a:p>
            <a:endParaRPr lang="ko-KR" altLang="en-US" sz="2600" b="1" dirty="0" smtClean="0">
              <a:solidFill>
                <a:schemeClr val="bg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14269" y="1050937"/>
            <a:ext cx="3547394" cy="338554"/>
            <a:chOff x="614269" y="1050937"/>
            <a:chExt cx="3547394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IE3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614269" y="1050937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11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16904" y="1369585"/>
          <a:ext cx="8656576" cy="4043172"/>
        </p:xfrm>
        <a:graphic>
          <a:graphicData uri="http://schemas.openxmlformats.org/drawingml/2006/table">
            <a:tbl>
              <a:tblPr/>
              <a:tblGrid>
                <a:gridCol w="3616016"/>
                <a:gridCol w="1404156"/>
                <a:gridCol w="1260140"/>
                <a:gridCol w="1260140"/>
                <a:gridCol w="1116124"/>
              </a:tblGrid>
              <a:tr h="4827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새것 기준 소액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?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효익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의존도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상호관련성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인식 예외 적용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개별 종업원이 사용하는 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IT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장비</a:t>
                      </a:r>
                      <a:r>
                        <a:rPr lang="en-US" altLang="ko-KR" sz="1600" kern="100" spc="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예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노트북 컴퓨터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프린터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이동전화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155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소형 사무용가구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정수기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155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i="1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자동차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marL="180975" marR="0" lvl="0" indent="-180975" algn="just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서버의 저장 용량을 늘리는 많은 개별 모듈을 포함한 </a:t>
                      </a:r>
                      <a:r>
                        <a:rPr lang="ko-KR" altLang="en-US" sz="1600" i="1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서버 </a:t>
                      </a:r>
                      <a:endParaRPr lang="en-US" altLang="ko-KR" sz="1600" i="1" kern="10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361950" marR="0" lvl="0" indent="-361950" algn="just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600" i="1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 -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서버 내의 모듈</a:t>
                      </a: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개별적으로 소액 자산에 해당</a:t>
                      </a:r>
                      <a:endParaRPr lang="en-US" altLang="ko-KR" sz="1600" kern="10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361950" marR="0" lvl="0" indent="-361950" algn="just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  -</a:t>
                      </a:r>
                      <a:r>
                        <a:rPr lang="en-US" altLang="ko-KR" sz="1600" kern="100" spc="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600" kern="10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각 모듈이 서버의 다른 부분과 상호관련성이 매우 높다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32520" y="1448780"/>
            <a:ext cx="8640960" cy="83099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dirty="0" smtClean="0"/>
              <a:t>대가와 교환하여 ①</a:t>
            </a:r>
            <a:r>
              <a:rPr lang="ko-KR" altLang="en-US" sz="1600" b="1" u="sng" dirty="0" smtClean="0"/>
              <a:t>식별되는 자산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기초자산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의 ②</a:t>
            </a:r>
            <a:r>
              <a:rPr lang="ko-KR" altLang="en-US" sz="1600" b="1" u="sng" dirty="0" smtClean="0"/>
              <a:t>사용</a:t>
            </a:r>
            <a:r>
              <a:rPr lang="en-US" altLang="ko-KR" sz="1600" b="1" u="sng" dirty="0" smtClean="0"/>
              <a:t>(</a:t>
            </a:r>
            <a:r>
              <a:rPr lang="ko-KR" altLang="en-US" sz="1600" b="1" u="sng" dirty="0" smtClean="0"/>
              <a:t>통제</a:t>
            </a:r>
            <a:r>
              <a:rPr lang="en-US" altLang="ko-KR" sz="1600" b="1" u="sng" dirty="0" smtClean="0"/>
              <a:t>)</a:t>
            </a:r>
            <a:r>
              <a:rPr lang="ko-KR" altLang="en-US" sz="1600" b="1" u="sng" dirty="0" smtClean="0"/>
              <a:t>권</a:t>
            </a:r>
            <a:r>
              <a:rPr lang="ko-KR" altLang="en-US" sz="1600" dirty="0" smtClean="0"/>
              <a:t>을 일정 기간 이전하는 계약이나 계약의 일부</a:t>
            </a:r>
            <a:endParaRPr lang="ko-KR" altLang="en-US" sz="1600" dirty="0"/>
          </a:p>
        </p:txBody>
      </p:sp>
      <p:sp>
        <p:nvSpPr>
          <p:cNvPr id="8" name="한쪽 모서리는 잘리고 다른 쪽 모서리는 둥근 사각형 7"/>
          <p:cNvSpPr/>
          <p:nvPr/>
        </p:nvSpPr>
        <p:spPr bwMode="auto">
          <a:xfrm>
            <a:off x="632520" y="1124744"/>
            <a:ext cx="126014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 </a:t>
            </a:r>
            <a:r>
              <a:rPr lang="en-US" altLang="ko-KR" b="1" dirty="0" smtClean="0"/>
              <a:t>?</a:t>
            </a:r>
            <a:endParaRPr lang="ko-KR" altLang="en-US" b="1" dirty="0" smtClean="0"/>
          </a:p>
        </p:txBody>
      </p:sp>
      <p:sp>
        <p:nvSpPr>
          <p:cNvPr id="9" name="한쪽 모서리는 잘리고 다른 쪽 모서리는 둥근 사각형 8"/>
          <p:cNvSpPr/>
          <p:nvPr/>
        </p:nvSpPr>
        <p:spPr bwMode="auto">
          <a:xfrm>
            <a:off x="632520" y="2636912"/>
            <a:ext cx="2052228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①식별되는 자산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32520" y="4941168"/>
          <a:ext cx="8784976" cy="936104"/>
        </p:xfrm>
        <a:graphic>
          <a:graphicData uri="http://schemas.openxmlformats.org/drawingml/2006/table">
            <a:tbl>
              <a:tblPr/>
              <a:tblGrid>
                <a:gridCol w="4212468"/>
                <a:gridCol w="4572508"/>
              </a:tblGrid>
              <a:tr h="323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2890" algn="l"/>
                        </a:tabLs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대체할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수 있는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능력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예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 자산을 쉽게 구할 수 있고 고객이 대체를 막지 못함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&amp;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20040" marR="0" indent="-32004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2890" algn="l"/>
                        </a:tabLs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행사로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을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얻을 수 있음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>
                  <a:txBody>
                    <a:bodyPr/>
                    <a:lstStyle/>
                    <a:p>
                      <a:pPr marL="320040" marR="0" indent="-32004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대체 </a:t>
                      </a:r>
                      <a:r>
                        <a:rPr lang="ko-KR" altLang="en-US" sz="13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</a:t>
                      </a: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&gt;</a:t>
                      </a: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 </a:t>
                      </a: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96516" y="3789040"/>
            <a:ext cx="8676964" cy="830997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63525" algn="l"/>
              </a:tabLst>
            </a:pPr>
            <a:r>
              <a:rPr kumimoji="1" 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공급자의 실질적 </a:t>
            </a:r>
            <a:r>
              <a:rPr kumimoji="1" lang="ko-KR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대체권</a:t>
            </a:r>
            <a:r>
              <a:rPr kumimoji="1" 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사용기간 내내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=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식별되는 자산이 없음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525" algn="l"/>
              </a:tabLs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계약 약정시점에 판단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쉽게 판단할 수 없으면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대체권이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실질적이지 않다고 간주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8524" y="6057292"/>
            <a:ext cx="8568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263525" algn="l"/>
              </a:tabLst>
            </a:pPr>
            <a:r>
              <a:rPr kumimoji="1" lang="en-US" altLang="ko-KR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* </a:t>
            </a:r>
            <a:r>
              <a:rPr kumimoji="1" lang="ko-KR" altLang="en-US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물리적으로 구분되면 더 큰 자산의 일부도 식별되는 자산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en-US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건물의 한 층 ○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광케이블 용량의 일부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×)</a:t>
            </a:r>
            <a:endParaRPr kumimoji="1" lang="en-US" altLang="ko-KR" sz="14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620058" y="2978343"/>
          <a:ext cx="8653422" cy="756229"/>
        </p:xfrm>
        <a:graphic>
          <a:graphicData uri="http://schemas.openxmlformats.org/drawingml/2006/table">
            <a:tbl>
              <a:tblPr/>
              <a:tblGrid>
                <a:gridCol w="3756878"/>
                <a:gridCol w="504056"/>
                <a:gridCol w="4392488"/>
              </a:tblGrid>
              <a:tr h="32364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분명히 특정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or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암묵적 특정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ED1"/>
                    </a:solidFill>
                  </a:tcPr>
                </a:tc>
              </a:tr>
              <a:tr h="37903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예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시리얼넘버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i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2420" marR="0" indent="-3124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예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계약조건을 충족하기 위해 사용할 수 있는 단 하나의 자산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484948" y="2528900"/>
            <a:ext cx="4716524" cy="7386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82563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b="1" dirty="0" smtClean="0"/>
              <a:t>누가</a:t>
            </a:r>
            <a:r>
              <a:rPr lang="ko-KR" altLang="en-US" sz="1400" dirty="0" smtClean="0"/>
              <a:t> 사용기간 내내 </a:t>
            </a:r>
            <a:endParaRPr lang="en-US" altLang="ko-KR" sz="1400" dirty="0" smtClean="0"/>
          </a:p>
          <a:p>
            <a:pPr marL="182563" indent="-182563" fontAlgn="base">
              <a:lnSpc>
                <a:spcPct val="150000"/>
              </a:lnSpc>
            </a:pPr>
            <a:r>
              <a:rPr lang="en-US" altLang="ko-KR" sz="1400" dirty="0" smtClean="0"/>
              <a:t>   </a:t>
            </a:r>
            <a:r>
              <a:rPr lang="ko-KR" altLang="en-US" sz="1400" dirty="0" smtClean="0"/>
              <a:t>자산의 </a:t>
            </a:r>
            <a:r>
              <a:rPr lang="ko-KR" altLang="en-US" sz="1400" b="1" dirty="0" smtClean="0"/>
              <a:t>사용 방법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목적을 지시</a:t>
            </a:r>
            <a:r>
              <a:rPr lang="ko-KR" altLang="en-US" sz="1400" dirty="0" smtClean="0"/>
              <a:t>하는가</a:t>
            </a:r>
            <a:r>
              <a:rPr lang="en-US" altLang="ko-KR" sz="1400" dirty="0" smtClean="0"/>
              <a:t>(</a:t>
            </a:r>
            <a:r>
              <a:rPr lang="ko-KR" altLang="en-US" sz="1400" b="1" dirty="0" smtClean="0"/>
              <a:t>바꿀</a:t>
            </a:r>
            <a:r>
              <a:rPr lang="ko-KR" altLang="en-US" sz="1400" dirty="0" smtClean="0"/>
              <a:t> 수 있나</a:t>
            </a:r>
            <a:r>
              <a:rPr lang="en-US" altLang="ko-KR" sz="1400" dirty="0" smtClean="0"/>
              <a:t>)?</a:t>
            </a:r>
            <a:endParaRPr lang="ko-KR" altLang="en-US" sz="14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388604" y="3356992"/>
          <a:ext cx="7884876" cy="1466708"/>
        </p:xfrm>
        <a:graphic>
          <a:graphicData uri="http://schemas.openxmlformats.org/drawingml/2006/table">
            <a:tbl>
              <a:tblPr/>
              <a:tblGrid>
                <a:gridCol w="2160240"/>
                <a:gridCol w="3599634"/>
                <a:gridCol w="540826"/>
                <a:gridCol w="1584176"/>
              </a:tblGrid>
              <a:tr h="30931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2890" algn="l"/>
                        </a:tabLs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 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사용을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지시할 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권리를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가짐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9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i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20040" marR="0" indent="-32004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20040" marR="0" indent="-32004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278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2890" algn="l"/>
                        </a:tabLs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결정이 미리 내려짐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  <a:ea typeface="맑은 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§"/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고객이 사용기간 내내 자산을 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운용할 권리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를 가진다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2563" marR="0" lvl="0" indent="-182563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§"/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고객이 사용 방법 및 목적을 미리 결정하는 방법으로 자산을 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설계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하였다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⇰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⇰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32520" y="5069214"/>
            <a:ext cx="8640960" cy="1354217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63525" algn="l"/>
              </a:tabLst>
            </a:pP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고객이 자산의 사용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방법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/</a:t>
            </a: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목적을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바꿀 수</a:t>
            </a: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있다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=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고객이 자산의 사용 방법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/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목적을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지시할 권리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가 있다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.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63525" algn="l"/>
              </a:tabLst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변경에 가장 관련성 있는 의사결정권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*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을 고려하여 판단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3525" algn="l"/>
              </a:tabLst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*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산출물 유형 변경 권리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생산시기 변경 권리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생산장소 변경 권리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생산 여부나 생산량 변경 권리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맑은 고딕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3525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63525" algn="l"/>
              </a:tabLst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공급자의 자산 등을 보호하기 위한 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방어권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은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사용권의 범위를 정하지만 고객의 자산 사용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지시권을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막지 못함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한쪽 모서리는 잘리고 다른 쪽 모서리는 둥근 사각형 8"/>
          <p:cNvSpPr/>
          <p:nvPr/>
        </p:nvSpPr>
        <p:spPr bwMode="auto">
          <a:xfrm>
            <a:off x="632520" y="1124744"/>
            <a:ext cx="176419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②사용통제권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32520" y="1448781"/>
          <a:ext cx="3852428" cy="1814322"/>
        </p:xfrm>
        <a:graphic>
          <a:graphicData uri="http://schemas.openxmlformats.org/drawingml/2006/table">
            <a:tbl>
              <a:tblPr/>
              <a:tblGrid>
                <a:gridCol w="3852428"/>
              </a:tblGrid>
              <a:tr h="69864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자산 사용으로 생기는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경제적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효익의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대부분</a:t>
                      </a:r>
                      <a:r>
                        <a:rPr lang="en-US" altLang="ko-KR" sz="1600" b="1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(substantially all)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을 얻을 권리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ED"/>
                    </a:solidFill>
                  </a:tcPr>
                </a:tc>
              </a:tr>
              <a:tr h="2713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0" spc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&amp;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15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식별되는 자산의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사용을 지시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할 권리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함초롬바탕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2396716" y="1088740"/>
            <a:ext cx="16738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사용기간 내내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endParaRPr lang="ko-KR" altLang="en-US" sz="1600" dirty="0"/>
          </a:p>
        </p:txBody>
      </p:sp>
      <p:sp>
        <p:nvSpPr>
          <p:cNvPr id="12" name="타원 11"/>
          <p:cNvSpPr/>
          <p:nvPr/>
        </p:nvSpPr>
        <p:spPr>
          <a:xfrm>
            <a:off x="7797316" y="3356992"/>
            <a:ext cx="1368152" cy="144016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14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pSp>
        <p:nvGrpSpPr>
          <p:cNvPr id="36" name="그룹 48"/>
          <p:cNvGrpSpPr/>
          <p:nvPr/>
        </p:nvGrpSpPr>
        <p:grpSpPr>
          <a:xfrm>
            <a:off x="1226588" y="727038"/>
            <a:ext cx="7938878" cy="5654290"/>
            <a:chOff x="1101505" y="84816"/>
            <a:chExt cx="4885194" cy="6441345"/>
          </a:xfrm>
        </p:grpSpPr>
        <p:sp>
          <p:nvSpPr>
            <p:cNvPr id="37" name="직사각형 9"/>
            <p:cNvSpPr txBox="1"/>
            <p:nvPr/>
          </p:nvSpPr>
          <p:spPr>
            <a:xfrm>
              <a:off x="1723884" y="216080"/>
              <a:ext cx="2592973" cy="298025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ko-KR" sz="1100" b="1" dirty="0">
                  <a:ea typeface="맑은 고딕" pitchFamily="50" charset="-127"/>
                  <a:sym typeface="Wingdings"/>
                </a:rPr>
                <a:t>식별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되는</a:t>
              </a:r>
              <a:r>
                <a:rPr lang="ko-KR" altLang="ko-KR" sz="1100" b="1" dirty="0">
                  <a:ea typeface="굴림체"/>
                  <a:sym typeface="Wingdings"/>
                </a:rPr>
                <a:t>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자산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이 있는가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?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38" name="직사각형 12"/>
            <p:cNvSpPr txBox="1"/>
            <p:nvPr/>
          </p:nvSpPr>
          <p:spPr>
            <a:xfrm>
              <a:off x="1723885" y="925637"/>
              <a:ext cx="2592972" cy="490865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ko-KR" sz="1100" dirty="0">
                  <a:ea typeface="맑은 고딕" pitchFamily="50" charset="-127"/>
                  <a:sym typeface="Wingdings"/>
                </a:rPr>
                <a:t>자산의 사용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에서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생기는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경제적 </a:t>
              </a:r>
              <a:r>
                <a:rPr lang="ko-KR" altLang="ko-KR" sz="1100" b="1" dirty="0" err="1">
                  <a:ea typeface="맑은 고딕" pitchFamily="50" charset="-127"/>
                  <a:sym typeface="Wingdings"/>
                </a:rPr>
                <a:t>효익</a:t>
              </a:r>
              <a:r>
                <a:rPr lang="ko-KR" altLang="en-US" sz="1100" b="1" dirty="0" err="1">
                  <a:ea typeface="맑은 고딕" pitchFamily="50" charset="-127"/>
                  <a:sym typeface="Wingdings"/>
                </a:rPr>
                <a:t>의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대부분을 </a:t>
              </a:r>
              <a:endParaRPr lang="en-US" altLang="ko-KR" sz="1100" b="1" dirty="0" smtClean="0"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en-US" sz="1100" b="1" dirty="0" smtClean="0">
                  <a:ea typeface="맑은 고딕" pitchFamily="50" charset="-127"/>
                  <a:sym typeface="Wingdings"/>
                </a:rPr>
                <a:t>얻을</a:t>
              </a:r>
              <a:r>
                <a:rPr lang="ko-KR" altLang="ko-KR" sz="1100" b="1" dirty="0" smtClean="0">
                  <a:ea typeface="맑은 고딕" pitchFamily="50" charset="-127"/>
                  <a:sym typeface="Wingdings"/>
                </a:rPr>
                <a:t> 권리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를</a:t>
              </a:r>
              <a:r>
                <a:rPr lang="en-US" altLang="ko-KR" sz="1100" dirty="0" smtClean="0">
                  <a:ea typeface="맑은 고딕" pitchFamily="50" charset="-127"/>
                  <a:sym typeface="Wingdings"/>
                </a:rPr>
                <a:t> 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사용기간</a:t>
              </a:r>
              <a:r>
                <a:rPr lang="en-US" altLang="ko-KR" sz="1100" dirty="0" smtClean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내내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고객이 가지는가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?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39" name="직사각형 13"/>
            <p:cNvSpPr txBox="1"/>
            <p:nvPr/>
          </p:nvSpPr>
          <p:spPr>
            <a:xfrm>
              <a:off x="1723885" y="3547544"/>
              <a:ext cx="2592972" cy="490865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공급자는 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운용 지시를 변경할 권리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가 없으며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,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</a:t>
              </a:r>
              <a:endParaRPr lang="en-US" altLang="ko-KR" sz="1100" dirty="0" smtClean="0"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고객이 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사용기간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내내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자산을 운용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할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권리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를 가지는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가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?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40" name="직사각형 14"/>
            <p:cNvSpPr txBox="1"/>
            <p:nvPr/>
          </p:nvSpPr>
          <p:spPr>
            <a:xfrm>
              <a:off x="1723885" y="1885217"/>
              <a:ext cx="2592972" cy="683705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ko-KR" sz="1100" dirty="0">
                  <a:ea typeface="맑은 고딕" pitchFamily="50" charset="-127"/>
                  <a:sym typeface="Wingdings"/>
                </a:rPr>
                <a:t>고객이나 공급자가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사용기간</a:t>
              </a:r>
              <a:r>
                <a:rPr lang="en-US" altLang="ko-KR" sz="1100" b="1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내내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자산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을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</a:t>
              </a:r>
              <a:endParaRPr lang="en-US" altLang="ko-KR" sz="1100" b="1" dirty="0" smtClean="0"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ko-KR" sz="1100" b="1" dirty="0" smtClean="0">
                  <a:ea typeface="맑은 고딕" pitchFamily="50" charset="-127"/>
                  <a:sym typeface="Wingdings"/>
                </a:rPr>
                <a:t>사용</a:t>
              </a:r>
              <a:r>
                <a:rPr lang="ko-KR" altLang="en-US" sz="1100" b="1" dirty="0" smtClean="0">
                  <a:ea typeface="맑은 고딕" pitchFamily="50" charset="-127"/>
                  <a:sym typeface="Wingdings"/>
                </a:rPr>
                <a:t>하는</a:t>
              </a:r>
              <a:r>
                <a:rPr lang="ko-KR" altLang="ko-KR" sz="1100" b="1" dirty="0" smtClean="0">
                  <a:ea typeface="맑은 고딕" pitchFamily="50" charset="-127"/>
                  <a:sym typeface="Wingdings"/>
                </a:rPr>
                <a:t>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방법</a:t>
              </a:r>
              <a:r>
                <a:rPr lang="en-US" altLang="ko-KR" sz="1100" b="1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및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목적을 지시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할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 권리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를 가지는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가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? </a:t>
              </a:r>
              <a:endParaRPr lang="en-US" altLang="ko-KR" sz="1100" dirty="0" smtClean="0"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아니면 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둘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다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그러한 권리가 없는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가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?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41" name="직사각형 15"/>
            <p:cNvSpPr txBox="1"/>
            <p:nvPr/>
          </p:nvSpPr>
          <p:spPr>
            <a:xfrm>
              <a:off x="1723885" y="4760746"/>
              <a:ext cx="2592972" cy="490865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ko-KR" sz="1100" dirty="0">
                  <a:ea typeface="맑은 고딕" pitchFamily="50" charset="-127"/>
                  <a:sym typeface="Wingdings"/>
                </a:rPr>
                <a:t>사용기간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내내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자산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을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사용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하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는 방법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및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목적을 </a:t>
              </a:r>
              <a:endParaRPr lang="en-US" altLang="ko-KR" sz="1100" dirty="0" smtClean="0"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미리 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결정하는 방법으로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고객이 자산을 설계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하는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가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?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>
              <a:off x="2185934" y="5690133"/>
              <a:ext cx="1670687" cy="83602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ko-KR" altLang="ko-KR" sz="1200" b="1" dirty="0">
                  <a:solidFill>
                    <a:schemeClr val="tx1"/>
                  </a:solidFill>
                  <a:ea typeface="맑은 고딕" pitchFamily="50" charset="-127"/>
                  <a:sym typeface="Wingdings"/>
                </a:rPr>
                <a:t>계약은 리스를 </a:t>
              </a:r>
              <a:r>
                <a:rPr lang="ko-KR" altLang="ko-KR" sz="1200" b="1" dirty="0" smtClean="0">
                  <a:solidFill>
                    <a:schemeClr val="tx1"/>
                  </a:solidFill>
                  <a:ea typeface="맑은 고딕" pitchFamily="50" charset="-127"/>
                  <a:sym typeface="Wingdings"/>
                </a:rPr>
                <a:t>포함</a:t>
              </a:r>
              <a:endParaRPr lang="ko-KR" altLang="ko-KR" sz="1200" b="1" dirty="0">
                <a:solidFill>
                  <a:schemeClr val="tx1"/>
                </a:solidFill>
                <a:ea typeface="맑은 고딕" pitchFamily="50" charset="-127"/>
                <a:sym typeface="Wingdings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4299316" y="5762160"/>
              <a:ext cx="1687383" cy="7640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ko-KR" altLang="ko-KR" sz="1200" b="1" dirty="0">
                  <a:solidFill>
                    <a:schemeClr val="tx1"/>
                  </a:solidFill>
                  <a:ea typeface="맑은 고딕" pitchFamily="50" charset="-127"/>
                  <a:sym typeface="Wingdings"/>
                </a:rPr>
                <a:t>계약은 리스를 </a:t>
              </a:r>
              <a:endParaRPr lang="en-US" altLang="ko-KR" sz="1200" b="1" dirty="0" smtClean="0">
                <a:solidFill>
                  <a:schemeClr val="tx1"/>
                </a:solidFill>
                <a:ea typeface="맑은 고딕" pitchFamily="50" charset="-127"/>
                <a:sym typeface="Wingdings"/>
              </a:endParaRPr>
            </a:p>
            <a:p>
              <a:pPr algn="ctr"/>
              <a:r>
                <a:rPr lang="ko-KR" altLang="ko-KR" sz="1200" b="1" dirty="0" smtClean="0">
                  <a:solidFill>
                    <a:schemeClr val="tx1"/>
                  </a:solidFill>
                  <a:ea typeface="맑은 고딕" pitchFamily="50" charset="-127"/>
                  <a:sym typeface="Wingdings"/>
                </a:rPr>
                <a:t>포함하지 </a:t>
              </a:r>
              <a:r>
                <a:rPr lang="ko-KR" altLang="ko-KR" sz="1200" b="1" dirty="0">
                  <a:solidFill>
                    <a:schemeClr val="tx1"/>
                  </a:solidFill>
                  <a:ea typeface="맑은 고딕" pitchFamily="50" charset="-127"/>
                  <a:sym typeface="Wingdings"/>
                </a:rPr>
                <a:t>않음</a:t>
              </a:r>
            </a:p>
          </p:txBody>
        </p:sp>
        <p:sp>
          <p:nvSpPr>
            <p:cNvPr id="44" name="직사각형 19"/>
            <p:cNvSpPr txBox="1"/>
            <p:nvPr/>
          </p:nvSpPr>
          <p:spPr>
            <a:xfrm>
              <a:off x="3022733" y="2779137"/>
              <a:ext cx="1654240" cy="49086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r>
                <a:rPr lang="ko-KR" altLang="en-US" sz="1100" dirty="0">
                  <a:ea typeface="맑은 고딕" pitchFamily="50" charset="-127"/>
                  <a:sym typeface="Wingdings"/>
                </a:rPr>
                <a:t>둘 다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그 권리가 없으면 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자산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을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</a:t>
              </a:r>
              <a:endParaRPr lang="en-US" altLang="ko-KR" sz="1100" dirty="0" smtClean="0">
                <a:ea typeface="맑은 고딕" pitchFamily="50" charset="-127"/>
                <a:sym typeface="Wingdings"/>
              </a:endParaRPr>
            </a:p>
            <a:p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사용</a:t>
              </a:r>
              <a:r>
                <a:rPr lang="ko-KR" altLang="en-US" sz="1100" dirty="0" smtClean="0">
                  <a:ea typeface="맑은 고딕" pitchFamily="50" charset="-127"/>
                  <a:sym typeface="Wingdings"/>
                </a:rPr>
                <a:t>하</a:t>
              </a:r>
              <a:r>
                <a:rPr lang="ko-KR" altLang="ko-KR" sz="1100" dirty="0" smtClean="0">
                  <a:ea typeface="맑은 고딕" pitchFamily="50" charset="-127"/>
                  <a:sym typeface="Wingdings"/>
                </a:rPr>
                <a:t>는 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방법</a:t>
              </a:r>
              <a:r>
                <a:rPr lang="en-US" altLang="ko-KR" sz="1100" dirty="0">
                  <a:ea typeface="맑은 고딕" pitchFamily="50" charset="-127"/>
                  <a:sym typeface="Wingdings"/>
                </a:rPr>
                <a:t> 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및</a:t>
              </a:r>
              <a:r>
                <a:rPr lang="ko-KR" altLang="ko-KR" sz="1100" dirty="0">
                  <a:ea typeface="맑은 고딕" pitchFamily="50" charset="-127"/>
                  <a:sym typeface="Wingdings"/>
                </a:rPr>
                <a:t> 목적이 </a:t>
              </a:r>
              <a:r>
                <a:rPr lang="ko-KR" altLang="ko-KR" sz="1100" b="1" dirty="0">
                  <a:ea typeface="맑은 고딕" pitchFamily="50" charset="-127"/>
                  <a:sym typeface="Wingdings"/>
                </a:rPr>
                <a:t>미리 </a:t>
              </a:r>
              <a:r>
                <a:rPr lang="ko-KR" altLang="en-US" sz="1100" b="1" dirty="0">
                  <a:ea typeface="맑은 고딕" pitchFamily="50" charset="-127"/>
                  <a:sym typeface="Wingdings"/>
                </a:rPr>
                <a:t>결정</a:t>
              </a:r>
              <a:r>
                <a:rPr lang="ko-KR" altLang="en-US" sz="1100" dirty="0">
                  <a:ea typeface="맑은 고딕" pitchFamily="50" charset="-127"/>
                  <a:sym typeface="Wingdings"/>
                </a:rPr>
                <a:t>됨</a:t>
              </a:r>
              <a:endParaRPr lang="ko-KR" altLang="ko-KR" sz="1100" dirty="0">
                <a:ea typeface="맑은 고딕" pitchFamily="50" charset="-127"/>
                <a:sym typeface="Wingdings"/>
              </a:endParaRPr>
            </a:p>
          </p:txBody>
        </p:sp>
        <p:sp>
          <p:nvSpPr>
            <p:cNvPr id="45" name="직사각형 19"/>
            <p:cNvSpPr txBox="1"/>
            <p:nvPr/>
          </p:nvSpPr>
          <p:spPr>
            <a:xfrm>
              <a:off x="2817640" y="544894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예</a:t>
              </a:r>
            </a:p>
          </p:txBody>
        </p:sp>
        <p:sp>
          <p:nvSpPr>
            <p:cNvPr id="46" name="직사각형 19"/>
            <p:cNvSpPr txBox="1"/>
            <p:nvPr/>
          </p:nvSpPr>
          <p:spPr>
            <a:xfrm>
              <a:off x="2829970" y="1499062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예</a:t>
              </a:r>
            </a:p>
          </p:txBody>
        </p:sp>
        <p:sp>
          <p:nvSpPr>
            <p:cNvPr id="47" name="직사각형 19"/>
            <p:cNvSpPr txBox="1"/>
            <p:nvPr/>
          </p:nvSpPr>
          <p:spPr>
            <a:xfrm>
              <a:off x="1101505" y="1949755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고객</a:t>
              </a:r>
            </a:p>
          </p:txBody>
        </p:sp>
        <p:sp>
          <p:nvSpPr>
            <p:cNvPr id="48" name="직사각형 19"/>
            <p:cNvSpPr txBox="1"/>
            <p:nvPr/>
          </p:nvSpPr>
          <p:spPr>
            <a:xfrm>
              <a:off x="4343732" y="1956612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공급자</a:t>
              </a:r>
            </a:p>
          </p:txBody>
        </p:sp>
        <p:cxnSp>
          <p:nvCxnSpPr>
            <p:cNvPr id="49" name="꺽인 연결선 29"/>
            <p:cNvCxnSpPr>
              <a:stCxn id="37" idx="3"/>
              <a:endCxn id="43" idx="0"/>
            </p:cNvCxnSpPr>
            <p:nvPr/>
          </p:nvCxnSpPr>
          <p:spPr>
            <a:xfrm>
              <a:off x="4316857" y="365093"/>
              <a:ext cx="826151" cy="5397067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꺽인 연결선 30"/>
            <p:cNvCxnSpPr>
              <a:stCxn id="38" idx="3"/>
              <a:endCxn id="43" idx="0"/>
            </p:cNvCxnSpPr>
            <p:nvPr/>
          </p:nvCxnSpPr>
          <p:spPr>
            <a:xfrm>
              <a:off x="4316857" y="1171070"/>
              <a:ext cx="826151" cy="459109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꺽인 연결선 31"/>
            <p:cNvCxnSpPr>
              <a:stCxn id="40" idx="3"/>
              <a:endCxn id="43" idx="0"/>
            </p:cNvCxnSpPr>
            <p:nvPr/>
          </p:nvCxnSpPr>
          <p:spPr>
            <a:xfrm>
              <a:off x="4316857" y="2227069"/>
              <a:ext cx="826151" cy="3535091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꺽인 연결선 32"/>
            <p:cNvCxnSpPr>
              <a:stCxn id="41" idx="3"/>
              <a:endCxn id="43" idx="0"/>
            </p:cNvCxnSpPr>
            <p:nvPr/>
          </p:nvCxnSpPr>
          <p:spPr>
            <a:xfrm>
              <a:off x="4316857" y="5006179"/>
              <a:ext cx="826151" cy="755981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꺽인 연결선 35"/>
            <p:cNvCxnSpPr>
              <a:stCxn id="40" idx="1"/>
              <a:endCxn id="42" idx="2"/>
            </p:cNvCxnSpPr>
            <p:nvPr/>
          </p:nvCxnSpPr>
          <p:spPr>
            <a:xfrm rot="10800000" flipH="1" flipV="1">
              <a:off x="1723885" y="2227068"/>
              <a:ext cx="462048" cy="3881078"/>
            </a:xfrm>
            <a:prstGeom prst="bentConnector3">
              <a:avLst>
                <a:gd name="adj1" fmla="val -117117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꺽인 연결선 36"/>
            <p:cNvCxnSpPr>
              <a:stCxn id="39" idx="1"/>
              <a:endCxn id="42" idx="2"/>
            </p:cNvCxnSpPr>
            <p:nvPr/>
          </p:nvCxnSpPr>
          <p:spPr>
            <a:xfrm rot="10800000" flipH="1" flipV="1">
              <a:off x="1723885" y="3792976"/>
              <a:ext cx="462048" cy="2315171"/>
            </a:xfrm>
            <a:prstGeom prst="bentConnector3">
              <a:avLst>
                <a:gd name="adj1" fmla="val -30445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화살표 연결선 54"/>
            <p:cNvCxnSpPr>
              <a:stCxn id="37" idx="2"/>
              <a:endCxn id="38" idx="0"/>
            </p:cNvCxnSpPr>
            <p:nvPr/>
          </p:nvCxnSpPr>
          <p:spPr>
            <a:xfrm rot="16200000" flipH="1">
              <a:off x="2814605" y="719870"/>
              <a:ext cx="411531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stCxn id="38" idx="2"/>
              <a:endCxn id="40" idx="0"/>
            </p:cNvCxnSpPr>
            <p:nvPr/>
          </p:nvCxnSpPr>
          <p:spPr>
            <a:xfrm rot="5400000">
              <a:off x="2786013" y="1651275"/>
              <a:ext cx="468715" cy="9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>
              <a:stCxn id="40" idx="2"/>
              <a:endCxn id="39" idx="0"/>
            </p:cNvCxnSpPr>
            <p:nvPr/>
          </p:nvCxnSpPr>
          <p:spPr>
            <a:xfrm rot="5400000">
              <a:off x="2531061" y="3058649"/>
              <a:ext cx="978622" cy="9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>
              <a:stCxn id="39" idx="2"/>
              <a:endCxn id="41" idx="0"/>
            </p:cNvCxnSpPr>
            <p:nvPr/>
          </p:nvCxnSpPr>
          <p:spPr>
            <a:xfrm rot="5400000">
              <a:off x="2659203" y="4399993"/>
              <a:ext cx="722338" cy="9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화살표 연결선 58"/>
            <p:cNvCxnSpPr>
              <a:stCxn id="41" idx="2"/>
              <a:endCxn id="42" idx="0"/>
            </p:cNvCxnSpPr>
            <p:nvPr/>
          </p:nvCxnSpPr>
          <p:spPr>
            <a:xfrm rot="16200000" flipH="1">
              <a:off x="2801563" y="5470419"/>
              <a:ext cx="438522" cy="90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19"/>
            <p:cNvSpPr txBox="1"/>
            <p:nvPr/>
          </p:nvSpPr>
          <p:spPr>
            <a:xfrm>
              <a:off x="4321713" y="84816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아니오</a:t>
              </a:r>
            </a:p>
          </p:txBody>
        </p:sp>
        <p:sp>
          <p:nvSpPr>
            <p:cNvPr id="61" name="직사각형 19"/>
            <p:cNvSpPr txBox="1"/>
            <p:nvPr/>
          </p:nvSpPr>
          <p:spPr>
            <a:xfrm>
              <a:off x="4315755" y="916725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아니오</a:t>
              </a:r>
            </a:p>
          </p:txBody>
        </p:sp>
        <p:sp>
          <p:nvSpPr>
            <p:cNvPr id="62" name="직사각형 19"/>
            <p:cNvSpPr txBox="1"/>
            <p:nvPr/>
          </p:nvSpPr>
          <p:spPr>
            <a:xfrm>
              <a:off x="4353181" y="4743508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아니오</a:t>
              </a:r>
            </a:p>
          </p:txBody>
        </p:sp>
        <p:sp>
          <p:nvSpPr>
            <p:cNvPr id="63" name="직사각형 19"/>
            <p:cNvSpPr txBox="1"/>
            <p:nvPr/>
          </p:nvSpPr>
          <p:spPr>
            <a:xfrm>
              <a:off x="2887236" y="4236249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아니오</a:t>
              </a:r>
            </a:p>
          </p:txBody>
        </p:sp>
        <p:sp>
          <p:nvSpPr>
            <p:cNvPr id="64" name="직사각형 19"/>
            <p:cNvSpPr txBox="1"/>
            <p:nvPr/>
          </p:nvSpPr>
          <p:spPr>
            <a:xfrm>
              <a:off x="1154388" y="4594367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예</a:t>
              </a:r>
            </a:p>
          </p:txBody>
        </p:sp>
        <p:sp>
          <p:nvSpPr>
            <p:cNvPr id="65" name="직사각형 19"/>
            <p:cNvSpPr txBox="1"/>
            <p:nvPr/>
          </p:nvSpPr>
          <p:spPr>
            <a:xfrm>
              <a:off x="2859699" y="5309603"/>
              <a:ext cx="720270" cy="298025"/>
            </a:xfrm>
            <a:prstGeom prst="rect">
              <a:avLst/>
            </a:prstGeom>
            <a:ln w="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>
                  <a:ea typeface="맑은 고딕" pitchFamily="50" charset="-127"/>
                  <a:sym typeface="Wingdings"/>
                </a:rPr>
                <a:t>예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96516" y="1376772"/>
            <a:ext cx="8640960" cy="35394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쇼핑센터의 일부를 구성하는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를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년간 사용하는 계약을 체결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고객에게 점포이전을 요구할 수 있음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공급자가 이전비용을 지급하고 비슷한 품질과 규격의 점포를 제공해야 하는 조건</a:t>
            </a:r>
            <a:r>
              <a:rPr lang="en-US" altLang="ko-KR" sz="1600" dirty="0" smtClean="0"/>
              <a:t>)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 약정시점에는 공급자가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에 대하여 더 유리한 요율의 새로운 계약을 맺게 될 것으로 보이지 않음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계약에서는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에서 판매할 재화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유명 브랜드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를 정함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사용기간 내내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의 사용에 대한 모든 결정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예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판매 재화의 구성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가격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보유 재고량 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을 내리고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에 대한 물리적 접근을 통제함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공급자에게 고정금액을 지급하고 점포</a:t>
            </a:r>
            <a:r>
              <a:rPr lang="en-US" altLang="ko-KR" sz="1600" dirty="0" smtClean="0"/>
              <a:t>A</a:t>
            </a:r>
            <a:r>
              <a:rPr lang="ko-KR" altLang="en-US" sz="1600" dirty="0" smtClean="0"/>
              <a:t>에서 생기는 매출액의 일정 비율을 지급함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광고 용역과 청소 및 보안 용역을 제공함</a:t>
            </a:r>
            <a:endParaRPr lang="ko-KR" altLang="en-US" sz="1600" dirty="0"/>
          </a:p>
        </p:txBody>
      </p:sp>
      <p:grpSp>
        <p:nvGrpSpPr>
          <p:cNvPr id="9" name="그룹 8"/>
          <p:cNvGrpSpPr/>
          <p:nvPr/>
        </p:nvGrpSpPr>
        <p:grpSpPr>
          <a:xfrm>
            <a:off x="596516" y="1050937"/>
            <a:ext cx="3565147" cy="340353"/>
            <a:chOff x="596516" y="1050937"/>
            <a:chExt cx="3565147" cy="340353"/>
          </a:xfrm>
        </p:grpSpPr>
        <p:grpSp>
          <p:nvGrpSpPr>
            <p:cNvPr id="3" name="그룹 2"/>
            <p:cNvGrpSpPr/>
            <p:nvPr/>
          </p:nvGrpSpPr>
          <p:grpSpPr>
            <a:xfrm>
              <a:off x="596516" y="1052736"/>
              <a:ext cx="3547394" cy="338554"/>
              <a:chOff x="596516" y="1052736"/>
              <a:chExt cx="3547394" cy="33855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648744" y="1052736"/>
                <a:ext cx="1495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596516" y="1052736"/>
                <a:ext cx="2068632" cy="33855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사례 </a:t>
                </a:r>
                <a:r>
                  <a:rPr lang="en-US" altLang="ko-KR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4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06056" y="1401993"/>
          <a:ext cx="8605550" cy="4763314"/>
        </p:xfrm>
        <a:graphic>
          <a:graphicData uri="http://schemas.openxmlformats.org/drawingml/2006/table">
            <a:tbl>
              <a:tblPr/>
              <a:tblGrid>
                <a:gridCol w="1188725"/>
                <a:gridCol w="1008112"/>
                <a:gridCol w="1548172"/>
                <a:gridCol w="612068"/>
                <a:gridCol w="1044116"/>
                <a:gridCol w="745951"/>
                <a:gridCol w="648072"/>
                <a:gridCol w="864096"/>
                <a:gridCol w="946238"/>
              </a:tblGrid>
              <a:tr h="4753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요소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결과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5387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식별되는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분명히 특정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암묵적 특정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공급자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능력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효익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831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통제권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대부분 얻을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방법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목적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지시할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미리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운용권리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5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설계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5387">
                <a:tc grid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53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결론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96516" y="1050937"/>
            <a:ext cx="3565147" cy="340353"/>
            <a:chOff x="596516" y="1050937"/>
            <a:chExt cx="3565147" cy="340353"/>
          </a:xfrm>
        </p:grpSpPr>
        <p:grpSp>
          <p:nvGrpSpPr>
            <p:cNvPr id="3" name="그룹 4"/>
            <p:cNvGrpSpPr/>
            <p:nvPr/>
          </p:nvGrpSpPr>
          <p:grpSpPr>
            <a:xfrm>
              <a:off x="596516" y="1052736"/>
              <a:ext cx="3547394" cy="338554"/>
              <a:chOff x="596516" y="1052736"/>
              <a:chExt cx="3547394" cy="33855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648744" y="1052736"/>
                <a:ext cx="1495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596516" y="1052736"/>
                <a:ext cx="2068632" cy="33855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사례 </a:t>
                </a:r>
                <a:r>
                  <a:rPr lang="en-US" altLang="ko-KR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4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6A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596516" y="1376772"/>
            <a:ext cx="8640960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특정 선박으로 화물을 운송하는 계약 체결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계약에서 화물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인수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배달 장소 및 일정을 정함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선박은 계약에 분명히 특정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선박을 대체할 권리가 없음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화물은 선박 용량의 대부분을 차지함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선박을 운행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유지하고 화물을 운반할 책임이 있음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선박을 직접 운행하거나 다른 </a:t>
            </a:r>
            <a:r>
              <a:rPr lang="ko-KR" altLang="en-US" sz="1600" dirty="0" err="1" smtClean="0"/>
              <a:t>운행자를</a:t>
            </a:r>
            <a:r>
              <a:rPr lang="ko-KR" altLang="en-US" sz="1600" dirty="0" smtClean="0"/>
              <a:t> 고용할 수 없음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666497" y="1050937"/>
            <a:ext cx="1495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IE2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06649" y="1401993"/>
          <a:ext cx="8604957" cy="4691304"/>
        </p:xfrm>
        <a:graphic>
          <a:graphicData uri="http://schemas.openxmlformats.org/drawingml/2006/table">
            <a:tbl>
              <a:tblPr/>
              <a:tblGrid>
                <a:gridCol w="1188132"/>
                <a:gridCol w="1008112"/>
                <a:gridCol w="1548172"/>
                <a:gridCol w="612068"/>
                <a:gridCol w="1044116"/>
                <a:gridCol w="745951"/>
                <a:gridCol w="648072"/>
                <a:gridCol w="864096"/>
                <a:gridCol w="946238"/>
              </a:tblGrid>
              <a:tr h="4626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요소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결과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269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식별되는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분명히 특정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암묵적 특정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2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공급자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능력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효익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67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통제권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대부분 얻을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2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방법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목적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지시할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미리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운용권리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2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설계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2690">
                <a:tc grid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결론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19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96516" y="1050937"/>
            <a:ext cx="3565147" cy="340353"/>
            <a:chOff x="596516" y="1050937"/>
            <a:chExt cx="3565147" cy="340353"/>
          </a:xfrm>
        </p:grpSpPr>
        <p:grpSp>
          <p:nvGrpSpPr>
            <p:cNvPr id="3" name="그룹 4"/>
            <p:cNvGrpSpPr/>
            <p:nvPr/>
          </p:nvGrpSpPr>
          <p:grpSpPr>
            <a:xfrm>
              <a:off x="596516" y="1052736"/>
              <a:ext cx="3547394" cy="338554"/>
              <a:chOff x="596516" y="1052736"/>
              <a:chExt cx="3547394" cy="33855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648744" y="1052736"/>
                <a:ext cx="1495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596516" y="1052736"/>
                <a:ext cx="2068632" cy="33855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사례 </a:t>
                </a:r>
                <a:r>
                  <a:rPr lang="en-US" altLang="ko-KR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6A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96516" y="1376772"/>
            <a:ext cx="8640960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특정 선박을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년간 사용하는 계약 체결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선박은 계약에 분명히 특정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선박을 대체할 권리가 없음</a:t>
            </a:r>
            <a:endParaRPr lang="en-US" altLang="ko-KR" sz="1600" dirty="0" smtClean="0"/>
          </a:p>
          <a:p>
            <a:pPr marL="180975" indent="-180975" fontAlgn="base"/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계약에서는 위험 해역 운행이나 위험화물 운반을 제한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사용기간 내내 선박의 항해 여부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목적지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운반 화물을 정함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선박을 운행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유지하고 화물을 운반할 책임이 있음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선박을 직접 운행하거나 다른 </a:t>
            </a:r>
            <a:r>
              <a:rPr lang="ko-KR" altLang="en-US" sz="1600" dirty="0" err="1" smtClean="0"/>
              <a:t>운행자를</a:t>
            </a:r>
            <a:r>
              <a:rPr lang="ko-KR" altLang="en-US" sz="1600" dirty="0" smtClean="0"/>
              <a:t> 고용할 수 없음</a:t>
            </a:r>
            <a:endParaRPr lang="ko-KR" altLang="en-US" sz="1600" dirty="0"/>
          </a:p>
        </p:txBody>
      </p:sp>
      <p:grpSp>
        <p:nvGrpSpPr>
          <p:cNvPr id="8" name="그룹 7"/>
          <p:cNvGrpSpPr/>
          <p:nvPr/>
        </p:nvGrpSpPr>
        <p:grpSpPr>
          <a:xfrm>
            <a:off x="596516" y="1050937"/>
            <a:ext cx="3565147" cy="340353"/>
            <a:chOff x="596516" y="1050937"/>
            <a:chExt cx="3565147" cy="340353"/>
          </a:xfrm>
        </p:grpSpPr>
        <p:grpSp>
          <p:nvGrpSpPr>
            <p:cNvPr id="3" name="그룹 2"/>
            <p:cNvGrpSpPr/>
            <p:nvPr/>
          </p:nvGrpSpPr>
          <p:grpSpPr>
            <a:xfrm>
              <a:off x="596516" y="1052736"/>
              <a:ext cx="3547394" cy="338554"/>
              <a:chOff x="596516" y="1052736"/>
              <a:chExt cx="3547394" cy="33855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648744" y="1052736"/>
                <a:ext cx="1495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596516" y="1052736"/>
                <a:ext cx="2068632" cy="33855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사례 </a:t>
                </a:r>
                <a:r>
                  <a:rPr lang="en-US" altLang="ko-KR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6B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06649" y="1401995"/>
          <a:ext cx="8604957" cy="4799312"/>
        </p:xfrm>
        <a:graphic>
          <a:graphicData uri="http://schemas.openxmlformats.org/drawingml/2006/table">
            <a:tbl>
              <a:tblPr/>
              <a:tblGrid>
                <a:gridCol w="1188132"/>
                <a:gridCol w="1008112"/>
                <a:gridCol w="1548172"/>
                <a:gridCol w="612068"/>
                <a:gridCol w="1044116"/>
                <a:gridCol w="745951"/>
                <a:gridCol w="648072"/>
                <a:gridCol w="864096"/>
                <a:gridCol w="946238"/>
              </a:tblGrid>
              <a:tr h="4505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요소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결과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0571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식별되는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분명히 특정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암묵적 특정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공급자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능력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효익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714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통제권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대부분 얻을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방법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목적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지시할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미리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운용권리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0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설계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0571">
                <a:tc grid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결론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6" name="TextBox 5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6B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6497" y="1050937"/>
            <a:ext cx="1495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IE2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7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596516" y="1376772"/>
            <a:ext cx="8640960" cy="35394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항공기를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년간 사용하는 계약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체결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계약에서 항공기의 내부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외부 규격을 상세히 열거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항공기를 대체할 수 있고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항공기가 작동하지 않으면 반드시 대체해 주어야 함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계약상 규격에 부합하는 항공기로 대체</a:t>
            </a:r>
            <a:r>
              <a:rPr lang="en-US" altLang="ko-KR" sz="1600" dirty="0" smtClean="0"/>
              <a:t>)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규격에 부합하는 항공기를 갖추는 데 상당한 원가 발생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계약에서는 항공기의 </a:t>
            </a:r>
            <a:r>
              <a:rPr lang="ko-KR" altLang="en-US" sz="1600" dirty="0" smtClean="0"/>
              <a:t>지역에 </a:t>
            </a:r>
            <a:r>
              <a:rPr lang="ko-KR" altLang="en-US" sz="1600" dirty="0" smtClean="0"/>
              <a:t>대한 계약상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법적 제약이 있음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사용기간 내내 항공기의 비행 여부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시기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목적지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운송 승객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운반 화물을 정함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공급자는 항공기를 운행할 책임이 있음</a:t>
            </a:r>
            <a:r>
              <a:rPr lang="en-US" altLang="ko-KR" sz="1600" dirty="0" smtClean="0"/>
              <a:t> </a:t>
            </a:r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고객은 항공기를 직접 운행하거나 다른 </a:t>
            </a:r>
            <a:r>
              <a:rPr lang="ko-KR" altLang="en-US" sz="1600" dirty="0" err="1" smtClean="0"/>
              <a:t>운행자를</a:t>
            </a:r>
            <a:r>
              <a:rPr lang="ko-KR" altLang="en-US" sz="1600" dirty="0" smtClean="0"/>
              <a:t> 고용할 수 없음</a:t>
            </a:r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06649" y="1401993"/>
          <a:ext cx="8604957" cy="4727311"/>
        </p:xfrm>
        <a:graphic>
          <a:graphicData uri="http://schemas.openxmlformats.org/drawingml/2006/table">
            <a:tbl>
              <a:tblPr/>
              <a:tblGrid>
                <a:gridCol w="1188132"/>
                <a:gridCol w="1008112"/>
                <a:gridCol w="1548172"/>
                <a:gridCol w="612068"/>
                <a:gridCol w="1044116"/>
                <a:gridCol w="745951"/>
                <a:gridCol w="648072"/>
                <a:gridCol w="864096"/>
                <a:gridCol w="946238"/>
              </a:tblGrid>
              <a:tr h="4404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요소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검토 결과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45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식별되는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분명히 특정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암묵적 특정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0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공급자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대체권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능력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효익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189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통제권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경제적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효익의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대부분 얻을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0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방법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목적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지시할 권리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고객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미리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운용권리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설계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458">
                <a:tc grid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4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결론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marL="63107" marR="63107" marT="17447" marB="174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45" y="115272"/>
            <a:ext cx="19688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리스의 식별</a:t>
            </a: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96516" y="1050937"/>
            <a:ext cx="3565147" cy="340353"/>
            <a:chOff x="596516" y="1050937"/>
            <a:chExt cx="3565147" cy="340353"/>
          </a:xfrm>
        </p:grpSpPr>
        <p:grpSp>
          <p:nvGrpSpPr>
            <p:cNvPr id="3" name="그룹 4"/>
            <p:cNvGrpSpPr/>
            <p:nvPr/>
          </p:nvGrpSpPr>
          <p:grpSpPr>
            <a:xfrm>
              <a:off x="596516" y="1052736"/>
              <a:ext cx="3547394" cy="338554"/>
              <a:chOff x="596516" y="1052736"/>
              <a:chExt cx="3547394" cy="33855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648744" y="1052736"/>
                <a:ext cx="1495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596516" y="1052736"/>
                <a:ext cx="2068632" cy="33855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사례 </a:t>
                </a:r>
                <a:r>
                  <a:rPr lang="en-US" altLang="ko-KR" sz="16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cs typeface="Arial"/>
                  </a:rPr>
                  <a:t>7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666497" y="1050937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32520" y="1448780"/>
            <a:ext cx="8604956" cy="504625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63525" algn="l"/>
              </a:tabLst>
            </a:pPr>
            <a:r>
              <a:rPr kumimoji="1" 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리스요소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와 </a:t>
            </a:r>
            <a:r>
              <a:rPr kumimoji="1" lang="ko-KR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비리스요소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용역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을 포함하는 계약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2132856"/>
          <a:ext cx="8640960" cy="468052"/>
        </p:xfrm>
        <a:graphic>
          <a:graphicData uri="http://schemas.openxmlformats.org/drawingml/2006/table">
            <a:tbl>
              <a:tblPr/>
              <a:tblGrid>
                <a:gridCol w="2814858"/>
                <a:gridCol w="3197810"/>
                <a:gridCol w="2628292"/>
              </a:tblGrid>
              <a:tr h="4680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⇦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대가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배분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용역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C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32520" y="2763339"/>
          <a:ext cx="8604955" cy="2022348"/>
        </p:xfrm>
        <a:graphic>
          <a:graphicData uri="http://schemas.openxmlformats.org/drawingml/2006/table">
            <a:tbl>
              <a:tblPr/>
              <a:tblGrid>
                <a:gridCol w="5400600"/>
                <a:gridCol w="288032"/>
                <a:gridCol w="2916323"/>
              </a:tblGrid>
              <a:tr h="4143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리스이용자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리스제공자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7F1"/>
                    </a:solidFill>
                  </a:tcPr>
                </a:tc>
              </a:tr>
              <a:tr h="1499978">
                <a:tc>
                  <a:txBody>
                    <a:bodyPr/>
                    <a:lstStyle/>
                    <a:p>
                      <a:pPr marL="182563" marR="0" lvl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§"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상대적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개별가격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에 기초하여 계약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대가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배분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2563" marR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관측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가능한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가격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쉽게 구할 수 없다면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추정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2563" marR="0" lvl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실무적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간편법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하나의 리스요소와 관련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비리스요소를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하나의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리스요소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로 회계처리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기초자산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분류별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선택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563" marR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에 따라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계약 대가 배분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82563" marR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82563" marR="0" indent="-1825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32520" y="4869160"/>
            <a:ext cx="8604956" cy="1500411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별도 리스요소인 기초자산 사용권 </a:t>
            </a:r>
            <a:r>
              <a:rPr lang="en-US" altLang="ko-KR" sz="1600" dirty="0" smtClean="0"/>
              <a:t>(&amp;)</a:t>
            </a:r>
            <a:endParaRPr lang="ko-KR" altLang="en-US" sz="1600" dirty="0" smtClean="0"/>
          </a:p>
          <a:p>
            <a:pPr marL="182563" lvl="0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500" dirty="0" smtClean="0"/>
              <a:t>리스이용자가 기초자산 그 자체를 사용하여 </a:t>
            </a:r>
            <a:r>
              <a:rPr lang="ko-KR" altLang="en-US" sz="1500" dirty="0" err="1" smtClean="0"/>
              <a:t>효익을</a:t>
            </a:r>
            <a:r>
              <a:rPr lang="ko-KR" altLang="en-US" sz="1500" dirty="0" smtClean="0"/>
              <a:t> 얻거나 쉽게 구할 수 있는 다른 자원을 함께 사용하여 </a:t>
            </a:r>
            <a:r>
              <a:rPr lang="ko-KR" altLang="en-US" sz="1500" dirty="0" err="1" smtClean="0"/>
              <a:t>효익을</a:t>
            </a:r>
            <a:r>
              <a:rPr lang="ko-KR" altLang="en-US" sz="1500" dirty="0" smtClean="0"/>
              <a:t> 얻을 수 있다</a:t>
            </a:r>
            <a:r>
              <a:rPr lang="en-US" altLang="ko-KR" sz="1500" dirty="0" smtClean="0"/>
              <a:t>. </a:t>
            </a:r>
            <a:endParaRPr lang="ko-KR" altLang="en-US" sz="1500" dirty="0" smtClean="0"/>
          </a:p>
          <a:p>
            <a:pPr marL="182563" lvl="0" indent="-182563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500" dirty="0" smtClean="0"/>
              <a:t>해당 기초자산은 그 계약의 다른 기초자산에 대한 의존도와 상호관련성이 매우 높지는 않다</a:t>
            </a:r>
            <a:r>
              <a:rPr lang="en-US" altLang="ko-KR" sz="1500" dirty="0" smtClean="0"/>
              <a:t>.</a:t>
            </a:r>
            <a:endParaRPr lang="ko-KR" altLang="en-US" sz="1500" dirty="0"/>
          </a:p>
        </p:txBody>
      </p:sp>
      <p:sp>
        <p:nvSpPr>
          <p:cNvPr id="7" name="한쪽 모서리는 잘리고 다른 쪽 모서리는 둥근 사각형 6"/>
          <p:cNvSpPr/>
          <p:nvPr/>
        </p:nvSpPr>
        <p:spPr bwMode="auto">
          <a:xfrm>
            <a:off x="632520" y="1124744"/>
            <a:ext cx="252028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smtClean="0"/>
              <a:t>계약의 구성요소 분리</a:t>
            </a:r>
            <a:endParaRPr lang="ko-KR" altLang="en-US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08545" y="115272"/>
            <a:ext cx="34195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계약의 구성요소 분리</a:t>
            </a:r>
          </a:p>
        </p:txBody>
      </p:sp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1484784"/>
          <a:ext cx="8424935" cy="531114"/>
        </p:xfrm>
        <a:graphic>
          <a:graphicData uri="http://schemas.openxmlformats.org/drawingml/2006/table">
            <a:tbl>
              <a:tblPr/>
              <a:tblGrid>
                <a:gridCol w="2160240"/>
                <a:gridCol w="864096"/>
                <a:gridCol w="2160240"/>
                <a:gridCol w="972108"/>
                <a:gridCol w="2268251"/>
              </a:tblGrid>
              <a:tr h="5311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① 리스기간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산정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②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③ 할인율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C9A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32520" y="2564904"/>
          <a:ext cx="8028891" cy="1206246"/>
        </p:xfrm>
        <a:graphic>
          <a:graphicData uri="http://schemas.openxmlformats.org/drawingml/2006/table">
            <a:tbl>
              <a:tblPr/>
              <a:tblGrid>
                <a:gridCol w="2163034"/>
                <a:gridCol w="2566312"/>
                <a:gridCol w="1031294"/>
                <a:gridCol w="2268251"/>
              </a:tblGrid>
              <a:tr h="835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해지불능기간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리스이용자의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연장선택권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종료선택권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‘reasonably certain’ </a:t>
                      </a:r>
                      <a:endParaRPr lang="en-US" sz="1600" b="1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평가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828764" y="3968770"/>
            <a:ext cx="6408712" cy="1169551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선택권 행사 가능성 평가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개시일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358775" marR="0" lvl="0" indent="-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더 긴 기간으로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리스할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경제적 유인이 있나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?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358775" marR="0" lvl="0" indent="-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(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시장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요율과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비교하여 유리함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유의적인 리스개량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종료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/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이전 원가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특수 자산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대체 자산 사용 제한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358775" marR="0" lvl="0" indent="-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다른 고려요소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다른 계약조건과의 관계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과거 관행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해지불능기간 長短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한쪽 모서리는 잘리고 다른 쪽 모서리는 둥근 사각형 6"/>
          <p:cNvSpPr/>
          <p:nvPr/>
        </p:nvSpPr>
        <p:spPr bwMode="auto">
          <a:xfrm>
            <a:off x="632520" y="1124744"/>
            <a:ext cx="198022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리스부채의 측정</a:t>
            </a:r>
          </a:p>
        </p:txBody>
      </p:sp>
      <p:sp>
        <p:nvSpPr>
          <p:cNvPr id="8" name="한쪽 모서리는 잘리고 다른 쪽 모서리는 둥근 사각형 7"/>
          <p:cNvSpPr/>
          <p:nvPr/>
        </p:nvSpPr>
        <p:spPr bwMode="auto">
          <a:xfrm>
            <a:off x="632520" y="2240868"/>
            <a:ext cx="212423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① 리스기간 산정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632520" y="5445224"/>
            <a:ext cx="8568952" cy="58477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2563" lvl="0" indent="-182563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리스기간의 재평가</a:t>
            </a:r>
            <a:endParaRPr kumimoji="1" lang="ko-KR" altLang="en-US" sz="1600" b="1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lvl="0" indent="-182563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평가에 영향을 미치는 유의적인 사건이나 상황의 변화가 있을 때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11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2520" y="1484784"/>
          <a:ext cx="8640960" cy="1864614"/>
        </p:xfrm>
        <a:graphic>
          <a:graphicData uri="http://schemas.openxmlformats.org/drawingml/2006/table">
            <a:tbl>
              <a:tblPr/>
              <a:tblGrid>
                <a:gridCol w="1872208"/>
                <a:gridCol w="468052"/>
                <a:gridCol w="6300700"/>
              </a:tblGrid>
              <a:tr h="17503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측정에 포함할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고정리스료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실질적 </a:t>
                      </a:r>
                      <a:r>
                        <a:rPr lang="ko-KR" altLang="en-US" sz="1600" i="1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고정리스료</a:t>
                      </a:r>
                      <a:r>
                        <a:rPr lang="ko-KR" altLang="en-US" sz="1600" i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포함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(­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 인센티브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i="1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일부 </a:t>
                      </a:r>
                      <a:r>
                        <a:rPr lang="ko-KR" altLang="en-US" sz="1600" i="1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변동리스료</a:t>
                      </a:r>
                      <a:endParaRPr lang="en-US" altLang="ko-KR" sz="1600" i="1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매수선택권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행사가격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종료 위약금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잔존가치보증</a:t>
                      </a:r>
                      <a:r>
                        <a:rPr lang="en-US" altLang="ko-KR" sz="1600" kern="0" spc="0" baseline="300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</a:t>
                      </a:r>
                      <a:endParaRPr lang="ko-KR" altLang="en-US" sz="1600" kern="0" spc="0" baseline="30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한쪽 모서리는 잘리고 다른 쪽 모서리는 둥근 사각형 2"/>
          <p:cNvSpPr/>
          <p:nvPr/>
        </p:nvSpPr>
        <p:spPr bwMode="auto">
          <a:xfrm>
            <a:off x="632520" y="1160748"/>
            <a:ext cx="1872208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② </a:t>
            </a:r>
            <a:r>
              <a:rPr lang="ko-KR" altLang="en-US" b="1" dirty="0" err="1" smtClean="0"/>
              <a:t>리스료</a:t>
            </a:r>
            <a:r>
              <a:rPr lang="ko-KR" altLang="en-US" b="1" dirty="0" smtClean="0"/>
              <a:t> 식별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972780" y="3429000"/>
            <a:ext cx="6300700" cy="2646878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실질적 </a:t>
            </a:r>
            <a:r>
              <a:rPr kumimoji="1" lang="ko-KR" sz="1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고정리스료</a:t>
            </a:r>
            <a:endParaRPr kumimoji="1" lang="ko-KR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 </a:t>
            </a:r>
            <a:r>
              <a:rPr kumimoji="1" 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형식적 변동성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실질적 지급 회피 불가능 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(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최소 임차료 조항 </a:t>
            </a:r>
            <a:endParaRPr kumimoji="1" lang="en-US" altLang="ko-KR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맑은 고딕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5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       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매출액 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X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원 미만 임차료 </a:t>
            </a:r>
            <a:r>
              <a:rPr kumimoji="1" lang="en-US" altLang="ko-KR" sz="15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Y</a:t>
            </a:r>
            <a:r>
              <a:rPr kumimoji="1" lang="ko-KR" altLang="en-US" sz="15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원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→ 실질 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고정리스료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?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en-US" alt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리스부채 측정에 포함되는 </a:t>
            </a:r>
            <a:r>
              <a:rPr kumimoji="1" lang="ko-KR" altLang="en-US" sz="1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변동리스료</a:t>
            </a:r>
            <a:endParaRPr kumimoji="1" lang="ko-KR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ko-KR" altLang="en-US" sz="15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지수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/</a:t>
            </a:r>
            <a:r>
              <a:rPr kumimoji="1" lang="ko-KR" altLang="en-US" sz="1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요율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이율</a:t>
            </a: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에 따라 달라지는 변동리스료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(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예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소비자 물가 지수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벤치마크 이자율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시장 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대여율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   최초 측정은 리스개시일의 지수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/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요율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이율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에 기초</a:t>
            </a:r>
            <a:endParaRPr kumimoji="1" lang="en-US" altLang="ko-KR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맑은 고딕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500" dirty="0" smtClean="0">
              <a:solidFill>
                <a:srgbClr val="000000"/>
              </a:solidFill>
              <a:latin typeface="함초롬바탕" pitchFamily="18" charset="-127"/>
              <a:ea typeface="맑은 고딕" pitchFamily="50" charset="-127"/>
              <a:cs typeface="굴림" pitchFamily="50" charset="-127"/>
            </a:endParaRPr>
          </a:p>
          <a:p>
            <a:pPr marL="182563" indent="-182563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* </a:t>
            </a:r>
            <a:r>
              <a:rPr lang="ko-KR" altLang="en-US" sz="1200" i="1" dirty="0" smtClean="0"/>
              <a:t>잔존가치보증</a:t>
            </a:r>
            <a:r>
              <a:rPr lang="ko-KR" altLang="en-US" sz="1200" dirty="0" smtClean="0"/>
              <a:t>에 따라 리스이용자가 지급할 것으로 예상되는 금액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2520" y="1520788"/>
          <a:ext cx="8640960" cy="835914"/>
        </p:xfrm>
        <a:graphic>
          <a:graphicData uri="http://schemas.openxmlformats.org/drawingml/2006/table">
            <a:tbl>
              <a:tblPr/>
              <a:tblGrid>
                <a:gridCol w="1846359"/>
                <a:gridCol w="480053"/>
                <a:gridCol w="6314548"/>
              </a:tblGrid>
              <a:tr h="835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할인율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C9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내재이자율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쉽게 산정할 수 있는 경우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리스이용자의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한쪽 모서리는 잘리고 다른 쪽 모서리는 둥근 사각형 2"/>
          <p:cNvSpPr/>
          <p:nvPr/>
        </p:nvSpPr>
        <p:spPr bwMode="auto">
          <a:xfrm>
            <a:off x="632520" y="1160748"/>
            <a:ext cx="183620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③ 할인율 적용</a:t>
            </a: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972780" y="2636912"/>
            <a:ext cx="6264696" cy="1384995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 내재이자율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할인율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[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PV(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82108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)+PV(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무보증잔존가치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=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기초자산의 공정가치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+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82108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리스제공자의 리스개설직접원가</a:t>
            </a:r>
            <a:r>
              <a:rPr kumimoji="1" lang="en-US" altLang="ko-KR" sz="1400" dirty="0" smtClean="0">
                <a:solidFill>
                  <a:srgbClr val="082108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]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증분차입이자율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리스이용자가 비슷한 경제적 환경에서 비슷한 기간에 걸쳐 비슷한 담보로 사용권자산과 가치가 비슷한 자산 획득에 필요한 자금을 차입하기 위하여 지급해야 하는 이자율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32520" y="5661248"/>
            <a:ext cx="8640960" cy="58477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182563" indent="-182563" fontAlgn="base">
              <a:lnSpc>
                <a:spcPct val="200000"/>
              </a:lnSpc>
              <a:buFont typeface="Wingdings" pitchFamily="2" charset="2"/>
              <a:buChar char="§"/>
            </a:pPr>
            <a:r>
              <a:rPr lang="ko-KR" altLang="en-US" sz="1600" dirty="0" err="1" smtClean="0"/>
              <a:t>리스료</a:t>
            </a:r>
            <a:r>
              <a:rPr lang="ko-KR" altLang="en-US" sz="1600" dirty="0" smtClean="0"/>
              <a:t> 지급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이자비용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재평가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리스료에</a:t>
            </a:r>
            <a:r>
              <a:rPr lang="ko-KR" altLang="en-US" sz="1600" dirty="0" smtClean="0"/>
              <a:t> 생기는 변동 반영</a:t>
            </a:r>
            <a:r>
              <a:rPr lang="en-US" altLang="ko-KR" sz="1600" dirty="0" smtClean="0"/>
              <a:t>), </a:t>
            </a:r>
            <a:r>
              <a:rPr lang="ko-KR" altLang="en-US" sz="1600" dirty="0" smtClean="0"/>
              <a:t>리스변경 등 반영</a:t>
            </a:r>
            <a:endParaRPr lang="ko-KR" altLang="en-US" sz="1600" dirty="0"/>
          </a:p>
        </p:txBody>
      </p:sp>
      <p:sp>
        <p:nvSpPr>
          <p:cNvPr id="6" name="한쪽 모서리는 잘리고 다른 쪽 모서리는 둥근 사각형 5"/>
          <p:cNvSpPr/>
          <p:nvPr/>
        </p:nvSpPr>
        <p:spPr bwMode="auto">
          <a:xfrm>
            <a:off x="632520" y="5337212"/>
            <a:ext cx="266429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리스부채의 후속 측정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1427" y="1573399"/>
          <a:ext cx="6372707" cy="1206246"/>
        </p:xfrm>
        <a:graphic>
          <a:graphicData uri="http://schemas.openxmlformats.org/drawingml/2006/table">
            <a:tbl>
              <a:tblPr/>
              <a:tblGrid>
                <a:gridCol w="2877181"/>
                <a:gridCol w="445648"/>
                <a:gridCol w="3049878"/>
              </a:tblGrid>
              <a:tr h="11407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측정금액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+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선급리스료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(-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 인센티브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리스개설직접원가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해체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복구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원가</a:t>
                      </a:r>
                      <a:r>
                        <a:rPr lang="en-US" altLang="ko-KR" sz="1600" kern="0" spc="0" baseline="300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20795" y="4367123"/>
            <a:ext cx="8626220" cy="1938992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원가모형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감가상각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손상차손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리스부채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재측정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 반영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투자부동산에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1040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호 공정가치모형 적용한 경우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투자부동산인 사용권자산에 공정가치모형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유형자산 분류에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1016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호 재평가모형 적용한 경우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해당 분류 관련 사용권자산에 재평가모형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분류별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선택 가능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</p:txBody>
      </p:sp>
      <p:sp>
        <p:nvSpPr>
          <p:cNvPr id="4" name="한쪽 모서리는 잘리고 다른 쪽 모서리는 둥근 사각형 3"/>
          <p:cNvSpPr/>
          <p:nvPr/>
        </p:nvSpPr>
        <p:spPr bwMode="auto">
          <a:xfrm>
            <a:off x="632520" y="1232756"/>
            <a:ext cx="284431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사용권자산의 최초 측정</a:t>
            </a:r>
          </a:p>
        </p:txBody>
      </p:sp>
      <p:sp>
        <p:nvSpPr>
          <p:cNvPr id="5" name="한쪽 모서리는 잘리고 다른 쪽 모서리는 둥근 사각형 4"/>
          <p:cNvSpPr/>
          <p:nvPr/>
        </p:nvSpPr>
        <p:spPr bwMode="auto">
          <a:xfrm>
            <a:off x="620795" y="4011729"/>
            <a:ext cx="2874887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사용권자산의 후속 측정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44888" y="2852936"/>
            <a:ext cx="4953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ko-KR" sz="12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* 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재고자산 생산 때문에 부담하는 것이 아님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한쪽 모서리는 잘리고 다른 쪽 모서리는 둥근 사각형 1"/>
          <p:cNvSpPr/>
          <p:nvPr/>
        </p:nvSpPr>
        <p:spPr bwMode="auto">
          <a:xfrm>
            <a:off x="632520" y="1196752"/>
            <a:ext cx="280831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리스이용자의 리스 변경</a:t>
            </a:r>
            <a:endParaRPr lang="en-US" altLang="ko-KR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736976" y="4725144"/>
            <a:ext cx="4556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fontAlgn="base" latinLnBrk="0"/>
            <a:r>
              <a:rPr lang="en-US" altLang="ko-KR" sz="1200" kern="0" dirty="0" smtClean="0">
                <a:solidFill>
                  <a:srgbClr val="000000"/>
                </a:solidFill>
                <a:latin typeface="바탕"/>
              </a:rPr>
              <a:t>* </a:t>
            </a:r>
            <a:r>
              <a:rPr lang="ko-KR" altLang="en-US" sz="1200" kern="100" dirty="0" smtClean="0">
                <a:solidFill>
                  <a:srgbClr val="000000"/>
                </a:solidFill>
              </a:rPr>
              <a:t>남은 리스기간의 내재이자율</a:t>
            </a:r>
            <a:endParaRPr lang="en-US" altLang="ko-KR" sz="1200" kern="100" dirty="0" smtClean="0">
              <a:solidFill>
                <a:srgbClr val="000000"/>
              </a:solidFill>
            </a:endParaRPr>
          </a:p>
          <a:p>
            <a:pPr marL="180975" indent="-180975" algn="just" fontAlgn="base" latinLnBrk="0"/>
            <a:r>
              <a:rPr lang="en-US" altLang="ko-KR" sz="1200" kern="100" dirty="0" smtClean="0">
                <a:solidFill>
                  <a:srgbClr val="000000"/>
                </a:solidFill>
              </a:rPr>
              <a:t>   </a:t>
            </a:r>
            <a:r>
              <a:rPr lang="ko-KR" altLang="en-US" sz="1200" kern="100" dirty="0" smtClean="0">
                <a:solidFill>
                  <a:srgbClr val="000000"/>
                </a:solidFill>
              </a:rPr>
              <a:t>리스변경 유효일 현재 리스이용자의 </a:t>
            </a:r>
            <a:r>
              <a:rPr lang="ko-KR" altLang="en-US" sz="1200" kern="100" dirty="0" err="1" smtClean="0">
                <a:solidFill>
                  <a:srgbClr val="000000"/>
                </a:solidFill>
              </a:rPr>
              <a:t>증분차입이자율</a:t>
            </a:r>
            <a:endParaRPr lang="ko-KR" altLang="en-US" sz="1200" kern="0" dirty="0">
              <a:solidFill>
                <a:srgbClr val="000000"/>
              </a:solidFill>
              <a:latin typeface="바탕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32520" y="1556792"/>
          <a:ext cx="8640960" cy="3024378"/>
        </p:xfrm>
        <a:graphic>
          <a:graphicData uri="http://schemas.openxmlformats.org/drawingml/2006/table">
            <a:tbl>
              <a:tblPr/>
              <a:tblGrid>
                <a:gridCol w="3456384"/>
                <a:gridCol w="264098"/>
                <a:gridCol w="4920478"/>
              </a:tblGrid>
              <a:tr h="34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b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별도 리스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회계처리하는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리스변경의 조건 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(&amp;)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별도 리스로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회계처리하지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않는 </a:t>
                      </a:r>
                      <a:endParaRPr lang="en-US" altLang="ko-KR" sz="1550" kern="10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 처리 </a:t>
                      </a:r>
                      <a:r>
                        <a:rPr lang="en-US" altLang="ko-KR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i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 유효일</a:t>
                      </a:r>
                      <a:r>
                        <a:rPr lang="en-US" altLang="ko-KR" sz="1550" i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FA5"/>
                    </a:solidFill>
                  </a:tcPr>
                </a:tc>
              </a:tr>
              <a:tr h="2017014">
                <a:tc>
                  <a:txBody>
                    <a:bodyPr/>
                    <a:lstStyle/>
                    <a:p>
                      <a:pPr marL="265113" marR="0" indent="-265113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① 기초자산 사용권을 추가하여 리스 범위 확장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65113" marR="0" indent="-265113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② 리스대가는 확장 범위에 대한 개별 가격에 상응하는 금액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특정한 계약 상황을 반영하기 위한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조정액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반영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만큼 증액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⑴ 변경된 계약의 대가 배분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28600" marR="0" indent="-22860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⑵ 변경된 리스의 리스기간 산정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28600" marR="0" indent="-228600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⑶ </a:t>
                      </a:r>
                      <a:r>
                        <a:rPr lang="ko-KR" altLang="en-US" sz="1550" b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 </a:t>
                      </a:r>
                      <a:r>
                        <a:rPr lang="ko-KR" altLang="en-US" sz="1550" b="1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재측정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수정 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할인율</a:t>
                      </a:r>
                      <a:r>
                        <a:rPr lang="en-US" altLang="ko-KR" sz="1550" kern="100" spc="0" baseline="300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로 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수정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할인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361950" marR="0" indent="-180975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범위 축소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리스의 일부나 전부의 종료를 반영하기 위하여 사용권자산의 장부금액을 감액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종료 관련 차손익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당기손익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인식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361950" marR="0" indent="-180975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그 밖의 모든 리스변경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사용권자산에 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29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IE7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19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0"/>
          <a:ext cx="8674215" cy="2079540"/>
        </p:xfrm>
        <a:graphic>
          <a:graphicData uri="http://schemas.openxmlformats.org/drawingml/2006/table">
            <a:tbl>
              <a:tblPr/>
              <a:tblGrid>
                <a:gridCol w="1872561"/>
                <a:gridCol w="3400827"/>
                <a:gridCol w="3400827"/>
              </a:tblGrid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리스 약정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연도 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사무실 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지급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매년 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매년 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95,000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32520" y="4725144"/>
          <a:ext cx="8627578" cy="1540290"/>
        </p:xfrm>
        <a:graphic>
          <a:graphicData uri="http://schemas.openxmlformats.org/drawingml/2006/table">
            <a:tbl>
              <a:tblPr/>
              <a:tblGrid>
                <a:gridCol w="1282762"/>
                <a:gridCol w="2472703"/>
                <a:gridCol w="2243821"/>
                <a:gridCol w="2628292"/>
              </a:tblGrid>
              <a:tr h="201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시점 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조정금액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10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421,236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D= 368,004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B= PV(7%, 5, 95,000)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389,519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E= D - 31,717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 = 336,287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A-B=31,717)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를 사용권자산의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조정액으로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596516" y="4365104"/>
            <a:ext cx="2464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대가만 달라지는 변경</a:t>
            </a:r>
            <a:r>
              <a:rPr lang="en-US" altLang="ko-KR" sz="1600" dirty="0" smtClean="0"/>
              <a:t>&gt;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IE7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16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0"/>
          <a:ext cx="8674215" cy="2079540"/>
        </p:xfrm>
        <a:graphic>
          <a:graphicData uri="http://schemas.openxmlformats.org/drawingml/2006/table">
            <a:tbl>
              <a:tblPr/>
              <a:tblGrid>
                <a:gridCol w="1872561"/>
                <a:gridCol w="3400827"/>
                <a:gridCol w="3400827"/>
              </a:tblGrid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리스 약정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(7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 연도 초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사무실 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좌동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연장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지급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매년 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32520" y="4725144"/>
          <a:ext cx="8627578" cy="1540290"/>
        </p:xfrm>
        <a:graphic>
          <a:graphicData uri="http://schemas.openxmlformats.org/drawingml/2006/table">
            <a:tbl>
              <a:tblPr/>
              <a:tblGrid>
                <a:gridCol w="1282762"/>
                <a:gridCol w="2472703"/>
                <a:gridCol w="2243821"/>
                <a:gridCol w="2628292"/>
              </a:tblGrid>
              <a:tr h="201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시점 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조정금액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10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4,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346,511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D= 294,403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B= PV(7%, 8,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597,130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E= D+ 250,619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= 545,022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A-B=250,619)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를 사용권자산의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조정액으로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632520" y="4365104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계약상 리스기간을 연장하여 리스의 범위를 넓히는 변경</a:t>
            </a:r>
            <a:r>
              <a:rPr lang="en-US" altLang="ko-KR" sz="1600" dirty="0" smtClean="0"/>
              <a:t>&gt;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IE7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17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0"/>
          <a:ext cx="8674215" cy="2079540"/>
        </p:xfrm>
        <a:graphic>
          <a:graphicData uri="http://schemas.openxmlformats.org/drawingml/2006/table">
            <a:tbl>
              <a:tblPr/>
              <a:tblGrid>
                <a:gridCol w="1872561"/>
                <a:gridCol w="3201255"/>
                <a:gridCol w="3600399"/>
              </a:tblGrid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리스 약정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연도 초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사무실 공간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5,000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분기 말부터 공간을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2,500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축소</a:t>
                      </a: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지급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매년 말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매년 말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96516" y="4077072"/>
          <a:ext cx="8676964" cy="2297560"/>
        </p:xfrm>
        <a:graphic>
          <a:graphicData uri="http://schemas.openxmlformats.org/drawingml/2006/table">
            <a:tbl>
              <a:tblPr/>
              <a:tblGrid>
                <a:gridCol w="1290105"/>
                <a:gridCol w="2346298"/>
                <a:gridCol w="2160240"/>
                <a:gridCol w="2880321"/>
              </a:tblGrid>
              <a:tr h="201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시점 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조정금액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10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5, 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50,000)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210,618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D=184,002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 범위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축소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B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= 210,618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×50%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 = 105,309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E= 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184,002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×50%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</a:t>
                      </a:r>
                      <a:r>
                        <a:rPr lang="en-US" altLang="ko-KR" sz="1600" dirty="0" smtClean="0"/>
                        <a:t>92,001</a:t>
                      </a:r>
                      <a:r>
                        <a:rPr lang="ko-KR" altLang="en-US" sz="1600" dirty="0" smtClean="0"/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(A-B=105,309)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(D-E=92,001)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차이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(13,308)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를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당기손익에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6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C= PV(5%, 5, 30,000)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129,884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 +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24,575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116,576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C-210,618×50%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=24,575)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를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사용권자산의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조정액으로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596515" y="3717032"/>
            <a:ext cx="30187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리스의 범위를 좁히는 변경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IE7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18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3"/>
          <a:ext cx="8674215" cy="1845577"/>
        </p:xfrm>
        <a:graphic>
          <a:graphicData uri="http://schemas.openxmlformats.org/drawingml/2006/table">
            <a:tbl>
              <a:tblPr/>
              <a:tblGrid>
                <a:gridCol w="1872561"/>
                <a:gridCol w="3400827"/>
                <a:gridCol w="3400827"/>
              </a:tblGrid>
              <a:tr h="369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리스 약정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연도 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사무실 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1,500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㎡ 추가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3,500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㎡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단축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지급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매년 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매년 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150,000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1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32520" y="3969060"/>
          <a:ext cx="8627578" cy="2385638"/>
        </p:xfrm>
        <a:graphic>
          <a:graphicData uri="http://schemas.openxmlformats.org/drawingml/2006/table">
            <a:tbl>
              <a:tblPr/>
              <a:tblGrid>
                <a:gridCol w="1282762"/>
                <a:gridCol w="2317638"/>
                <a:gridCol w="2232248"/>
                <a:gridCol w="2794930"/>
              </a:tblGrid>
              <a:tr h="4916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시점 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조정금액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9160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5, 100,000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421,236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D= 368,004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리스기간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단축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B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3, 100,000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267,301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E= 368,004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×60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220,802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A-B=153,935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와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(D-E=147,202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의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차이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(6,733)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당기손익에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0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 후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장부금액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PV(7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%, 3, 150,000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393,647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F= E +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126,346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=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347,148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C-B=126,346)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를 사용권자산의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조정액으로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596516" y="3609020"/>
            <a:ext cx="38395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리스의 범위를 넓히면서 좁히는 변경</a:t>
            </a:r>
            <a:r>
              <a:rPr lang="en-US" altLang="ko-KR" sz="1600" dirty="0" smtClean="0"/>
              <a:t>&gt;</a:t>
            </a:r>
          </a:p>
        </p:txBody>
      </p:sp>
      <p:sp>
        <p:nvSpPr>
          <p:cNvPr id="11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한쪽 모서리는 잘리고 다른 쪽 모서리는 둥근 사각형 2"/>
          <p:cNvSpPr/>
          <p:nvPr/>
        </p:nvSpPr>
        <p:spPr bwMode="auto">
          <a:xfrm>
            <a:off x="632520" y="1196752"/>
            <a:ext cx="230425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리스이용자의 표시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리스이용자의 회계처리</a:t>
            </a: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32520" y="1520788"/>
          <a:ext cx="8640961" cy="4286532"/>
        </p:xfrm>
        <a:graphic>
          <a:graphicData uri="http://schemas.openxmlformats.org/drawingml/2006/table">
            <a:tbl>
              <a:tblPr/>
              <a:tblGrid>
                <a:gridCol w="2880320"/>
                <a:gridCol w="252028"/>
                <a:gridCol w="2628292"/>
                <a:gridCol w="252028"/>
                <a:gridCol w="2628293"/>
              </a:tblGrid>
              <a:tr h="3529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재무상태표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0556" marR="50556" marT="13977" marB="13977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0556" marR="50556" marT="13977" marB="13977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포괄손익계산서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0556" marR="50556" marT="13977" marB="13977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0556" marR="50556" marT="13977" marB="13977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현금흐름표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latin typeface="바탕"/>
                          <a:ea typeface="함초롬바탕"/>
                        </a:rPr>
                        <a:t>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0556" marR="50556" marT="13977" marB="13977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3683648"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사용권자산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리스부채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다른 자산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부채와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구분하여 표시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하거나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공시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투자부동산인 사용권자산은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투자부동산으로 표시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표시하지 않은 경우 </a:t>
                      </a:r>
                    </a:p>
                    <a:p>
                      <a:pPr marL="361950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대응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기초자산이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포함될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항목에 사용권자산 포함 </a:t>
                      </a:r>
                    </a:p>
                    <a:p>
                      <a:pPr marL="361950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600" kern="0" spc="-1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사용권자산</a:t>
                      </a:r>
                      <a:r>
                        <a:rPr lang="en-US" altLang="ko-KR" sz="1600" kern="0" spc="-1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kern="0" spc="-1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부채가 포함된 항목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공시 </a:t>
                      </a:r>
                    </a:p>
                  </a:txBody>
                  <a:tcPr marL="50556" marR="50556" marT="13977" marB="13977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0556" marR="50556" marT="13977" marB="13977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리스부채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이자비용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금융원가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사용권자산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감가상각비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 표시 </a:t>
                      </a:r>
                    </a:p>
                  </a:txBody>
                  <a:tcPr marL="50556" marR="50556" marT="13977" marB="13977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0556" marR="50556" marT="13977" marB="13977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리스부채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원금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해당액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재무활동 </a:t>
                      </a:r>
                    </a:p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리스부채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이자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해당액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IAS 7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적용 </a:t>
                      </a:r>
                    </a:p>
                    <a:p>
                      <a:pPr marL="180975" marR="0" indent="-180975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리스부채 측정에서 제외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된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단기리스료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소액자산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변동리스료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영업활동 </a:t>
                      </a:r>
                    </a:p>
                  </a:txBody>
                  <a:tcPr marL="50556" marR="50556" marT="13977" marB="13977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32520" y="1520788"/>
          <a:ext cx="8604956" cy="900100"/>
        </p:xfrm>
        <a:graphic>
          <a:graphicData uri="http://schemas.openxmlformats.org/drawingml/2006/table">
            <a:tbl>
              <a:tblPr/>
              <a:tblGrid>
                <a:gridCol w="2141845"/>
                <a:gridCol w="4509147"/>
                <a:gridCol w="1953964"/>
              </a:tblGrid>
              <a:tr h="9001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운용리스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기초자산 소유에 따른 위험과 보상의 대부분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(substantially all)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이전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금융리스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한쪽 모서리는 잘리고 다른 쪽 모서리는 둥근 사각형 4"/>
          <p:cNvSpPr/>
          <p:nvPr/>
        </p:nvSpPr>
        <p:spPr bwMode="auto">
          <a:xfrm>
            <a:off x="632520" y="1196752"/>
            <a:ext cx="280831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리스제공자의 리스 분류</a:t>
            </a:r>
            <a:endParaRPr lang="en-US" altLang="ko-KR" b="1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3332820" y="2384884"/>
            <a:ext cx="3227165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9710" marR="0" indent="-219710" algn="ctr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93980" algn="l"/>
              </a:tabLst>
            </a:pPr>
            <a:r>
              <a:rPr lang="ko-KR" altLang="en-US" sz="1200" kern="0" dirty="0" smtClean="0">
                <a:solidFill>
                  <a:srgbClr val="000000"/>
                </a:solidFill>
              </a:rPr>
              <a:t>* </a:t>
            </a:r>
            <a:r>
              <a:rPr lang="ko-KR" altLang="en-US" sz="1200" kern="0" dirty="0" err="1" smtClean="0">
                <a:solidFill>
                  <a:srgbClr val="000000"/>
                </a:solidFill>
              </a:rPr>
              <a:t>리스약정일에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 분류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리스변경 시 다시 판단</a:t>
            </a:r>
            <a:endParaRPr lang="ko-KR" altLang="en-US" sz="1200" kern="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61112" y="2780928"/>
            <a:ext cx="3296816" cy="1384995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ko-KR" altLang="en-US" sz="1400" dirty="0" smtClean="0">
                <a:latin typeface="+mn-ea"/>
              </a:rPr>
              <a:t>금융리스로 분류되는 상황의 예</a:t>
            </a:r>
          </a:p>
          <a:p>
            <a:pPr fontAlgn="base"/>
            <a:r>
              <a:rPr lang="ko-KR" altLang="en-US" sz="1400" dirty="0" smtClean="0">
                <a:latin typeface="+mn-ea"/>
              </a:rPr>
              <a:t>⑴ 기초자산의 소유권 이전</a:t>
            </a:r>
          </a:p>
          <a:p>
            <a:pPr fontAlgn="base"/>
            <a:r>
              <a:rPr lang="ko-KR" altLang="en-US" sz="1400" dirty="0" smtClean="0">
                <a:latin typeface="+mn-ea"/>
              </a:rPr>
              <a:t>⑵ 염가매수선택권</a:t>
            </a:r>
            <a:r>
              <a:rPr lang="en-US" altLang="ko-KR" sz="1400" dirty="0" smtClean="0">
                <a:latin typeface="+mn-ea"/>
              </a:rPr>
              <a:t>(reasonably certain)</a:t>
            </a:r>
            <a:endParaRPr lang="ko-KR" altLang="en-US" sz="1400" dirty="0" smtClean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⑶ 리스기간</a:t>
            </a:r>
            <a:r>
              <a:rPr lang="en-US" altLang="ko-KR" sz="1400" dirty="0" smtClean="0">
                <a:latin typeface="+mn-ea"/>
              </a:rPr>
              <a:t>(major part)</a:t>
            </a:r>
            <a:endParaRPr lang="ko-KR" altLang="en-US" sz="1400" dirty="0" smtClean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⑷ </a:t>
            </a:r>
            <a:r>
              <a:rPr lang="ko-KR" altLang="en-US" sz="1400" dirty="0" err="1" smtClean="0">
                <a:latin typeface="+mn-ea"/>
              </a:rPr>
              <a:t>리스료의</a:t>
            </a:r>
            <a:r>
              <a:rPr lang="ko-KR" altLang="en-US" sz="1400" dirty="0" smtClean="0">
                <a:latin typeface="+mn-ea"/>
              </a:rPr>
              <a:t> 현재가치</a:t>
            </a:r>
            <a:r>
              <a:rPr lang="en-US" altLang="ko-KR" sz="1400" dirty="0" smtClean="0">
                <a:latin typeface="+mn-ea"/>
              </a:rPr>
              <a:t>(substantially all) </a:t>
            </a:r>
            <a:endParaRPr lang="ko-KR" altLang="en-US" sz="1400" dirty="0" smtClean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⑸ 특수 기초자산</a:t>
            </a:r>
            <a:endParaRPr lang="ko-KR" altLang="en-US" sz="1400" dirty="0"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32520" y="4905164"/>
            <a:ext cx="8604956" cy="1200329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80975" indent="-180975" fontAlgn="base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/>
              <a:t>중간리스제공자의 전대리스 분류</a:t>
            </a:r>
            <a:endParaRPr lang="ko-KR" altLang="en-US" sz="1600" dirty="0" smtClean="0"/>
          </a:p>
          <a:p>
            <a:pPr marL="361950" indent="-180975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/>
              <a:t>상위 리스의 </a:t>
            </a:r>
            <a:r>
              <a:rPr lang="ko-KR" altLang="en-US" sz="1600" b="1" i="1" dirty="0" smtClean="0"/>
              <a:t>사용권자산에 따라 </a:t>
            </a:r>
            <a:r>
              <a:rPr lang="ko-KR" altLang="en-US" sz="1600" i="1" dirty="0" smtClean="0"/>
              <a:t>전대리스 분류 </a:t>
            </a:r>
            <a:endParaRPr lang="en-US" altLang="ko-KR" sz="1600" i="1" dirty="0" smtClean="0"/>
          </a:p>
          <a:p>
            <a:pPr marL="361950" indent="-180975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dirty="0" smtClean="0"/>
              <a:t>다만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상위 리스</a:t>
            </a:r>
            <a:r>
              <a:rPr lang="en-US" altLang="ko-KR" sz="1600" dirty="0" smtClean="0"/>
              <a:t>(head lease)</a:t>
            </a:r>
            <a:r>
              <a:rPr lang="ko-KR" altLang="en-US" sz="1600" dirty="0" smtClean="0"/>
              <a:t>가 인식 예외 적용 단기리스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전대리스는 운용리스로 분류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IE8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20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0"/>
          <a:ext cx="8674215" cy="1247724"/>
        </p:xfrm>
        <a:graphic>
          <a:graphicData uri="http://schemas.openxmlformats.org/drawingml/2006/table">
            <a:tbl>
              <a:tblPr/>
              <a:tblGrid>
                <a:gridCol w="1872561"/>
                <a:gridCol w="3400827"/>
                <a:gridCol w="3400827"/>
              </a:tblGrid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상위 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전대리스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차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연도 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사무실 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(=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상위리스 나머지 기간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0162" y="4889071"/>
          <a:ext cx="8627578" cy="1400832"/>
        </p:xfrm>
        <a:graphic>
          <a:graphicData uri="http://schemas.openxmlformats.org/drawingml/2006/table">
            <a:tbl>
              <a:tblPr/>
              <a:tblGrid>
                <a:gridCol w="1476164"/>
                <a:gridCol w="2808312"/>
                <a:gridCol w="2340260"/>
                <a:gridCol w="2002842"/>
              </a:tblGrid>
              <a:tr h="201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상위 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전대리스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8482">
                <a:tc rowSpan="2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전대리스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체결 시점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사용권자산 제거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순투자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차이는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당기손익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리스부채는 계속 유지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전대리스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이자비용 인식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금융수익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574158" y="4529031"/>
            <a:ext cx="3284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금융리스로 분류하는 전대리스</a:t>
            </a:r>
            <a:r>
              <a:rPr lang="en-US" altLang="ko-KR" sz="1600" dirty="0" smtClean="0"/>
              <a:t>&gt;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36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IE8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 21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99264" y="1403400"/>
          <a:ext cx="8674215" cy="1247724"/>
        </p:xfrm>
        <a:graphic>
          <a:graphicData uri="http://schemas.openxmlformats.org/drawingml/2006/table">
            <a:tbl>
              <a:tblPr/>
              <a:tblGrid>
                <a:gridCol w="1872561"/>
                <a:gridCol w="3400827"/>
                <a:gridCol w="3400827"/>
              </a:tblGrid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상위 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전대리스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상위리스 개시일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사무실 공간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좌동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6596" marR="46596" marT="12882" marB="12882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20795" y="4884231"/>
          <a:ext cx="8604956" cy="1400832"/>
        </p:xfrm>
        <a:graphic>
          <a:graphicData uri="http://schemas.openxmlformats.org/drawingml/2006/table">
            <a:tbl>
              <a:tblPr/>
              <a:tblGrid>
                <a:gridCol w="1917409"/>
                <a:gridCol w="3647753"/>
                <a:gridCol w="3039794"/>
              </a:tblGrid>
              <a:tr h="201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상위 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전대리스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8482">
                <a:tc rowSpan="2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전대리스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체결 시점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사용권자산 계속 유지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리스부채 계속 유지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38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전대리스 기간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감가상각비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이자비용 인식</a:t>
                      </a:r>
                      <a:endParaRPr 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 수익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6568" marR="46568" marT="12875" marB="12875" anchor="ctr">
                    <a:lnL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584791" y="4524191"/>
            <a:ext cx="3284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600" dirty="0" smtClean="0"/>
              <a:t>&lt;</a:t>
            </a:r>
            <a:r>
              <a:rPr lang="ko-KR" altLang="en-US" sz="1600" dirty="0" smtClean="0"/>
              <a:t>운용리스로 분류하는 전대리스</a:t>
            </a:r>
            <a:r>
              <a:rPr lang="en-US" altLang="ko-KR" sz="1600" dirty="0" smtClean="0"/>
              <a:t>&gt;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1484784"/>
          <a:ext cx="8640960" cy="2144268"/>
        </p:xfrm>
        <a:graphic>
          <a:graphicData uri="http://schemas.openxmlformats.org/drawingml/2006/table">
            <a:tbl>
              <a:tblPr/>
              <a:tblGrid>
                <a:gridCol w="1872208"/>
                <a:gridCol w="468052"/>
                <a:gridCol w="1080120"/>
                <a:gridCol w="5220580"/>
              </a:tblGrid>
              <a:tr h="167203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수취채권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=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리스순투자</a:t>
                      </a:r>
                      <a:r>
                        <a:rPr lang="en-US" altLang="ko-KR" sz="1600" b="0" kern="0" spc="0" baseline="3000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*1</a:t>
                      </a:r>
                      <a:endParaRPr lang="ko-KR" altLang="en-US" sz="1600" b="0" kern="0" spc="0" baseline="30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 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리스료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고정리스료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실질적 </a:t>
                      </a:r>
                      <a:r>
                        <a:rPr lang="ko-KR" altLang="en-US" sz="1600" i="1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고정리스료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포함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 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(- 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리스 인센티브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600" i="1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일부 </a:t>
                      </a:r>
                      <a:r>
                        <a:rPr lang="ko-KR" altLang="en-US" sz="1600" i="1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변동리스료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[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지수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/</a:t>
                      </a:r>
                      <a:r>
                        <a:rPr lang="ko-KR" altLang="en-US" sz="1600" i="1" kern="0" spc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요율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이율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lang="ko-KR" altLang="en-US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연동</a:t>
                      </a:r>
                      <a:r>
                        <a:rPr lang="en-US" altLang="ko-KR" sz="1600" i="1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]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매수선택권 행사가격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종료 위약금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잔존가치보증</a:t>
                      </a:r>
                      <a:r>
                        <a:rPr lang="en-US" altLang="ko-KR" sz="1600" kern="0" spc="0" baseline="3000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*2</a:t>
                      </a:r>
                      <a:endParaRPr lang="ko-KR" altLang="en-US" sz="1600" kern="0" spc="0" baseline="3000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무보증잔존가치</a:t>
                      </a:r>
                      <a:r>
                        <a:rPr lang="en-US" altLang="ko-KR" sz="1600" kern="0" spc="0" baseline="3000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*3</a:t>
                      </a:r>
                      <a:endParaRPr lang="ko-KR" altLang="en-US" sz="1600" kern="0" spc="0" baseline="30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한쪽 모서리는 잘리고 다른 쪽 모서리는 둥근 사각형 3"/>
          <p:cNvSpPr/>
          <p:nvPr/>
        </p:nvSpPr>
        <p:spPr bwMode="auto">
          <a:xfrm>
            <a:off x="632520" y="1124744"/>
            <a:ext cx="230425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금융리스 최초 측정</a:t>
            </a:r>
            <a:endParaRPr lang="en-US" altLang="ko-KR" b="1" dirty="0" smtClean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32520" y="5445224"/>
            <a:ext cx="8640960" cy="830997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리스기간에 걸쳐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금융수익 인식</a:t>
            </a:r>
            <a:r>
              <a:rPr kumimoji="1" lang="en-US" altLang="ko-KR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일정 기간수익률</a:t>
            </a:r>
            <a:r>
              <a:rPr kumimoji="1" lang="en-US" altLang="ko-KR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en-US" altLang="ko-K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리스순투자에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IFRS 9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의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인식 및 손상 규정 적용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추정 무보증잔존가치 정기적 검토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2520" y="3717032"/>
            <a:ext cx="8604956" cy="123110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93663" algn="l"/>
              </a:tabLst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*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1)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리스의 내재이자율</a:t>
            </a:r>
            <a:endParaRPr kumimoji="1" lang="ko-KR" altLang="ko-KR" sz="1200" dirty="0" smtClean="0">
              <a:latin typeface="+mn-ea"/>
              <a:cs typeface="굴림" pitchFamily="50" charset="-127"/>
            </a:endParaRPr>
          </a:p>
          <a:p>
            <a:pPr marL="265113" lvl="0" indent="-265113" algn="just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93663" algn="l"/>
              </a:tabLst>
            </a:pP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     </a:t>
            </a:r>
            <a:r>
              <a:rPr kumimoji="1" lang="ko-KR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전대리스의 내재이자율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(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쉽게 산정할 수 있는 경우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), 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상위 리스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(head lease)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에 사용된 할인율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(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전대리스 관련 리스개설직접원가 조정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)</a:t>
            </a:r>
            <a:endParaRPr kumimoji="1" lang="en-US" altLang="ko-KR" sz="1200" dirty="0" smtClean="0">
              <a:latin typeface="+mn-ea"/>
              <a:cs typeface="굴림" pitchFamily="50" charset="-127"/>
            </a:endParaRPr>
          </a:p>
          <a:p>
            <a:pPr marL="265113" indent="-265113" algn="just" fontAlgn="base"/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* 2)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리스이용자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리스이용자의 특수관계자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리스제공자와 특수 관계에 있지 않고 보증의무를 이행할 재무적 능력이 있는 제삼자가 리스제공자에게 제공하는 잔존가치보증</a:t>
            </a:r>
            <a:endParaRPr lang="en-US" altLang="ko-KR" sz="1200" kern="0" dirty="0" smtClean="0">
              <a:solidFill>
                <a:srgbClr val="000000"/>
              </a:solidFill>
              <a:latin typeface="+mn-ea"/>
            </a:endParaRPr>
          </a:p>
          <a:p>
            <a:pPr marL="265113" indent="-265113" algn="just" fontAlgn="base"/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* 3)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리스제공자가 실현할 수 있을지 확실하지 않거나 리스제공자의 특수관계자만이 보증한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기초자산의 잔존가치 부분</a:t>
            </a:r>
            <a:endParaRPr lang="ko-KR" altLang="en-US" sz="12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" name="한쪽 모서리는 잘리고 다른 쪽 모서리는 둥근 사각형 8"/>
          <p:cNvSpPr/>
          <p:nvPr/>
        </p:nvSpPr>
        <p:spPr bwMode="auto">
          <a:xfrm>
            <a:off x="632520" y="5085184"/>
            <a:ext cx="234026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금융리스 후속 측정</a:t>
            </a:r>
            <a:endParaRPr lang="en-US" altLang="ko-KR" b="1" dirty="0" smtClean="0"/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sp>
        <p:nvSpPr>
          <p:cNvPr id="4" name="한쪽 모서리는 잘리고 다른 쪽 모서리는 둥근 사각형 3"/>
          <p:cNvSpPr/>
          <p:nvPr/>
        </p:nvSpPr>
        <p:spPr bwMode="auto">
          <a:xfrm>
            <a:off x="632520" y="1196752"/>
            <a:ext cx="255628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금융리스의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리스변경</a:t>
            </a:r>
            <a:endParaRPr lang="en-US" altLang="ko-KR" b="1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32520" y="1556792"/>
          <a:ext cx="8640960" cy="2689733"/>
        </p:xfrm>
        <a:graphic>
          <a:graphicData uri="http://schemas.openxmlformats.org/drawingml/2006/table">
            <a:tbl>
              <a:tblPr/>
              <a:tblGrid>
                <a:gridCol w="3456384"/>
                <a:gridCol w="264098"/>
                <a:gridCol w="4920478"/>
              </a:tblGrid>
              <a:tr h="34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b="1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별도 리스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회계처리하는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리스변경의 조건 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(&amp;)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별도 리스로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회계처리하지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않는 </a:t>
                      </a:r>
                      <a:endParaRPr lang="en-US" altLang="ko-KR" sz="1550" kern="10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리스변경 처리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FA5"/>
                    </a:solidFill>
                  </a:tcPr>
                </a:tc>
              </a:tr>
              <a:tr h="2017014">
                <a:tc>
                  <a:txBody>
                    <a:bodyPr/>
                    <a:lstStyle/>
                    <a:p>
                      <a:pPr marL="265113" marR="0" indent="-265113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① 기초자산 사용권을 추가하여 리스 범위 확장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65113" marR="0" indent="-265113" algn="just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② 리스대가는 확장 </a:t>
                      </a:r>
                      <a:r>
                        <a:rPr lang="ko-KR" altLang="en-US" sz="1550" kern="10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범위의 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개별 가격에 상응하는 금액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특정한 계약 상황을 반영하기 위한 </a:t>
                      </a:r>
                      <a:r>
                        <a:rPr lang="ko-KR" altLang="en-US" sz="1550" kern="10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조정액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반영</a:t>
                      </a:r>
                      <a:r>
                        <a:rPr lang="en-US" altLang="ko-KR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550" kern="10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만큼 증액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65113" marR="0" lvl="0" indent="-265113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663" algn="l"/>
                          <a:tab pos="265113" algn="l"/>
                        </a:tabLst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⑴ 변경이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리스약정일에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 유효하였다면 운용리스로 분류하였을 경우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  <a:p>
                      <a:pPr marL="361950" marR="0" lvl="0" indent="-180975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93663" algn="l"/>
                          <a:tab pos="446088" algn="l"/>
                        </a:tabLst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리스변경을 변경 유효일부터 새로운 리스로 처리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  <a:p>
                      <a:pPr marL="361950" marR="0" lvl="0" indent="-180975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93663" algn="l"/>
                          <a:tab pos="446088" algn="l"/>
                        </a:tabLst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기초자산을 리스변경 유효일 직전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리스순투자로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 측정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  <a:p>
                      <a:pPr marL="265113" marR="0" lvl="0" indent="-265113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3663" algn="l"/>
                          <a:tab pos="265113" algn="l"/>
                        </a:tabLst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⑵ 그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밖에는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IFRS 9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맑은 고딕" pitchFamily="50" charset="-127"/>
                          <a:cs typeface="굴림" pitchFamily="50" charset="-127"/>
                        </a:rPr>
                        <a:t>적용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  <a:cs typeface="굴림" pitchFamily="50" charset="-127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39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32520" y="5553236"/>
            <a:ext cx="8640960" cy="504625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기초자산의 특성에 따라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재무상태표에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운용리스 대상 기초자산 표시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545" y="115272"/>
            <a:ext cx="36359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리스제공자의 회계처리</a:t>
            </a:r>
          </a:p>
        </p:txBody>
      </p:sp>
      <p:sp>
        <p:nvSpPr>
          <p:cNvPr id="4" name="한쪽 모서리는 잘리고 다른 쪽 모서리는 둥근 사각형 3"/>
          <p:cNvSpPr/>
          <p:nvPr/>
        </p:nvSpPr>
        <p:spPr bwMode="auto">
          <a:xfrm>
            <a:off x="632520" y="1124744"/>
            <a:ext cx="230425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운용리스 회계처리</a:t>
            </a:r>
            <a:endParaRPr lang="en-US" altLang="ko-KR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632520" y="1448780"/>
            <a:ext cx="8604956" cy="1569660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80975" lvl="0" indent="-180975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수익 인식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운용리스의 </a:t>
            </a:r>
            <a:r>
              <a:rPr kumimoji="1" lang="ko-KR" altLang="en-US" sz="1600" b="1" dirty="0" err="1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ko-KR" altLang="en-US" sz="1600" dirty="0" err="1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는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정액 기준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다른 체계적인 기준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으로 수익 인식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lvl="0" indent="-180975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en-US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비용 인식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감가상각비 등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IAS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16,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IAS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36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등 적용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을 비용으로 인식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265113" lvl="0" indent="-265113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</a:pP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   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리스개설직접원가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를 기초자산의 장부금액에 가산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,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600" dirty="0" err="1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수익과 같은 기준으로 리스기간에 걸쳐 비용으로 인식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한쪽 모서리는 잘리고 다른 쪽 모서리는 둥근 사각형 5"/>
          <p:cNvSpPr/>
          <p:nvPr/>
        </p:nvSpPr>
        <p:spPr bwMode="auto">
          <a:xfrm>
            <a:off x="632520" y="3609020"/>
            <a:ext cx="248427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운용리스의 리스변경</a:t>
            </a:r>
            <a:endParaRPr lang="en-US" altLang="ko-KR" b="1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632520" y="3969060"/>
            <a:ext cx="8640960" cy="584775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180975" lvl="0" indent="-180975" algn="just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운용리스의 변경을 변경 유효일부터 새로운 리스로 회계처리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한쪽 모서리는 잘리고 다른 쪽 모서리는 둥근 사각형 7"/>
          <p:cNvSpPr/>
          <p:nvPr/>
        </p:nvSpPr>
        <p:spPr bwMode="auto">
          <a:xfrm>
            <a:off x="632520" y="5193196"/>
            <a:ext cx="198022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운용리스의 표시</a:t>
            </a:r>
            <a:endParaRPr lang="en-US" altLang="ko-KR" b="1" dirty="0" smtClean="0"/>
          </a:p>
        </p:txBody>
      </p:sp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32520" y="2348880"/>
          <a:ext cx="8640960" cy="2088642"/>
        </p:xfrm>
        <a:graphic>
          <a:graphicData uri="http://schemas.openxmlformats.org/drawingml/2006/table">
            <a:tbl>
              <a:tblPr/>
              <a:tblGrid>
                <a:gridCol w="1332148"/>
                <a:gridCol w="3816424"/>
                <a:gridCol w="3492388"/>
              </a:tblGrid>
              <a:tr h="188214">
                <a:tc>
                  <a:txBody>
                    <a:bodyPr/>
                    <a:lstStyle/>
                    <a:p>
                      <a:pPr marL="154940" marR="0" indent="-1549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 이전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0" indent="-1549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판매이다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0" indent="-1549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판매가 아니다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</a:tr>
              <a:tr h="9197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판매자</a:t>
                      </a: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-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리스이용자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계속 보유하는 사용권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측정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자산의 종전 장부금액에 비례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이전한 권리에 관련되는 차손익만 인식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이전된 자산 계속 인식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금융부채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(=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이전 대가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IFRS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89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구매자</a:t>
                      </a: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-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리스제공자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3DC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자산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매입에 적용할 수 있는 기준서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리스에는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리스제공자 회계 규정 적용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금융자산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(=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이전 대가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인식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IFRS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632520" y="4725144"/>
            <a:ext cx="8640960" cy="1569660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자산 판매 대가의 공정가치가 자산의 공정가치와 다르거나 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리스료가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시장요율이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아니라면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판매수익을 공정가치로 측정하기 위하여 조정</a:t>
            </a:r>
            <a:endParaRPr kumimoji="1" lang="ko-KR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663" algn="l"/>
              </a:tabLst>
            </a:pP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  ⑴ 선급 </a:t>
            </a:r>
            <a:r>
              <a:rPr kumimoji="1" lang="ko-KR" altLang="en-US" sz="15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⑵ 추가 금융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663" algn="l"/>
              </a:tabLst>
            </a:pP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663" algn="l"/>
              </a:tabLst>
            </a:pP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*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조정액은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다음 중 더 쉽게 산정할 수 있는 기준에 따라 측정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663" algn="l"/>
              </a:tabLst>
            </a:pP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    ⑴ 판매대가의 공정가치와 그 자산의 공정가치의 차이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663" algn="l"/>
              </a:tabLst>
            </a:pP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    ⑵ 계약상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현재가치와 시장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리스료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맑은 고딕" pitchFamily="50" charset="-127"/>
                <a:cs typeface="굴림" pitchFamily="50" charset="-127"/>
              </a:rPr>
              <a:t> 현재가치의 차이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545" y="115272"/>
            <a:ext cx="26356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err="1" smtClean="0">
                <a:solidFill>
                  <a:schemeClr val="bg1"/>
                </a:solidFill>
              </a:rPr>
              <a:t>판매후리스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 거래</a:t>
            </a:r>
          </a:p>
        </p:txBody>
      </p:sp>
      <p:sp>
        <p:nvSpPr>
          <p:cNvPr id="5" name="한쪽 모서리는 잘리고 다른 쪽 모서리는 둥근 사각형 4"/>
          <p:cNvSpPr/>
          <p:nvPr/>
        </p:nvSpPr>
        <p:spPr bwMode="auto">
          <a:xfrm>
            <a:off x="632520" y="1088740"/>
            <a:ext cx="198022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err="1" smtClean="0"/>
              <a:t>판매후리스</a:t>
            </a:r>
            <a:r>
              <a:rPr lang="ko-KR" altLang="en-US" b="1" dirty="0" smtClean="0"/>
              <a:t> 거래</a:t>
            </a:r>
            <a:endParaRPr lang="en-US" altLang="ko-KR" b="1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632520" y="1448780"/>
            <a:ext cx="8640960" cy="830997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80975" lvl="0" indent="-180975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93663" algn="l"/>
              </a:tabLst>
            </a:pPr>
            <a:r>
              <a:rPr kumimoji="1" lang="ko-KR" altLang="ko-KR" sz="1600" b="1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자산 이전이 판매인지를 판단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ko-KR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수행의무의 이행시기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통제의 이전시점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 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판단에 대한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IFRS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15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  <a:cs typeface="굴림" pitchFamily="50" charset="-127"/>
              </a:rPr>
              <a:t>규정 적용</a:t>
            </a:r>
            <a:endParaRPr kumimoji="1" lang="ko-KR" altLang="en-US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41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26356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err="1" smtClean="0">
                <a:solidFill>
                  <a:schemeClr val="bg1"/>
                </a:solidFill>
              </a:rPr>
              <a:t>판매후리스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 거래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596516" y="1052736"/>
            <a:ext cx="3547394" cy="338554"/>
            <a:chOff x="596516" y="1052736"/>
            <a:chExt cx="3547394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IE11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24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596516" y="1376772"/>
            <a:ext cx="8640960" cy="42780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판매자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리스이용자가 구매자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리스제공자에게 건물을 판매하고 해당 건물을 </a:t>
            </a:r>
            <a:r>
              <a:rPr lang="en-US" altLang="ko-KR" sz="1600" dirty="0" smtClean="0"/>
              <a:t>18</a:t>
            </a:r>
            <a:r>
              <a:rPr lang="ko-KR" altLang="en-US" sz="1600" dirty="0" smtClean="0"/>
              <a:t>년간 </a:t>
            </a:r>
            <a:r>
              <a:rPr lang="ko-KR" altLang="en-US" sz="1600" dirty="0" err="1" smtClean="0"/>
              <a:t>리스하기로</a:t>
            </a:r>
            <a:r>
              <a:rPr lang="ko-KR" altLang="en-US" sz="1600" dirty="0" smtClean="0"/>
              <a:t> 계약 체결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매각금액             </a:t>
            </a:r>
            <a:r>
              <a:rPr lang="en-US" altLang="ko-KR" sz="1600" dirty="0" smtClean="0"/>
              <a:t>2,000,000</a:t>
            </a:r>
            <a:r>
              <a:rPr lang="ko-KR" altLang="en-US" sz="1600" dirty="0" smtClean="0"/>
              <a:t>원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매각시점 장부금액 </a:t>
            </a:r>
            <a:r>
              <a:rPr lang="en-US" altLang="ko-KR" sz="1600" dirty="0" smtClean="0"/>
              <a:t>1,000,000</a:t>
            </a:r>
            <a:r>
              <a:rPr lang="ko-KR" altLang="en-US" sz="1600" dirty="0" smtClean="0"/>
              <a:t>원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매각시점 공정가치 </a:t>
            </a:r>
            <a:r>
              <a:rPr lang="en-US" altLang="ko-KR" sz="1600" dirty="0" smtClean="0"/>
              <a:t>1,800,000</a:t>
            </a:r>
            <a:r>
              <a:rPr lang="ko-KR" altLang="en-US" sz="1600" dirty="0" smtClean="0"/>
              <a:t>원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연간 </a:t>
            </a:r>
            <a:r>
              <a:rPr lang="ko-KR" altLang="en-US" sz="1600" dirty="0" err="1" smtClean="0"/>
              <a:t>리스료</a:t>
            </a:r>
            <a:r>
              <a:rPr lang="ko-KR" altLang="en-US" sz="1600" dirty="0" smtClean="0"/>
              <a:t>           </a:t>
            </a:r>
            <a:r>
              <a:rPr lang="en-US" altLang="ko-KR" sz="1600" dirty="0" smtClean="0"/>
              <a:t>120,000</a:t>
            </a:r>
            <a:r>
              <a:rPr lang="ko-KR" altLang="en-US" sz="1600" dirty="0" smtClean="0"/>
              <a:t>원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내재이자율               연 </a:t>
            </a:r>
            <a:r>
              <a:rPr lang="en-US" altLang="ko-KR" sz="1600" dirty="0" smtClean="0"/>
              <a:t>4.5%</a:t>
            </a:r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거래의 자산 이전이 </a:t>
            </a:r>
            <a:r>
              <a:rPr lang="en-US" altLang="ko-KR" sz="1600" dirty="0" smtClean="0"/>
              <a:t>IFRS 15</a:t>
            </a:r>
            <a:r>
              <a:rPr lang="ko-KR" altLang="en-US" sz="1600" dirty="0" smtClean="0"/>
              <a:t>에서 </a:t>
            </a:r>
            <a:r>
              <a:rPr lang="ko-KR" altLang="en-US" sz="1600" dirty="0" smtClean="0"/>
              <a:t>판매로 회계처리하게 하는 요구사항을 충족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구매자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리스제공자는 건물 리스를 운용리스로 분류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smtClean="0"/>
              <a:t>공정가치를 초과하여 얻은 판매 대가는 리스이용자가 추가 금융을 제공받은 것으로 인식</a:t>
            </a:r>
            <a:endParaRPr lang="en-US" altLang="ko-KR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endParaRPr lang="ko-KR" altLang="en-US" sz="1600" dirty="0" smtClean="0"/>
          </a:p>
          <a:p>
            <a:pPr marL="180975" indent="-180975" fontAlgn="base">
              <a:buFont typeface="Arial" pitchFamily="34" charset="0"/>
              <a:buChar char="•"/>
            </a:pPr>
            <a:r>
              <a:rPr lang="ko-KR" altLang="en-US" sz="1600" dirty="0" err="1" smtClean="0"/>
              <a:t>연간리스료의</a:t>
            </a:r>
            <a:r>
              <a:rPr lang="ko-KR" altLang="en-US" sz="1600" dirty="0" smtClean="0"/>
              <a:t> 현재가치 </a:t>
            </a:r>
            <a:r>
              <a:rPr lang="en-US" altLang="ko-KR" sz="1600" dirty="0" smtClean="0"/>
              <a:t>(4.5%, 18</a:t>
            </a:r>
            <a:r>
              <a:rPr lang="ko-KR" altLang="en-US" sz="1600" dirty="0" smtClean="0"/>
              <a:t>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연간 </a:t>
            </a:r>
            <a:r>
              <a:rPr lang="ko-KR" altLang="en-US" sz="1600" dirty="0" err="1" smtClean="0"/>
              <a:t>리스료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120,000</a:t>
            </a:r>
            <a:r>
              <a:rPr lang="ko-KR" altLang="en-US" sz="1600" dirty="0" smtClean="0"/>
              <a:t>원</a:t>
            </a:r>
            <a:r>
              <a:rPr lang="en-US" altLang="ko-KR" sz="1600" dirty="0" smtClean="0"/>
              <a:t>) </a:t>
            </a:r>
          </a:p>
          <a:p>
            <a:pPr marL="180975" indent="-180975" fontAlgn="base"/>
            <a:r>
              <a:rPr lang="en-US" altLang="ko-KR" sz="1600" dirty="0" smtClean="0"/>
              <a:t>   =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200,000</a:t>
            </a:r>
            <a:r>
              <a:rPr lang="ko-KR" altLang="en-US" sz="1600" dirty="0" smtClean="0"/>
              <a:t>원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추가 금융 관련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+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1,259,200</a:t>
            </a:r>
            <a:r>
              <a:rPr lang="ko-KR" altLang="en-US" sz="1600" dirty="0" smtClean="0"/>
              <a:t>원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리스 관련</a:t>
            </a:r>
            <a:r>
              <a:rPr lang="en-US" altLang="ko-KR" sz="1600" dirty="0" smtClean="0"/>
              <a:t>) = 1,459,200</a:t>
            </a:r>
            <a:r>
              <a:rPr lang="ko-KR" altLang="en-US" sz="1600" dirty="0" smtClean="0"/>
              <a:t>원</a:t>
            </a:r>
            <a:endParaRPr lang="ko-KR" altLang="en-US" sz="1600" dirty="0"/>
          </a:p>
        </p:txBody>
      </p:sp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42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32520" y="1412776"/>
            <a:ext cx="8604956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판매자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-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리스이용자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사용권자산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건물의 장부금액에 비례하여 측정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180975" lvl="0" indent="-180975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   1,000,000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건물의 장부금액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× 1,259,200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원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(18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년의 사용권자산에 대한 할인된 </a:t>
            </a:r>
            <a:r>
              <a:rPr kumimoji="1" lang="ko-KR" altLang="en-US" sz="1600" dirty="0" err="1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리스료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÷ 1,800,000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건물의 공정가치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) = 699,555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원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CI Poppy"/>
              <a:ea typeface="휴먼명조"/>
              <a:cs typeface="굴림" pitchFamily="50" charset="-127"/>
            </a:endParaRPr>
          </a:p>
          <a:p>
            <a:pPr marL="180975" lvl="0" indent="-180975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 smtClean="0"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판매차익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건물의 판매차익 중 리스이용자가 보유하는 사용권에 관련되지 않은 부분을 손익으로 인식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lvl="0" indent="-180975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   (1,800,000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휴먼명조"/>
                <a:cs typeface="굴림" pitchFamily="50" charset="-127"/>
              </a:rPr>
              <a:t>–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1,000,000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× (1,800,000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원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한양신명조"/>
                <a:ea typeface="휴먼명조"/>
                <a:cs typeface="굴림" pitchFamily="50" charset="-127"/>
              </a:rPr>
              <a:t>–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1,259,200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원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÷ 1,800,000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HCI Poppy"/>
                <a:ea typeface="휴먼명조"/>
                <a:cs typeface="굴림" pitchFamily="50" charset="-127"/>
              </a:rPr>
              <a:t> = 240,355</a:t>
            </a:r>
            <a:r>
              <a:rPr kumimoji="1" lang="ko-KR" altLang="en-US" sz="1600" dirty="0" smtClean="0">
                <a:solidFill>
                  <a:srgbClr val="000000"/>
                </a:solidFill>
                <a:latin typeface="함초롬바탕" pitchFamily="18" charset="-127"/>
                <a:ea typeface="휴먼명조"/>
                <a:cs typeface="굴림" pitchFamily="50" charset="-127"/>
              </a:rPr>
              <a:t>원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180975" lvl="0" indent="-180975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휴먼명조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휴먼명조"/>
                <a:cs typeface="굴림" pitchFamily="50" charset="-127"/>
              </a:rPr>
              <a:t>개시일의 회계처리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)</a:t>
            </a: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800" dirty="0" smtClean="0"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1600" dirty="0" smtClean="0"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en-US" altLang="ko-KR" sz="1600" dirty="0" smtClean="0">
              <a:latin typeface="HCI Poppy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32520" y="1052736"/>
            <a:ext cx="3547394" cy="338554"/>
            <a:chOff x="596516" y="1052736"/>
            <a:chExt cx="3547394" cy="338554"/>
          </a:xfrm>
        </p:grpSpPr>
        <p:sp>
          <p:nvSpPr>
            <p:cNvPr id="5" name="TextBox 4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IE11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24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64568" y="4617132"/>
          <a:ext cx="7164796" cy="838962"/>
        </p:xfrm>
        <a:graphic>
          <a:graphicData uri="http://schemas.openxmlformats.org/drawingml/2006/table">
            <a:tbl>
              <a:tblPr/>
              <a:tblGrid>
                <a:gridCol w="1529644"/>
                <a:gridCol w="1628299"/>
                <a:gridCol w="679127"/>
                <a:gridCol w="1674997"/>
                <a:gridCol w="1652729"/>
              </a:tblGrid>
              <a:tr h="252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현금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건물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사용권자산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699,555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금융부채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1,459,200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판매차익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240,355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8545" y="115272"/>
            <a:ext cx="26356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err="1" smtClean="0">
                <a:solidFill>
                  <a:schemeClr val="bg1"/>
                </a:solidFill>
              </a:rPr>
              <a:t>판매후리스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 거래</a:t>
            </a:r>
          </a:p>
        </p:txBody>
      </p:sp>
      <p:sp>
        <p:nvSpPr>
          <p:cNvPr id="9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43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/>
          <p:nvPr/>
        </p:nvGrpSpPr>
        <p:grpSpPr>
          <a:xfrm>
            <a:off x="632520" y="1052736"/>
            <a:ext cx="3547394" cy="338554"/>
            <a:chOff x="596516" y="1052736"/>
            <a:chExt cx="3547394" cy="338554"/>
          </a:xfrm>
        </p:grpSpPr>
        <p:sp>
          <p:nvSpPr>
            <p:cNvPr id="5" name="TextBox 4"/>
            <p:cNvSpPr txBox="1"/>
            <p:nvPr/>
          </p:nvSpPr>
          <p:spPr>
            <a:xfrm>
              <a:off x="2648744" y="1052736"/>
              <a:ext cx="1495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IE11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96516" y="1052736"/>
              <a:ext cx="2068632" cy="33855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사례 </a:t>
              </a:r>
              <a:r>
                <a:rPr lang="en-US" altLang="ko-KR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/>
                </a:rPr>
                <a:t>24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8545" y="115272"/>
            <a:ext cx="26356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err="1" smtClean="0">
                <a:solidFill>
                  <a:schemeClr val="bg1"/>
                </a:solidFill>
              </a:rPr>
              <a:t>판매후리스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 거래</a:t>
            </a: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632520" y="1376772"/>
            <a:ext cx="8640960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2)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구매자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-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리스제공자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휴먼명조"/>
              <a:cs typeface="굴림" pitchFamily="50" charset="-127"/>
            </a:endParaRPr>
          </a:p>
          <a:p>
            <a:pPr marL="180975" marR="0" lvl="0" indent="-180975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휴먼명조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휴먼명조"/>
                <a:cs typeface="굴림" pitchFamily="50" charset="-127"/>
              </a:rPr>
              <a:t>개시일의 회계처리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)</a:t>
            </a: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latin typeface="HCI Poppy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후속 회계처리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연간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리스료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120,000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원을 리스부분과 금융자산 결제부분으로 나누어 회계처리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함초롬바탕" pitchFamily="18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956556" y="2348880"/>
          <a:ext cx="6804756" cy="559308"/>
        </p:xfrm>
        <a:graphic>
          <a:graphicData uri="http://schemas.openxmlformats.org/drawingml/2006/table">
            <a:tbl>
              <a:tblPr/>
              <a:tblGrid>
                <a:gridCol w="1133025"/>
                <a:gridCol w="1857600"/>
                <a:gridCol w="1137814"/>
                <a:gridCol w="1452121"/>
                <a:gridCol w="1224196"/>
              </a:tblGrid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건물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1,800,000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금융자산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2) </a:t>
            </a: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구매자</a:t>
            </a: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  <a:cs typeface="굴림" pitchFamily="50" charset="-127"/>
              </a:rPr>
              <a:t>-</a:t>
            </a: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휴먼명조"/>
                <a:cs typeface="굴림" pitchFamily="50" charset="-127"/>
              </a:rPr>
              <a:t>리스제공자</a:t>
            </a:r>
            <a:endParaRPr kumimoji="1" lang="ko-KR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CI Poppy"/>
              <a:ea typeface="휴먼명조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- (</a:t>
            </a: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휴먼명조"/>
                <a:cs typeface="굴림" pitchFamily="50" charset="-127"/>
              </a:rPr>
              <a:t>개시일의 회계처리</a:t>
            </a: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CI Poppy"/>
                <a:ea typeface="휴먼명조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920552" y="4149080"/>
          <a:ext cx="8208912" cy="1549416"/>
        </p:xfrm>
        <a:graphic>
          <a:graphicData uri="http://schemas.openxmlformats.org/drawingml/2006/table">
            <a:tbl>
              <a:tblPr/>
              <a:tblGrid>
                <a:gridCol w="959483"/>
                <a:gridCol w="4015615"/>
                <a:gridCol w="3233814"/>
              </a:tblGrid>
              <a:tr h="2248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 류</a:t>
                      </a: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연간 수령액</a:t>
                      </a: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</a:t>
                      </a: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441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× 1,259,200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÷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1,459,200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=103,553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 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리스료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8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금융자산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결제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120,000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× 200,000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÷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1,459,200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= 16,447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 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금융자산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(200,000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결제를 위해 받은 지급액과 이자수익으로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회계처리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2069" marR="52069" marT="14396" marB="143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44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508664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리스이용자와 리스제공자의 공시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1484784"/>
          <a:ext cx="8640959" cy="3677552"/>
        </p:xfrm>
        <a:graphic>
          <a:graphicData uri="http://schemas.openxmlformats.org/drawingml/2006/table">
            <a:tbl>
              <a:tblPr/>
              <a:tblGrid>
                <a:gridCol w="1188132"/>
                <a:gridCol w="3672408"/>
                <a:gridCol w="1981799"/>
                <a:gridCol w="1798620"/>
              </a:tblGrid>
              <a:tr h="278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리스이용자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9710" marR="0" indent="-21971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리스제공자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6793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활동에 대한 추가 </a:t>
                      </a: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질적</a:t>
                      </a:r>
                      <a:r>
                        <a:rPr lang="en-US" altLang="ko-KR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양적 </a:t>
                      </a:r>
                      <a:r>
                        <a:rPr lang="ko-KR" altLang="en-US" sz="155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정보</a:t>
                      </a:r>
                      <a:endParaRPr lang="en-US" altLang="ko-KR" sz="1550" b="1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예시</a:t>
                      </a:r>
                      <a:r>
                        <a:rPr lang="en-US" altLang="ko-KR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⑴ 리스이용자의 리스 활동의 특성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48920" marR="0" indent="-2489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⑵ 리스이용자가 잠재적으로 노출되어 있으나 리스부채의 측정에는 반영되지 않은 미래 </a:t>
                      </a: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현금유출</a:t>
                      </a:r>
                      <a:r>
                        <a:rPr lang="en-US" altLang="ko-KR" sz="1550" kern="0" spc="0" baseline="300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*1</a:t>
                      </a:r>
                      <a:endParaRPr lang="ko-KR" altLang="en-US" sz="1550" kern="0" spc="0" baseline="30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19710" marR="0" indent="-2197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⑶ 리스에서 부과하는 제약 또는 규약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19710" marR="0" indent="-2197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⑷ </a:t>
                      </a:r>
                      <a:r>
                        <a:rPr lang="ko-KR" altLang="en-US" sz="155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판매후리스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거래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⑴ 리스제공자의 리스 활동의 특성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236220" marR="0" indent="-2362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⑵ 리스제공자가 기초자산에서 계속 보유하는 모든 권리에 관련되는 위험을 관리하는 </a:t>
                      </a: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방법 </a:t>
                      </a:r>
                      <a:r>
                        <a:rPr lang="en-US" altLang="ko-KR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특히 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위험관리 </a:t>
                      </a: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전략</a:t>
                      </a:r>
                      <a:r>
                        <a:rPr lang="en-US" altLang="ko-KR" sz="1550" kern="0" spc="0" baseline="300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*2</a:t>
                      </a:r>
                      <a:r>
                        <a:rPr lang="en-US" altLang="ko-KR" sz="155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550" kern="0" spc="0" baseline="30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20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만기분석</a:t>
                      </a:r>
                      <a:endParaRPr lang="ko-KR" altLang="en-US" sz="1550" b="1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 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금융리스채권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운용리스 </a:t>
                      </a:r>
                      <a:r>
                        <a:rPr lang="ko-KR" altLang="en-US" sz="1550" b="1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6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IFRS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‘금융상품</a:t>
                      </a:r>
                      <a:r>
                        <a:rPr lang="en-US" altLang="ko-KR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공시’ 문단 </a:t>
                      </a:r>
                      <a:r>
                        <a:rPr lang="en-US" altLang="ko-KR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39,</a:t>
                      </a: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B11 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다른 금융부채 만기분석과는 별도 공시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적어도 처음 </a:t>
                      </a:r>
                      <a:r>
                        <a:rPr lang="en-US" altLang="ko-KR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년간은 매년 연간 기준으로 받게 될 할인되지 않은 </a:t>
                      </a:r>
                      <a:r>
                        <a:rPr lang="ko-KR" altLang="en-US" sz="155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endParaRPr lang="en-US" altLang="ko-KR" sz="155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l"/>
                        </a:tabLst>
                      </a:pPr>
                      <a:r>
                        <a:rPr lang="ko-KR" altLang="en-US" sz="155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나머지 </a:t>
                      </a:r>
                      <a:r>
                        <a:rPr lang="ko-KR" altLang="en-US" sz="155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기간에 받게 될 총 </a:t>
                      </a:r>
                      <a:r>
                        <a:rPr lang="ko-KR" altLang="en-US" sz="155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endParaRPr lang="ko-KR" altLang="en-US" sz="1550" kern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54936" marR="54936" marT="15188" marB="15188" anchor="ctr">
                    <a:lnL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D0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668524" y="5193196"/>
            <a:ext cx="860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kern="0" dirty="0" smtClean="0"/>
              <a:t>* 1) </a:t>
            </a:r>
            <a:r>
              <a:rPr lang="ko-KR" altLang="en-US" sz="1200" kern="0" dirty="0" err="1" smtClean="0"/>
              <a:t>변동리스료</a:t>
            </a:r>
            <a:r>
              <a:rPr lang="en-US" altLang="ko-KR" sz="1200" kern="0" dirty="0" smtClean="0"/>
              <a:t>, </a:t>
            </a:r>
            <a:r>
              <a:rPr lang="ko-KR" altLang="en-US" sz="1200" kern="0" dirty="0" smtClean="0"/>
              <a:t>연장선택권과 종료선택권</a:t>
            </a:r>
            <a:r>
              <a:rPr lang="en-US" altLang="ko-KR" sz="1200" kern="0" dirty="0" smtClean="0"/>
              <a:t>, </a:t>
            </a:r>
            <a:r>
              <a:rPr lang="ko-KR" altLang="en-US" sz="1200" kern="0" dirty="0" smtClean="0"/>
              <a:t>잔존가치보증</a:t>
            </a:r>
            <a:r>
              <a:rPr lang="en-US" altLang="ko-KR" sz="1200" kern="0" dirty="0" smtClean="0"/>
              <a:t>, </a:t>
            </a:r>
            <a:r>
              <a:rPr lang="ko-KR" altLang="en-US" sz="1200" kern="0" dirty="0" smtClean="0"/>
              <a:t>약정하였으나 개시되지 않은 리스에서 생기는 </a:t>
            </a:r>
            <a:r>
              <a:rPr lang="ko-KR" altLang="en-US" sz="1200" kern="0" dirty="0" err="1" smtClean="0"/>
              <a:t>익스포저</a:t>
            </a:r>
            <a:r>
              <a:rPr lang="ko-KR" altLang="en-US" sz="1200" kern="0" dirty="0" smtClean="0"/>
              <a:t> 포함</a:t>
            </a:r>
            <a:endParaRPr lang="en-US" altLang="ko-KR" sz="1200" kern="0" dirty="0" smtClean="0"/>
          </a:p>
          <a:p>
            <a:r>
              <a:rPr lang="en-US" altLang="ko-KR" sz="1200" kern="0" dirty="0" smtClean="0"/>
              <a:t>* 2) </a:t>
            </a:r>
            <a:r>
              <a:rPr lang="ko-KR" altLang="en-US" sz="1200" kern="0" dirty="0" smtClean="0"/>
              <a:t>해당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위험을 줄이는 수단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예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: </a:t>
            </a:r>
            <a:r>
              <a:rPr lang="ko-KR" altLang="en-US" sz="1200" kern="0" dirty="0" err="1" smtClean="0">
                <a:solidFill>
                  <a:srgbClr val="000000"/>
                </a:solidFill>
              </a:rPr>
              <a:t>재구매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 약정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잔존가치보증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특정한 한도를 넘어서는 사용에 대한 </a:t>
            </a:r>
            <a:r>
              <a:rPr lang="ko-KR" altLang="en-US" sz="1200" kern="0" dirty="0" err="1" smtClean="0">
                <a:solidFill>
                  <a:srgbClr val="000000"/>
                </a:solidFill>
              </a:rPr>
              <a:t>변동리스료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)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을 포함</a:t>
            </a:r>
            <a:endParaRPr lang="ko-KR" altLang="en-US" sz="1200" dirty="0"/>
          </a:p>
        </p:txBody>
      </p:sp>
      <p:sp>
        <p:nvSpPr>
          <p:cNvPr id="5" name="한쪽 모서리는 잘리고 다른 쪽 모서리는 둥근 사각형 4"/>
          <p:cNvSpPr/>
          <p:nvPr/>
        </p:nvSpPr>
        <p:spPr bwMode="auto">
          <a:xfrm>
            <a:off x="632520" y="1124744"/>
            <a:ext cx="1980220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/>
            <a:r>
              <a:rPr lang="ko-KR" altLang="en-US" b="1" dirty="0" smtClean="0"/>
              <a:t>주석 공시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예</a:t>
            </a:r>
            <a:r>
              <a:rPr lang="en-US" altLang="ko-KR" b="1" dirty="0" smtClean="0"/>
              <a:t>)</a:t>
            </a: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45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81208" y="628954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Ⅲ</a:t>
            </a:r>
            <a:endParaRPr lang="en-US" altLang="ko-KR" sz="13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90257" y="3235545"/>
            <a:ext cx="56364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IFRS 16</a:t>
            </a:r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의</a:t>
            </a:r>
            <a:endParaRPr lang="en-US" altLang="ko-KR" sz="5400" b="1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algn="r"/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시행일</a:t>
            </a:r>
            <a:r>
              <a:rPr lang="en-US" altLang="ko-KR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, </a:t>
            </a:r>
            <a:r>
              <a:rPr lang="ko-KR" altLang="en-US" sz="54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경과 규정</a:t>
            </a:r>
            <a:endParaRPr lang="en-US" altLang="ko-KR" sz="54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</p:txBody>
      </p:sp>
      <p:sp>
        <p:nvSpPr>
          <p:cNvPr id="5" name="양쪽 모서리가 둥근 사각형 4"/>
          <p:cNvSpPr/>
          <p:nvPr/>
        </p:nvSpPr>
        <p:spPr>
          <a:xfrm rot="5400000">
            <a:off x="1421050" y="1493815"/>
            <a:ext cx="274696" cy="31167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69987" y="2913713"/>
            <a:ext cx="1976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K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orea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A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ccounting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Helvetica" panose="020B0604020202030204" pitchFamily="34" charset="0"/>
                <a:ea typeface="맑은 고딕" pitchFamily="50" charset="-127"/>
              </a:rPr>
              <a:t>I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elvetica" panose="020B0604020202030204" pitchFamily="34" charset="0"/>
                <a:ea typeface="맑은 고딕" pitchFamily="50" charset="-127"/>
              </a:rPr>
              <a:t>nstitute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elvetica" panose="020B0604020202030204" pitchFamily="34" charset="0"/>
              <a:ea typeface="맑은 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171" y="6201308"/>
            <a:ext cx="2328891" cy="443485"/>
            <a:chOff x="7064661" y="365543"/>
            <a:chExt cx="2328891" cy="44348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64661" y="365543"/>
              <a:ext cx="448057" cy="44348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91606" y="365543"/>
              <a:ext cx="448057" cy="443485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18551" y="365543"/>
              <a:ext cx="448057" cy="44348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45495" y="365543"/>
              <a:ext cx="448057" cy="44348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49244" y="475272"/>
              <a:ext cx="278893" cy="224028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03134" y="475272"/>
              <a:ext cx="278893" cy="224028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6189" y="475272"/>
              <a:ext cx="278893" cy="22402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30078" y="475272"/>
              <a:ext cx="278893" cy="224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0192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36231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시행일</a:t>
            </a:r>
            <a:r>
              <a:rPr lang="en-US" altLang="ko-KR" sz="26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600" b="1" dirty="0" smtClean="0">
                <a:solidFill>
                  <a:schemeClr val="bg1"/>
                </a:solidFill>
              </a:rPr>
              <a:t>주요 경과 규정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32520" y="3429000"/>
          <a:ext cx="8604956" cy="1542923"/>
        </p:xfrm>
        <a:graphic>
          <a:graphicData uri="http://schemas.openxmlformats.org/drawingml/2006/table">
            <a:tbl>
              <a:tblPr/>
              <a:tblGrid>
                <a:gridCol w="2988332"/>
                <a:gridCol w="324036"/>
                <a:gridCol w="5292588"/>
              </a:tblGrid>
              <a:tr h="11407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적용일에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리스의 정의를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재검토하지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않음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적용일 이후에 체결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변경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되는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계약에만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정의 규정을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적용하여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식별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종전에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IAS 17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에 따라 리스로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식별된 계약에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16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C2D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32520" y="1424896"/>
            <a:ext cx="8640960" cy="830997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2019 1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월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일 이후 최초로 시작되는 회계연도부터 적용</a:t>
            </a:r>
            <a:endParaRPr kumimoji="1" lang="ko-KR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조기 적용은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IFRS 15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‘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Revenue from Contracts with Customers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’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맑은 고딕" pitchFamily="50" charset="-127"/>
                <a:cs typeface="굴림" pitchFamily="50" charset="-127"/>
              </a:rPr>
              <a:t>를 적용하는 경우에만 가능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한쪽 모서리는 잘리고 다른 쪽 모서리는 둥근 사각형 5"/>
          <p:cNvSpPr/>
          <p:nvPr/>
        </p:nvSpPr>
        <p:spPr bwMode="auto">
          <a:xfrm>
            <a:off x="632520" y="1112624"/>
            <a:ext cx="1116124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시행일</a:t>
            </a:r>
          </a:p>
        </p:txBody>
      </p:sp>
      <p:sp>
        <p:nvSpPr>
          <p:cNvPr id="7" name="한쪽 모서리는 잘리고 다른 쪽 모서리는 둥근 사각형 6"/>
          <p:cNvSpPr/>
          <p:nvPr/>
        </p:nvSpPr>
        <p:spPr bwMode="auto">
          <a:xfrm>
            <a:off x="632520" y="3068960"/>
            <a:ext cx="370841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실무적 </a:t>
            </a:r>
            <a:r>
              <a:rPr lang="ko-KR" altLang="en-US" b="1" dirty="0" err="1" smtClean="0"/>
              <a:t>간편법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리스의 정의 검토 </a:t>
            </a: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47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48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4149080"/>
          <a:ext cx="9271893" cy="2007870"/>
        </p:xfrm>
        <a:graphic>
          <a:graphicData uri="http://schemas.openxmlformats.org/drawingml/2006/table">
            <a:tbl>
              <a:tblPr/>
              <a:tblGrid>
                <a:gridCol w="1103786"/>
                <a:gridCol w="3418112"/>
                <a:gridCol w="290645"/>
                <a:gridCol w="3230465"/>
                <a:gridCol w="1228885"/>
              </a:tblGrid>
              <a:tr h="237638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&lt;</a:t>
                      </a:r>
                      <a:r>
                        <a:rPr lang="ko-KR" altLang="en-US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완전 소급법</a:t>
                      </a:r>
                      <a:r>
                        <a:rPr lang="en-US" altLang="ko-KR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&gt;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63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2019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16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 정보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638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&lt;</a:t>
                      </a:r>
                      <a:r>
                        <a:rPr lang="ko-KR" altLang="en-US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누적효과 일괄조정</a:t>
                      </a:r>
                      <a:r>
                        <a:rPr lang="en-US" altLang="ko-KR" sz="15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&gt;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63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   </a:t>
                      </a: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IAS 17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 정보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349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2018.1.1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                                  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2018.12.31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</a:t>
                      </a: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2019.1.1. </a:t>
                      </a: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                               2019.12.31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적용일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45" y="115272"/>
            <a:ext cx="24192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주요 경과 규정</a:t>
            </a:r>
          </a:p>
        </p:txBody>
      </p:sp>
      <p:sp>
        <p:nvSpPr>
          <p:cNvPr id="5" name="한쪽 모서리는 잘리고 다른 쪽 모서리는 둥근 사각형 4"/>
          <p:cNvSpPr/>
          <p:nvPr/>
        </p:nvSpPr>
        <p:spPr bwMode="auto">
          <a:xfrm>
            <a:off x="632520" y="1124744"/>
            <a:ext cx="4212468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리스이용자의 소급 적용 방법 결정</a:t>
            </a:r>
            <a:endParaRPr lang="en-US" altLang="ko-KR" b="1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42060" y="1510337"/>
          <a:ext cx="8604956" cy="2237252"/>
        </p:xfrm>
        <a:graphic>
          <a:graphicData uri="http://schemas.openxmlformats.org/drawingml/2006/table">
            <a:tbl>
              <a:tblPr/>
              <a:tblGrid>
                <a:gridCol w="1440160"/>
                <a:gridCol w="144016"/>
                <a:gridCol w="5112568"/>
                <a:gridCol w="540060"/>
                <a:gridCol w="1368152"/>
              </a:tblGrid>
              <a:tr h="86491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완전 소급법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IAS 8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(IFRS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 계속 적용되었던 것처럼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F/S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작성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0975" marR="0" indent="-1809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 정보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재작성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정보의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질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03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A3D7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726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누적효과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일괄조정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975" marR="0" indent="-1809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적용일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자본에 최초 적용 누적효과 인식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0975" marR="0" indent="-1809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비교정보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재작성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X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180975" marR="0" indent="-1809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추가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실무적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간편법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 w="3556" cap="flat" cmpd="sng" algn="ctr">
                      <a:solidFill>
                        <a:srgbClr val="F5DC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전환 원가 감소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58218" marR="58218" marT="16096" marB="160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타원 6"/>
          <p:cNvSpPr/>
          <p:nvPr/>
        </p:nvSpPr>
        <p:spPr>
          <a:xfrm>
            <a:off x="7905328" y="2708920"/>
            <a:ext cx="1368152" cy="828092"/>
          </a:xfrm>
          <a:prstGeom prst="ellipse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7905328" y="1556792"/>
            <a:ext cx="1368152" cy="828092"/>
          </a:xfrm>
          <a:prstGeom prst="ellipse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2245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49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545" y="115272"/>
            <a:ext cx="24192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주요 경과 규정</a:t>
            </a:r>
          </a:p>
        </p:txBody>
      </p:sp>
      <p:sp>
        <p:nvSpPr>
          <p:cNvPr id="5" name="한쪽 모서리는 잘리고 다른 쪽 모서리는 둥근 사각형 4"/>
          <p:cNvSpPr/>
          <p:nvPr/>
        </p:nvSpPr>
        <p:spPr bwMode="auto">
          <a:xfrm>
            <a:off x="632520" y="1124744"/>
            <a:ext cx="4968552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누적효과 일괄조정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종전 운용리스 부채 측정</a:t>
            </a:r>
            <a:endParaRPr lang="en-US" altLang="ko-KR" b="1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32520" y="1484784"/>
          <a:ext cx="8604956" cy="816102"/>
        </p:xfrm>
        <a:graphic>
          <a:graphicData uri="http://schemas.openxmlformats.org/drawingml/2006/table">
            <a:tbl>
              <a:tblPr/>
              <a:tblGrid>
                <a:gridCol w="2700300"/>
                <a:gridCol w="432206"/>
                <a:gridCol w="5472450"/>
              </a:tblGrid>
              <a:tr h="6758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종전 운용리스의 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리스부채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9DDC29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잔여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리스료의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현재가치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적용일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현재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할인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한쪽 모서리는 잘리고 다른 쪽 모서리는 둥근 사각형 6"/>
          <p:cNvSpPr/>
          <p:nvPr/>
        </p:nvSpPr>
        <p:spPr bwMode="auto">
          <a:xfrm>
            <a:off x="637953" y="3524217"/>
            <a:ext cx="5904656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누적효과 일괄조정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종전 운용리스의 사용권자산 측정</a:t>
            </a:r>
            <a:endParaRPr lang="en-US" altLang="ko-KR" b="1" dirty="0" smtClean="0"/>
          </a:p>
        </p:txBody>
      </p:sp>
      <p:sp>
        <p:nvSpPr>
          <p:cNvPr id="8" name="직사각형 7"/>
          <p:cNvSpPr/>
          <p:nvPr/>
        </p:nvSpPr>
        <p:spPr>
          <a:xfrm>
            <a:off x="612348" y="3887578"/>
            <a:ext cx="8661132" cy="584775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180975" indent="-180975" fontAlgn="base">
              <a:lnSpc>
                <a:spcPct val="200000"/>
              </a:lnSpc>
              <a:buFont typeface="Wingdings" pitchFamily="2" charset="2"/>
              <a:buChar char="§"/>
            </a:pPr>
            <a:r>
              <a:rPr lang="ko-KR" altLang="en-US" sz="1600" dirty="0" err="1" smtClean="0"/>
              <a:t>리스별로</a:t>
            </a:r>
            <a:r>
              <a:rPr lang="ko-KR" altLang="en-US" sz="1600" dirty="0" smtClean="0"/>
              <a:t> 사용권자산 측정 방법 결정</a:t>
            </a:r>
            <a:endParaRPr lang="ko-KR" altLang="en-US" sz="16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32520" y="4689140"/>
          <a:ext cx="8604956" cy="1599063"/>
        </p:xfrm>
        <a:graphic>
          <a:graphicData uri="http://schemas.openxmlformats.org/drawingml/2006/table">
            <a:tbl>
              <a:tblPr/>
              <a:tblGrid>
                <a:gridCol w="2664296"/>
                <a:gridCol w="432048"/>
                <a:gridCol w="5508612"/>
              </a:tblGrid>
              <a:tr h="475925">
                <a:tc>
                  <a:txBody>
                    <a:bodyPr/>
                    <a:lstStyle/>
                    <a:p>
                      <a:pPr marL="342900" marR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① 사용권자산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=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리스부채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전환시점의 리스부채 금액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선급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발생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조정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72">
                <a:tc>
                  <a:txBody>
                    <a:bodyPr/>
                    <a:lstStyle/>
                    <a:p>
                      <a:pPr marL="342900" marR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② 사용권자산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소급 측정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IFRS 16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개시일부터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적용되었던 것처럼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가정하여 측정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적용일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현재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증분차입이자율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적용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E9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2245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5" y="115272"/>
            <a:ext cx="24192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smtClean="0">
                <a:solidFill>
                  <a:schemeClr val="bg1"/>
                </a:solidFill>
              </a:rPr>
              <a:t>주요 경과 규정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32520" y="2240868"/>
          <a:ext cx="8604956" cy="3852427"/>
        </p:xfrm>
        <a:graphic>
          <a:graphicData uri="http://schemas.openxmlformats.org/drawingml/2006/table">
            <a:tbl>
              <a:tblPr/>
              <a:tblGrid>
                <a:gridCol w="2268252"/>
                <a:gridCol w="360040"/>
                <a:gridCol w="5976664"/>
              </a:tblGrid>
              <a:tr h="55957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포트폴리오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할인율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특성이 비슷한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포트폴리오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에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단일 할인율 적용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함초롬바탕"/>
                        </a:rPr>
                        <a:t>손상 검토 대체 방법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적용일에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 손상을 평가하지 않음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직전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손실부담리스 충당부채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금액에 따라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사용권자산 조정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개월 이내 종료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단기리스 예외 규정과 비슷한 회계처리 및 공시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7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리스개설직접원가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최초 적용일 사용권자산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측정에서 제외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7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82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사후판단 사용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⇨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>
                      <a:noFill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연장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종료 선택권 포함 계약의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리스기간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산정 등에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사후판단 적용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34073" marR="34073" marT="9420" marB="9420" anchor="ctr">
                    <a:lnL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4D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한쪽 모서리는 잘리고 다른 쪽 모서리는 둥근 사각형 3"/>
          <p:cNvSpPr/>
          <p:nvPr/>
        </p:nvSpPr>
        <p:spPr bwMode="auto">
          <a:xfrm>
            <a:off x="616688" y="1061570"/>
            <a:ext cx="5832648" cy="344193"/>
          </a:xfrm>
          <a:prstGeom prst="snipRoundRect">
            <a:avLst/>
          </a:prstGeom>
          <a:gradFill>
            <a:gsLst>
              <a:gs pos="100000">
                <a:srgbClr val="002060"/>
              </a:gs>
              <a:gs pos="1000">
                <a:srgbClr val="007DDA"/>
              </a:gs>
            </a:gsLst>
            <a:lin ang="5400000" scaled="0"/>
          </a:gradFill>
          <a:ln w="3175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/>
            <a:r>
              <a:rPr lang="ko-KR" altLang="en-US" b="1" dirty="0" smtClean="0"/>
              <a:t>누적효과 일괄 조정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종전 운용리스의 실무적 </a:t>
            </a:r>
            <a:r>
              <a:rPr lang="ko-KR" altLang="en-US" b="1" dirty="0" err="1" smtClean="0"/>
              <a:t>간편법</a:t>
            </a:r>
            <a:endParaRPr lang="en-US" altLang="ko-KR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632520" y="1412776"/>
            <a:ext cx="8604956" cy="584775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180975" indent="-180975" fontAlgn="base">
              <a:lnSpc>
                <a:spcPct val="200000"/>
              </a:lnSpc>
              <a:buFont typeface="Wingdings" pitchFamily="2" charset="2"/>
              <a:buChar char="§"/>
            </a:pPr>
            <a:r>
              <a:rPr lang="ko-KR" altLang="en-US" sz="1600" dirty="0" smtClean="0"/>
              <a:t>실무적 </a:t>
            </a:r>
            <a:r>
              <a:rPr lang="ko-KR" altLang="en-US" sz="1600" dirty="0" err="1" smtClean="0"/>
              <a:t>간편법</a:t>
            </a:r>
            <a:r>
              <a:rPr lang="ko-KR" altLang="en-US" sz="1600" dirty="0" smtClean="0"/>
              <a:t> 하나 이상 선택 가능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리스별로</a:t>
            </a:r>
            <a:r>
              <a:rPr lang="ko-KR" altLang="en-US" sz="1600" dirty="0" smtClean="0"/>
              <a:t> 적용 여부 선택</a:t>
            </a:r>
            <a:endParaRPr lang="ko-KR" altLang="en-US" sz="1600" dirty="0"/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4687231" y="6512089"/>
            <a:ext cx="531538" cy="260648"/>
          </a:xfrm>
          <a:prstGeom prst="rect">
            <a:avLst/>
          </a:prstGeom>
        </p:spPr>
        <p:txBody>
          <a:bodyPr vert="horz" lIns="91383" tIns="45692" rIns="91383" bIns="45692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b="1" kern="1200">
                <a:gradFill>
                  <a:gsLst>
                    <a:gs pos="18333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E23911-D0FE-4AD4-B579-316E8E4737A1}" type="slidenum">
              <a:rPr lang="ko-KR" altLang="en-US" sz="1100" b="0">
                <a:gradFill>
                  <a:gsLst>
                    <a:gs pos="2083">
                      <a:schemeClr val="tx1">
                        <a:lumMod val="75000"/>
                        <a:lumOff val="25000"/>
                      </a:schemeClr>
                    </a:gs>
                    <a:gs pos="67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cs typeface="Arial" pitchFamily="34" charset="0"/>
              </a:rPr>
              <a:pPr algn="ctr"/>
              <a:t>50</a:t>
            </a:fld>
            <a:endParaRPr lang="ko-KR" altLang="en-US" sz="1100" b="0" dirty="0">
              <a:gradFill>
                <a:gsLst>
                  <a:gs pos="2083">
                    <a:schemeClr val="tx1">
                      <a:lumMod val="75000"/>
                      <a:lumOff val="25000"/>
                    </a:schemeClr>
                  </a:gs>
                  <a:gs pos="67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454" y="3839598"/>
            <a:ext cx="358784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bring the finest expertise and insight to our work.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maintain our independence and fairness.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are transparent in our decision-making process.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pursue honesty and integrity. </a:t>
            </a:r>
          </a:p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We trust, communicate openly and cooperate with each other.</a:t>
            </a:r>
            <a:endParaRPr lang="ko-KR" altLang="en-US" sz="10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325" y="1976438"/>
            <a:ext cx="411882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2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elvetica" panose="020B0604020202030204" pitchFamily="34" charset="0"/>
                <a:ea typeface="맑은 고딕" pitchFamily="50" charset="-127"/>
              </a:rPr>
              <a:t>Thank You</a:t>
            </a:r>
            <a:endParaRPr lang="en-US" altLang="ko-KR" sz="6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elvetica" panose="020B0604020202030204" pitchFamily="34" charset="0"/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0" y="2932070"/>
            <a:ext cx="3987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spc="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Korea </a:t>
            </a:r>
            <a:r>
              <a:rPr lang="en-US" altLang="ko-KR" sz="2400" spc="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Accounting Institute</a:t>
            </a:r>
            <a:endParaRPr lang="ko-KR" altLang="en-US" sz="2400" spc="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1372" y="296652"/>
            <a:ext cx="1216155" cy="33375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0" y="3468317"/>
            <a:ext cx="4689358" cy="112700"/>
            <a:chOff x="0" y="4396420"/>
            <a:chExt cx="4689358" cy="112700"/>
          </a:xfrm>
        </p:grpSpPr>
        <p:sp>
          <p:nvSpPr>
            <p:cNvPr id="12" name="직사각형 1"/>
            <p:cNvSpPr/>
            <p:nvPr/>
          </p:nvSpPr>
          <p:spPr>
            <a:xfrm>
              <a:off x="636994" y="4437120"/>
              <a:ext cx="4052364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94722 w 4651678"/>
                <a:gd name="connsiteY0" fmla="*/ 0 h 72000"/>
                <a:gd name="connsiteX1" fmla="*/ 4651678 w 4651678"/>
                <a:gd name="connsiteY1" fmla="*/ 0 h 72000"/>
                <a:gd name="connsiteX2" fmla="*/ 4546903 w 4651678"/>
                <a:gd name="connsiteY2" fmla="*/ 72000 h 72000"/>
                <a:gd name="connsiteX3" fmla="*/ 0 w 4651678"/>
                <a:gd name="connsiteY3" fmla="*/ 72000 h 72000"/>
                <a:gd name="connsiteX4" fmla="*/ 94722 w 4651678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1678" h="72000">
                  <a:moveTo>
                    <a:pt x="94722" y="0"/>
                  </a:moveTo>
                  <a:lnTo>
                    <a:pt x="4651678" y="0"/>
                  </a:lnTo>
                  <a:lnTo>
                    <a:pt x="4546903" y="72000"/>
                  </a:lnTo>
                  <a:lnTo>
                    <a:pt x="0" y="72000"/>
                  </a:lnTo>
                  <a:lnTo>
                    <a:pt x="94722" y="0"/>
                  </a:lnTo>
                  <a:close/>
                </a:path>
              </a:pathLst>
            </a:custGeom>
            <a:solidFill>
              <a:srgbClr val="84B5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"/>
            <p:cNvSpPr/>
            <p:nvPr/>
          </p:nvSpPr>
          <p:spPr>
            <a:xfrm>
              <a:off x="0" y="4396420"/>
              <a:ext cx="4556956" cy="72000"/>
            </a:xfrm>
            <a:custGeom>
              <a:avLst/>
              <a:gdLst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556956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  <a:gd name="connsiteX0" fmla="*/ 0 w 4556956"/>
                <a:gd name="connsiteY0" fmla="*/ 0 h 72000"/>
                <a:gd name="connsiteX1" fmla="*/ 4556956 w 4556956"/>
                <a:gd name="connsiteY1" fmla="*/ 0 h 72000"/>
                <a:gd name="connsiteX2" fmla="*/ 4452181 w 4556956"/>
                <a:gd name="connsiteY2" fmla="*/ 72000 h 72000"/>
                <a:gd name="connsiteX3" fmla="*/ 0 w 4556956"/>
                <a:gd name="connsiteY3" fmla="*/ 72000 h 72000"/>
                <a:gd name="connsiteX4" fmla="*/ 0 w 4556956"/>
                <a:gd name="connsiteY4" fmla="*/ 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6956" h="72000">
                  <a:moveTo>
                    <a:pt x="0" y="0"/>
                  </a:moveTo>
                  <a:lnTo>
                    <a:pt x="4556956" y="0"/>
                  </a:lnTo>
                  <a:lnTo>
                    <a:pt x="4452181" y="72000"/>
                  </a:lnTo>
                  <a:lnTo>
                    <a:pt x="0" y="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A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0653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S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4270</Words>
  <Application>Microsoft Office PowerPoint</Application>
  <PresentationFormat>A4 용지(210x297mm)</PresentationFormat>
  <Paragraphs>993</Paragraphs>
  <Slides>51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51</vt:i4>
      </vt:variant>
    </vt:vector>
  </HeadingPairs>
  <TitlesOfParts>
    <vt:vector size="53" baseType="lpstr">
      <vt:lpstr>KAI</vt:lpstr>
      <vt:lpstr>KASB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susoft</dc:creator>
  <cp:lastModifiedBy>User</cp:lastModifiedBy>
  <cp:revision>958</cp:revision>
  <dcterms:created xsi:type="dcterms:W3CDTF">2013-10-22T08:51:31Z</dcterms:created>
  <dcterms:modified xsi:type="dcterms:W3CDTF">2016-11-24T08:34:39Z</dcterms:modified>
</cp:coreProperties>
</file>