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notesSlides/notesSlide38.xml" ContentType="application/vnd.openxmlformats-officedocument.presentationml.notesSlide+xml"/>
  <Override PartName="/ppt/notesSlides/notesSlide49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45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8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46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53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Default Extension="vml" ContentType="application/vnd.openxmlformats-officedocument.vmlDrawing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notesSlides/notesSlide47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Default Extension="xls" ContentType="application/vnd.ms-exce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1" r:id="rId2"/>
  </p:sldMasterIdLst>
  <p:notesMasterIdLst>
    <p:notesMasterId r:id="rId56"/>
  </p:notesMasterIdLst>
  <p:sldIdLst>
    <p:sldId id="277" r:id="rId3"/>
    <p:sldId id="267" r:id="rId4"/>
    <p:sldId id="268" r:id="rId5"/>
    <p:sldId id="289" r:id="rId6"/>
    <p:sldId id="294" r:id="rId7"/>
    <p:sldId id="295" r:id="rId8"/>
    <p:sldId id="304" r:id="rId9"/>
    <p:sldId id="296" r:id="rId10"/>
    <p:sldId id="305" r:id="rId11"/>
    <p:sldId id="306" r:id="rId12"/>
    <p:sldId id="307" r:id="rId13"/>
    <p:sldId id="308" r:id="rId14"/>
    <p:sldId id="309" r:id="rId15"/>
    <p:sldId id="310" r:id="rId16"/>
    <p:sldId id="313" r:id="rId17"/>
    <p:sldId id="312" r:id="rId18"/>
    <p:sldId id="338" r:id="rId19"/>
    <p:sldId id="339" r:id="rId20"/>
    <p:sldId id="340" r:id="rId21"/>
    <p:sldId id="341" r:id="rId22"/>
    <p:sldId id="342" r:id="rId23"/>
    <p:sldId id="343" r:id="rId24"/>
    <p:sldId id="344" r:id="rId25"/>
    <p:sldId id="345" r:id="rId26"/>
    <p:sldId id="346" r:id="rId27"/>
    <p:sldId id="347" r:id="rId28"/>
    <p:sldId id="348" r:id="rId29"/>
    <p:sldId id="349" r:id="rId30"/>
    <p:sldId id="327" r:id="rId31"/>
    <p:sldId id="328" r:id="rId32"/>
    <p:sldId id="329" r:id="rId33"/>
    <p:sldId id="330" r:id="rId34"/>
    <p:sldId id="331" r:id="rId35"/>
    <p:sldId id="332" r:id="rId36"/>
    <p:sldId id="333" r:id="rId37"/>
    <p:sldId id="334" r:id="rId38"/>
    <p:sldId id="335" r:id="rId39"/>
    <p:sldId id="336" r:id="rId40"/>
    <p:sldId id="337" r:id="rId41"/>
    <p:sldId id="318" r:id="rId42"/>
    <p:sldId id="319" r:id="rId43"/>
    <p:sldId id="320" r:id="rId44"/>
    <p:sldId id="321" r:id="rId45"/>
    <p:sldId id="322" r:id="rId46"/>
    <p:sldId id="323" r:id="rId47"/>
    <p:sldId id="324" r:id="rId48"/>
    <p:sldId id="325" r:id="rId49"/>
    <p:sldId id="326" r:id="rId50"/>
    <p:sldId id="314" r:id="rId51"/>
    <p:sldId id="315" r:id="rId52"/>
    <p:sldId id="316" r:id="rId53"/>
    <p:sldId id="317" r:id="rId54"/>
    <p:sldId id="270" r:id="rId55"/>
  </p:sldIdLst>
  <p:sldSz cx="9906000" cy="6858000" type="A4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4319">
          <p15:clr>
            <a:srgbClr val="A4A3A4"/>
          </p15:clr>
        </p15:guide>
        <p15:guide id="2" pos="623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CA2C0"/>
    <a:srgbClr val="30949E"/>
    <a:srgbClr val="116C81"/>
    <a:srgbClr val="84B5E8"/>
    <a:srgbClr val="0A4A9B"/>
    <a:srgbClr val="1A4FE6"/>
    <a:srgbClr val="1D38BD"/>
    <a:srgbClr val="2C4384"/>
    <a:srgbClr val="FFFF99"/>
    <a:srgbClr val="1A5EE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289" autoAdjust="0"/>
    <p:restoredTop sz="90849" autoAdjust="0"/>
  </p:normalViewPr>
  <p:slideViewPr>
    <p:cSldViewPr>
      <p:cViewPr>
        <p:scale>
          <a:sx n="60" d="100"/>
          <a:sy n="60" d="100"/>
        </p:scale>
        <p:origin x="-1068" y="-204"/>
      </p:cViewPr>
      <p:guideLst>
        <p:guide orient="horz" pos="4319"/>
        <p:guide pos="6239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36868100" cy="368681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DB32B5-E91B-481F-AE2F-E2FFCE6C23DA}" type="datetimeFigureOut">
              <a:rPr lang="ko-KR" altLang="en-US" smtClean="0"/>
              <a:pPr/>
              <a:t>2016-12-07</a:t>
            </a:fld>
            <a:endParaRPr lang="ko-KR" alt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6A605-BE10-4DB1-978C-D75FA7A326D4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37016942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6A605-BE10-4DB1-978C-D75FA7A326D4}" type="slidenum">
              <a:rPr lang="ko-KR" altLang="en-US" smtClean="0"/>
              <a:pPr/>
              <a:t>1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25950610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6A605-BE10-4DB1-978C-D75FA7A326D4}" type="slidenum">
              <a:rPr lang="ko-KR" altLang="en-US" smtClean="0"/>
              <a:pPr/>
              <a:t>2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31487069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6A605-BE10-4DB1-978C-D75FA7A326D4}" type="slidenum">
              <a:rPr lang="ko-KR" altLang="en-US" smtClean="0"/>
              <a:pPr/>
              <a:t>3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14978666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6A605-BE10-4DB1-978C-D75FA7A326D4}" type="slidenum">
              <a:rPr lang="ko-KR" altLang="en-US" smtClean="0"/>
              <a:pPr/>
              <a:t>4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39578711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6A605-BE10-4DB1-978C-D75FA7A326D4}" type="slidenum">
              <a:rPr lang="ko-KR" altLang="en-US" smtClean="0"/>
              <a:pPr/>
              <a:t>5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29304655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6A605-BE10-4DB1-978C-D75FA7A326D4}" type="slidenum">
              <a:rPr lang="ko-KR" altLang="en-US" smtClean="0"/>
              <a:pPr/>
              <a:t>6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33400250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6A605-BE10-4DB1-978C-D75FA7A326D4}" type="slidenum">
              <a:rPr lang="ko-KR" altLang="en-US" smtClean="0"/>
              <a:pPr/>
              <a:t>7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17650350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6A605-BE10-4DB1-978C-D75FA7A326D4}" type="slidenum">
              <a:rPr lang="ko-KR" altLang="en-US" smtClean="0"/>
              <a:pPr/>
              <a:t>8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13684708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6A605-BE10-4DB1-978C-D75FA7A326D4}" type="slidenum">
              <a:rPr lang="ko-KR" altLang="en-US" smtClean="0"/>
              <a:pPr/>
              <a:t>9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22838230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6A605-BE10-4DB1-978C-D75FA7A326D4}" type="slidenum">
              <a:rPr lang="ko-KR" altLang="en-US" smtClean="0"/>
              <a:pPr/>
              <a:t>10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329342053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6A605-BE10-4DB1-978C-D75FA7A326D4}" type="slidenum">
              <a:rPr lang="ko-KR" altLang="en-US" smtClean="0"/>
              <a:pPr/>
              <a:t>11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295310374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6A605-BE10-4DB1-978C-D75FA7A326D4}" type="slidenum">
              <a:rPr lang="ko-KR" altLang="en-US" smtClean="0"/>
              <a:pPr/>
              <a:t>12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307779488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6A605-BE10-4DB1-978C-D75FA7A326D4}" type="slidenum">
              <a:rPr lang="ko-KR" altLang="en-US" smtClean="0"/>
              <a:pPr/>
              <a:t>13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271991971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6A605-BE10-4DB1-978C-D75FA7A326D4}" type="slidenum">
              <a:rPr lang="ko-KR" altLang="en-US" smtClean="0"/>
              <a:pPr/>
              <a:t>14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355129512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6A605-BE10-4DB1-978C-D75FA7A326D4}" type="slidenum">
              <a:rPr lang="ko-KR" altLang="en-US" smtClean="0"/>
              <a:pPr/>
              <a:t>15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133440270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6A605-BE10-4DB1-978C-D75FA7A326D4}" type="slidenum">
              <a:rPr lang="ko-KR" altLang="en-US" smtClean="0"/>
              <a:pPr/>
              <a:t>16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373325900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6A605-BE10-4DB1-978C-D75FA7A326D4}" type="slidenum">
              <a:rPr lang="ko-KR" altLang="en-US" smtClean="0"/>
              <a:pPr/>
              <a:t>17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32941809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6A605-BE10-4DB1-978C-D75FA7A326D4}" type="slidenum">
              <a:rPr lang="ko-KR" altLang="en-US" smtClean="0"/>
              <a:pPr/>
              <a:t>18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43487203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6A605-BE10-4DB1-978C-D75FA7A326D4}" type="slidenum">
              <a:rPr lang="ko-KR" altLang="en-US" smtClean="0"/>
              <a:pPr/>
              <a:t>19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380409302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6A605-BE10-4DB1-978C-D75FA7A326D4}" type="slidenum">
              <a:rPr lang="ko-KR" altLang="en-US" smtClean="0"/>
              <a:pPr/>
              <a:t>20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306345515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6A605-BE10-4DB1-978C-D75FA7A326D4}" type="slidenum">
              <a:rPr lang="ko-KR" altLang="en-US" smtClean="0"/>
              <a:pPr/>
              <a:t>21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228492772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6A605-BE10-4DB1-978C-D75FA7A326D4}" type="slidenum">
              <a:rPr lang="ko-KR" altLang="en-US" smtClean="0"/>
              <a:pPr/>
              <a:t>22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231168443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6A605-BE10-4DB1-978C-D75FA7A326D4}" type="slidenum">
              <a:rPr lang="ko-KR" altLang="en-US" smtClean="0"/>
              <a:pPr/>
              <a:t>23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237183065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6A605-BE10-4DB1-978C-D75FA7A326D4}" type="slidenum">
              <a:rPr lang="ko-KR" altLang="en-US" smtClean="0"/>
              <a:pPr/>
              <a:t>24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385435634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6A605-BE10-4DB1-978C-D75FA7A326D4}" type="slidenum">
              <a:rPr lang="ko-KR" altLang="en-US" smtClean="0"/>
              <a:pPr/>
              <a:t>25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148157218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6A605-BE10-4DB1-978C-D75FA7A326D4}" type="slidenum">
              <a:rPr lang="ko-KR" altLang="en-US" smtClean="0"/>
              <a:pPr/>
              <a:t>26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17419423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6A605-BE10-4DB1-978C-D75FA7A326D4}" type="slidenum">
              <a:rPr lang="ko-KR" altLang="en-US" smtClean="0"/>
              <a:pPr/>
              <a:t>27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165179670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6A605-BE10-4DB1-978C-D75FA7A326D4}" type="slidenum">
              <a:rPr lang="ko-KR" altLang="en-US" smtClean="0"/>
              <a:pPr/>
              <a:t>28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406664699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6A605-BE10-4DB1-978C-D75FA7A326D4}" type="slidenum">
              <a:rPr lang="ko-KR" altLang="en-US" smtClean="0"/>
              <a:pPr/>
              <a:t>29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1052439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6A605-BE10-4DB1-978C-D75FA7A326D4}" type="slidenum">
              <a:rPr lang="ko-KR" altLang="en-US" smtClean="0"/>
              <a:pPr/>
              <a:t>30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376013487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6A605-BE10-4DB1-978C-D75FA7A326D4}" type="slidenum">
              <a:rPr lang="ko-KR" altLang="en-US" smtClean="0"/>
              <a:pPr/>
              <a:t>31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275527380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6A605-BE10-4DB1-978C-D75FA7A326D4}" type="slidenum">
              <a:rPr lang="ko-KR" altLang="en-US" smtClean="0"/>
              <a:pPr/>
              <a:t>32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187319295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6A605-BE10-4DB1-978C-D75FA7A326D4}" type="slidenum">
              <a:rPr lang="ko-KR" altLang="en-US" smtClean="0"/>
              <a:pPr/>
              <a:t>33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314467362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6A605-BE10-4DB1-978C-D75FA7A326D4}" type="slidenum">
              <a:rPr lang="ko-KR" altLang="en-US" smtClean="0"/>
              <a:pPr/>
              <a:t>34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391478349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6A605-BE10-4DB1-978C-D75FA7A326D4}" type="slidenum">
              <a:rPr lang="ko-KR" altLang="en-US" smtClean="0"/>
              <a:pPr/>
              <a:t>35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199252061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6A605-BE10-4DB1-978C-D75FA7A326D4}" type="slidenum">
              <a:rPr lang="ko-KR" altLang="en-US" smtClean="0"/>
              <a:pPr/>
              <a:t>36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126871945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6A605-BE10-4DB1-978C-D75FA7A326D4}" type="slidenum">
              <a:rPr lang="ko-KR" altLang="en-US" smtClean="0"/>
              <a:pPr/>
              <a:t>37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427750486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6A605-BE10-4DB1-978C-D75FA7A326D4}" type="slidenum">
              <a:rPr lang="ko-KR" altLang="en-US" smtClean="0"/>
              <a:pPr/>
              <a:t>38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141826599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6A605-BE10-4DB1-978C-D75FA7A326D4}" type="slidenum">
              <a:rPr lang="ko-KR" altLang="en-US" smtClean="0"/>
              <a:pPr/>
              <a:t>39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73180708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6A605-BE10-4DB1-978C-D75FA7A326D4}" type="slidenum">
              <a:rPr lang="ko-KR" altLang="en-US" smtClean="0"/>
              <a:pPr/>
              <a:t>40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189354238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6A605-BE10-4DB1-978C-D75FA7A326D4}" type="slidenum">
              <a:rPr lang="ko-KR" altLang="en-US" smtClean="0"/>
              <a:pPr/>
              <a:t>41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90048286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6A605-BE10-4DB1-978C-D75FA7A326D4}" type="slidenum">
              <a:rPr lang="ko-KR" altLang="en-US" smtClean="0"/>
              <a:pPr/>
              <a:t>42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1923104979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6A605-BE10-4DB1-978C-D75FA7A326D4}" type="slidenum">
              <a:rPr lang="ko-KR" altLang="en-US" smtClean="0"/>
              <a:pPr/>
              <a:t>43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1530951984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6A605-BE10-4DB1-978C-D75FA7A326D4}" type="slidenum">
              <a:rPr lang="ko-KR" altLang="en-US" smtClean="0"/>
              <a:pPr/>
              <a:t>44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3602649769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6A605-BE10-4DB1-978C-D75FA7A326D4}" type="slidenum">
              <a:rPr lang="ko-KR" altLang="en-US" smtClean="0"/>
              <a:pPr/>
              <a:t>45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3146783469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6A605-BE10-4DB1-978C-D75FA7A326D4}" type="slidenum">
              <a:rPr lang="ko-KR" altLang="en-US" smtClean="0"/>
              <a:pPr/>
              <a:t>46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1916579598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6A605-BE10-4DB1-978C-D75FA7A326D4}" type="slidenum">
              <a:rPr lang="ko-KR" altLang="en-US" smtClean="0"/>
              <a:pPr/>
              <a:t>47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2217121748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6A605-BE10-4DB1-978C-D75FA7A326D4}" type="slidenum">
              <a:rPr lang="ko-KR" altLang="en-US" smtClean="0"/>
              <a:pPr/>
              <a:t>48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321451252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6A605-BE10-4DB1-978C-D75FA7A326D4}" type="slidenum">
              <a:rPr lang="ko-KR" altLang="en-US" smtClean="0"/>
              <a:pPr/>
              <a:t>49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1674027724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6A605-BE10-4DB1-978C-D75FA7A326D4}" type="slidenum">
              <a:rPr lang="ko-KR" altLang="en-US" smtClean="0"/>
              <a:pPr/>
              <a:t>50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2186497096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6A605-BE10-4DB1-978C-D75FA7A326D4}" type="slidenum">
              <a:rPr lang="ko-KR" altLang="en-US" smtClean="0"/>
              <a:pPr/>
              <a:t>51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1841719630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6A605-BE10-4DB1-978C-D75FA7A326D4}" type="slidenum">
              <a:rPr lang="ko-KR" altLang="en-US" smtClean="0"/>
              <a:pPr/>
              <a:t>52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121797908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6A605-BE10-4DB1-978C-D75FA7A326D4}" type="slidenum">
              <a:rPr lang="ko-KR" altLang="en-US" smtClean="0"/>
              <a:pPr/>
              <a:t>53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5440038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3538152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9415590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슬라이드 번호 개체 틀 5"/>
          <p:cNvSpPr txBox="1">
            <a:spLocks/>
          </p:cNvSpPr>
          <p:nvPr userDrawn="1"/>
        </p:nvSpPr>
        <p:spPr>
          <a:xfrm>
            <a:off x="4687231" y="6512089"/>
            <a:ext cx="531538" cy="260648"/>
          </a:xfrm>
          <a:prstGeom prst="rect">
            <a:avLst/>
          </a:prstGeom>
        </p:spPr>
        <p:txBody>
          <a:bodyPr vert="horz" lIns="91383" tIns="45692" rIns="91383" bIns="45692" rtlCol="0" anchor="ctr"/>
          <a:lstStyle>
            <a:defPPr>
              <a:defRPr lang="ko-KR"/>
            </a:defPPr>
            <a:lvl1pPr marL="0" algn="r" defTabSz="914400" rtl="0" eaLnBrk="1" latinLnBrk="1" hangingPunct="1">
              <a:defRPr sz="1200" b="1" kern="1200">
                <a:gradFill>
                  <a:gsLst>
                    <a:gs pos="18333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tx1">
                        <a:lumMod val="50000"/>
                        <a:lumOff val="50000"/>
                      </a:schemeClr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8E23911-D0FE-4AD4-B579-316E8E4737A1}" type="slidenum">
              <a:rPr lang="ko-KR" altLang="en-US" sz="1100" b="0">
                <a:gradFill>
                  <a:gsLst>
                    <a:gs pos="2083">
                      <a:schemeClr val="tx1">
                        <a:lumMod val="75000"/>
                        <a:lumOff val="25000"/>
                      </a:schemeClr>
                    </a:gs>
                    <a:gs pos="67000">
                      <a:schemeClr val="tx1">
                        <a:lumMod val="75000"/>
                        <a:lumOff val="25000"/>
                      </a:schemeClr>
                    </a:gs>
                  </a:gsLst>
                  <a:lin ang="5400000" scaled="0"/>
                </a:gradFill>
                <a:latin typeface="Arial" pitchFamily="34" charset="0"/>
                <a:cs typeface="Arial" pitchFamily="34" charset="0"/>
              </a:rPr>
              <a:pPr algn="ctr"/>
              <a:t>‹#›</a:t>
            </a:fld>
            <a:endParaRPr lang="ko-KR" altLang="en-US" sz="1100" b="0" dirty="0">
              <a:gradFill>
                <a:gsLst>
                  <a:gs pos="2083">
                    <a:schemeClr val="tx1">
                      <a:lumMod val="75000"/>
                      <a:lumOff val="25000"/>
                    </a:schemeClr>
                  </a:gs>
                  <a:gs pos="67000">
                    <a:schemeClr val="tx1">
                      <a:lumMod val="75000"/>
                      <a:lumOff val="25000"/>
                    </a:schemeClr>
                  </a:gs>
                </a:gsLst>
                <a:lin ang="5400000" scaled="0"/>
              </a:gra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90758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3782074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90758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슬라이드 번호 개체 틀 5"/>
          <p:cNvSpPr txBox="1">
            <a:spLocks/>
          </p:cNvSpPr>
          <p:nvPr userDrawn="1"/>
        </p:nvSpPr>
        <p:spPr>
          <a:xfrm>
            <a:off x="4687231" y="6512089"/>
            <a:ext cx="531538" cy="260648"/>
          </a:xfrm>
          <a:prstGeom prst="rect">
            <a:avLst/>
          </a:prstGeom>
        </p:spPr>
        <p:txBody>
          <a:bodyPr vert="horz" lIns="91383" tIns="45692" rIns="91383" bIns="45692" rtlCol="0" anchor="ctr"/>
          <a:lstStyle>
            <a:defPPr>
              <a:defRPr lang="ko-KR"/>
            </a:defPPr>
            <a:lvl1pPr marL="0" algn="r" defTabSz="914400" rtl="0" eaLnBrk="1" latinLnBrk="1" hangingPunct="1">
              <a:defRPr sz="1200" b="1" kern="1200">
                <a:gradFill>
                  <a:gsLst>
                    <a:gs pos="18333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tx1">
                        <a:lumMod val="50000"/>
                        <a:lumOff val="50000"/>
                      </a:schemeClr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8E23911-D0FE-4AD4-B579-316E8E4737A1}" type="slidenum">
              <a:rPr lang="ko-KR" altLang="en-US" sz="1100" b="0">
                <a:gradFill>
                  <a:gsLst>
                    <a:gs pos="2083">
                      <a:schemeClr val="tx1">
                        <a:lumMod val="75000"/>
                        <a:lumOff val="25000"/>
                      </a:schemeClr>
                    </a:gs>
                    <a:gs pos="67000">
                      <a:schemeClr val="tx1">
                        <a:lumMod val="75000"/>
                        <a:lumOff val="25000"/>
                      </a:schemeClr>
                    </a:gs>
                  </a:gsLst>
                  <a:lin ang="5400000" scaled="0"/>
                </a:gradFill>
                <a:latin typeface="Arial" pitchFamily="34" charset="0"/>
                <a:cs typeface="Arial" pitchFamily="34" charset="0"/>
              </a:rPr>
              <a:pPr algn="ctr"/>
              <a:t>‹#›</a:t>
            </a:fld>
            <a:endParaRPr lang="ko-KR" altLang="en-US" sz="1100" b="0" dirty="0">
              <a:gradFill>
                <a:gsLst>
                  <a:gs pos="2083">
                    <a:schemeClr val="tx1">
                      <a:lumMod val="75000"/>
                      <a:lumOff val="25000"/>
                    </a:schemeClr>
                  </a:gs>
                  <a:gs pos="67000">
                    <a:schemeClr val="tx1">
                      <a:lumMod val="75000"/>
                      <a:lumOff val="25000"/>
                    </a:schemeClr>
                  </a:gs>
                </a:gsLst>
                <a:lin ang="5400000" scaled="0"/>
              </a:gra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82454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2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2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Microsoft_Office_Excel___1.xls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2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2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2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2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90758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그림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64661" y="365543"/>
            <a:ext cx="448057" cy="443485"/>
          </a:xfrm>
          <a:prstGeom prst="rect">
            <a:avLst/>
          </a:prstGeom>
        </p:spPr>
      </p:pic>
      <p:pic>
        <p:nvPicPr>
          <p:cNvPr id="23" name="그림 2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91606" y="365543"/>
            <a:ext cx="448057" cy="443485"/>
          </a:xfrm>
          <a:prstGeom prst="rect">
            <a:avLst/>
          </a:prstGeom>
        </p:spPr>
      </p:pic>
      <p:pic>
        <p:nvPicPr>
          <p:cNvPr id="24" name="그림 2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18551" y="365543"/>
            <a:ext cx="448057" cy="443485"/>
          </a:xfrm>
          <a:prstGeom prst="rect">
            <a:avLst/>
          </a:prstGeom>
        </p:spPr>
      </p:pic>
      <p:pic>
        <p:nvPicPr>
          <p:cNvPr id="25" name="그림 2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945495" y="365543"/>
            <a:ext cx="448057" cy="443485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44454" y="3870326"/>
            <a:ext cx="916470" cy="558391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69454" y="4543478"/>
            <a:ext cx="3587842" cy="9002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Californian FB" panose="0207040306080B030204" pitchFamily="18" charset="0"/>
              </a:rPr>
              <a:t>We bring the finest expertise and insight to our work.</a:t>
            </a:r>
          </a:p>
          <a:p>
            <a:r>
              <a:rPr lang="en-US" altLang="ko-KR" sz="10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Californian FB" panose="0207040306080B030204" pitchFamily="18" charset="0"/>
              </a:rPr>
              <a:t>We maintain our independence and fairness.</a:t>
            </a:r>
          </a:p>
          <a:p>
            <a:r>
              <a:rPr lang="en-US" altLang="ko-KR" sz="10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Californian FB" panose="0207040306080B030204" pitchFamily="18" charset="0"/>
              </a:rPr>
              <a:t>We are transparent in our decision-making process. </a:t>
            </a:r>
          </a:p>
          <a:p>
            <a:r>
              <a:rPr lang="en-US" altLang="ko-KR" sz="10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Californian FB" panose="0207040306080B030204" pitchFamily="18" charset="0"/>
              </a:rPr>
              <a:t>We pursue honesty and integrity. </a:t>
            </a:r>
          </a:p>
          <a:p>
            <a:r>
              <a:rPr lang="en-US" altLang="ko-KR" sz="10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Californian FB" panose="0207040306080B030204" pitchFamily="18" charset="0"/>
              </a:rPr>
              <a:t>We trust, communicate openly and cooperate with each other.</a:t>
            </a:r>
            <a:endParaRPr lang="ko-KR" altLang="en-US" sz="10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Californian FB" panose="0207040306080B030204" pitchFamily="18" charset="0"/>
            </a:endParaRPr>
          </a:p>
        </p:txBody>
      </p:sp>
      <p:grpSp>
        <p:nvGrpSpPr>
          <p:cNvPr id="15" name="그룹 14"/>
          <p:cNvGrpSpPr/>
          <p:nvPr/>
        </p:nvGrpSpPr>
        <p:grpSpPr>
          <a:xfrm>
            <a:off x="-1" y="3418619"/>
            <a:ext cx="6501173" cy="112700"/>
            <a:chOff x="-1" y="4088502"/>
            <a:chExt cx="6141133" cy="112700"/>
          </a:xfrm>
        </p:grpSpPr>
        <p:sp>
          <p:nvSpPr>
            <p:cNvPr id="16" name="직사각형 1"/>
            <p:cNvSpPr/>
            <p:nvPr/>
          </p:nvSpPr>
          <p:spPr>
            <a:xfrm>
              <a:off x="544453" y="4129202"/>
              <a:ext cx="5596679" cy="72000"/>
            </a:xfrm>
            <a:custGeom>
              <a:avLst/>
              <a:gdLst>
                <a:gd name="connsiteX0" fmla="*/ 0 w 4556956"/>
                <a:gd name="connsiteY0" fmla="*/ 0 h 72000"/>
                <a:gd name="connsiteX1" fmla="*/ 4556956 w 4556956"/>
                <a:gd name="connsiteY1" fmla="*/ 0 h 72000"/>
                <a:gd name="connsiteX2" fmla="*/ 4556956 w 4556956"/>
                <a:gd name="connsiteY2" fmla="*/ 72000 h 72000"/>
                <a:gd name="connsiteX3" fmla="*/ 0 w 4556956"/>
                <a:gd name="connsiteY3" fmla="*/ 72000 h 72000"/>
                <a:gd name="connsiteX4" fmla="*/ 0 w 4556956"/>
                <a:gd name="connsiteY4" fmla="*/ 0 h 72000"/>
                <a:gd name="connsiteX0" fmla="*/ 0 w 4556956"/>
                <a:gd name="connsiteY0" fmla="*/ 0 h 72000"/>
                <a:gd name="connsiteX1" fmla="*/ 4556956 w 4556956"/>
                <a:gd name="connsiteY1" fmla="*/ 0 h 72000"/>
                <a:gd name="connsiteX2" fmla="*/ 4452181 w 4556956"/>
                <a:gd name="connsiteY2" fmla="*/ 72000 h 72000"/>
                <a:gd name="connsiteX3" fmla="*/ 0 w 4556956"/>
                <a:gd name="connsiteY3" fmla="*/ 72000 h 72000"/>
                <a:gd name="connsiteX4" fmla="*/ 0 w 4556956"/>
                <a:gd name="connsiteY4" fmla="*/ 0 h 72000"/>
                <a:gd name="connsiteX0" fmla="*/ 94722 w 4651678"/>
                <a:gd name="connsiteY0" fmla="*/ 0 h 72000"/>
                <a:gd name="connsiteX1" fmla="*/ 4651678 w 4651678"/>
                <a:gd name="connsiteY1" fmla="*/ 0 h 72000"/>
                <a:gd name="connsiteX2" fmla="*/ 4546903 w 4651678"/>
                <a:gd name="connsiteY2" fmla="*/ 72000 h 72000"/>
                <a:gd name="connsiteX3" fmla="*/ 0 w 4651678"/>
                <a:gd name="connsiteY3" fmla="*/ 72000 h 72000"/>
                <a:gd name="connsiteX4" fmla="*/ 94722 w 4651678"/>
                <a:gd name="connsiteY4" fmla="*/ 0 h 7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51678" h="72000">
                  <a:moveTo>
                    <a:pt x="94722" y="0"/>
                  </a:moveTo>
                  <a:lnTo>
                    <a:pt x="4651678" y="0"/>
                  </a:lnTo>
                  <a:lnTo>
                    <a:pt x="4546903" y="72000"/>
                  </a:lnTo>
                  <a:lnTo>
                    <a:pt x="0" y="72000"/>
                  </a:lnTo>
                  <a:lnTo>
                    <a:pt x="94722" y="0"/>
                  </a:lnTo>
                  <a:close/>
                </a:path>
              </a:pathLst>
            </a:custGeom>
            <a:solidFill>
              <a:srgbClr val="84B5E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"/>
            <p:cNvSpPr/>
            <p:nvPr/>
          </p:nvSpPr>
          <p:spPr>
            <a:xfrm>
              <a:off x="-1" y="4088502"/>
              <a:ext cx="5967741" cy="72000"/>
            </a:xfrm>
            <a:custGeom>
              <a:avLst/>
              <a:gdLst>
                <a:gd name="connsiteX0" fmla="*/ 0 w 4556956"/>
                <a:gd name="connsiteY0" fmla="*/ 0 h 72000"/>
                <a:gd name="connsiteX1" fmla="*/ 4556956 w 4556956"/>
                <a:gd name="connsiteY1" fmla="*/ 0 h 72000"/>
                <a:gd name="connsiteX2" fmla="*/ 4556956 w 4556956"/>
                <a:gd name="connsiteY2" fmla="*/ 72000 h 72000"/>
                <a:gd name="connsiteX3" fmla="*/ 0 w 4556956"/>
                <a:gd name="connsiteY3" fmla="*/ 72000 h 72000"/>
                <a:gd name="connsiteX4" fmla="*/ 0 w 4556956"/>
                <a:gd name="connsiteY4" fmla="*/ 0 h 72000"/>
                <a:gd name="connsiteX0" fmla="*/ 0 w 4556956"/>
                <a:gd name="connsiteY0" fmla="*/ 0 h 72000"/>
                <a:gd name="connsiteX1" fmla="*/ 4556956 w 4556956"/>
                <a:gd name="connsiteY1" fmla="*/ 0 h 72000"/>
                <a:gd name="connsiteX2" fmla="*/ 4452181 w 4556956"/>
                <a:gd name="connsiteY2" fmla="*/ 72000 h 72000"/>
                <a:gd name="connsiteX3" fmla="*/ 0 w 4556956"/>
                <a:gd name="connsiteY3" fmla="*/ 72000 h 72000"/>
                <a:gd name="connsiteX4" fmla="*/ 0 w 4556956"/>
                <a:gd name="connsiteY4" fmla="*/ 0 h 7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56956" h="72000">
                  <a:moveTo>
                    <a:pt x="0" y="0"/>
                  </a:moveTo>
                  <a:lnTo>
                    <a:pt x="4556956" y="0"/>
                  </a:lnTo>
                  <a:lnTo>
                    <a:pt x="4452181" y="72000"/>
                  </a:lnTo>
                  <a:lnTo>
                    <a:pt x="0" y="72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4A9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421829" y="1927285"/>
            <a:ext cx="5161093" cy="1300356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>
              <a:spcBef>
                <a:spcPts val="277"/>
              </a:spcBef>
              <a:defRPr/>
            </a:pPr>
            <a:r>
              <a:rPr lang="ko-KR" altLang="en-US" sz="3800" b="1" spc="-138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2"/>
                </a:solidFill>
                <a:latin typeface="Trebuchet MS" panose="020B0603020202020204" pitchFamily="34" charset="0"/>
                <a:cs typeface="Arial" pitchFamily="34" charset="0"/>
              </a:rPr>
              <a:t>국제회계기준</a:t>
            </a:r>
            <a:r>
              <a:rPr lang="en-US" altLang="ko-KR" sz="3800" b="1" spc="-138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2"/>
                </a:solidFill>
                <a:latin typeface="Trebuchet MS" panose="020B0603020202020204" pitchFamily="34" charset="0"/>
                <a:cs typeface="Arial" pitchFamily="34" charset="0"/>
              </a:rPr>
              <a:t>(IFRS)</a:t>
            </a:r>
            <a:r>
              <a:rPr lang="ko-KR" altLang="en-US" sz="3800" b="1" spc="-138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2"/>
                </a:solidFill>
                <a:latin typeface="Trebuchet MS" panose="020B0603020202020204" pitchFamily="34" charset="0"/>
                <a:cs typeface="Arial" pitchFamily="34" charset="0"/>
              </a:rPr>
              <a:t>도입</a:t>
            </a:r>
            <a:endParaRPr lang="en-US" altLang="ko-KR" sz="3800" b="1" spc="-138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2"/>
              </a:solidFill>
              <a:latin typeface="Trebuchet MS" panose="020B0603020202020204" pitchFamily="34" charset="0"/>
              <a:cs typeface="Arial" pitchFamily="34" charset="0"/>
            </a:endParaRPr>
          </a:p>
          <a:p>
            <a:pPr>
              <a:spcBef>
                <a:spcPts val="277"/>
              </a:spcBef>
              <a:defRPr/>
            </a:pPr>
            <a:r>
              <a:rPr lang="en-US" altLang="ko-KR" sz="3800" b="1" spc="-138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2"/>
                </a:solidFill>
                <a:latin typeface="Trebuchet MS" panose="020B0603020202020204" pitchFamily="34" charset="0"/>
                <a:cs typeface="Arial" pitchFamily="34" charset="0"/>
              </a:rPr>
              <a:t>5</a:t>
            </a:r>
            <a:r>
              <a:rPr lang="ko-KR" altLang="en-US" sz="3800" b="1" spc="-138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2"/>
                </a:solidFill>
                <a:latin typeface="Trebuchet MS" panose="020B0603020202020204" pitchFamily="34" charset="0"/>
                <a:cs typeface="Arial" pitchFamily="34" charset="0"/>
              </a:rPr>
              <a:t>주년의 성과와 과제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736976" y="3676962"/>
            <a:ext cx="1537600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>
              <a:spcBef>
                <a:spcPts val="300"/>
              </a:spcBef>
            </a:pPr>
            <a:r>
              <a:rPr lang="en-US" altLang="ko-KR" sz="2000" b="1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-윤고딕330" panose="02030504000101010101" pitchFamily="18" charset="-127"/>
                <a:cs typeface="Arial" panose="020B0604020202020204" pitchFamily="34" charset="0"/>
              </a:rPr>
              <a:t>2016.12.06.</a:t>
            </a:r>
            <a:endParaRPr lang="ko-KR" altLang="en-US" sz="2000" b="1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49244" y="475272"/>
            <a:ext cx="278893" cy="224028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403134" y="475272"/>
            <a:ext cx="278893" cy="224028"/>
          </a:xfrm>
          <a:prstGeom prst="rect">
            <a:avLst/>
          </a:prstGeom>
        </p:spPr>
      </p:pic>
      <p:pic>
        <p:nvPicPr>
          <p:cNvPr id="20" name="그림 1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776189" y="475272"/>
            <a:ext cx="278893" cy="224028"/>
          </a:xfrm>
          <a:prstGeom prst="rect">
            <a:avLst/>
          </a:prstGeom>
        </p:spPr>
      </p:pic>
      <p:pic>
        <p:nvPicPr>
          <p:cNvPr id="21" name="그림 2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030078" y="475272"/>
            <a:ext cx="278893" cy="224028"/>
          </a:xfrm>
          <a:prstGeom prst="rect">
            <a:avLst/>
          </a:prstGeom>
        </p:spPr>
      </p:pic>
      <p:pic>
        <p:nvPicPr>
          <p:cNvPr id="26" name="Picture 7" descr="Home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98282" y="5008186"/>
            <a:ext cx="3397250" cy="639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TextBox 26"/>
          <p:cNvSpPr txBox="1"/>
          <p:nvPr/>
        </p:nvSpPr>
        <p:spPr>
          <a:xfrm>
            <a:off x="6789204" y="4351166"/>
            <a:ext cx="1579984" cy="553998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>
              <a:spcBef>
                <a:spcPts val="277"/>
              </a:spcBef>
              <a:defRPr/>
            </a:pPr>
            <a:r>
              <a:rPr lang="ko-KR" altLang="en-US" sz="3000" b="1" spc="-138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latin typeface="Trebuchet MS" panose="020B0603020202020204" pitchFamily="34" charset="0"/>
                <a:ea typeface="맑은 고딕" pitchFamily="50" charset="-127"/>
                <a:cs typeface="Arial" pitchFamily="34" charset="0"/>
              </a:rPr>
              <a:t>이 한 상</a:t>
            </a:r>
            <a:r>
              <a:rPr lang="ko-KR" altLang="en-US" sz="3000" b="1" spc="-138" baseline="300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latin typeface="Trebuchet MS" panose="020B0603020202020204" pitchFamily="34" charset="0"/>
                <a:ea typeface="맑은 고딕" pitchFamily="50" charset="-127"/>
                <a:cs typeface="Arial" pitchFamily="34" charset="0"/>
              </a:rPr>
              <a:t>*</a:t>
            </a:r>
            <a:endParaRPr lang="en-US" altLang="ko-KR" sz="3000" b="1" spc="-138" baseline="300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accent2">
                  <a:lumMod val="75000"/>
                </a:schemeClr>
              </a:solidFill>
              <a:latin typeface="Trebuchet MS" panose="020B0603020202020204" pitchFamily="34" charset="0"/>
              <a:ea typeface="맑은 고딕" pitchFamily="50" charset="-127"/>
              <a:cs typeface="Arial" pitchFamily="34" charset="0"/>
            </a:endParaRPr>
          </a:p>
        </p:txBody>
      </p:sp>
      <p:sp>
        <p:nvSpPr>
          <p:cNvPr id="28" name="TextBox 2"/>
          <p:cNvSpPr txBox="1">
            <a:spLocks noChangeArrowheads="1"/>
          </p:cNvSpPr>
          <p:nvPr/>
        </p:nvSpPr>
        <p:spPr bwMode="auto">
          <a:xfrm>
            <a:off x="250537" y="5940569"/>
            <a:ext cx="852684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ko-KR" sz="1600" i="1" dirty="0">
                <a:latin typeface="+mn-ea"/>
                <a:ea typeface="+mn-ea"/>
              </a:rPr>
              <a:t>* </a:t>
            </a:r>
            <a:r>
              <a:rPr lang="ko-KR" altLang="en-US" sz="1600" i="1" dirty="0">
                <a:latin typeface="+mn-ea"/>
                <a:ea typeface="+mn-ea"/>
              </a:rPr>
              <a:t>이 발표에 제시되는 의견은 연구진의 의견이며</a:t>
            </a:r>
            <a:r>
              <a:rPr lang="en-US" altLang="ko-KR" sz="1600" i="1" dirty="0">
                <a:latin typeface="+mn-ea"/>
                <a:ea typeface="+mn-ea"/>
              </a:rPr>
              <a:t>, </a:t>
            </a:r>
            <a:r>
              <a:rPr lang="ko-KR" altLang="en-US" sz="1600" i="1" dirty="0" err="1">
                <a:latin typeface="+mn-ea"/>
                <a:ea typeface="+mn-ea"/>
              </a:rPr>
              <a:t>한국회계기준원</a:t>
            </a:r>
            <a:r>
              <a:rPr lang="ko-KR" altLang="en-US" sz="1600" i="1" dirty="0">
                <a:latin typeface="+mn-ea"/>
                <a:ea typeface="+mn-ea"/>
              </a:rPr>
              <a:t> 및 한국회계기준위원회의 의견과는 독립적임을 알려드립니다</a:t>
            </a:r>
            <a:r>
              <a:rPr lang="en-US" altLang="ko-KR" sz="1600" i="1" dirty="0">
                <a:latin typeface="+mn-ea"/>
                <a:ea typeface="+mn-ea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37967798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90758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878364" y="2204864"/>
            <a:ext cx="17940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연구의 개요</a:t>
            </a:r>
            <a:endParaRPr lang="en-US" altLang="ko-KR" sz="3200" b="1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+mn-ea"/>
            </a:endParaRPr>
          </a:p>
        </p:txBody>
      </p:sp>
      <p:grpSp>
        <p:nvGrpSpPr>
          <p:cNvPr id="24" name="그룹 23"/>
          <p:cNvGrpSpPr/>
          <p:nvPr/>
        </p:nvGrpSpPr>
        <p:grpSpPr>
          <a:xfrm>
            <a:off x="200472" y="2132856"/>
            <a:ext cx="612000" cy="612000"/>
            <a:chOff x="453584" y="2852936"/>
            <a:chExt cx="694374" cy="694374"/>
          </a:xfrm>
        </p:grpSpPr>
        <p:pic>
          <p:nvPicPr>
            <p:cNvPr id="21" name="그림 2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453584" y="2852936"/>
              <a:ext cx="694374" cy="694374"/>
            </a:xfrm>
            <a:prstGeom prst="rect">
              <a:avLst/>
            </a:prstGeom>
          </p:spPr>
        </p:pic>
        <p:sp>
          <p:nvSpPr>
            <p:cNvPr id="20" name="TextBox 19"/>
            <p:cNvSpPr txBox="1"/>
            <p:nvPr/>
          </p:nvSpPr>
          <p:spPr>
            <a:xfrm>
              <a:off x="567788" y="2990936"/>
              <a:ext cx="465968" cy="4190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b="1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2C4384"/>
                  </a:solidFill>
                  <a:latin typeface="바탕" pitchFamily="18" charset="-127"/>
                  <a:ea typeface="바탕" pitchFamily="18" charset="-127"/>
                </a:rPr>
                <a:t>Ⅰ</a:t>
              </a:r>
              <a:endParaRPr lang="en-US" altLang="ko-KR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2C4384"/>
                </a:solidFill>
                <a:latin typeface="바탕" pitchFamily="18" charset="-127"/>
                <a:ea typeface="바탕" pitchFamily="18" charset="-127"/>
              </a:endParaRPr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361740" y="1408710"/>
            <a:ext cx="34446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spc="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rPr>
              <a:t>Korea </a:t>
            </a:r>
            <a:r>
              <a:rPr lang="en-US" altLang="ko-KR" sz="2000" spc="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rPr>
              <a:t>Accounting Institute</a:t>
            </a:r>
            <a:endParaRPr lang="ko-KR" altLang="en-US" sz="2000" spc="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55228" y="648249"/>
            <a:ext cx="25058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600" b="1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Helvetica" panose="020B0604020202030204" pitchFamily="34" charset="0"/>
              </a:rPr>
              <a:t>발표의 개요</a:t>
            </a:r>
            <a:endParaRPr lang="ko-KR" altLang="en-US" sz="3600" b="1" spc="-150" dirty="0">
              <a:ln>
                <a:solidFill>
                  <a:schemeClr val="accent1">
                    <a:alpha val="0"/>
                  </a:schemeClr>
                </a:solidFill>
              </a:ln>
              <a:latin typeface="Helvetica" panose="020B0604020202030204" pitchFamily="34" charset="0"/>
            </a:endParaRPr>
          </a:p>
        </p:txBody>
      </p:sp>
      <p:grpSp>
        <p:nvGrpSpPr>
          <p:cNvPr id="33" name="그룹 32"/>
          <p:cNvGrpSpPr/>
          <p:nvPr/>
        </p:nvGrpSpPr>
        <p:grpSpPr>
          <a:xfrm>
            <a:off x="0" y="1303206"/>
            <a:ext cx="4088904" cy="76700"/>
            <a:chOff x="0" y="4396420"/>
            <a:chExt cx="4689358" cy="112700"/>
          </a:xfrm>
        </p:grpSpPr>
        <p:sp>
          <p:nvSpPr>
            <p:cNvPr id="34" name="직사각형 1"/>
            <p:cNvSpPr/>
            <p:nvPr/>
          </p:nvSpPr>
          <p:spPr>
            <a:xfrm>
              <a:off x="636994" y="4437120"/>
              <a:ext cx="4052364" cy="72000"/>
            </a:xfrm>
            <a:custGeom>
              <a:avLst/>
              <a:gdLst>
                <a:gd name="connsiteX0" fmla="*/ 0 w 4556956"/>
                <a:gd name="connsiteY0" fmla="*/ 0 h 72000"/>
                <a:gd name="connsiteX1" fmla="*/ 4556956 w 4556956"/>
                <a:gd name="connsiteY1" fmla="*/ 0 h 72000"/>
                <a:gd name="connsiteX2" fmla="*/ 4556956 w 4556956"/>
                <a:gd name="connsiteY2" fmla="*/ 72000 h 72000"/>
                <a:gd name="connsiteX3" fmla="*/ 0 w 4556956"/>
                <a:gd name="connsiteY3" fmla="*/ 72000 h 72000"/>
                <a:gd name="connsiteX4" fmla="*/ 0 w 4556956"/>
                <a:gd name="connsiteY4" fmla="*/ 0 h 72000"/>
                <a:gd name="connsiteX0" fmla="*/ 0 w 4556956"/>
                <a:gd name="connsiteY0" fmla="*/ 0 h 72000"/>
                <a:gd name="connsiteX1" fmla="*/ 4556956 w 4556956"/>
                <a:gd name="connsiteY1" fmla="*/ 0 h 72000"/>
                <a:gd name="connsiteX2" fmla="*/ 4452181 w 4556956"/>
                <a:gd name="connsiteY2" fmla="*/ 72000 h 72000"/>
                <a:gd name="connsiteX3" fmla="*/ 0 w 4556956"/>
                <a:gd name="connsiteY3" fmla="*/ 72000 h 72000"/>
                <a:gd name="connsiteX4" fmla="*/ 0 w 4556956"/>
                <a:gd name="connsiteY4" fmla="*/ 0 h 72000"/>
                <a:gd name="connsiteX0" fmla="*/ 94722 w 4651678"/>
                <a:gd name="connsiteY0" fmla="*/ 0 h 72000"/>
                <a:gd name="connsiteX1" fmla="*/ 4651678 w 4651678"/>
                <a:gd name="connsiteY1" fmla="*/ 0 h 72000"/>
                <a:gd name="connsiteX2" fmla="*/ 4546903 w 4651678"/>
                <a:gd name="connsiteY2" fmla="*/ 72000 h 72000"/>
                <a:gd name="connsiteX3" fmla="*/ 0 w 4651678"/>
                <a:gd name="connsiteY3" fmla="*/ 72000 h 72000"/>
                <a:gd name="connsiteX4" fmla="*/ 94722 w 4651678"/>
                <a:gd name="connsiteY4" fmla="*/ 0 h 7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51678" h="72000">
                  <a:moveTo>
                    <a:pt x="94722" y="0"/>
                  </a:moveTo>
                  <a:lnTo>
                    <a:pt x="4651678" y="0"/>
                  </a:lnTo>
                  <a:lnTo>
                    <a:pt x="4546903" y="72000"/>
                  </a:lnTo>
                  <a:lnTo>
                    <a:pt x="0" y="72000"/>
                  </a:lnTo>
                  <a:lnTo>
                    <a:pt x="94722" y="0"/>
                  </a:lnTo>
                  <a:close/>
                </a:path>
              </a:pathLst>
            </a:custGeom>
            <a:solidFill>
              <a:srgbClr val="84B5E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" name="직사각형 1"/>
            <p:cNvSpPr/>
            <p:nvPr/>
          </p:nvSpPr>
          <p:spPr>
            <a:xfrm>
              <a:off x="0" y="4396420"/>
              <a:ext cx="4556956" cy="72000"/>
            </a:xfrm>
            <a:custGeom>
              <a:avLst/>
              <a:gdLst>
                <a:gd name="connsiteX0" fmla="*/ 0 w 4556956"/>
                <a:gd name="connsiteY0" fmla="*/ 0 h 72000"/>
                <a:gd name="connsiteX1" fmla="*/ 4556956 w 4556956"/>
                <a:gd name="connsiteY1" fmla="*/ 0 h 72000"/>
                <a:gd name="connsiteX2" fmla="*/ 4556956 w 4556956"/>
                <a:gd name="connsiteY2" fmla="*/ 72000 h 72000"/>
                <a:gd name="connsiteX3" fmla="*/ 0 w 4556956"/>
                <a:gd name="connsiteY3" fmla="*/ 72000 h 72000"/>
                <a:gd name="connsiteX4" fmla="*/ 0 w 4556956"/>
                <a:gd name="connsiteY4" fmla="*/ 0 h 72000"/>
                <a:gd name="connsiteX0" fmla="*/ 0 w 4556956"/>
                <a:gd name="connsiteY0" fmla="*/ 0 h 72000"/>
                <a:gd name="connsiteX1" fmla="*/ 4556956 w 4556956"/>
                <a:gd name="connsiteY1" fmla="*/ 0 h 72000"/>
                <a:gd name="connsiteX2" fmla="*/ 4452181 w 4556956"/>
                <a:gd name="connsiteY2" fmla="*/ 72000 h 72000"/>
                <a:gd name="connsiteX3" fmla="*/ 0 w 4556956"/>
                <a:gd name="connsiteY3" fmla="*/ 72000 h 72000"/>
                <a:gd name="connsiteX4" fmla="*/ 0 w 4556956"/>
                <a:gd name="connsiteY4" fmla="*/ 0 h 7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56956" h="72000">
                  <a:moveTo>
                    <a:pt x="0" y="0"/>
                  </a:moveTo>
                  <a:lnTo>
                    <a:pt x="4556956" y="0"/>
                  </a:lnTo>
                  <a:lnTo>
                    <a:pt x="4452181" y="72000"/>
                  </a:lnTo>
                  <a:lnTo>
                    <a:pt x="0" y="72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4A9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30" name="TextBox 29"/>
          <p:cNvSpPr txBox="1"/>
          <p:nvPr/>
        </p:nvSpPr>
        <p:spPr>
          <a:xfrm>
            <a:off x="903357" y="2853004"/>
            <a:ext cx="6885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국제회계기준 도입 당시의 기대와 우려 </a:t>
            </a:r>
            <a:r>
              <a:rPr lang="en-US" altLang="ko-KR" sz="24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(</a:t>
            </a:r>
            <a:r>
              <a:rPr lang="en-US" altLang="ko-KR" sz="20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Questions</a:t>
            </a:r>
            <a:r>
              <a:rPr lang="en-US" altLang="ko-KR" sz="24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)</a:t>
            </a:r>
            <a:endParaRPr lang="en-US" altLang="ko-KR" sz="3200" b="1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+mn-ea"/>
            </a:endParaRPr>
          </a:p>
        </p:txBody>
      </p:sp>
      <p:grpSp>
        <p:nvGrpSpPr>
          <p:cNvPr id="31" name="그룹 30"/>
          <p:cNvGrpSpPr/>
          <p:nvPr/>
        </p:nvGrpSpPr>
        <p:grpSpPr>
          <a:xfrm>
            <a:off x="206817" y="2780996"/>
            <a:ext cx="612000" cy="612000"/>
            <a:chOff x="453584" y="2852936"/>
            <a:chExt cx="694374" cy="694374"/>
          </a:xfrm>
        </p:grpSpPr>
        <p:pic>
          <p:nvPicPr>
            <p:cNvPr id="32" name="그림 3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453584" y="2852936"/>
              <a:ext cx="694374" cy="694374"/>
            </a:xfrm>
            <a:prstGeom prst="rect">
              <a:avLst/>
            </a:prstGeom>
          </p:spPr>
        </p:pic>
        <p:sp>
          <p:nvSpPr>
            <p:cNvPr id="36" name="TextBox 35"/>
            <p:cNvSpPr txBox="1"/>
            <p:nvPr/>
          </p:nvSpPr>
          <p:spPr>
            <a:xfrm>
              <a:off x="567788" y="2990936"/>
              <a:ext cx="465968" cy="4190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b="1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2C4384"/>
                  </a:solidFill>
                  <a:latin typeface="바탕" pitchFamily="18" charset="-127"/>
                  <a:ea typeface="바탕" pitchFamily="18" charset="-127"/>
                </a:rPr>
                <a:t>Ⅱ</a:t>
              </a:r>
              <a:endParaRPr lang="en-US" altLang="ko-KR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2C4384"/>
                </a:solidFill>
                <a:latin typeface="바탕" pitchFamily="18" charset="-127"/>
                <a:ea typeface="바탕" pitchFamily="18" charset="-127"/>
              </a:endParaRPr>
            </a:p>
          </p:txBody>
        </p:sp>
      </p:grpSp>
      <p:sp>
        <p:nvSpPr>
          <p:cNvPr id="37" name="TextBox 36"/>
          <p:cNvSpPr txBox="1"/>
          <p:nvPr/>
        </p:nvSpPr>
        <p:spPr>
          <a:xfrm>
            <a:off x="908191" y="3501008"/>
            <a:ext cx="61430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국제회계기준 도입 평가 연구 결과 </a:t>
            </a:r>
            <a:r>
              <a:rPr lang="en-US" altLang="ko-KR" sz="24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(</a:t>
            </a:r>
            <a:r>
              <a:rPr lang="en-US" altLang="ko-KR" sz="20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Evidence</a:t>
            </a:r>
            <a:r>
              <a:rPr lang="en-US" altLang="ko-KR" sz="24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)</a:t>
            </a:r>
            <a:endParaRPr lang="en-US" altLang="ko-KR" sz="3200" b="1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+mn-ea"/>
            </a:endParaRPr>
          </a:p>
        </p:txBody>
      </p:sp>
      <p:grpSp>
        <p:nvGrpSpPr>
          <p:cNvPr id="38" name="그룹 37"/>
          <p:cNvGrpSpPr/>
          <p:nvPr/>
        </p:nvGrpSpPr>
        <p:grpSpPr>
          <a:xfrm>
            <a:off x="206817" y="3429000"/>
            <a:ext cx="612000" cy="612000"/>
            <a:chOff x="453584" y="2852936"/>
            <a:chExt cx="694374" cy="694374"/>
          </a:xfrm>
        </p:grpSpPr>
        <p:pic>
          <p:nvPicPr>
            <p:cNvPr id="39" name="그림 3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453584" y="2852936"/>
              <a:ext cx="694374" cy="694374"/>
            </a:xfrm>
            <a:prstGeom prst="rect">
              <a:avLst/>
            </a:prstGeom>
          </p:spPr>
        </p:pic>
        <p:sp>
          <p:nvSpPr>
            <p:cNvPr id="40" name="TextBox 39"/>
            <p:cNvSpPr txBox="1"/>
            <p:nvPr/>
          </p:nvSpPr>
          <p:spPr>
            <a:xfrm>
              <a:off x="567788" y="2990936"/>
              <a:ext cx="465968" cy="4190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b="1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2C4384"/>
                  </a:solidFill>
                  <a:latin typeface="바탕" pitchFamily="18" charset="-127"/>
                  <a:ea typeface="바탕" pitchFamily="18" charset="-127"/>
                </a:rPr>
                <a:t>Ⅲ</a:t>
              </a:r>
              <a:endParaRPr lang="en-US" altLang="ko-KR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2C4384"/>
                </a:solidFill>
                <a:latin typeface="바탕" pitchFamily="18" charset="-127"/>
                <a:ea typeface="바탕" pitchFamily="18" charset="-127"/>
              </a:endParaRPr>
            </a:p>
          </p:txBody>
        </p:sp>
      </p:grpSp>
      <p:sp>
        <p:nvSpPr>
          <p:cNvPr id="41" name="TextBox 40"/>
          <p:cNvSpPr txBox="1"/>
          <p:nvPr/>
        </p:nvSpPr>
        <p:spPr>
          <a:xfrm>
            <a:off x="908249" y="4149080"/>
            <a:ext cx="47918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기대와 우려에 대한 평가 </a:t>
            </a:r>
            <a:r>
              <a:rPr lang="en-US" altLang="ko-KR" sz="24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(</a:t>
            </a:r>
            <a:r>
              <a:rPr lang="en-US" altLang="ko-KR" sz="20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Answers</a:t>
            </a:r>
            <a:r>
              <a:rPr lang="en-US" altLang="ko-KR" sz="24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)</a:t>
            </a:r>
            <a:endParaRPr lang="en-US" altLang="ko-KR" sz="3200" b="1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+mn-ea"/>
            </a:endParaRPr>
          </a:p>
        </p:txBody>
      </p:sp>
      <p:grpSp>
        <p:nvGrpSpPr>
          <p:cNvPr id="42" name="그룹 41"/>
          <p:cNvGrpSpPr/>
          <p:nvPr/>
        </p:nvGrpSpPr>
        <p:grpSpPr>
          <a:xfrm>
            <a:off x="206817" y="4113144"/>
            <a:ext cx="612000" cy="612000"/>
            <a:chOff x="453584" y="2852936"/>
            <a:chExt cx="694374" cy="694374"/>
          </a:xfrm>
        </p:grpSpPr>
        <p:pic>
          <p:nvPicPr>
            <p:cNvPr id="43" name="그림 4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453584" y="2852936"/>
              <a:ext cx="694374" cy="694374"/>
            </a:xfrm>
            <a:prstGeom prst="rect">
              <a:avLst/>
            </a:prstGeom>
          </p:spPr>
        </p:pic>
        <p:sp>
          <p:nvSpPr>
            <p:cNvPr id="44" name="TextBox 43"/>
            <p:cNvSpPr txBox="1"/>
            <p:nvPr/>
          </p:nvSpPr>
          <p:spPr>
            <a:xfrm>
              <a:off x="567788" y="2990936"/>
              <a:ext cx="465968" cy="4190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b="1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2C4384"/>
                  </a:solidFill>
                  <a:latin typeface="바탕" pitchFamily="18" charset="-127"/>
                  <a:ea typeface="바탕" pitchFamily="18" charset="-127"/>
                </a:rPr>
                <a:t>Ⅳ</a:t>
              </a:r>
              <a:endParaRPr lang="en-US" altLang="ko-KR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2C4384"/>
                </a:solidFill>
                <a:latin typeface="바탕" pitchFamily="18" charset="-127"/>
                <a:ea typeface="바탕" pitchFamily="18" charset="-127"/>
              </a:endParaRPr>
            </a:p>
          </p:txBody>
        </p:sp>
      </p:grpSp>
      <p:sp>
        <p:nvSpPr>
          <p:cNvPr id="45" name="TextBox 44"/>
          <p:cNvSpPr txBox="1"/>
          <p:nvPr/>
        </p:nvSpPr>
        <p:spPr>
          <a:xfrm>
            <a:off x="939361" y="4875547"/>
            <a:ext cx="20040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교훈 </a:t>
            </a:r>
            <a:r>
              <a:rPr lang="en-US" altLang="ko-KR" sz="24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(</a:t>
            </a:r>
            <a:r>
              <a:rPr lang="en-US" altLang="ko-KR" sz="20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Insights</a:t>
            </a:r>
            <a:r>
              <a:rPr lang="en-US" altLang="ko-KR" sz="24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)</a:t>
            </a:r>
            <a:endParaRPr lang="en-US" altLang="ko-KR" sz="3200" b="1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+mn-ea"/>
            </a:endParaRPr>
          </a:p>
        </p:txBody>
      </p:sp>
      <p:grpSp>
        <p:nvGrpSpPr>
          <p:cNvPr id="46" name="그룹 45"/>
          <p:cNvGrpSpPr/>
          <p:nvPr/>
        </p:nvGrpSpPr>
        <p:grpSpPr>
          <a:xfrm>
            <a:off x="206817" y="4797220"/>
            <a:ext cx="612000" cy="612000"/>
            <a:chOff x="453584" y="2852936"/>
            <a:chExt cx="694374" cy="694374"/>
          </a:xfrm>
        </p:grpSpPr>
        <p:pic>
          <p:nvPicPr>
            <p:cNvPr id="47" name="그림 4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453584" y="2852936"/>
              <a:ext cx="694374" cy="694374"/>
            </a:xfrm>
            <a:prstGeom prst="rect">
              <a:avLst/>
            </a:prstGeom>
          </p:spPr>
        </p:pic>
        <p:sp>
          <p:nvSpPr>
            <p:cNvPr id="48" name="TextBox 47"/>
            <p:cNvSpPr txBox="1"/>
            <p:nvPr/>
          </p:nvSpPr>
          <p:spPr>
            <a:xfrm>
              <a:off x="567788" y="2990936"/>
              <a:ext cx="465968" cy="4190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b="1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2C4384"/>
                  </a:solidFill>
                  <a:latin typeface="바탕" pitchFamily="18" charset="-127"/>
                  <a:ea typeface="바탕" pitchFamily="18" charset="-127"/>
                </a:rPr>
                <a:t>Ⅴ</a:t>
              </a:r>
              <a:endParaRPr lang="en-US" altLang="ko-KR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2C4384"/>
                </a:solidFill>
                <a:latin typeface="바탕" pitchFamily="18" charset="-127"/>
                <a:ea typeface="바탕" pitchFamily="18" charset="-127"/>
              </a:endParaRPr>
            </a:p>
          </p:txBody>
        </p:sp>
      </p:grpSp>
      <p:sp>
        <p:nvSpPr>
          <p:cNvPr id="49" name="TextBox 48"/>
          <p:cNvSpPr txBox="1"/>
          <p:nvPr/>
        </p:nvSpPr>
        <p:spPr>
          <a:xfrm>
            <a:off x="939361" y="5553236"/>
            <a:ext cx="7873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결론</a:t>
            </a:r>
            <a:endParaRPr lang="en-US" altLang="ko-KR" sz="3200" b="1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+mn-ea"/>
            </a:endParaRPr>
          </a:p>
        </p:txBody>
      </p:sp>
      <p:grpSp>
        <p:nvGrpSpPr>
          <p:cNvPr id="50" name="그룹 49"/>
          <p:cNvGrpSpPr/>
          <p:nvPr/>
        </p:nvGrpSpPr>
        <p:grpSpPr>
          <a:xfrm>
            <a:off x="206817" y="5481296"/>
            <a:ext cx="612000" cy="612000"/>
            <a:chOff x="453584" y="2852936"/>
            <a:chExt cx="694374" cy="694374"/>
          </a:xfrm>
        </p:grpSpPr>
        <p:pic>
          <p:nvPicPr>
            <p:cNvPr id="51" name="그림 5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453584" y="2852936"/>
              <a:ext cx="694374" cy="694374"/>
            </a:xfrm>
            <a:prstGeom prst="rect">
              <a:avLst/>
            </a:prstGeom>
          </p:spPr>
        </p:pic>
        <p:sp>
          <p:nvSpPr>
            <p:cNvPr id="52" name="TextBox 51"/>
            <p:cNvSpPr txBox="1"/>
            <p:nvPr/>
          </p:nvSpPr>
          <p:spPr>
            <a:xfrm>
              <a:off x="567788" y="2990936"/>
              <a:ext cx="465968" cy="4190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b="1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2C4384"/>
                  </a:solidFill>
                  <a:latin typeface="바탕" pitchFamily="18" charset="-127"/>
                  <a:ea typeface="바탕" pitchFamily="18" charset="-127"/>
                </a:rPr>
                <a:t>Ⅵ</a:t>
              </a:r>
              <a:endParaRPr lang="en-US" altLang="ko-KR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2C4384"/>
                </a:solidFill>
                <a:latin typeface="바탕" pitchFamily="18" charset="-127"/>
                <a:ea typeface="바탕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3290994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90758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812540" y="1247272"/>
            <a:ext cx="141577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96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itchFamily="18" charset="-127"/>
                <a:ea typeface="바탕" pitchFamily="18" charset="-127"/>
              </a:rPr>
              <a:t>Ⅰ</a:t>
            </a:r>
            <a:endParaRPr lang="en-US" altLang="ko-KR" sz="96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바탕" pitchFamily="18" charset="-127"/>
              <a:ea typeface="바탕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869119" y="2996952"/>
            <a:ext cx="344036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sz="48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n-ea"/>
              </a:rPr>
              <a:t>연구의 개요</a:t>
            </a:r>
            <a:endParaRPr lang="en-US" altLang="ko-KR" sz="4800" b="1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+mn-ea"/>
            </a:endParaRPr>
          </a:p>
        </p:txBody>
      </p:sp>
      <p:sp>
        <p:nvSpPr>
          <p:cNvPr id="5" name="양쪽 모서리가 둥근 사각형 4"/>
          <p:cNvSpPr/>
          <p:nvPr/>
        </p:nvSpPr>
        <p:spPr>
          <a:xfrm rot="5400000">
            <a:off x="1421050" y="1493815"/>
            <a:ext cx="274696" cy="3116795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tx1">
              <a:alpha val="1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TextBox 30"/>
          <p:cNvSpPr txBox="1"/>
          <p:nvPr/>
        </p:nvSpPr>
        <p:spPr>
          <a:xfrm>
            <a:off x="569987" y="2913713"/>
            <a:ext cx="19768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FFFF00"/>
                </a:solidFill>
                <a:latin typeface="Helvetica" panose="020B0604020202030204" pitchFamily="34" charset="0"/>
                <a:ea typeface="-윤고딕330" panose="02030504000101010101" pitchFamily="18" charset="-127"/>
              </a:rPr>
              <a:t>K</a:t>
            </a:r>
            <a:r>
              <a:rPr lang="en-US" altLang="ko-KR" sz="1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Helvetica" panose="020B0604020202030204" pitchFamily="34" charset="0"/>
                <a:ea typeface="-윤고딕330" panose="02030504000101010101" pitchFamily="18" charset="-127"/>
              </a:rPr>
              <a:t>orea </a:t>
            </a:r>
            <a:r>
              <a:rPr lang="en-US" altLang="ko-KR" sz="1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FFFF00"/>
                </a:solidFill>
                <a:latin typeface="Helvetica" panose="020B0604020202030204" pitchFamily="34" charset="0"/>
                <a:ea typeface="-윤고딕330" panose="02030504000101010101" pitchFamily="18" charset="-127"/>
              </a:rPr>
              <a:t>A</a:t>
            </a:r>
            <a:r>
              <a:rPr lang="en-US" altLang="ko-KR" sz="1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Helvetica" panose="020B0604020202030204" pitchFamily="34" charset="0"/>
                <a:ea typeface="-윤고딕330" panose="02030504000101010101" pitchFamily="18" charset="-127"/>
              </a:rPr>
              <a:t>ccounting </a:t>
            </a:r>
            <a:r>
              <a:rPr lang="en-US" altLang="ko-KR" sz="1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FFFF00"/>
                </a:solidFill>
                <a:latin typeface="Helvetica" panose="020B0604020202030204" pitchFamily="34" charset="0"/>
                <a:ea typeface="-윤고딕330" panose="02030504000101010101" pitchFamily="18" charset="-127"/>
              </a:rPr>
              <a:t>I</a:t>
            </a:r>
            <a:r>
              <a:rPr lang="en-US" altLang="ko-KR" sz="1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Helvetica" panose="020B0604020202030204" pitchFamily="34" charset="0"/>
                <a:ea typeface="-윤고딕330" panose="02030504000101010101" pitchFamily="18" charset="-127"/>
              </a:rPr>
              <a:t>nstitute</a:t>
            </a:r>
            <a:endParaRPr lang="en-US" altLang="ko-KR" sz="1600" b="1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Helvetica" panose="020B0604020202030204" pitchFamily="34" charset="0"/>
              <a:ea typeface="-윤고딕330" panose="02030504000101010101" pitchFamily="18" charset="-127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235171" y="6201308"/>
            <a:ext cx="2328891" cy="443485"/>
            <a:chOff x="7064661" y="365543"/>
            <a:chExt cx="2328891" cy="443485"/>
          </a:xfrm>
        </p:grpSpPr>
        <p:pic>
          <p:nvPicPr>
            <p:cNvPr id="8" name="그림 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7064661" y="365543"/>
              <a:ext cx="448057" cy="443485"/>
            </a:xfrm>
            <a:prstGeom prst="rect">
              <a:avLst/>
            </a:prstGeom>
          </p:spPr>
        </p:pic>
        <p:pic>
          <p:nvPicPr>
            <p:cNvPr id="9" name="그림 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7691606" y="365543"/>
              <a:ext cx="448057" cy="443485"/>
            </a:xfrm>
            <a:prstGeom prst="rect">
              <a:avLst/>
            </a:prstGeom>
          </p:spPr>
        </p:pic>
        <p:pic>
          <p:nvPicPr>
            <p:cNvPr id="10" name="그림 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8318551" y="365543"/>
              <a:ext cx="448057" cy="443485"/>
            </a:xfrm>
            <a:prstGeom prst="rect">
              <a:avLst/>
            </a:prstGeom>
          </p:spPr>
        </p:pic>
        <p:pic>
          <p:nvPicPr>
            <p:cNvPr id="11" name="그림 1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8945495" y="365543"/>
              <a:ext cx="448057" cy="443485"/>
            </a:xfrm>
            <a:prstGeom prst="rect">
              <a:avLst/>
            </a:prstGeom>
          </p:spPr>
        </p:pic>
        <p:pic>
          <p:nvPicPr>
            <p:cNvPr id="12" name="그림 1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7149244" y="475272"/>
              <a:ext cx="278893" cy="224028"/>
            </a:xfrm>
            <a:prstGeom prst="rect">
              <a:avLst/>
            </a:prstGeom>
          </p:spPr>
        </p:pic>
        <p:pic>
          <p:nvPicPr>
            <p:cNvPr id="13" name="그림 12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8403134" y="475272"/>
              <a:ext cx="278893" cy="224028"/>
            </a:xfrm>
            <a:prstGeom prst="rect">
              <a:avLst/>
            </a:prstGeom>
          </p:spPr>
        </p:pic>
        <p:pic>
          <p:nvPicPr>
            <p:cNvPr id="14" name="그림 13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7776189" y="475272"/>
              <a:ext cx="278893" cy="224028"/>
            </a:xfrm>
            <a:prstGeom prst="rect">
              <a:avLst/>
            </a:prstGeom>
          </p:spPr>
        </p:pic>
        <p:pic>
          <p:nvPicPr>
            <p:cNvPr id="15" name="그림 14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9030078" y="475272"/>
              <a:ext cx="278893" cy="22402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33019259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36476" y="123758"/>
            <a:ext cx="23807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I. </a:t>
            </a:r>
            <a:r>
              <a:rPr lang="ko-KR" altLang="en-US" sz="28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연구의 개요</a:t>
            </a:r>
            <a:endParaRPr lang="en-US" altLang="ko-KR" sz="2800" b="1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+mn-ea"/>
            </a:endParaRPr>
          </a:p>
        </p:txBody>
      </p:sp>
      <p:sp>
        <p:nvSpPr>
          <p:cNvPr id="12" name="슬라이드 번호 개체 틀 5"/>
          <p:cNvSpPr txBox="1">
            <a:spLocks/>
          </p:cNvSpPr>
          <p:nvPr/>
        </p:nvSpPr>
        <p:spPr>
          <a:xfrm>
            <a:off x="4687231" y="6512089"/>
            <a:ext cx="531538" cy="260648"/>
          </a:xfrm>
          <a:prstGeom prst="rect">
            <a:avLst/>
          </a:prstGeom>
        </p:spPr>
        <p:txBody>
          <a:bodyPr vert="horz" lIns="91383" tIns="45692" rIns="91383" bIns="45692" rtlCol="0" anchor="ctr"/>
          <a:lstStyle>
            <a:defPPr>
              <a:defRPr lang="ko-KR"/>
            </a:defPPr>
            <a:lvl1pPr marL="0" algn="r" defTabSz="914400" rtl="0" eaLnBrk="1" latinLnBrk="1" hangingPunct="1">
              <a:defRPr sz="1200" b="1" kern="1200">
                <a:gradFill>
                  <a:gsLst>
                    <a:gs pos="18333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tx1">
                        <a:lumMod val="50000"/>
                        <a:lumOff val="50000"/>
                      </a:schemeClr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8E23911-D0FE-4AD4-B579-316E8E4737A1}" type="slidenum">
              <a:rPr lang="ko-KR" altLang="en-US" sz="1100" b="0">
                <a:gradFill>
                  <a:gsLst>
                    <a:gs pos="2083">
                      <a:schemeClr val="tx1">
                        <a:lumMod val="75000"/>
                        <a:lumOff val="25000"/>
                      </a:schemeClr>
                    </a:gs>
                    <a:gs pos="67000">
                      <a:schemeClr val="tx1">
                        <a:lumMod val="75000"/>
                        <a:lumOff val="25000"/>
                      </a:schemeClr>
                    </a:gs>
                  </a:gsLst>
                  <a:lin ang="5400000" scaled="0"/>
                </a:gradFill>
                <a:cs typeface="Arial" pitchFamily="34" charset="0"/>
              </a:rPr>
              <a:pPr algn="ctr"/>
              <a:t>4</a:t>
            </a:fld>
            <a:endParaRPr lang="ko-KR" altLang="en-US" sz="1100" b="0" dirty="0">
              <a:gradFill>
                <a:gsLst>
                  <a:gs pos="2083">
                    <a:schemeClr val="tx1">
                      <a:lumMod val="75000"/>
                      <a:lumOff val="25000"/>
                    </a:schemeClr>
                  </a:gs>
                  <a:gs pos="67000">
                    <a:schemeClr val="tx1">
                      <a:lumMod val="75000"/>
                      <a:lumOff val="25000"/>
                    </a:schemeClr>
                  </a:gs>
                </a:gsLst>
                <a:lin ang="5400000" scaled="0"/>
              </a:gradFill>
              <a:cs typeface="Arial" pitchFamily="34" charset="0"/>
            </a:endParaRPr>
          </a:p>
        </p:txBody>
      </p:sp>
      <p:sp>
        <p:nvSpPr>
          <p:cNvPr id="15" name="Rectangle 3"/>
          <p:cNvSpPr txBox="1">
            <a:spLocks noChangeArrowheads="1"/>
          </p:cNvSpPr>
          <p:nvPr/>
        </p:nvSpPr>
        <p:spPr>
          <a:xfrm>
            <a:off x="416496" y="1232756"/>
            <a:ext cx="8912225" cy="544671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514350">
              <a:spcBef>
                <a:spcPts val="1200"/>
              </a:spcBef>
              <a:spcAft>
                <a:spcPts val="600"/>
              </a:spcAft>
              <a:buClr>
                <a:srgbClr val="002060"/>
              </a:buClr>
            </a:pPr>
            <a:r>
              <a:rPr lang="ko-KR" altLang="en-US" sz="22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한국이 국제회계기준</a:t>
            </a:r>
            <a:r>
              <a:rPr lang="en-US" altLang="ko-KR" sz="22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(IFRS)</a:t>
            </a:r>
            <a:r>
              <a:rPr lang="ko-KR" altLang="en-US" sz="22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을 도입하여 적용하기 시작한 </a:t>
            </a:r>
            <a:r>
              <a:rPr lang="en-US" altLang="ko-KR" sz="22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2011</a:t>
            </a:r>
            <a:r>
              <a:rPr lang="ko-KR" altLang="en-US" sz="22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년 이후 </a:t>
            </a:r>
            <a:r>
              <a:rPr lang="en-US" altLang="ko-KR" sz="22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5</a:t>
            </a:r>
            <a:r>
              <a:rPr lang="ko-KR" altLang="en-US" sz="22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년 경과</a:t>
            </a:r>
            <a:endParaRPr lang="en-US" altLang="ko-KR" sz="2200" dirty="0" smtClean="0">
              <a:latin typeface="Trebuchet MS" panose="020B0603020202020204" pitchFamily="34" charset="0"/>
              <a:cs typeface="Arial" panose="020B0604020202020204" pitchFamily="34" charset="0"/>
            </a:endParaRPr>
          </a:p>
          <a:p>
            <a:pPr marL="609600" indent="-514350">
              <a:spcBef>
                <a:spcPts val="1200"/>
              </a:spcBef>
              <a:spcAft>
                <a:spcPts val="600"/>
              </a:spcAft>
              <a:buClr>
                <a:srgbClr val="002060"/>
              </a:buClr>
            </a:pPr>
            <a:r>
              <a:rPr lang="ko-KR" altLang="en-US" sz="2200" dirty="0" err="1" smtClean="0">
                <a:latin typeface="Trebuchet MS" panose="020B0603020202020204" pitchFamily="34" charset="0"/>
                <a:cs typeface="Arial" panose="020B0604020202020204" pitchFamily="34" charset="0"/>
              </a:rPr>
              <a:t>한국회계기준원은</a:t>
            </a:r>
            <a:r>
              <a:rPr lang="ko-KR" altLang="en-US" sz="22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22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IFRS </a:t>
            </a:r>
            <a:r>
              <a:rPr lang="ko-KR" altLang="en-US" sz="22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도입 </a:t>
            </a:r>
            <a:r>
              <a:rPr lang="ko-KR" altLang="en-US" sz="2200" dirty="0" err="1" smtClean="0">
                <a:latin typeface="Trebuchet MS" panose="020B0603020202020204" pitchFamily="34" charset="0"/>
                <a:cs typeface="Arial" panose="020B0604020202020204" pitchFamily="34" charset="0"/>
              </a:rPr>
              <a:t>로드맵을</a:t>
            </a:r>
            <a:r>
              <a:rPr lang="ko-KR" altLang="en-US" sz="22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 발표할 당시 기대했던 효과가 충분히 달성되었는지</a:t>
            </a:r>
            <a:r>
              <a:rPr lang="en-US" altLang="ko-KR" sz="22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, </a:t>
            </a:r>
            <a:br>
              <a:rPr lang="en-US" altLang="ko-KR" sz="2200" dirty="0" smtClean="0">
                <a:latin typeface="Trebuchet MS" panose="020B0603020202020204" pitchFamily="34" charset="0"/>
                <a:cs typeface="Arial" panose="020B0604020202020204" pitchFamily="34" charset="0"/>
              </a:rPr>
            </a:br>
            <a:r>
              <a:rPr lang="ko-KR" altLang="en-US" sz="22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미흡한 부분이 있다면 그 원인은 무엇이고 </a:t>
            </a:r>
            <a:r>
              <a:rPr lang="en-US" altLang="ko-KR" sz="2200" dirty="0" smtClean="0">
                <a:latin typeface="Trebuchet MS" panose="020B0603020202020204" pitchFamily="34" charset="0"/>
                <a:cs typeface="Arial" panose="020B0604020202020204" pitchFamily="34" charset="0"/>
              </a:rPr>
              <a:t/>
            </a:r>
            <a:br>
              <a:rPr lang="en-US" altLang="ko-KR" sz="2200" dirty="0" smtClean="0">
                <a:latin typeface="Trebuchet MS" panose="020B0603020202020204" pitchFamily="34" charset="0"/>
                <a:cs typeface="Arial" panose="020B0604020202020204" pitchFamily="34" charset="0"/>
              </a:rPr>
            </a:br>
            <a:r>
              <a:rPr lang="ko-KR" altLang="en-US" sz="22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향후 어떻게 개선해야 하는지를 파악하기 위해 </a:t>
            </a:r>
            <a:r>
              <a:rPr lang="en-US" altLang="ko-KR" sz="2200" dirty="0" smtClean="0">
                <a:latin typeface="Trebuchet MS" panose="020B0603020202020204" pitchFamily="34" charset="0"/>
                <a:cs typeface="Arial" panose="020B0604020202020204" pitchFamily="34" charset="0"/>
              </a:rPr>
              <a:t/>
            </a:r>
            <a:br>
              <a:rPr lang="en-US" altLang="ko-KR" sz="2200" dirty="0" smtClean="0">
                <a:latin typeface="Trebuchet MS" panose="020B0603020202020204" pitchFamily="34" charset="0"/>
                <a:cs typeface="Arial" panose="020B0604020202020204" pitchFamily="34" charset="0"/>
              </a:rPr>
            </a:br>
            <a:r>
              <a:rPr lang="ko-KR" altLang="en-US" sz="22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종합적인 연구를 금융감독원</a:t>
            </a:r>
            <a:r>
              <a:rPr lang="en-US" altLang="ko-KR" sz="22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, </a:t>
            </a:r>
            <a:r>
              <a:rPr lang="ko-KR" altLang="en-US" sz="22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조세재정연구원</a:t>
            </a:r>
            <a:r>
              <a:rPr lang="en-US" altLang="ko-KR" sz="22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, </a:t>
            </a:r>
            <a:r>
              <a:rPr lang="ko-KR" altLang="en-US" sz="22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한국공인회계사회와 함께 수행</a:t>
            </a:r>
            <a:endParaRPr lang="en-US" altLang="ko-KR" sz="2200" dirty="0" smtClean="0">
              <a:latin typeface="Trebuchet MS" panose="020B0603020202020204" pitchFamily="34" charset="0"/>
              <a:cs typeface="Arial" panose="020B0604020202020204" pitchFamily="34" charset="0"/>
            </a:endParaRPr>
          </a:p>
          <a:p>
            <a:pPr marL="609600" indent="-514350">
              <a:spcBef>
                <a:spcPts val="1200"/>
              </a:spcBef>
              <a:spcAft>
                <a:spcPts val="600"/>
              </a:spcAft>
              <a:buClr>
                <a:srgbClr val="002060"/>
              </a:buClr>
            </a:pPr>
            <a:r>
              <a:rPr lang="ko-KR" altLang="en-US" sz="22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타국가 및 제정기구들의 도입 평가에 부응</a:t>
            </a:r>
            <a:endParaRPr lang="en-US" altLang="ko-KR" sz="2200" dirty="0" smtClean="0">
              <a:latin typeface="Trebuchet MS" panose="020B0603020202020204" pitchFamily="34" charset="0"/>
              <a:cs typeface="Arial" panose="020B0604020202020204" pitchFamily="34" charset="0"/>
            </a:endParaRPr>
          </a:p>
          <a:p>
            <a:pPr marL="1009650" lvl="1" indent="-514350">
              <a:spcBef>
                <a:spcPts val="1200"/>
              </a:spcBef>
              <a:spcAft>
                <a:spcPts val="600"/>
              </a:spcAft>
              <a:buClr>
                <a:srgbClr val="002060"/>
              </a:buClr>
            </a:pPr>
            <a:r>
              <a:rPr lang="en-US" altLang="ja-JP" sz="2200" dirty="0" smtClean="0">
                <a:latin typeface="Trebuchet MS" panose="020B0603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The Institute of Chartered Accountants in England and Wales (2014), European Commission (2015), Australia (2016)</a:t>
            </a:r>
          </a:p>
        </p:txBody>
      </p:sp>
    </p:spTree>
    <p:extLst>
      <p:ext uri="{BB962C8B-B14F-4D97-AF65-F5344CB8AC3E}">
        <p14:creationId xmlns:p14="http://schemas.microsoft.com/office/powerpoint/2010/main" xmlns="" val="12185566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36476" y="123758"/>
            <a:ext cx="23807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I. </a:t>
            </a:r>
            <a:r>
              <a:rPr lang="ko-KR" altLang="en-US" sz="28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연구의 개요</a:t>
            </a:r>
            <a:endParaRPr lang="en-US" altLang="ko-KR" sz="2800" b="1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+mn-ea"/>
            </a:endParaRPr>
          </a:p>
        </p:txBody>
      </p:sp>
      <p:sp>
        <p:nvSpPr>
          <p:cNvPr id="12" name="슬라이드 번호 개체 틀 5"/>
          <p:cNvSpPr txBox="1">
            <a:spLocks/>
          </p:cNvSpPr>
          <p:nvPr/>
        </p:nvSpPr>
        <p:spPr>
          <a:xfrm>
            <a:off x="4687231" y="6512089"/>
            <a:ext cx="531538" cy="260648"/>
          </a:xfrm>
          <a:prstGeom prst="rect">
            <a:avLst/>
          </a:prstGeom>
        </p:spPr>
        <p:txBody>
          <a:bodyPr vert="horz" lIns="91383" tIns="45692" rIns="91383" bIns="45692" rtlCol="0" anchor="ctr"/>
          <a:lstStyle>
            <a:defPPr>
              <a:defRPr lang="ko-KR"/>
            </a:defPPr>
            <a:lvl1pPr marL="0" algn="r" defTabSz="914400" rtl="0" eaLnBrk="1" latinLnBrk="1" hangingPunct="1">
              <a:defRPr sz="1200" b="1" kern="1200">
                <a:gradFill>
                  <a:gsLst>
                    <a:gs pos="18333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tx1">
                        <a:lumMod val="50000"/>
                        <a:lumOff val="50000"/>
                      </a:schemeClr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8E23911-D0FE-4AD4-B579-316E8E4737A1}" type="slidenum">
              <a:rPr lang="ko-KR" altLang="en-US" sz="1100" b="0">
                <a:gradFill>
                  <a:gsLst>
                    <a:gs pos="2083">
                      <a:schemeClr val="tx1">
                        <a:lumMod val="75000"/>
                        <a:lumOff val="25000"/>
                      </a:schemeClr>
                    </a:gs>
                    <a:gs pos="67000">
                      <a:schemeClr val="tx1">
                        <a:lumMod val="75000"/>
                        <a:lumOff val="25000"/>
                      </a:schemeClr>
                    </a:gs>
                  </a:gsLst>
                  <a:lin ang="5400000" scaled="0"/>
                </a:gradFill>
                <a:cs typeface="Arial" pitchFamily="34" charset="0"/>
              </a:rPr>
              <a:pPr algn="ctr"/>
              <a:t>5</a:t>
            </a:fld>
            <a:endParaRPr lang="ko-KR" altLang="en-US" sz="1100" b="0" dirty="0">
              <a:gradFill>
                <a:gsLst>
                  <a:gs pos="2083">
                    <a:schemeClr val="tx1">
                      <a:lumMod val="75000"/>
                      <a:lumOff val="25000"/>
                    </a:schemeClr>
                  </a:gs>
                  <a:gs pos="67000">
                    <a:schemeClr val="tx1">
                      <a:lumMod val="75000"/>
                      <a:lumOff val="25000"/>
                    </a:schemeClr>
                  </a:gs>
                </a:gsLst>
                <a:lin ang="5400000" scaled="0"/>
              </a:gradFill>
              <a:cs typeface="Arial" pitchFamily="34" charset="0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325251" y="1124744"/>
            <a:ext cx="8912225" cy="432000"/>
          </a:xfrm>
          <a:prstGeom prst="rect">
            <a:avLst/>
          </a:prstGeom>
        </p:spPr>
        <p:txBody>
          <a:bodyPr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◈ </a:t>
            </a:r>
            <a:r>
              <a:rPr lang="en-US" altLang="ja-JP" sz="2400" b="1" dirty="0" smtClean="0">
                <a:latin typeface="Trebuchet MS" panose="020B0603020202020204" pitchFamily="34" charset="0"/>
                <a:cs typeface="Arial" panose="020B0604020202020204" pitchFamily="34" charset="0"/>
              </a:rPr>
              <a:t>IFRS </a:t>
            </a:r>
            <a:r>
              <a:rPr lang="ko-KR" altLang="en-US" sz="2400" b="1" dirty="0" smtClean="0">
                <a:latin typeface="Trebuchet MS" panose="020B0603020202020204" pitchFamily="34" charset="0"/>
                <a:cs typeface="Arial" panose="020B0604020202020204" pitchFamily="34" charset="0"/>
              </a:rPr>
              <a:t>도입 평가 관련</a:t>
            </a:r>
            <a:r>
              <a:rPr lang="en-US" altLang="ko-KR" sz="2400" b="1" dirty="0">
                <a:latin typeface="Trebuchet MS" panose="020B0603020202020204" pitchFamily="34" charset="0"/>
                <a:cs typeface="Arial" panose="020B0604020202020204" pitchFamily="34" charset="0"/>
              </a:rPr>
              <a:t> </a:t>
            </a:r>
            <a:r>
              <a:rPr lang="ko-KR" altLang="en-US" sz="2400" b="1" dirty="0" smtClean="0">
                <a:latin typeface="Trebuchet MS" panose="020B0603020202020204" pitchFamily="34" charset="0"/>
                <a:cs typeface="Arial" panose="020B0604020202020204" pitchFamily="34" charset="0"/>
              </a:rPr>
              <a:t>한국회계기준원 연구</a:t>
            </a:r>
            <a:endParaRPr lang="en-US" altLang="ja-JP" sz="2400" b="1" dirty="0" smtClean="0"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379412" y="3694944"/>
            <a:ext cx="9108000" cy="2484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514350">
              <a:spcBef>
                <a:spcPts val="500"/>
              </a:spcBef>
              <a:spcAft>
                <a:spcPts val="500"/>
              </a:spcAft>
              <a:buClr>
                <a:srgbClr val="002060"/>
              </a:buClr>
              <a:buFont typeface="Arial" panose="020B0604020202020204" pitchFamily="34" charset="0"/>
              <a:buNone/>
            </a:pPr>
            <a:r>
              <a:rPr lang="en-US" altLang="ja-JP" sz="1800" b="1" dirty="0" smtClean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&lt;</a:t>
            </a:r>
            <a:r>
              <a:rPr lang="ko-KR" altLang="en-US" sz="1800" b="1" dirty="0" smtClean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신규 연구</a:t>
            </a:r>
            <a:r>
              <a:rPr lang="en-US" altLang="ja-JP" sz="1800" b="1" dirty="0" smtClean="0">
                <a:solidFill>
                  <a:schemeClr val="tx2"/>
                </a:solidFill>
                <a:latin typeface="Trebuchet MS" panose="020B0603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&gt;</a:t>
            </a:r>
          </a:p>
          <a:p>
            <a:pPr marL="609600" indent="-514350">
              <a:spcBef>
                <a:spcPts val="500"/>
              </a:spcBef>
              <a:spcAft>
                <a:spcPts val="500"/>
              </a:spcAft>
              <a:buClr>
                <a:srgbClr val="002060"/>
              </a:buClr>
              <a:buFont typeface="Arial" panose="020B0604020202020204" pitchFamily="34" charset="0"/>
              <a:buAutoNum type="arabicParenBoth"/>
            </a:pPr>
            <a:r>
              <a:rPr lang="en-US" altLang="ko-KR" sz="1800" dirty="0" smtClean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IFRS </a:t>
            </a:r>
            <a:r>
              <a:rPr lang="ko-KR" altLang="en-US" sz="1800" dirty="0" smtClean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도입의 경제적 영향</a:t>
            </a:r>
            <a:r>
              <a:rPr lang="en-US" altLang="ko-KR" sz="1800" dirty="0" smtClean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: </a:t>
            </a:r>
            <a:r>
              <a:rPr lang="ko-KR" altLang="en-US" sz="1800" dirty="0" smtClean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전문가 인터뷰 및 설문조사 </a:t>
            </a:r>
            <a:r>
              <a:rPr lang="en-US" altLang="ko-KR" sz="1800" dirty="0" smtClean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(</a:t>
            </a:r>
            <a:r>
              <a:rPr lang="ko-KR" altLang="en-US" sz="1800" dirty="0" smtClean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정도진</a:t>
            </a:r>
            <a:r>
              <a:rPr lang="en-US" altLang="ko-KR" sz="1800" dirty="0" smtClean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, </a:t>
            </a:r>
            <a:r>
              <a:rPr lang="ko-KR" altLang="en-US" sz="1800" dirty="0" err="1" smtClean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백원선</a:t>
            </a:r>
            <a:r>
              <a:rPr lang="en-US" altLang="ko-KR" sz="1800" dirty="0" smtClean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, 2016)</a:t>
            </a:r>
          </a:p>
          <a:p>
            <a:pPr marL="609600" indent="-514350">
              <a:spcBef>
                <a:spcPts val="500"/>
              </a:spcBef>
              <a:spcAft>
                <a:spcPts val="500"/>
              </a:spcAft>
              <a:buClr>
                <a:srgbClr val="002060"/>
              </a:buClr>
              <a:buFont typeface="Arial" panose="020B0604020202020204" pitchFamily="34" charset="0"/>
              <a:buAutoNum type="arabicParenBoth"/>
            </a:pPr>
            <a:r>
              <a:rPr lang="en-US" altLang="ko-KR" sz="1800" dirty="0" smtClean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IFRS </a:t>
            </a:r>
            <a:r>
              <a:rPr lang="ko-KR" altLang="en-US" sz="1800" dirty="0" smtClean="0">
                <a:solidFill>
                  <a:schemeClr val="tx2"/>
                </a:solidFill>
                <a:latin typeface="Trebuchet MS" panose="020B0603020202020204" pitchFamily="34" charset="0"/>
              </a:rPr>
              <a:t>도입의 경제적 영향</a:t>
            </a:r>
            <a:r>
              <a:rPr lang="en-US" altLang="ko-KR" sz="1800" dirty="0" smtClean="0">
                <a:solidFill>
                  <a:schemeClr val="tx2"/>
                </a:solidFill>
                <a:latin typeface="Trebuchet MS" panose="020B0603020202020204" pitchFamily="34" charset="0"/>
              </a:rPr>
              <a:t>: </a:t>
            </a:r>
            <a:r>
              <a:rPr lang="ko-KR" altLang="en-US" sz="1800" dirty="0" smtClean="0">
                <a:solidFill>
                  <a:schemeClr val="tx2"/>
                </a:solidFill>
                <a:latin typeface="Trebuchet MS" panose="020B0603020202020204" pitchFamily="34" charset="0"/>
              </a:rPr>
              <a:t>문헌고찰 및 실증분석 </a:t>
            </a:r>
            <a:r>
              <a:rPr lang="en-US" altLang="ko-KR" sz="1800" dirty="0" smtClean="0">
                <a:solidFill>
                  <a:schemeClr val="tx2"/>
                </a:solidFill>
                <a:latin typeface="Trebuchet MS" panose="020B0603020202020204" pitchFamily="34" charset="0"/>
              </a:rPr>
              <a:t>(</a:t>
            </a:r>
            <a:r>
              <a:rPr lang="ko-KR" altLang="en-US" sz="1800" dirty="0" smtClean="0">
                <a:solidFill>
                  <a:schemeClr val="tx2"/>
                </a:solidFill>
                <a:latin typeface="Trebuchet MS" panose="020B0603020202020204" pitchFamily="34" charset="0"/>
              </a:rPr>
              <a:t>송민섭</a:t>
            </a:r>
            <a:r>
              <a:rPr lang="en-US" altLang="ko-KR" sz="1800" dirty="0" smtClean="0">
                <a:solidFill>
                  <a:schemeClr val="tx2"/>
                </a:solidFill>
                <a:latin typeface="Trebuchet MS" panose="020B0603020202020204" pitchFamily="34" charset="0"/>
              </a:rPr>
              <a:t>, </a:t>
            </a:r>
            <a:r>
              <a:rPr lang="ko-KR" altLang="en-US" sz="1800" dirty="0" smtClean="0">
                <a:solidFill>
                  <a:schemeClr val="tx2"/>
                </a:solidFill>
                <a:latin typeface="Trebuchet MS" panose="020B0603020202020204" pitchFamily="34" charset="0"/>
              </a:rPr>
              <a:t>정준희</a:t>
            </a:r>
            <a:r>
              <a:rPr lang="en-US" altLang="ko-KR" sz="1800" dirty="0" smtClean="0">
                <a:solidFill>
                  <a:schemeClr val="tx2"/>
                </a:solidFill>
                <a:latin typeface="Trebuchet MS" panose="020B0603020202020204" pitchFamily="34" charset="0"/>
              </a:rPr>
              <a:t>, 2016)</a:t>
            </a:r>
          </a:p>
          <a:p>
            <a:pPr marL="609600" indent="-514350">
              <a:spcBef>
                <a:spcPts val="500"/>
              </a:spcBef>
              <a:spcAft>
                <a:spcPts val="500"/>
              </a:spcAft>
              <a:buClr>
                <a:srgbClr val="002060"/>
              </a:buClr>
              <a:buFont typeface="Arial" panose="020B0604020202020204" pitchFamily="34" charset="0"/>
              <a:buAutoNum type="arabicParenBoth"/>
            </a:pPr>
            <a:r>
              <a:rPr lang="en-US" altLang="ko-KR" sz="1800" dirty="0" smtClean="0">
                <a:solidFill>
                  <a:schemeClr val="tx2"/>
                </a:solidFill>
                <a:latin typeface="Trebuchet MS" panose="020B0603020202020204" pitchFamily="34" charset="0"/>
              </a:rPr>
              <a:t>IFRS </a:t>
            </a:r>
            <a:r>
              <a:rPr lang="ko-KR" altLang="en-US" sz="1800" dirty="0" smtClean="0">
                <a:solidFill>
                  <a:schemeClr val="tx2"/>
                </a:solidFill>
                <a:latin typeface="Trebuchet MS" panose="020B0603020202020204" pitchFamily="34" charset="0"/>
              </a:rPr>
              <a:t>도입이 외부감사와 회계감독제도에 미친 영향 </a:t>
            </a:r>
            <a:r>
              <a:rPr lang="en-US" altLang="ko-KR" sz="1800" dirty="0" smtClean="0">
                <a:solidFill>
                  <a:schemeClr val="tx2"/>
                </a:solidFill>
                <a:latin typeface="Trebuchet MS" panose="020B0603020202020204" pitchFamily="34" charset="0"/>
              </a:rPr>
              <a:t>(</a:t>
            </a:r>
            <a:r>
              <a:rPr lang="ko-KR" altLang="en-US" sz="1800" dirty="0" err="1" smtClean="0">
                <a:solidFill>
                  <a:schemeClr val="tx2"/>
                </a:solidFill>
                <a:latin typeface="Trebuchet MS" panose="020B0603020202020204" pitchFamily="34" charset="0"/>
              </a:rPr>
              <a:t>전규안</a:t>
            </a:r>
            <a:r>
              <a:rPr lang="en-US" altLang="ko-KR" sz="1800" dirty="0" smtClean="0">
                <a:solidFill>
                  <a:schemeClr val="tx2"/>
                </a:solidFill>
                <a:latin typeface="Trebuchet MS" panose="020B0603020202020204" pitchFamily="34" charset="0"/>
              </a:rPr>
              <a:t>, </a:t>
            </a:r>
            <a:r>
              <a:rPr lang="ko-KR" altLang="en-US" sz="1800" dirty="0" err="1" smtClean="0">
                <a:solidFill>
                  <a:schemeClr val="tx2"/>
                </a:solidFill>
                <a:latin typeface="Trebuchet MS" panose="020B0603020202020204" pitchFamily="34" charset="0"/>
              </a:rPr>
              <a:t>김이배</a:t>
            </a:r>
            <a:r>
              <a:rPr lang="en-US" altLang="ko-KR" sz="1800" dirty="0" smtClean="0">
                <a:solidFill>
                  <a:schemeClr val="tx2"/>
                </a:solidFill>
                <a:latin typeface="Trebuchet MS" panose="020B0603020202020204" pitchFamily="34" charset="0"/>
              </a:rPr>
              <a:t>, </a:t>
            </a:r>
            <a:r>
              <a:rPr lang="ko-KR" altLang="en-US" sz="1800" dirty="0" smtClean="0">
                <a:solidFill>
                  <a:schemeClr val="tx2"/>
                </a:solidFill>
                <a:latin typeface="Trebuchet MS" panose="020B0603020202020204" pitchFamily="34" charset="0"/>
              </a:rPr>
              <a:t>조문기</a:t>
            </a:r>
            <a:r>
              <a:rPr lang="en-US" altLang="ko-KR" sz="1800" dirty="0" smtClean="0">
                <a:solidFill>
                  <a:schemeClr val="tx2"/>
                </a:solidFill>
                <a:latin typeface="Trebuchet MS" panose="020B0603020202020204" pitchFamily="34" charset="0"/>
              </a:rPr>
              <a:t>, 2016)</a:t>
            </a:r>
          </a:p>
          <a:p>
            <a:pPr marL="609600" indent="-514350">
              <a:spcBef>
                <a:spcPts val="500"/>
              </a:spcBef>
              <a:spcAft>
                <a:spcPts val="500"/>
              </a:spcAft>
              <a:buClr>
                <a:srgbClr val="002060"/>
              </a:buClr>
              <a:buFont typeface="Arial" panose="020B0604020202020204" pitchFamily="34" charset="0"/>
              <a:buAutoNum type="arabicParenBoth"/>
            </a:pPr>
            <a:r>
              <a:rPr lang="en-US" altLang="ko-KR" sz="1800" dirty="0" smtClean="0">
                <a:solidFill>
                  <a:schemeClr val="tx2"/>
                </a:solidFill>
                <a:latin typeface="Trebuchet MS" panose="020B0603020202020204" pitchFamily="34" charset="0"/>
              </a:rPr>
              <a:t>IFRS </a:t>
            </a:r>
            <a:r>
              <a:rPr lang="ko-KR" altLang="en-US" sz="1800" dirty="0" smtClean="0">
                <a:solidFill>
                  <a:schemeClr val="tx2"/>
                </a:solidFill>
                <a:latin typeface="Trebuchet MS" panose="020B0603020202020204" pitchFamily="34" charset="0"/>
              </a:rPr>
              <a:t>도입이 공공기관의 회계정보와 관련의사결정에 미치는 영향 </a:t>
            </a:r>
            <a:r>
              <a:rPr lang="en-US" altLang="ko-KR" sz="1800" dirty="0" smtClean="0">
                <a:solidFill>
                  <a:schemeClr val="tx2"/>
                </a:solidFill>
                <a:latin typeface="Trebuchet MS" panose="020B0603020202020204" pitchFamily="34" charset="0"/>
              </a:rPr>
              <a:t>(</a:t>
            </a:r>
            <a:r>
              <a:rPr lang="ko-KR" altLang="en-US" sz="1800" dirty="0" smtClean="0">
                <a:solidFill>
                  <a:schemeClr val="tx2"/>
                </a:solidFill>
                <a:latin typeface="Trebuchet MS" panose="020B0603020202020204" pitchFamily="34" charset="0"/>
              </a:rPr>
              <a:t>문두철</a:t>
            </a:r>
            <a:r>
              <a:rPr lang="en-US" altLang="ko-KR" sz="1800" dirty="0" smtClean="0">
                <a:solidFill>
                  <a:schemeClr val="tx2"/>
                </a:solidFill>
                <a:latin typeface="Trebuchet MS" panose="020B0603020202020204" pitchFamily="34" charset="0"/>
              </a:rPr>
              <a:t>, 2016)</a:t>
            </a:r>
          </a:p>
          <a:p>
            <a:pPr marL="609600" indent="-514350">
              <a:spcBef>
                <a:spcPts val="500"/>
              </a:spcBef>
              <a:spcAft>
                <a:spcPts val="500"/>
              </a:spcAft>
              <a:buClr>
                <a:srgbClr val="002060"/>
              </a:buClr>
              <a:buFont typeface="Arial" panose="020B0604020202020204" pitchFamily="34" charset="0"/>
              <a:buAutoNum type="arabicParenBoth"/>
            </a:pPr>
            <a:r>
              <a:rPr lang="en-US" altLang="ko-KR" sz="1800" dirty="0" smtClean="0">
                <a:solidFill>
                  <a:schemeClr val="tx2"/>
                </a:solidFill>
                <a:latin typeface="Trebuchet MS" panose="020B0603020202020204" pitchFamily="34" charset="0"/>
              </a:rPr>
              <a:t>IFRS </a:t>
            </a:r>
            <a:r>
              <a:rPr lang="ko-KR" altLang="en-US" sz="1800" dirty="0" smtClean="0">
                <a:solidFill>
                  <a:schemeClr val="tx2"/>
                </a:solidFill>
                <a:latin typeface="Trebuchet MS" panose="020B0603020202020204" pitchFamily="34" charset="0"/>
              </a:rPr>
              <a:t>도입 및 운영에 관한 평가 </a:t>
            </a:r>
            <a:r>
              <a:rPr lang="en-US" altLang="ko-KR" sz="1800" dirty="0" smtClean="0">
                <a:solidFill>
                  <a:schemeClr val="tx2"/>
                </a:solidFill>
                <a:latin typeface="Trebuchet MS" panose="020B0603020202020204" pitchFamily="34" charset="0"/>
              </a:rPr>
              <a:t>(</a:t>
            </a:r>
            <a:r>
              <a:rPr lang="ko-KR" altLang="en-US" sz="1800" dirty="0" smtClean="0">
                <a:solidFill>
                  <a:schemeClr val="tx2"/>
                </a:solidFill>
                <a:latin typeface="Trebuchet MS" panose="020B0603020202020204" pitchFamily="34" charset="0"/>
              </a:rPr>
              <a:t>이한상</a:t>
            </a:r>
            <a:r>
              <a:rPr lang="en-US" altLang="ko-KR" sz="1800" dirty="0" smtClean="0">
                <a:solidFill>
                  <a:schemeClr val="tx2"/>
                </a:solidFill>
                <a:latin typeface="Trebuchet MS" panose="020B0603020202020204" pitchFamily="34" charset="0"/>
              </a:rPr>
              <a:t>, </a:t>
            </a:r>
            <a:r>
              <a:rPr lang="ko-KR" altLang="en-US" sz="1800" dirty="0" smtClean="0">
                <a:solidFill>
                  <a:schemeClr val="tx2"/>
                </a:solidFill>
                <a:latin typeface="Trebuchet MS" panose="020B0603020202020204" pitchFamily="34" charset="0"/>
              </a:rPr>
              <a:t>권성수</a:t>
            </a:r>
            <a:r>
              <a:rPr lang="en-US" altLang="ko-KR" sz="1800" dirty="0" smtClean="0">
                <a:solidFill>
                  <a:schemeClr val="tx2"/>
                </a:solidFill>
                <a:latin typeface="Trebuchet MS" panose="020B0603020202020204" pitchFamily="34" charset="0"/>
              </a:rPr>
              <a:t>, 2016)</a:t>
            </a:r>
            <a:endParaRPr lang="en-US" altLang="ja-JP" sz="1800" dirty="0" smtClean="0">
              <a:solidFill>
                <a:schemeClr val="tx2"/>
              </a:solidFill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380999" y="1772816"/>
            <a:ext cx="9108000" cy="1764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09600" indent="-514350" eaLnBrk="1" hangingPunct="1">
              <a:spcBef>
                <a:spcPts val="500"/>
              </a:spcBef>
              <a:spcAft>
                <a:spcPts val="500"/>
              </a:spcAft>
              <a:buClr>
                <a:srgbClr val="002060"/>
              </a:buClr>
              <a:defRPr/>
            </a:pPr>
            <a:r>
              <a:rPr kumimoji="0" lang="en-US" altLang="ja-JP" sz="1800" b="1" dirty="0">
                <a:solidFill>
                  <a:schemeClr val="tx2"/>
                </a:solidFill>
                <a:latin typeface="Trebuchet MS" pitchFamily="34" charset="0"/>
                <a:ea typeface="+mn-ea"/>
                <a:cs typeface="Arial" pitchFamily="34" charset="0"/>
              </a:rPr>
              <a:t>&lt;</a:t>
            </a:r>
            <a:r>
              <a:rPr kumimoji="0" lang="ko-KR" altLang="en-US" sz="1800" b="1" dirty="0">
                <a:solidFill>
                  <a:schemeClr val="tx2"/>
                </a:solidFill>
                <a:latin typeface="Trebuchet MS" pitchFamily="34" charset="0"/>
                <a:ea typeface="+mn-ea"/>
                <a:cs typeface="Arial" pitchFamily="34" charset="0"/>
              </a:rPr>
              <a:t>기존 연구</a:t>
            </a:r>
            <a:r>
              <a:rPr kumimoji="0" lang="en-US" altLang="ja-JP" sz="1800" b="1" dirty="0">
                <a:solidFill>
                  <a:schemeClr val="tx2"/>
                </a:solidFill>
                <a:latin typeface="Trebuchet MS" pitchFamily="34" charset="0"/>
                <a:ea typeface="+mn-ea"/>
                <a:cs typeface="Arial" pitchFamily="34" charset="0"/>
              </a:rPr>
              <a:t>&gt;</a:t>
            </a:r>
          </a:p>
          <a:p>
            <a:pPr marL="609600" indent="-514350" eaLnBrk="1" hangingPunct="1">
              <a:spcBef>
                <a:spcPts val="500"/>
              </a:spcBef>
              <a:spcAft>
                <a:spcPts val="500"/>
              </a:spcAft>
              <a:buClr>
                <a:srgbClr val="002060"/>
              </a:buClr>
              <a:buFontTx/>
              <a:buAutoNum type="arabicParenBoth"/>
              <a:defRPr/>
            </a:pPr>
            <a:r>
              <a:rPr kumimoji="0" lang="ko-KR" altLang="en-US" sz="1800" dirty="0">
                <a:solidFill>
                  <a:schemeClr val="tx2"/>
                </a:solidFill>
                <a:latin typeface="Trebuchet MS" pitchFamily="34" charset="0"/>
                <a:ea typeface="+mn-ea"/>
                <a:cs typeface="Arial" pitchFamily="34" charset="0"/>
              </a:rPr>
              <a:t>재무제표작성자 관점의 </a:t>
            </a:r>
            <a:r>
              <a:rPr kumimoji="0" lang="en-US" altLang="ko-KR" sz="1800" dirty="0">
                <a:solidFill>
                  <a:schemeClr val="tx2"/>
                </a:solidFill>
                <a:latin typeface="Trebuchet MS" pitchFamily="34" charset="0"/>
                <a:ea typeface="+mn-ea"/>
                <a:cs typeface="Arial" pitchFamily="34" charset="0"/>
              </a:rPr>
              <a:t>K-IFRS </a:t>
            </a:r>
            <a:r>
              <a:rPr kumimoji="0" lang="ko-KR" altLang="en-US" sz="1800" dirty="0">
                <a:solidFill>
                  <a:schemeClr val="tx2"/>
                </a:solidFill>
                <a:latin typeface="Trebuchet MS" pitchFamily="34" charset="0"/>
                <a:ea typeface="+mn-ea"/>
                <a:cs typeface="Arial" pitchFamily="34" charset="0"/>
              </a:rPr>
              <a:t>도입 </a:t>
            </a:r>
            <a:r>
              <a:rPr kumimoji="0" lang="ko-KR" altLang="en-US" sz="1800" dirty="0" err="1">
                <a:solidFill>
                  <a:schemeClr val="tx2"/>
                </a:solidFill>
                <a:latin typeface="Trebuchet MS" pitchFamily="34" charset="0"/>
                <a:ea typeface="+mn-ea"/>
                <a:cs typeface="Arial" pitchFamily="34" charset="0"/>
              </a:rPr>
              <a:t>효익과</a:t>
            </a:r>
            <a:r>
              <a:rPr kumimoji="0" lang="ko-KR" altLang="en-US" sz="1800" dirty="0">
                <a:solidFill>
                  <a:schemeClr val="tx2"/>
                </a:solidFill>
                <a:latin typeface="Trebuchet MS" pitchFamily="34" charset="0"/>
                <a:ea typeface="+mn-ea"/>
                <a:cs typeface="Arial" pitchFamily="34" charset="0"/>
              </a:rPr>
              <a:t> 비용 분석에 관한 연구</a:t>
            </a:r>
            <a:r>
              <a:rPr kumimoji="0" lang="en-US" altLang="ko-KR" sz="1800" dirty="0">
                <a:solidFill>
                  <a:schemeClr val="tx2"/>
                </a:solidFill>
                <a:latin typeface="Trebuchet MS" pitchFamily="34" charset="0"/>
                <a:ea typeface="+mn-ea"/>
                <a:cs typeface="Arial" pitchFamily="34" charset="0"/>
              </a:rPr>
              <a:t>(</a:t>
            </a:r>
            <a:r>
              <a:rPr kumimoji="0" lang="ko-KR" altLang="en-US" sz="1800" dirty="0">
                <a:solidFill>
                  <a:schemeClr val="tx2"/>
                </a:solidFill>
                <a:latin typeface="Trebuchet MS" pitchFamily="34" charset="0"/>
                <a:ea typeface="+mn-ea"/>
                <a:cs typeface="Arial" pitchFamily="34" charset="0"/>
              </a:rPr>
              <a:t>김기영</a:t>
            </a:r>
            <a:r>
              <a:rPr kumimoji="0" lang="en-US" altLang="ko-KR" sz="1800" dirty="0">
                <a:solidFill>
                  <a:schemeClr val="tx2"/>
                </a:solidFill>
                <a:latin typeface="Trebuchet MS" pitchFamily="34" charset="0"/>
                <a:ea typeface="+mn-ea"/>
                <a:cs typeface="Arial" pitchFamily="34" charset="0"/>
              </a:rPr>
              <a:t>, </a:t>
            </a:r>
            <a:r>
              <a:rPr kumimoji="0" lang="ko-KR" altLang="en-US" sz="1800" dirty="0" err="1">
                <a:solidFill>
                  <a:schemeClr val="tx2"/>
                </a:solidFill>
                <a:latin typeface="Trebuchet MS" pitchFamily="34" charset="0"/>
                <a:ea typeface="+mn-ea"/>
                <a:cs typeface="Arial" pitchFamily="34" charset="0"/>
              </a:rPr>
              <a:t>고윤성</a:t>
            </a:r>
            <a:r>
              <a:rPr kumimoji="0" lang="en-US" altLang="ko-KR" sz="1800" dirty="0">
                <a:solidFill>
                  <a:schemeClr val="tx2"/>
                </a:solidFill>
                <a:latin typeface="Trebuchet MS" pitchFamily="34" charset="0"/>
                <a:ea typeface="+mn-ea"/>
                <a:cs typeface="Arial" pitchFamily="34" charset="0"/>
              </a:rPr>
              <a:t>, </a:t>
            </a:r>
            <a:r>
              <a:rPr kumimoji="0" lang="ko-KR" altLang="en-US" sz="1800" dirty="0">
                <a:solidFill>
                  <a:schemeClr val="tx2"/>
                </a:solidFill>
                <a:latin typeface="Trebuchet MS" pitchFamily="34" charset="0"/>
                <a:ea typeface="+mn-ea"/>
                <a:cs typeface="Arial" pitchFamily="34" charset="0"/>
              </a:rPr>
              <a:t>박경진</a:t>
            </a:r>
            <a:r>
              <a:rPr kumimoji="0" lang="en-US" altLang="ko-KR" sz="1800" dirty="0">
                <a:solidFill>
                  <a:schemeClr val="tx2"/>
                </a:solidFill>
                <a:latin typeface="Trebuchet MS" pitchFamily="34" charset="0"/>
                <a:ea typeface="+mn-ea"/>
                <a:cs typeface="Arial" pitchFamily="34" charset="0"/>
              </a:rPr>
              <a:t>, 2015)</a:t>
            </a:r>
          </a:p>
          <a:p>
            <a:pPr marL="609600" indent="-514350" eaLnBrk="1" hangingPunct="1">
              <a:spcBef>
                <a:spcPts val="500"/>
              </a:spcBef>
              <a:spcAft>
                <a:spcPts val="500"/>
              </a:spcAft>
              <a:buClr>
                <a:srgbClr val="002060"/>
              </a:buClr>
              <a:buFontTx/>
              <a:buAutoNum type="arabicParenBoth"/>
              <a:defRPr/>
            </a:pPr>
            <a:r>
              <a:rPr kumimoji="0" lang="en-US" altLang="ko-KR" sz="1800" dirty="0">
                <a:solidFill>
                  <a:schemeClr val="tx2"/>
                </a:solidFill>
                <a:latin typeface="Trebuchet MS" pitchFamily="34" charset="0"/>
                <a:ea typeface="+mn-ea"/>
                <a:cs typeface="Arial" pitchFamily="34" charset="0"/>
              </a:rPr>
              <a:t>IFRS </a:t>
            </a:r>
            <a:r>
              <a:rPr kumimoji="0" lang="ko-KR" altLang="en-US" sz="1800" dirty="0">
                <a:solidFill>
                  <a:schemeClr val="tx2"/>
                </a:solidFill>
                <a:latin typeface="Trebuchet MS" pitchFamily="34" charset="0"/>
                <a:ea typeface="+mn-ea"/>
                <a:cs typeface="Arial" pitchFamily="34" charset="0"/>
              </a:rPr>
              <a:t>도입이 자본의 국제화에 미치는 영향 연구  </a:t>
            </a:r>
            <a:r>
              <a:rPr kumimoji="0" lang="en-US" altLang="ko-KR" sz="1800" dirty="0">
                <a:solidFill>
                  <a:schemeClr val="tx2"/>
                </a:solidFill>
                <a:latin typeface="Trebuchet MS" pitchFamily="34" charset="0"/>
                <a:ea typeface="+mn-ea"/>
                <a:cs typeface="Arial" pitchFamily="34" charset="0"/>
              </a:rPr>
              <a:t>(</a:t>
            </a:r>
            <a:r>
              <a:rPr kumimoji="0" lang="ko-KR" altLang="en-US" sz="1800" dirty="0" err="1">
                <a:solidFill>
                  <a:schemeClr val="tx2"/>
                </a:solidFill>
                <a:latin typeface="Trebuchet MS" pitchFamily="34" charset="0"/>
                <a:ea typeface="+mn-ea"/>
                <a:cs typeface="Arial" pitchFamily="34" charset="0"/>
              </a:rPr>
              <a:t>한봉희</a:t>
            </a:r>
            <a:r>
              <a:rPr kumimoji="0" lang="en-US" altLang="ko-KR" sz="1800" dirty="0">
                <a:solidFill>
                  <a:schemeClr val="tx2"/>
                </a:solidFill>
                <a:latin typeface="Trebuchet MS" pitchFamily="34" charset="0"/>
                <a:ea typeface="+mn-ea"/>
                <a:cs typeface="Arial" pitchFamily="34" charset="0"/>
              </a:rPr>
              <a:t>, </a:t>
            </a:r>
            <a:r>
              <a:rPr kumimoji="0" lang="ko-KR" altLang="en-US" sz="1800" dirty="0">
                <a:solidFill>
                  <a:schemeClr val="tx2"/>
                </a:solidFill>
                <a:latin typeface="Trebuchet MS" pitchFamily="34" charset="0"/>
                <a:ea typeface="+mn-ea"/>
                <a:cs typeface="Arial" pitchFamily="34" charset="0"/>
              </a:rPr>
              <a:t>이재경</a:t>
            </a:r>
            <a:r>
              <a:rPr kumimoji="0" lang="en-US" altLang="ko-KR" sz="1800" dirty="0">
                <a:solidFill>
                  <a:schemeClr val="tx2"/>
                </a:solidFill>
                <a:latin typeface="Trebuchet MS" pitchFamily="34" charset="0"/>
                <a:ea typeface="+mn-ea"/>
                <a:cs typeface="Arial" pitchFamily="34" charset="0"/>
              </a:rPr>
              <a:t>, </a:t>
            </a:r>
            <a:r>
              <a:rPr kumimoji="0" lang="ko-KR" altLang="en-US" sz="1800" dirty="0" err="1">
                <a:solidFill>
                  <a:schemeClr val="tx2"/>
                </a:solidFill>
                <a:latin typeface="Trebuchet MS" pitchFamily="34" charset="0"/>
                <a:ea typeface="+mn-ea"/>
                <a:cs typeface="Arial" pitchFamily="34" charset="0"/>
              </a:rPr>
              <a:t>박일홍</a:t>
            </a:r>
            <a:r>
              <a:rPr kumimoji="0" lang="en-US" altLang="ko-KR" sz="1800" dirty="0">
                <a:solidFill>
                  <a:schemeClr val="tx2"/>
                </a:solidFill>
                <a:latin typeface="Trebuchet MS" pitchFamily="34" charset="0"/>
                <a:ea typeface="+mn-ea"/>
                <a:cs typeface="Arial" pitchFamily="34" charset="0"/>
              </a:rPr>
              <a:t>, </a:t>
            </a:r>
            <a:r>
              <a:rPr kumimoji="0" lang="ko-KR" altLang="en-US" sz="1800" dirty="0">
                <a:solidFill>
                  <a:schemeClr val="tx2"/>
                </a:solidFill>
                <a:latin typeface="Trebuchet MS" pitchFamily="34" charset="0"/>
                <a:ea typeface="+mn-ea"/>
                <a:cs typeface="Arial" pitchFamily="34" charset="0"/>
              </a:rPr>
              <a:t>서영미</a:t>
            </a:r>
            <a:r>
              <a:rPr kumimoji="0" lang="en-US" altLang="ko-KR" sz="1800" dirty="0">
                <a:solidFill>
                  <a:schemeClr val="tx2"/>
                </a:solidFill>
                <a:latin typeface="Trebuchet MS" pitchFamily="34" charset="0"/>
                <a:ea typeface="+mn-ea"/>
                <a:cs typeface="Arial" pitchFamily="34" charset="0"/>
              </a:rPr>
              <a:t>, 2016)</a:t>
            </a:r>
            <a:endParaRPr kumimoji="0" lang="en-US" altLang="ja-JP" sz="1800" dirty="0">
              <a:solidFill>
                <a:schemeClr val="tx2"/>
              </a:solidFill>
              <a:latin typeface="Trebuchet MS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805297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36476" y="123758"/>
            <a:ext cx="23807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I. </a:t>
            </a:r>
            <a:r>
              <a:rPr lang="ko-KR" altLang="en-US" sz="28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연구의 개요</a:t>
            </a:r>
            <a:endParaRPr lang="en-US" altLang="ko-KR" sz="2800" b="1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+mn-ea"/>
            </a:endParaRPr>
          </a:p>
        </p:txBody>
      </p:sp>
      <p:sp>
        <p:nvSpPr>
          <p:cNvPr id="12" name="슬라이드 번호 개체 틀 5"/>
          <p:cNvSpPr txBox="1">
            <a:spLocks/>
          </p:cNvSpPr>
          <p:nvPr/>
        </p:nvSpPr>
        <p:spPr>
          <a:xfrm>
            <a:off x="4687231" y="6512089"/>
            <a:ext cx="531538" cy="260648"/>
          </a:xfrm>
          <a:prstGeom prst="rect">
            <a:avLst/>
          </a:prstGeom>
        </p:spPr>
        <p:txBody>
          <a:bodyPr vert="horz" lIns="91383" tIns="45692" rIns="91383" bIns="45692" rtlCol="0" anchor="ctr"/>
          <a:lstStyle>
            <a:defPPr>
              <a:defRPr lang="ko-KR"/>
            </a:defPPr>
            <a:lvl1pPr marL="0" algn="r" defTabSz="914400" rtl="0" eaLnBrk="1" latinLnBrk="1" hangingPunct="1">
              <a:defRPr sz="1200" b="1" kern="1200">
                <a:gradFill>
                  <a:gsLst>
                    <a:gs pos="18333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tx1">
                        <a:lumMod val="50000"/>
                        <a:lumOff val="50000"/>
                      </a:schemeClr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8E23911-D0FE-4AD4-B579-316E8E4737A1}" type="slidenum">
              <a:rPr lang="ko-KR" altLang="en-US" sz="1100" b="0">
                <a:gradFill>
                  <a:gsLst>
                    <a:gs pos="2083">
                      <a:schemeClr val="tx1">
                        <a:lumMod val="75000"/>
                        <a:lumOff val="25000"/>
                      </a:schemeClr>
                    </a:gs>
                    <a:gs pos="67000">
                      <a:schemeClr val="tx1">
                        <a:lumMod val="75000"/>
                        <a:lumOff val="25000"/>
                      </a:schemeClr>
                    </a:gs>
                  </a:gsLst>
                  <a:lin ang="5400000" scaled="0"/>
                </a:gradFill>
                <a:cs typeface="Arial" pitchFamily="34" charset="0"/>
              </a:rPr>
              <a:pPr algn="ctr"/>
              <a:t>6</a:t>
            </a:fld>
            <a:endParaRPr lang="ko-KR" altLang="en-US" sz="1100" b="0" dirty="0">
              <a:gradFill>
                <a:gsLst>
                  <a:gs pos="2083">
                    <a:schemeClr val="tx1">
                      <a:lumMod val="75000"/>
                      <a:lumOff val="25000"/>
                    </a:schemeClr>
                  </a:gs>
                  <a:gs pos="67000">
                    <a:schemeClr val="tx1">
                      <a:lumMod val="75000"/>
                      <a:lumOff val="25000"/>
                    </a:schemeClr>
                  </a:gs>
                </a:gsLst>
                <a:lin ang="5400000" scaled="0"/>
              </a:gradFill>
              <a:cs typeface="Arial" pitchFamily="34" charset="0"/>
            </a:endParaRP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325251" y="1124744"/>
            <a:ext cx="8912225" cy="432000"/>
          </a:xfrm>
          <a:prstGeom prst="rect">
            <a:avLst/>
          </a:prstGeom>
        </p:spPr>
        <p:txBody>
          <a:bodyPr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◈ </a:t>
            </a:r>
            <a:r>
              <a:rPr lang="ko-KR" altLang="en-US" sz="2400" b="1" dirty="0" smtClean="0">
                <a:latin typeface="Trebuchet MS" panose="020B0603020202020204" pitchFamily="34" charset="0"/>
                <a:cs typeface="Arial" panose="020B0604020202020204" pitchFamily="34" charset="0"/>
              </a:rPr>
              <a:t>문제 해결 방식</a:t>
            </a:r>
            <a:endParaRPr lang="en-US" altLang="ja-JP" sz="2400" b="1" dirty="0" smtClean="0"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angle 3"/>
          <p:cNvSpPr txBox="1">
            <a:spLocks noChangeArrowheads="1"/>
          </p:cNvSpPr>
          <p:nvPr/>
        </p:nvSpPr>
        <p:spPr>
          <a:xfrm>
            <a:off x="502927" y="1898154"/>
            <a:ext cx="8626537" cy="394311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514350" algn="just">
              <a:spcBef>
                <a:spcPts val="1200"/>
              </a:spcBef>
              <a:spcAft>
                <a:spcPts val="600"/>
              </a:spcAft>
              <a:buClr>
                <a:srgbClr val="002060"/>
              </a:buClr>
              <a:buFont typeface="Arial" panose="020B0604020202020204" pitchFamily="34" charset="0"/>
              <a:buAutoNum type="arabicParenBoth"/>
            </a:pPr>
            <a:r>
              <a:rPr lang="en-US" altLang="ko-KR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IFRS </a:t>
            </a:r>
            <a:r>
              <a:rPr lang="ko-KR" altLang="en-US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도입과 관련한 배경</a:t>
            </a:r>
            <a:r>
              <a:rPr lang="en-US" altLang="ko-KR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, </a:t>
            </a:r>
            <a:r>
              <a:rPr lang="ko-KR" altLang="en-US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당초의 기대와 우려</a:t>
            </a:r>
            <a:r>
              <a:rPr lang="en-US" altLang="ko-KR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, </a:t>
            </a:r>
            <a:r>
              <a:rPr lang="ko-KR" altLang="en-US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그리고 도입 경과 설명 </a:t>
            </a:r>
            <a:r>
              <a:rPr lang="en-US" altLang="ja-JP" sz="2000" dirty="0" smtClean="0">
                <a:latin typeface="Trebuchet MS" panose="020B0603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(2</a:t>
            </a:r>
            <a:r>
              <a:rPr lang="ko-KR" altLang="en-US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장</a:t>
            </a:r>
            <a:r>
              <a:rPr lang="en-US" altLang="ja-JP" sz="2000" dirty="0" smtClean="0">
                <a:latin typeface="Trebuchet MS" panose="020B0603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)</a:t>
            </a:r>
          </a:p>
          <a:p>
            <a:pPr marL="1009650" lvl="1" indent="-514350" algn="just">
              <a:spcBef>
                <a:spcPts val="1200"/>
              </a:spcBef>
              <a:spcAft>
                <a:spcPts val="600"/>
              </a:spcAft>
              <a:buClr>
                <a:srgbClr val="002060"/>
              </a:buClr>
              <a:buFont typeface="Arial" panose="020B0604020202020204" pitchFamily="34" charset="0"/>
              <a:buChar char="•"/>
            </a:pPr>
            <a:r>
              <a:rPr lang="ko-KR" altLang="en-US" sz="2000" dirty="0" smtClean="0">
                <a:latin typeface="Trebuchet MS" panose="020B0603020202020204" pitchFamily="34" charset="0"/>
              </a:rPr>
              <a:t>연구보고서가 평가하고자 하는 주요 주제를 식별</a:t>
            </a:r>
            <a:endParaRPr lang="en-US" altLang="ja-JP" sz="2000" dirty="0" smtClean="0">
              <a:latin typeface="Trebuchet MS" panose="020B0603020202020204" pitchFamily="34" charset="0"/>
              <a:cs typeface="Arial" panose="020B0604020202020204" pitchFamily="34" charset="0"/>
            </a:endParaRPr>
          </a:p>
          <a:p>
            <a:pPr marL="609600" indent="-514350">
              <a:spcBef>
                <a:spcPts val="1200"/>
              </a:spcBef>
              <a:spcAft>
                <a:spcPts val="600"/>
              </a:spcAft>
              <a:buClr>
                <a:srgbClr val="002060"/>
              </a:buClr>
              <a:buFont typeface="Arial" panose="020B0604020202020204" pitchFamily="34" charset="0"/>
              <a:buAutoNum type="arabicParenBoth"/>
            </a:pPr>
            <a:r>
              <a:rPr lang="ko-KR" altLang="en-US" sz="2000" dirty="0" err="1" smtClean="0">
                <a:latin typeface="Trebuchet MS" panose="020B0603020202020204" pitchFamily="34" charset="0"/>
              </a:rPr>
              <a:t>회계기준원의</a:t>
            </a:r>
            <a:r>
              <a:rPr lang="ko-KR" altLang="en-US" sz="2000" dirty="0" smtClean="0">
                <a:latin typeface="Trebuchet MS" panose="020B0603020202020204" pitchFamily="34" charset="0"/>
              </a:rPr>
              <a:t> 기존 연구 성과 및 위에 설명한 </a:t>
            </a:r>
            <a:r>
              <a:rPr lang="en-US" altLang="ko-KR" sz="2000" dirty="0" smtClean="0">
                <a:latin typeface="Trebuchet MS" panose="020B0603020202020204" pitchFamily="34" charset="0"/>
              </a:rPr>
              <a:t>5</a:t>
            </a:r>
            <a:r>
              <a:rPr lang="ko-KR" altLang="en-US" sz="2000" dirty="0" smtClean="0">
                <a:latin typeface="Trebuchet MS" panose="020B0603020202020204" pitchFamily="34" charset="0"/>
              </a:rPr>
              <a:t>개 신규 연구과제의 주요 결과를 제시</a:t>
            </a:r>
            <a:r>
              <a:rPr lang="en-US" altLang="ja-JP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 (3</a:t>
            </a:r>
            <a:r>
              <a:rPr lang="ko-KR" altLang="en-US" sz="2000" dirty="0" smtClean="0">
                <a:latin typeface="Trebuchet MS" panose="020B0603020202020204" pitchFamily="34" charset="0"/>
              </a:rPr>
              <a:t>장</a:t>
            </a:r>
            <a:r>
              <a:rPr lang="en-US" altLang="ja-JP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)</a:t>
            </a:r>
          </a:p>
          <a:p>
            <a:pPr marL="609600" indent="-514350">
              <a:spcBef>
                <a:spcPts val="1200"/>
              </a:spcBef>
              <a:spcAft>
                <a:spcPts val="600"/>
              </a:spcAft>
              <a:buClr>
                <a:srgbClr val="002060"/>
              </a:buClr>
              <a:buFont typeface="Arial" panose="020B0604020202020204" pitchFamily="34" charset="0"/>
              <a:buAutoNum type="arabicParenBoth"/>
            </a:pPr>
            <a:r>
              <a:rPr lang="en-US" altLang="ko-KR" sz="2000" dirty="0" smtClean="0">
                <a:latin typeface="Trebuchet MS" panose="020B0603020202020204" pitchFamily="34" charset="0"/>
              </a:rPr>
              <a:t>2</a:t>
            </a:r>
            <a:r>
              <a:rPr lang="ko-KR" altLang="en-US" sz="2000" dirty="0" smtClean="0">
                <a:latin typeface="Trebuchet MS" panose="020B0603020202020204" pitchFamily="34" charset="0"/>
              </a:rPr>
              <a:t>장에서 파악한 </a:t>
            </a:r>
            <a:r>
              <a:rPr lang="en-US" altLang="ko-KR" sz="2000" dirty="0" smtClean="0">
                <a:latin typeface="Trebuchet MS" panose="020B0603020202020204" pitchFamily="34" charset="0"/>
              </a:rPr>
              <a:t>IFRS </a:t>
            </a:r>
            <a:r>
              <a:rPr lang="ko-KR" altLang="en-US" sz="2000" dirty="0" smtClean="0">
                <a:latin typeface="Trebuchet MS" panose="020B0603020202020204" pitchFamily="34" charset="0"/>
              </a:rPr>
              <a:t>도입과 관련한 당초 기대와 우려를 </a:t>
            </a:r>
            <a:r>
              <a:rPr lang="en-US" altLang="ko-KR" sz="2000" dirty="0" smtClean="0">
                <a:latin typeface="Trebuchet MS" panose="020B0603020202020204" pitchFamily="34" charset="0"/>
              </a:rPr>
              <a:t>3</a:t>
            </a:r>
            <a:r>
              <a:rPr lang="ko-KR" altLang="en-US" sz="2000" dirty="0" smtClean="0">
                <a:latin typeface="Trebuchet MS" panose="020B0603020202020204" pitchFamily="34" charset="0"/>
              </a:rPr>
              <a:t>장의 증거에 기반하여 현재의 시점에서 평가</a:t>
            </a:r>
            <a:r>
              <a:rPr lang="en-US" altLang="ja-JP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 (4</a:t>
            </a:r>
            <a:r>
              <a:rPr lang="ko-KR" altLang="en-US" sz="2000" dirty="0" smtClean="0">
                <a:latin typeface="Trebuchet MS" panose="020B0603020202020204" pitchFamily="34" charset="0"/>
              </a:rPr>
              <a:t>장</a:t>
            </a:r>
            <a:r>
              <a:rPr lang="en-US" altLang="ja-JP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)</a:t>
            </a:r>
          </a:p>
          <a:p>
            <a:pPr marL="609600" indent="-514350">
              <a:spcBef>
                <a:spcPts val="1200"/>
              </a:spcBef>
              <a:spcAft>
                <a:spcPts val="600"/>
              </a:spcAft>
              <a:buClr>
                <a:srgbClr val="002060"/>
              </a:buClr>
              <a:buFont typeface="Arial" panose="020B0604020202020204" pitchFamily="34" charset="0"/>
              <a:buAutoNum type="arabicParenBoth"/>
            </a:pPr>
            <a:r>
              <a:rPr lang="en-US" altLang="ko-KR" sz="2000" dirty="0" smtClean="0">
                <a:latin typeface="Trebuchet MS" panose="020B0603020202020204" pitchFamily="34" charset="0"/>
              </a:rPr>
              <a:t>4</a:t>
            </a:r>
            <a:r>
              <a:rPr lang="ko-KR" altLang="en-US" sz="2000" dirty="0" smtClean="0">
                <a:latin typeface="Trebuchet MS" panose="020B0603020202020204" pitchFamily="34" charset="0"/>
              </a:rPr>
              <a:t>장에서 이루어진 평가를 바탕으로 한국의 </a:t>
            </a:r>
            <a:r>
              <a:rPr lang="en-US" altLang="ko-KR" sz="2000" dirty="0" smtClean="0">
                <a:latin typeface="Trebuchet MS" panose="020B0603020202020204" pitchFamily="34" charset="0"/>
              </a:rPr>
              <a:t>IFRS </a:t>
            </a:r>
            <a:r>
              <a:rPr lang="ko-KR" altLang="en-US" sz="2000" dirty="0" smtClean="0">
                <a:latin typeface="Trebuchet MS" panose="020B0603020202020204" pitchFamily="34" charset="0"/>
              </a:rPr>
              <a:t>도입 이후 </a:t>
            </a:r>
            <a:r>
              <a:rPr lang="en-US" altLang="ko-KR" sz="2000" dirty="0" smtClean="0">
                <a:latin typeface="Trebuchet MS" panose="020B0603020202020204" pitchFamily="34" charset="0"/>
              </a:rPr>
              <a:t>5</a:t>
            </a:r>
            <a:r>
              <a:rPr lang="ko-KR" altLang="en-US" sz="2000" dirty="0" smtClean="0">
                <a:latin typeface="Trebuchet MS" panose="020B0603020202020204" pitchFamily="34" charset="0"/>
              </a:rPr>
              <a:t>년의 교훈을 정리</a:t>
            </a:r>
            <a:r>
              <a:rPr lang="en-US" altLang="ja-JP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 (5</a:t>
            </a:r>
            <a:r>
              <a:rPr lang="ko-KR" altLang="en-US" sz="2000" dirty="0" smtClean="0">
                <a:latin typeface="Trebuchet MS" panose="020B0603020202020204" pitchFamily="34" charset="0"/>
              </a:rPr>
              <a:t>장</a:t>
            </a:r>
            <a:r>
              <a:rPr lang="en-US" altLang="ja-JP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)</a:t>
            </a:r>
          </a:p>
          <a:p>
            <a:pPr marL="609600" indent="-514350">
              <a:spcBef>
                <a:spcPts val="1200"/>
              </a:spcBef>
              <a:spcAft>
                <a:spcPts val="600"/>
              </a:spcAft>
              <a:buClr>
                <a:srgbClr val="002060"/>
              </a:buClr>
              <a:buFont typeface="Arial" panose="020B0604020202020204" pitchFamily="34" charset="0"/>
              <a:buAutoNum type="arabicParenBoth"/>
            </a:pPr>
            <a:endParaRPr lang="en-US" altLang="ja-JP" sz="2000" dirty="0" smtClean="0"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102372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5552" y="8620"/>
            <a:ext cx="990758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812540" y="1247272"/>
            <a:ext cx="141577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96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itchFamily="18" charset="-127"/>
                <a:ea typeface="바탕" pitchFamily="18" charset="-127"/>
              </a:rPr>
              <a:t>Ⅱ</a:t>
            </a:r>
            <a:endParaRPr lang="en-US" altLang="ko-KR" sz="96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바탕" pitchFamily="18" charset="-127"/>
              <a:ea typeface="바탕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556956" y="2570128"/>
            <a:ext cx="482453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4000" b="1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국제회계기준 도입 당시의 기대와 우려 </a:t>
            </a:r>
            <a:r>
              <a:rPr lang="en-US" altLang="ko-KR" sz="4000" b="1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(</a:t>
            </a:r>
            <a:r>
              <a:rPr lang="en-US" altLang="ko-KR" sz="3600" b="1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Questions</a:t>
            </a:r>
            <a:r>
              <a:rPr lang="en-US" altLang="ko-KR" sz="4000" b="1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)</a:t>
            </a:r>
            <a:endParaRPr lang="en-US" altLang="ko-KR" sz="4800" b="1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+mn-ea"/>
            </a:endParaRPr>
          </a:p>
        </p:txBody>
      </p:sp>
      <p:sp>
        <p:nvSpPr>
          <p:cNvPr id="5" name="양쪽 모서리가 둥근 사각형 4"/>
          <p:cNvSpPr/>
          <p:nvPr/>
        </p:nvSpPr>
        <p:spPr>
          <a:xfrm rot="5400000">
            <a:off x="1421050" y="1493815"/>
            <a:ext cx="274696" cy="3116795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tx1">
              <a:alpha val="1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TextBox 30"/>
          <p:cNvSpPr txBox="1"/>
          <p:nvPr/>
        </p:nvSpPr>
        <p:spPr>
          <a:xfrm>
            <a:off x="569987" y="2913713"/>
            <a:ext cx="19768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FFFF00"/>
                </a:solidFill>
                <a:latin typeface="Helvetica" panose="020B0604020202030204" pitchFamily="34" charset="0"/>
                <a:ea typeface="-윤고딕330" panose="02030504000101010101" pitchFamily="18" charset="-127"/>
              </a:rPr>
              <a:t>K</a:t>
            </a:r>
            <a:r>
              <a:rPr lang="en-US" altLang="ko-KR" sz="1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Helvetica" panose="020B0604020202030204" pitchFamily="34" charset="0"/>
                <a:ea typeface="-윤고딕330" panose="02030504000101010101" pitchFamily="18" charset="-127"/>
              </a:rPr>
              <a:t>orea </a:t>
            </a:r>
            <a:r>
              <a:rPr lang="en-US" altLang="ko-KR" sz="1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FFFF00"/>
                </a:solidFill>
                <a:latin typeface="Helvetica" panose="020B0604020202030204" pitchFamily="34" charset="0"/>
                <a:ea typeface="-윤고딕330" panose="02030504000101010101" pitchFamily="18" charset="-127"/>
              </a:rPr>
              <a:t>A</a:t>
            </a:r>
            <a:r>
              <a:rPr lang="en-US" altLang="ko-KR" sz="1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Helvetica" panose="020B0604020202030204" pitchFamily="34" charset="0"/>
                <a:ea typeface="-윤고딕330" panose="02030504000101010101" pitchFamily="18" charset="-127"/>
              </a:rPr>
              <a:t>ccounting </a:t>
            </a:r>
            <a:r>
              <a:rPr lang="en-US" altLang="ko-KR" sz="1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FFFF00"/>
                </a:solidFill>
                <a:latin typeface="Helvetica" panose="020B0604020202030204" pitchFamily="34" charset="0"/>
                <a:ea typeface="-윤고딕330" panose="02030504000101010101" pitchFamily="18" charset="-127"/>
              </a:rPr>
              <a:t>I</a:t>
            </a:r>
            <a:r>
              <a:rPr lang="en-US" altLang="ko-KR" sz="1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Helvetica" panose="020B0604020202030204" pitchFamily="34" charset="0"/>
                <a:ea typeface="-윤고딕330" panose="02030504000101010101" pitchFamily="18" charset="-127"/>
              </a:rPr>
              <a:t>nstitute</a:t>
            </a:r>
            <a:endParaRPr lang="en-US" altLang="ko-KR" sz="1600" b="1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Helvetica" panose="020B0604020202030204" pitchFamily="34" charset="0"/>
              <a:ea typeface="-윤고딕330" panose="02030504000101010101" pitchFamily="18" charset="-127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235171" y="6201308"/>
            <a:ext cx="2328891" cy="443485"/>
            <a:chOff x="7064661" y="365543"/>
            <a:chExt cx="2328891" cy="443485"/>
          </a:xfrm>
        </p:grpSpPr>
        <p:pic>
          <p:nvPicPr>
            <p:cNvPr id="8" name="그림 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7064661" y="365543"/>
              <a:ext cx="448057" cy="443485"/>
            </a:xfrm>
            <a:prstGeom prst="rect">
              <a:avLst/>
            </a:prstGeom>
          </p:spPr>
        </p:pic>
        <p:pic>
          <p:nvPicPr>
            <p:cNvPr id="9" name="그림 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7691606" y="365543"/>
              <a:ext cx="448057" cy="443485"/>
            </a:xfrm>
            <a:prstGeom prst="rect">
              <a:avLst/>
            </a:prstGeom>
          </p:spPr>
        </p:pic>
        <p:pic>
          <p:nvPicPr>
            <p:cNvPr id="10" name="그림 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8318551" y="365543"/>
              <a:ext cx="448057" cy="443485"/>
            </a:xfrm>
            <a:prstGeom prst="rect">
              <a:avLst/>
            </a:prstGeom>
          </p:spPr>
        </p:pic>
        <p:pic>
          <p:nvPicPr>
            <p:cNvPr id="11" name="그림 1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8945495" y="365543"/>
              <a:ext cx="448057" cy="443485"/>
            </a:xfrm>
            <a:prstGeom prst="rect">
              <a:avLst/>
            </a:prstGeom>
          </p:spPr>
        </p:pic>
        <p:pic>
          <p:nvPicPr>
            <p:cNvPr id="12" name="그림 1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7149244" y="475272"/>
              <a:ext cx="278893" cy="224028"/>
            </a:xfrm>
            <a:prstGeom prst="rect">
              <a:avLst/>
            </a:prstGeom>
          </p:spPr>
        </p:pic>
        <p:pic>
          <p:nvPicPr>
            <p:cNvPr id="13" name="그림 12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8403134" y="475272"/>
              <a:ext cx="278893" cy="224028"/>
            </a:xfrm>
            <a:prstGeom prst="rect">
              <a:avLst/>
            </a:prstGeom>
          </p:spPr>
        </p:pic>
        <p:pic>
          <p:nvPicPr>
            <p:cNvPr id="14" name="그림 13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7776189" y="475272"/>
              <a:ext cx="278893" cy="224028"/>
            </a:xfrm>
            <a:prstGeom prst="rect">
              <a:avLst/>
            </a:prstGeom>
          </p:spPr>
        </p:pic>
        <p:pic>
          <p:nvPicPr>
            <p:cNvPr id="15" name="그림 14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9030078" y="475272"/>
              <a:ext cx="278893" cy="22402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30869058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36476" y="123758"/>
            <a:ext cx="88761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Ⅱ</a:t>
            </a:r>
            <a:r>
              <a:rPr lang="en-US" altLang="ko-KR" sz="28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. </a:t>
            </a:r>
            <a:r>
              <a:rPr lang="ko-KR" altLang="en-US" sz="28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국제회계기준 도입 당시의 기대와 우려 </a:t>
            </a:r>
            <a:r>
              <a:rPr lang="en-US" altLang="ko-KR" sz="28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(Questions)</a:t>
            </a:r>
            <a:endParaRPr lang="en-US" altLang="ko-KR" sz="2800" b="1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+mn-ea"/>
            </a:endParaRPr>
          </a:p>
        </p:txBody>
      </p:sp>
      <p:sp>
        <p:nvSpPr>
          <p:cNvPr id="12" name="슬라이드 번호 개체 틀 5"/>
          <p:cNvSpPr txBox="1">
            <a:spLocks/>
          </p:cNvSpPr>
          <p:nvPr/>
        </p:nvSpPr>
        <p:spPr>
          <a:xfrm>
            <a:off x="4687231" y="6512089"/>
            <a:ext cx="531538" cy="260648"/>
          </a:xfrm>
          <a:prstGeom prst="rect">
            <a:avLst/>
          </a:prstGeom>
        </p:spPr>
        <p:txBody>
          <a:bodyPr vert="horz" lIns="91383" tIns="45692" rIns="91383" bIns="45692" rtlCol="0" anchor="ctr"/>
          <a:lstStyle>
            <a:defPPr>
              <a:defRPr lang="ko-KR"/>
            </a:defPPr>
            <a:lvl1pPr marL="0" algn="r" defTabSz="914400" rtl="0" eaLnBrk="1" latinLnBrk="1" hangingPunct="1">
              <a:defRPr sz="1200" b="1" kern="1200">
                <a:gradFill>
                  <a:gsLst>
                    <a:gs pos="18333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tx1">
                        <a:lumMod val="50000"/>
                        <a:lumOff val="50000"/>
                      </a:schemeClr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8E23911-D0FE-4AD4-B579-316E8E4737A1}" type="slidenum">
              <a:rPr lang="ko-KR" altLang="en-US" sz="1100" b="0">
                <a:gradFill>
                  <a:gsLst>
                    <a:gs pos="2083">
                      <a:schemeClr val="tx1">
                        <a:lumMod val="75000"/>
                        <a:lumOff val="25000"/>
                      </a:schemeClr>
                    </a:gs>
                    <a:gs pos="67000">
                      <a:schemeClr val="tx1">
                        <a:lumMod val="75000"/>
                        <a:lumOff val="25000"/>
                      </a:schemeClr>
                    </a:gs>
                  </a:gsLst>
                  <a:lin ang="5400000" scaled="0"/>
                </a:gradFill>
                <a:cs typeface="Arial" pitchFamily="34" charset="0"/>
              </a:rPr>
              <a:pPr algn="ctr"/>
              <a:t>8</a:t>
            </a:fld>
            <a:endParaRPr lang="ko-KR" altLang="en-US" sz="1100" b="0" dirty="0">
              <a:gradFill>
                <a:gsLst>
                  <a:gs pos="2083">
                    <a:schemeClr val="tx1">
                      <a:lumMod val="75000"/>
                      <a:lumOff val="25000"/>
                    </a:schemeClr>
                  </a:gs>
                  <a:gs pos="67000">
                    <a:schemeClr val="tx1">
                      <a:lumMod val="75000"/>
                      <a:lumOff val="25000"/>
                    </a:schemeClr>
                  </a:gs>
                </a:gsLst>
                <a:lin ang="5400000" scaled="0"/>
              </a:gradFill>
              <a:cs typeface="Arial" pitchFamily="34" charset="0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433263" y="1232756"/>
            <a:ext cx="8912225" cy="4899025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514350">
              <a:spcBef>
                <a:spcPts val="500"/>
              </a:spcBef>
              <a:spcAft>
                <a:spcPts val="600"/>
              </a:spcAft>
              <a:buClr>
                <a:srgbClr val="002060"/>
              </a:buClr>
            </a:pPr>
            <a:r>
              <a:rPr lang="en-US" altLang="ko-KR" sz="22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KASB </a:t>
            </a:r>
            <a:r>
              <a:rPr lang="ko-KR" altLang="en-US" sz="22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태동 이전 한국 회계기준 변천의 간략한 역사 </a:t>
            </a:r>
            <a:r>
              <a:rPr lang="en-US" altLang="ko-KR" sz="2200" dirty="0" smtClean="0">
                <a:latin typeface="Trebuchet MS" panose="020B0603020202020204" pitchFamily="34" charset="0"/>
                <a:cs typeface="Arial" panose="020B0604020202020204" pitchFamily="34" charset="0"/>
              </a:rPr>
              <a:t/>
            </a:r>
            <a:br>
              <a:rPr lang="en-US" altLang="ko-KR" sz="2200" dirty="0" smtClean="0">
                <a:latin typeface="Trebuchet MS" panose="020B0603020202020204" pitchFamily="34" charset="0"/>
                <a:cs typeface="Arial" panose="020B0604020202020204" pitchFamily="34" charset="0"/>
              </a:rPr>
            </a:br>
            <a:r>
              <a:rPr lang="en-US" altLang="ko-KR" sz="22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(</a:t>
            </a:r>
            <a:r>
              <a:rPr lang="ko-KR" altLang="en-US" sz="22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조익순</a:t>
            </a:r>
            <a:r>
              <a:rPr lang="en-US" altLang="ko-KR" sz="22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-</a:t>
            </a:r>
            <a:r>
              <a:rPr lang="ko-KR" altLang="en-US" sz="22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정석우 </a:t>
            </a:r>
            <a:r>
              <a:rPr lang="en-US" altLang="ko-KR" sz="22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2011)</a:t>
            </a:r>
            <a:endParaRPr lang="en-US" altLang="ja-JP" sz="2200" dirty="0" smtClean="0">
              <a:latin typeface="Trebuchet MS" panose="020B0603020202020204" pitchFamily="34" charset="0"/>
              <a:ea typeface="맑은 고딕" panose="020B0503020000020004" pitchFamily="50" charset="-127"/>
              <a:cs typeface="Arial" panose="020B0604020202020204" pitchFamily="34" charset="0"/>
            </a:endParaRPr>
          </a:p>
          <a:p>
            <a:pPr marL="609600" indent="-514350">
              <a:spcBef>
                <a:spcPts val="500"/>
              </a:spcBef>
              <a:spcAft>
                <a:spcPts val="600"/>
              </a:spcAft>
              <a:buClr>
                <a:srgbClr val="002060"/>
              </a:buClr>
              <a:buFont typeface="Calibri" panose="020F0502020204030204" pitchFamily="34" charset="0"/>
              <a:buAutoNum type="arabicParenR"/>
            </a:pPr>
            <a:r>
              <a:rPr lang="ko-KR" altLang="en-US" sz="22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서구문물 도래이전</a:t>
            </a:r>
            <a:r>
              <a:rPr lang="en-US" altLang="ja-JP" sz="22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 (1876 </a:t>
            </a:r>
            <a:r>
              <a:rPr lang="ko-KR" altLang="en-US" sz="2200" dirty="0" smtClean="0">
                <a:latin typeface="Trebuchet MS" panose="020B0603020202020204" pitchFamily="34" charset="0"/>
              </a:rPr>
              <a:t>이전</a:t>
            </a:r>
            <a:r>
              <a:rPr lang="en-US" altLang="ja-JP" sz="22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)</a:t>
            </a:r>
          </a:p>
          <a:p>
            <a:pPr marL="609600" indent="-514350">
              <a:spcBef>
                <a:spcPts val="500"/>
              </a:spcBef>
              <a:spcAft>
                <a:spcPts val="600"/>
              </a:spcAft>
              <a:buClr>
                <a:srgbClr val="002060"/>
              </a:buClr>
              <a:buFont typeface="Calibri" panose="020F0502020204030204" pitchFamily="34" charset="0"/>
              <a:buAutoNum type="arabicParenR"/>
            </a:pPr>
            <a:r>
              <a:rPr lang="ko-KR" altLang="en-US" sz="2200" dirty="0" smtClean="0">
                <a:latin typeface="Trebuchet MS" panose="020B0603020202020204" pitchFamily="34" charset="0"/>
              </a:rPr>
              <a:t>서구문물의 도입 이후부터 일제병합 전</a:t>
            </a:r>
            <a:r>
              <a:rPr lang="en-US" altLang="ja-JP" sz="22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 (1879-1910)</a:t>
            </a:r>
          </a:p>
          <a:p>
            <a:pPr marL="609600" indent="-514350">
              <a:spcBef>
                <a:spcPts val="500"/>
              </a:spcBef>
              <a:spcAft>
                <a:spcPts val="600"/>
              </a:spcAft>
              <a:buClr>
                <a:srgbClr val="002060"/>
              </a:buClr>
              <a:buFont typeface="Calibri" panose="020F0502020204030204" pitchFamily="34" charset="0"/>
              <a:buAutoNum type="arabicParenR"/>
            </a:pPr>
            <a:r>
              <a:rPr lang="ko-KR" altLang="en-US" sz="2200" dirty="0" smtClean="0">
                <a:latin typeface="Trebuchet MS" panose="020B0603020202020204" pitchFamily="34" charset="0"/>
              </a:rPr>
              <a:t>일제강점시기</a:t>
            </a:r>
            <a:r>
              <a:rPr lang="en-US" altLang="ja-JP" sz="22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 (1910-1945)</a:t>
            </a:r>
          </a:p>
          <a:p>
            <a:pPr marL="609600" indent="-514350">
              <a:spcBef>
                <a:spcPts val="500"/>
              </a:spcBef>
              <a:spcAft>
                <a:spcPts val="600"/>
              </a:spcAft>
              <a:buClr>
                <a:srgbClr val="002060"/>
              </a:buClr>
              <a:buFont typeface="Calibri" panose="020F0502020204030204" pitchFamily="34" charset="0"/>
              <a:buAutoNum type="arabicParenR"/>
            </a:pPr>
            <a:r>
              <a:rPr lang="ko-KR" altLang="en-US" sz="2200" dirty="0" smtClean="0">
                <a:latin typeface="Trebuchet MS" panose="020B0603020202020204" pitchFamily="34" charset="0"/>
              </a:rPr>
              <a:t>해방 후부터 한국전쟁을 거치며 처음으로 회계기준이 탄생하기까지</a:t>
            </a:r>
            <a:r>
              <a:rPr lang="en-US" altLang="ja-JP" sz="22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 (1945-1958)</a:t>
            </a:r>
          </a:p>
          <a:p>
            <a:pPr marL="609600" indent="-514350">
              <a:spcBef>
                <a:spcPts val="500"/>
              </a:spcBef>
              <a:spcAft>
                <a:spcPts val="600"/>
              </a:spcAft>
              <a:buClr>
                <a:srgbClr val="002060"/>
              </a:buClr>
              <a:buFont typeface="Calibri" panose="020F0502020204030204" pitchFamily="34" charset="0"/>
              <a:buAutoNum type="arabicParenR"/>
            </a:pPr>
            <a:r>
              <a:rPr lang="ko-KR" altLang="en-US" sz="2200" dirty="0" smtClean="0">
                <a:latin typeface="Trebuchet MS" panose="020B0603020202020204" pitchFamily="34" charset="0"/>
              </a:rPr>
              <a:t>복수의 회계기준이 병존하던 시기</a:t>
            </a:r>
            <a:r>
              <a:rPr lang="en-US" altLang="ja-JP" sz="22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 (1959-1980), </a:t>
            </a:r>
            <a:r>
              <a:rPr lang="ko-KR" altLang="en-US" sz="2200" dirty="0" smtClean="0">
                <a:latin typeface="Trebuchet MS" panose="020B0603020202020204" pitchFamily="34" charset="0"/>
              </a:rPr>
              <a:t>그리고</a:t>
            </a:r>
            <a:endParaRPr lang="en-US" altLang="ko-KR" sz="2200" dirty="0" smtClean="0">
              <a:latin typeface="Trebuchet MS" panose="020B0603020202020204" pitchFamily="34" charset="0"/>
            </a:endParaRPr>
          </a:p>
          <a:p>
            <a:pPr marL="609600" indent="-514350">
              <a:spcBef>
                <a:spcPts val="500"/>
              </a:spcBef>
              <a:spcAft>
                <a:spcPts val="600"/>
              </a:spcAft>
              <a:buClr>
                <a:srgbClr val="002060"/>
              </a:buClr>
              <a:buFont typeface="Calibri" panose="020F0502020204030204" pitchFamily="34" charset="0"/>
              <a:buAutoNum type="arabicParenR"/>
            </a:pPr>
            <a:r>
              <a:rPr lang="ko-KR" altLang="en-US" sz="2200" dirty="0" smtClean="0">
                <a:latin typeface="Trebuchet MS" panose="020B0603020202020204" pitchFamily="34" charset="0"/>
              </a:rPr>
              <a:t>주식회사의 외부감사에 관한 법률의 도입과 함께 단일의 회계기준이 존재하던 외환위기 전까지의 시기</a:t>
            </a:r>
            <a:r>
              <a:rPr lang="en-US" altLang="ja-JP" sz="22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 (1981-1998).</a:t>
            </a:r>
          </a:p>
          <a:p>
            <a:pPr marL="609600" indent="-514350">
              <a:spcBef>
                <a:spcPts val="1200"/>
              </a:spcBef>
              <a:spcAft>
                <a:spcPts val="600"/>
              </a:spcAft>
              <a:buClr>
                <a:srgbClr val="002060"/>
              </a:buClr>
              <a:buFont typeface="Calibri" panose="020F0502020204030204" pitchFamily="34" charset="0"/>
              <a:buAutoNum type="arabicParenR"/>
            </a:pPr>
            <a:endParaRPr lang="en-US" altLang="ja-JP" sz="2200" dirty="0" smtClean="0"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050084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36476" y="123758"/>
            <a:ext cx="88761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Ⅱ</a:t>
            </a:r>
            <a:r>
              <a:rPr lang="en-US" altLang="ko-KR" sz="28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. </a:t>
            </a:r>
            <a:r>
              <a:rPr lang="ko-KR" altLang="en-US" sz="28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국제회계기준 도입 당시의 기대와 우려 </a:t>
            </a:r>
            <a:r>
              <a:rPr lang="en-US" altLang="ko-KR" sz="28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(Questions)</a:t>
            </a:r>
            <a:endParaRPr lang="en-US" altLang="ko-KR" sz="2800" b="1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+mn-ea"/>
            </a:endParaRPr>
          </a:p>
        </p:txBody>
      </p:sp>
      <p:sp>
        <p:nvSpPr>
          <p:cNvPr id="12" name="슬라이드 번호 개체 틀 5"/>
          <p:cNvSpPr txBox="1">
            <a:spLocks/>
          </p:cNvSpPr>
          <p:nvPr/>
        </p:nvSpPr>
        <p:spPr>
          <a:xfrm>
            <a:off x="4687231" y="6512089"/>
            <a:ext cx="531538" cy="260648"/>
          </a:xfrm>
          <a:prstGeom prst="rect">
            <a:avLst/>
          </a:prstGeom>
        </p:spPr>
        <p:txBody>
          <a:bodyPr vert="horz" lIns="91383" tIns="45692" rIns="91383" bIns="45692" rtlCol="0" anchor="ctr"/>
          <a:lstStyle>
            <a:defPPr>
              <a:defRPr lang="ko-KR"/>
            </a:defPPr>
            <a:lvl1pPr marL="0" algn="r" defTabSz="914400" rtl="0" eaLnBrk="1" latinLnBrk="1" hangingPunct="1">
              <a:defRPr sz="1200" b="1" kern="1200">
                <a:gradFill>
                  <a:gsLst>
                    <a:gs pos="18333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tx1">
                        <a:lumMod val="50000"/>
                        <a:lumOff val="50000"/>
                      </a:schemeClr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8E23911-D0FE-4AD4-B579-316E8E4737A1}" type="slidenum">
              <a:rPr lang="ko-KR" altLang="en-US" sz="1100" b="0">
                <a:gradFill>
                  <a:gsLst>
                    <a:gs pos="2083">
                      <a:schemeClr val="tx1">
                        <a:lumMod val="75000"/>
                        <a:lumOff val="25000"/>
                      </a:schemeClr>
                    </a:gs>
                    <a:gs pos="67000">
                      <a:schemeClr val="tx1">
                        <a:lumMod val="75000"/>
                        <a:lumOff val="25000"/>
                      </a:schemeClr>
                    </a:gs>
                  </a:gsLst>
                  <a:lin ang="5400000" scaled="0"/>
                </a:gradFill>
                <a:cs typeface="Arial" pitchFamily="34" charset="0"/>
              </a:rPr>
              <a:pPr algn="ctr"/>
              <a:t>9</a:t>
            </a:fld>
            <a:endParaRPr lang="ko-KR" altLang="en-US" sz="1100" b="0" dirty="0">
              <a:gradFill>
                <a:gsLst>
                  <a:gs pos="2083">
                    <a:schemeClr val="tx1">
                      <a:lumMod val="75000"/>
                      <a:lumOff val="25000"/>
                    </a:schemeClr>
                  </a:gs>
                  <a:gs pos="67000">
                    <a:schemeClr val="tx1">
                      <a:lumMod val="75000"/>
                      <a:lumOff val="25000"/>
                    </a:schemeClr>
                  </a:gs>
                </a:gsLst>
                <a:lin ang="5400000" scaled="0"/>
              </a:gradFill>
              <a:cs typeface="Arial" pitchFamily="34" charset="0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325251" y="1124744"/>
            <a:ext cx="8912225" cy="432000"/>
          </a:xfrm>
          <a:prstGeom prst="rect">
            <a:avLst/>
          </a:prstGeom>
        </p:spPr>
        <p:txBody>
          <a:bodyPr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◈ </a:t>
            </a:r>
            <a:r>
              <a:rPr lang="ko-KR" altLang="en-US" sz="2400" b="1" dirty="0" smtClean="0">
                <a:latin typeface="Trebuchet MS" panose="020B0603020202020204" pitchFamily="34" charset="0"/>
                <a:cs typeface="Arial" panose="020B0604020202020204" pitchFamily="34" charset="0"/>
              </a:rPr>
              <a:t>외환위기 이후의 회계기준</a:t>
            </a:r>
            <a:endParaRPr lang="en-US" altLang="ja-JP" sz="2400" b="1" dirty="0" smtClean="0"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430919" y="1730139"/>
            <a:ext cx="8681705" cy="4975225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514350">
              <a:spcBef>
                <a:spcPts val="1200"/>
              </a:spcBef>
              <a:spcAft>
                <a:spcPts val="600"/>
              </a:spcAft>
              <a:buClr>
                <a:srgbClr val="002060"/>
              </a:buClr>
            </a:pPr>
            <a:r>
              <a:rPr lang="ko-KR" altLang="en-US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외환위기극복을 위한 유동성자금을 지원한 국제통화기금과 세계은행은 한국의 경제 질서 전반에 대한 개혁을 요구</a:t>
            </a:r>
            <a:endParaRPr lang="en-US" altLang="ko-KR" sz="2000" dirty="0" smtClean="0">
              <a:latin typeface="Trebuchet MS" panose="020B0603020202020204" pitchFamily="34" charset="0"/>
              <a:cs typeface="Arial" panose="020B0604020202020204" pitchFamily="34" charset="0"/>
            </a:endParaRPr>
          </a:p>
          <a:p>
            <a:pPr marL="1009650" lvl="1" indent="-514350">
              <a:spcBef>
                <a:spcPts val="1200"/>
              </a:spcBef>
              <a:spcAft>
                <a:spcPts val="600"/>
              </a:spcAft>
              <a:buClr>
                <a:srgbClr val="002060"/>
              </a:buClr>
            </a:pPr>
            <a:r>
              <a:rPr lang="ko-KR" altLang="en-US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기업경영의 투명성 제고 및 회계제도의 개혁 요구도 그 중 일부</a:t>
            </a:r>
            <a:endParaRPr lang="en-US" altLang="ko-KR" sz="2000" dirty="0" smtClean="0">
              <a:latin typeface="Trebuchet MS" panose="020B0603020202020204" pitchFamily="34" charset="0"/>
              <a:cs typeface="Arial" panose="020B0604020202020204" pitchFamily="34" charset="0"/>
            </a:endParaRPr>
          </a:p>
          <a:p>
            <a:pPr marL="1009650" lvl="1" indent="-514350">
              <a:spcBef>
                <a:spcPts val="1200"/>
              </a:spcBef>
              <a:spcAft>
                <a:spcPts val="600"/>
              </a:spcAft>
              <a:buClr>
                <a:srgbClr val="002060"/>
              </a:buClr>
            </a:pPr>
            <a:r>
              <a:rPr lang="ko-KR" altLang="en-US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금융감독위원회</a:t>
            </a:r>
            <a:r>
              <a:rPr lang="en-US" altLang="ko-KR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(</a:t>
            </a:r>
            <a:r>
              <a:rPr lang="ko-KR" altLang="en-US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현</a:t>
            </a:r>
            <a:r>
              <a:rPr lang="en-US" altLang="ko-KR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, </a:t>
            </a:r>
            <a:r>
              <a:rPr lang="ko-KR" altLang="en-US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금융위원회</a:t>
            </a:r>
            <a:r>
              <a:rPr lang="en-US" altLang="ko-KR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)</a:t>
            </a:r>
            <a:r>
              <a:rPr lang="ko-KR" altLang="en-US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는 </a:t>
            </a:r>
            <a:r>
              <a:rPr lang="en-US" altLang="ko-KR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1998</a:t>
            </a:r>
            <a:r>
              <a:rPr lang="ko-KR" altLang="en-US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년 </a:t>
            </a:r>
            <a:r>
              <a:rPr lang="en-US" altLang="ko-KR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12</a:t>
            </a:r>
            <a:r>
              <a:rPr lang="ko-KR" altLang="en-US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월 </a:t>
            </a:r>
            <a:r>
              <a:rPr lang="en-US" altLang="ko-KR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11</a:t>
            </a:r>
            <a:r>
              <a:rPr lang="ko-KR" altLang="en-US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일 </a:t>
            </a:r>
            <a:r>
              <a:rPr lang="en-US" altLang="ko-KR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‘</a:t>
            </a:r>
            <a:r>
              <a:rPr lang="ko-KR" altLang="en-US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국제적 정합성 제고’ 를 위해 </a:t>
            </a:r>
            <a:r>
              <a:rPr lang="en-US" altLang="ko-KR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IFRS</a:t>
            </a:r>
            <a:r>
              <a:rPr lang="ko-KR" altLang="en-US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에 부합하도록 회계기준을 대폭 손질</a:t>
            </a:r>
            <a:endParaRPr lang="en-US" altLang="ko-KR" sz="2000" dirty="0" smtClean="0">
              <a:latin typeface="Trebuchet MS" panose="020B0603020202020204" pitchFamily="34" charset="0"/>
              <a:cs typeface="Arial" panose="020B0604020202020204" pitchFamily="34" charset="0"/>
            </a:endParaRPr>
          </a:p>
          <a:p>
            <a:pPr marL="609600" indent="-514350">
              <a:spcBef>
                <a:spcPts val="1200"/>
              </a:spcBef>
              <a:spcAft>
                <a:spcPts val="600"/>
              </a:spcAft>
              <a:buClr>
                <a:srgbClr val="002060"/>
              </a:buClr>
            </a:pPr>
            <a:r>
              <a:rPr lang="en-US" altLang="ko-KR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IMF </a:t>
            </a:r>
            <a:r>
              <a:rPr lang="ko-KR" altLang="en-US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및 세계은행과의 협약에 따라 </a:t>
            </a:r>
            <a:r>
              <a:rPr lang="en-US" altLang="ko-KR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1999</a:t>
            </a:r>
            <a:r>
              <a:rPr lang="ko-KR" altLang="en-US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년 </a:t>
            </a:r>
            <a:r>
              <a:rPr lang="en-US" altLang="ko-KR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6</a:t>
            </a:r>
            <a:r>
              <a:rPr lang="ko-KR" altLang="en-US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월 </a:t>
            </a:r>
            <a:r>
              <a:rPr lang="en-US" altLang="ko-KR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30</a:t>
            </a:r>
            <a:r>
              <a:rPr lang="ko-KR" altLang="en-US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일 한국공인회계사회 등 </a:t>
            </a:r>
            <a:r>
              <a:rPr lang="en-US" altLang="ko-KR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13</a:t>
            </a:r>
            <a:r>
              <a:rPr lang="ko-KR" altLang="en-US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개 단체가 회원인 사단법인 한국회계연구원</a:t>
            </a:r>
            <a:r>
              <a:rPr lang="en-US" altLang="ko-KR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(</a:t>
            </a:r>
            <a:r>
              <a:rPr lang="ko-KR" altLang="en-US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현</a:t>
            </a:r>
            <a:r>
              <a:rPr lang="en-US" altLang="ko-KR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, </a:t>
            </a:r>
            <a:r>
              <a:rPr lang="ko-KR" altLang="en-US" sz="2000" dirty="0" err="1" smtClean="0">
                <a:latin typeface="Trebuchet MS" panose="020B0603020202020204" pitchFamily="34" charset="0"/>
                <a:cs typeface="Arial" panose="020B0604020202020204" pitchFamily="34" charset="0"/>
              </a:rPr>
              <a:t>한국회계기준원</a:t>
            </a:r>
            <a:r>
              <a:rPr lang="en-US" altLang="ko-KR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)</a:t>
            </a:r>
            <a:r>
              <a:rPr lang="ko-KR" altLang="en-US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이 출범하여 같은 해 </a:t>
            </a:r>
            <a:r>
              <a:rPr lang="en-US" altLang="ko-KR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9</a:t>
            </a:r>
            <a:r>
              <a:rPr lang="ko-KR" altLang="en-US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월부터 활동을 시작</a:t>
            </a:r>
            <a:endParaRPr lang="en-US" altLang="ko-KR" sz="2000" dirty="0" smtClean="0">
              <a:latin typeface="Trebuchet MS" panose="020B0603020202020204" pitchFamily="34" charset="0"/>
              <a:cs typeface="Arial" panose="020B0604020202020204" pitchFamily="34" charset="0"/>
            </a:endParaRPr>
          </a:p>
          <a:p>
            <a:pPr marL="1009650" lvl="1" indent="-514350">
              <a:spcBef>
                <a:spcPts val="1200"/>
              </a:spcBef>
              <a:spcAft>
                <a:spcPts val="600"/>
              </a:spcAft>
              <a:buClr>
                <a:srgbClr val="002060"/>
              </a:buClr>
            </a:pPr>
            <a:r>
              <a:rPr lang="en-US" altLang="ko-KR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2000</a:t>
            </a:r>
            <a:r>
              <a:rPr lang="ko-KR" altLang="en-US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년 </a:t>
            </a:r>
            <a:r>
              <a:rPr lang="en-US" altLang="ko-KR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3/4</a:t>
            </a:r>
            <a:r>
              <a:rPr lang="ko-KR" altLang="en-US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분기부터 금융감독위원회의 위탁으로 </a:t>
            </a:r>
            <a:r>
              <a:rPr lang="en-US" altLang="ko-KR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KASB</a:t>
            </a:r>
            <a:r>
              <a:rPr lang="ko-KR" altLang="en-US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를 통하여 회계기준 제정</a:t>
            </a:r>
            <a:r>
              <a:rPr lang="en-US" altLang="ko-KR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, </a:t>
            </a:r>
            <a:r>
              <a:rPr lang="ko-KR" altLang="en-US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개정과 해석 및 질의회신을 수행하여</a:t>
            </a:r>
            <a:r>
              <a:rPr lang="en-US" altLang="ko-KR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 </a:t>
            </a:r>
            <a:r>
              <a:rPr lang="ko-KR" altLang="en-US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회계기준 제정과정의 투명성과 전문성 향상</a:t>
            </a:r>
            <a:endParaRPr lang="en-US" altLang="ja-JP" sz="2000" dirty="0" smtClean="0"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207019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36476" y="123758"/>
            <a:ext cx="88761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Ⅱ</a:t>
            </a:r>
            <a:r>
              <a:rPr lang="en-US" altLang="ko-KR" sz="28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. </a:t>
            </a:r>
            <a:r>
              <a:rPr lang="ko-KR" altLang="en-US" sz="28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국제회계기준 도입 당시의 기대와 우려 </a:t>
            </a:r>
            <a:r>
              <a:rPr lang="en-US" altLang="ko-KR" sz="28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(Questions)</a:t>
            </a:r>
            <a:endParaRPr lang="en-US" altLang="ko-KR" sz="2800" b="1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+mn-ea"/>
            </a:endParaRPr>
          </a:p>
        </p:txBody>
      </p:sp>
      <p:sp>
        <p:nvSpPr>
          <p:cNvPr id="12" name="슬라이드 번호 개체 틀 5"/>
          <p:cNvSpPr txBox="1">
            <a:spLocks/>
          </p:cNvSpPr>
          <p:nvPr/>
        </p:nvSpPr>
        <p:spPr>
          <a:xfrm>
            <a:off x="4687231" y="6512089"/>
            <a:ext cx="531538" cy="260648"/>
          </a:xfrm>
          <a:prstGeom prst="rect">
            <a:avLst/>
          </a:prstGeom>
        </p:spPr>
        <p:txBody>
          <a:bodyPr vert="horz" lIns="91383" tIns="45692" rIns="91383" bIns="45692" rtlCol="0" anchor="ctr"/>
          <a:lstStyle>
            <a:defPPr>
              <a:defRPr lang="ko-KR"/>
            </a:defPPr>
            <a:lvl1pPr marL="0" algn="r" defTabSz="914400" rtl="0" eaLnBrk="1" latinLnBrk="1" hangingPunct="1">
              <a:defRPr sz="1200" b="1" kern="1200">
                <a:gradFill>
                  <a:gsLst>
                    <a:gs pos="18333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tx1">
                        <a:lumMod val="50000"/>
                        <a:lumOff val="50000"/>
                      </a:schemeClr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8E23911-D0FE-4AD4-B579-316E8E4737A1}" type="slidenum">
              <a:rPr lang="ko-KR" altLang="en-US" sz="1100" b="0">
                <a:gradFill>
                  <a:gsLst>
                    <a:gs pos="2083">
                      <a:schemeClr val="tx1">
                        <a:lumMod val="75000"/>
                        <a:lumOff val="25000"/>
                      </a:schemeClr>
                    </a:gs>
                    <a:gs pos="67000">
                      <a:schemeClr val="tx1">
                        <a:lumMod val="75000"/>
                        <a:lumOff val="25000"/>
                      </a:schemeClr>
                    </a:gs>
                  </a:gsLst>
                  <a:lin ang="5400000" scaled="0"/>
                </a:gradFill>
                <a:cs typeface="Arial" pitchFamily="34" charset="0"/>
              </a:rPr>
              <a:pPr algn="ctr"/>
              <a:t>10</a:t>
            </a:fld>
            <a:endParaRPr lang="ko-KR" altLang="en-US" sz="1100" b="0" dirty="0">
              <a:gradFill>
                <a:gsLst>
                  <a:gs pos="2083">
                    <a:schemeClr val="tx1">
                      <a:lumMod val="75000"/>
                      <a:lumOff val="25000"/>
                    </a:schemeClr>
                  </a:gs>
                  <a:gs pos="67000">
                    <a:schemeClr val="tx1">
                      <a:lumMod val="75000"/>
                      <a:lumOff val="25000"/>
                    </a:schemeClr>
                  </a:gs>
                </a:gsLst>
                <a:lin ang="5400000" scaled="0"/>
              </a:gradFill>
              <a:cs typeface="Arial" pitchFamily="34" charset="0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325251" y="1124792"/>
            <a:ext cx="8912225" cy="432000"/>
          </a:xfrm>
          <a:prstGeom prst="rect">
            <a:avLst/>
          </a:prstGeom>
        </p:spPr>
        <p:txBody>
          <a:bodyPr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◈ </a:t>
            </a:r>
            <a:r>
              <a:rPr lang="en-US" altLang="ko-KR" sz="2400" b="1" dirty="0" smtClean="0">
                <a:latin typeface="Trebuchet MS" panose="020B0603020202020204" pitchFamily="34" charset="0"/>
                <a:cs typeface="Arial" panose="020B0604020202020204" pitchFamily="34" charset="0"/>
              </a:rPr>
              <a:t>IFRS </a:t>
            </a:r>
            <a:r>
              <a:rPr lang="ko-KR" altLang="en-US" sz="2400" b="1" dirty="0" smtClean="0">
                <a:latin typeface="Trebuchet MS" panose="020B0603020202020204" pitchFamily="34" charset="0"/>
                <a:cs typeface="Arial" panose="020B0604020202020204" pitchFamily="34" charset="0"/>
              </a:rPr>
              <a:t>도입 논의</a:t>
            </a:r>
            <a:endParaRPr lang="en-US" altLang="ja-JP" sz="2400" b="1" dirty="0" smtClean="0"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430919" y="1737320"/>
            <a:ext cx="9022581" cy="45720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514350">
              <a:spcBef>
                <a:spcPts val="1200"/>
              </a:spcBef>
              <a:spcAft>
                <a:spcPts val="600"/>
              </a:spcAft>
              <a:buClr>
                <a:srgbClr val="002060"/>
              </a:buClr>
            </a:pPr>
            <a:r>
              <a:rPr lang="en-US" altLang="ko-KR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IFRS </a:t>
            </a:r>
            <a:r>
              <a:rPr lang="ko-KR" altLang="en-US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도입 논의가 본격화 된 </a:t>
            </a:r>
            <a:r>
              <a:rPr lang="en-US" altLang="ko-KR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2006</a:t>
            </a:r>
            <a:r>
              <a:rPr lang="ko-KR" altLang="en-US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년 말 기준으로 </a:t>
            </a:r>
            <a:r>
              <a:rPr lang="en-US" altLang="ko-KR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/>
            </a:r>
            <a:br>
              <a:rPr lang="en-US" altLang="ko-KR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</a:br>
            <a:r>
              <a:rPr lang="en-US" altLang="ko-KR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K-GAAP</a:t>
            </a:r>
            <a:r>
              <a:rPr lang="ko-KR" altLang="en-US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은 </a:t>
            </a:r>
            <a:r>
              <a:rPr lang="en-US" altLang="ko-KR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IFRS</a:t>
            </a:r>
            <a:r>
              <a:rPr lang="ko-KR" altLang="en-US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와 약 </a:t>
            </a:r>
            <a:r>
              <a:rPr lang="en-US" altLang="ko-KR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90%</a:t>
            </a:r>
            <a:r>
              <a:rPr lang="ko-KR" altLang="en-US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의 정합성을 가진 것으로 평가 </a:t>
            </a:r>
            <a:r>
              <a:rPr lang="en-US" altLang="ko-KR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(KASB 2012, p.6)</a:t>
            </a:r>
          </a:p>
          <a:p>
            <a:pPr marL="1009650" lvl="1" indent="-514350">
              <a:spcBef>
                <a:spcPts val="1200"/>
              </a:spcBef>
              <a:spcAft>
                <a:spcPts val="600"/>
              </a:spcAft>
              <a:buClr>
                <a:srgbClr val="002060"/>
              </a:buClr>
            </a:pPr>
            <a:r>
              <a:rPr lang="ko-KR" altLang="en-US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여전히 존재하는 약 </a:t>
            </a:r>
            <a:r>
              <a:rPr lang="en-US" altLang="ko-KR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10%</a:t>
            </a:r>
            <a:r>
              <a:rPr lang="ko-KR" altLang="en-US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의 차이로 인한 회계기준의 국제적 정합성에 대한 부정적 인식</a:t>
            </a:r>
            <a:endParaRPr lang="en-US" altLang="ko-KR" sz="2000" dirty="0" smtClean="0">
              <a:latin typeface="Trebuchet MS" panose="020B0603020202020204" pitchFamily="34" charset="0"/>
              <a:cs typeface="Arial" panose="020B0604020202020204" pitchFamily="34" charset="0"/>
            </a:endParaRPr>
          </a:p>
          <a:p>
            <a:pPr marL="1009650" lvl="1" indent="-514350">
              <a:spcBef>
                <a:spcPts val="1200"/>
              </a:spcBef>
              <a:spcAft>
                <a:spcPts val="600"/>
              </a:spcAft>
              <a:buClr>
                <a:srgbClr val="002060"/>
              </a:buClr>
            </a:pPr>
            <a:r>
              <a:rPr lang="ko-KR" altLang="en-US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유럽에 이어 호주 및 캐나다를 포함한 많은 국가가 </a:t>
            </a:r>
            <a:r>
              <a:rPr lang="en-US" altLang="ko-KR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IFRS</a:t>
            </a:r>
            <a:r>
              <a:rPr lang="ko-KR" altLang="en-US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를 도입했거나 도입을 계획하는 세계적 추세</a:t>
            </a:r>
            <a:endParaRPr lang="en-US" altLang="ko-KR" sz="2000" dirty="0" smtClean="0">
              <a:latin typeface="Trebuchet MS" panose="020B0603020202020204" pitchFamily="34" charset="0"/>
              <a:cs typeface="Arial" panose="020B0604020202020204" pitchFamily="34" charset="0"/>
            </a:endParaRPr>
          </a:p>
          <a:p>
            <a:pPr marL="609600" indent="-514350">
              <a:spcBef>
                <a:spcPts val="1200"/>
              </a:spcBef>
              <a:spcAft>
                <a:spcPts val="600"/>
              </a:spcAft>
              <a:buClr>
                <a:srgbClr val="002060"/>
              </a:buClr>
            </a:pPr>
            <a:r>
              <a:rPr lang="ko-KR" altLang="en-US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김문철 등</a:t>
            </a:r>
            <a:r>
              <a:rPr lang="en-US" altLang="ko-KR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(2006)</a:t>
            </a:r>
            <a:r>
              <a:rPr lang="ko-KR" altLang="en-US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은 </a:t>
            </a:r>
            <a:r>
              <a:rPr lang="en-US" altLang="ko-KR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2006</a:t>
            </a:r>
            <a:r>
              <a:rPr lang="ko-KR" altLang="en-US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년 </a:t>
            </a:r>
            <a:r>
              <a:rPr lang="en-US" altLang="ko-KR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9</a:t>
            </a:r>
            <a:r>
              <a:rPr lang="ko-KR" altLang="en-US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월 </a:t>
            </a:r>
            <a:r>
              <a:rPr lang="en-US" altLang="ko-KR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'</a:t>
            </a:r>
            <a:r>
              <a:rPr lang="ko-KR" altLang="en-US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국제회계기준의 전면 수용과 대책에 관한 연구</a:t>
            </a:r>
            <a:r>
              <a:rPr lang="en-US" altLang="ko-KR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'</a:t>
            </a:r>
            <a:r>
              <a:rPr lang="ko-KR" altLang="en-US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라는 논문에서 </a:t>
            </a:r>
            <a:r>
              <a:rPr lang="en-US" altLang="ko-KR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"</a:t>
            </a:r>
            <a:r>
              <a:rPr lang="ko-KR" altLang="en-US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국제사회의 동향을 고려할 때</a:t>
            </a:r>
            <a:r>
              <a:rPr lang="en-US" altLang="ko-KR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, </a:t>
            </a:r>
            <a:r>
              <a:rPr lang="ko-KR" altLang="en-US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한국도 가까운 장래에 </a:t>
            </a:r>
            <a:r>
              <a:rPr lang="en-US" altLang="ko-KR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IFRS</a:t>
            </a:r>
            <a:r>
              <a:rPr lang="ko-KR" altLang="en-US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를 전면 수용하지 않을 수 없는 상황에 처할 것</a:t>
            </a:r>
            <a:r>
              <a:rPr lang="en-US" altLang="ko-KR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＂</a:t>
            </a:r>
            <a:r>
              <a:rPr lang="ko-KR" altLang="en-US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이라 적시</a:t>
            </a:r>
            <a:endParaRPr lang="en-US" altLang="ko-KR" sz="2000" dirty="0" smtClean="0">
              <a:latin typeface="Trebuchet MS" panose="020B0603020202020204" pitchFamily="34" charset="0"/>
              <a:cs typeface="Arial" panose="020B0604020202020204" pitchFamily="34" charset="0"/>
            </a:endParaRPr>
          </a:p>
          <a:p>
            <a:pPr marL="1009650" lvl="1" indent="-514350">
              <a:spcBef>
                <a:spcPts val="1200"/>
              </a:spcBef>
              <a:spcAft>
                <a:spcPts val="600"/>
              </a:spcAft>
              <a:buClr>
                <a:srgbClr val="002060"/>
              </a:buClr>
            </a:pPr>
            <a:r>
              <a:rPr lang="ko-KR" altLang="en-US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총 </a:t>
            </a:r>
            <a:r>
              <a:rPr lang="en-US" altLang="ko-KR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445</a:t>
            </a:r>
            <a:r>
              <a:rPr lang="ko-KR" altLang="en-US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명의 설문 조사 결과 설문 응답자의 </a:t>
            </a:r>
            <a:r>
              <a:rPr lang="en-US" altLang="ko-KR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75%</a:t>
            </a:r>
            <a:r>
              <a:rPr lang="ko-KR" altLang="en-US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가 </a:t>
            </a:r>
            <a:r>
              <a:rPr lang="en-US" altLang="ko-KR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IFRS</a:t>
            </a:r>
            <a:r>
              <a:rPr lang="ko-KR" altLang="en-US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의 전면 수용을 찬성하였고</a:t>
            </a:r>
            <a:r>
              <a:rPr lang="en-US" altLang="ko-KR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, 74%</a:t>
            </a:r>
            <a:r>
              <a:rPr lang="ko-KR" altLang="en-US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가 </a:t>
            </a:r>
            <a:r>
              <a:rPr lang="en-US" altLang="ko-KR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2010</a:t>
            </a:r>
            <a:r>
              <a:rPr lang="ko-KR" altLang="en-US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년까지는 도입해야 한다는 의견을 제시</a:t>
            </a:r>
            <a:endParaRPr lang="en-US" altLang="ja-JP" sz="2000" dirty="0" smtClean="0"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791465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36476" y="123758"/>
            <a:ext cx="88761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Ⅱ</a:t>
            </a:r>
            <a:r>
              <a:rPr lang="en-US" altLang="ko-KR" sz="28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. </a:t>
            </a:r>
            <a:r>
              <a:rPr lang="ko-KR" altLang="en-US" sz="28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국제회계기준 도입 당시의 기대와 우려 </a:t>
            </a:r>
            <a:r>
              <a:rPr lang="en-US" altLang="ko-KR" sz="28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(Questions)</a:t>
            </a:r>
            <a:endParaRPr lang="en-US" altLang="ko-KR" sz="2800" b="1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+mn-ea"/>
            </a:endParaRPr>
          </a:p>
        </p:txBody>
      </p:sp>
      <p:sp>
        <p:nvSpPr>
          <p:cNvPr id="12" name="슬라이드 번호 개체 틀 5"/>
          <p:cNvSpPr txBox="1">
            <a:spLocks/>
          </p:cNvSpPr>
          <p:nvPr/>
        </p:nvSpPr>
        <p:spPr>
          <a:xfrm>
            <a:off x="4687231" y="6512089"/>
            <a:ext cx="531538" cy="260648"/>
          </a:xfrm>
          <a:prstGeom prst="rect">
            <a:avLst/>
          </a:prstGeom>
        </p:spPr>
        <p:txBody>
          <a:bodyPr vert="horz" lIns="91383" tIns="45692" rIns="91383" bIns="45692" rtlCol="0" anchor="ctr"/>
          <a:lstStyle>
            <a:defPPr>
              <a:defRPr lang="ko-KR"/>
            </a:defPPr>
            <a:lvl1pPr marL="0" algn="r" defTabSz="914400" rtl="0" eaLnBrk="1" latinLnBrk="1" hangingPunct="1">
              <a:defRPr sz="1200" b="1" kern="1200">
                <a:gradFill>
                  <a:gsLst>
                    <a:gs pos="18333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tx1">
                        <a:lumMod val="50000"/>
                        <a:lumOff val="50000"/>
                      </a:schemeClr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8E23911-D0FE-4AD4-B579-316E8E4737A1}" type="slidenum">
              <a:rPr lang="ko-KR" altLang="en-US" sz="1100" b="0">
                <a:gradFill>
                  <a:gsLst>
                    <a:gs pos="2083">
                      <a:schemeClr val="tx1">
                        <a:lumMod val="75000"/>
                        <a:lumOff val="25000"/>
                      </a:schemeClr>
                    </a:gs>
                    <a:gs pos="67000">
                      <a:schemeClr val="tx1">
                        <a:lumMod val="75000"/>
                        <a:lumOff val="25000"/>
                      </a:schemeClr>
                    </a:gs>
                  </a:gsLst>
                  <a:lin ang="5400000" scaled="0"/>
                </a:gradFill>
                <a:cs typeface="Arial" pitchFamily="34" charset="0"/>
              </a:rPr>
              <a:pPr algn="ctr"/>
              <a:t>11</a:t>
            </a:fld>
            <a:endParaRPr lang="ko-KR" altLang="en-US" sz="1100" b="0" dirty="0">
              <a:gradFill>
                <a:gsLst>
                  <a:gs pos="2083">
                    <a:schemeClr val="tx1">
                      <a:lumMod val="75000"/>
                      <a:lumOff val="25000"/>
                    </a:schemeClr>
                  </a:gs>
                  <a:gs pos="67000">
                    <a:schemeClr val="tx1">
                      <a:lumMod val="75000"/>
                      <a:lumOff val="25000"/>
                    </a:schemeClr>
                  </a:gs>
                </a:gsLst>
                <a:lin ang="5400000" scaled="0"/>
              </a:gradFill>
              <a:cs typeface="Arial" pitchFamily="34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325251" y="1124792"/>
            <a:ext cx="8912225" cy="432000"/>
          </a:xfrm>
          <a:prstGeom prst="rect">
            <a:avLst/>
          </a:prstGeom>
        </p:spPr>
        <p:txBody>
          <a:bodyPr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◈ </a:t>
            </a:r>
            <a:r>
              <a:rPr lang="ko-KR" altLang="en-US" sz="2400" b="1" dirty="0" smtClean="0">
                <a:latin typeface="Trebuchet MS" panose="020B0603020202020204" pitchFamily="34" charset="0"/>
                <a:cs typeface="Arial" panose="020B0604020202020204" pitchFamily="34" charset="0"/>
              </a:rPr>
              <a:t>도입 과정</a:t>
            </a:r>
            <a:endParaRPr lang="en-US" altLang="ja-JP" sz="2400" b="1" dirty="0" smtClean="0"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129729660"/>
              </p:ext>
            </p:extLst>
          </p:nvPr>
        </p:nvGraphicFramePr>
        <p:xfrm>
          <a:off x="2252933" y="764704"/>
          <a:ext cx="7200567" cy="584521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81990">
                  <a:extLst>
                    <a:ext uri="{9D8B030D-6E8A-4147-A177-3AD203B41FA5}">
                      <a16:colId xmlns="" xmlns:a16="http://schemas.microsoft.com/office/drawing/2014/main" val="1885914798"/>
                    </a:ext>
                  </a:extLst>
                </a:gridCol>
                <a:gridCol w="6418577">
                  <a:extLst>
                    <a:ext uri="{9D8B030D-6E8A-4147-A177-3AD203B41FA5}">
                      <a16:colId xmlns="" xmlns:a16="http://schemas.microsoft.com/office/drawing/2014/main" val="2498078844"/>
                    </a:ext>
                  </a:extLst>
                </a:gridCol>
              </a:tblGrid>
              <a:tr h="201103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3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연도</a:t>
                      </a:r>
                      <a:endParaRPr lang="ko-KR" altLang="en-US" sz="1300" b="1" i="0" u="none" strike="noStrike" dirty="0">
                        <a:solidFill>
                          <a:schemeClr val="bg1"/>
                        </a:solidFill>
                        <a:effectLst/>
                        <a:latin typeface="휴먼명조"/>
                        <a:ea typeface="맑은 고딕" panose="020B0503020000020004" pitchFamily="50" charset="-127"/>
                      </a:endParaRPr>
                    </a:p>
                  </a:txBody>
                  <a:tcPr marL="3439" marR="3439" marT="3439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3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주요 </a:t>
                      </a:r>
                      <a:r>
                        <a:rPr lang="ko-KR" altLang="en-US" sz="13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추진 업무 </a:t>
                      </a:r>
                      <a:r>
                        <a:rPr lang="ko-KR" altLang="en-US" sz="13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내역</a:t>
                      </a:r>
                      <a:endParaRPr lang="ko-KR" altLang="en-US" sz="1300" b="1" i="0" u="none" strike="noStrike" dirty="0">
                        <a:solidFill>
                          <a:schemeClr val="bg1"/>
                        </a:solidFill>
                        <a:effectLst/>
                        <a:latin typeface="휴먼명조"/>
                        <a:ea typeface="맑은 고딕" panose="020B0503020000020004" pitchFamily="50" charset="-127"/>
                      </a:endParaRPr>
                    </a:p>
                  </a:txBody>
                  <a:tcPr marL="3439" marR="3439" marT="3439" marB="0" anchor="ctr"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275844795"/>
                  </a:ext>
                </a:extLst>
              </a:tr>
              <a:tr h="201103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sz="1300" u="none" strike="noStrike">
                          <a:effectLst/>
                        </a:rPr>
                        <a:t>2007</a:t>
                      </a:r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439" marR="3439" marT="343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ko-KR" sz="1300" u="none" strike="noStrike">
                          <a:effectLst/>
                        </a:rPr>
                        <a:t>IFRS </a:t>
                      </a:r>
                      <a:r>
                        <a:rPr lang="ko-KR" altLang="en-US" sz="1300" u="none" strike="noStrike">
                          <a:effectLst/>
                        </a:rPr>
                        <a:t>도입 로드맵 발표</a:t>
                      </a:r>
                      <a:r>
                        <a:rPr lang="en-US" altLang="ko-KR" sz="1300" u="none" strike="noStrike">
                          <a:effectLst/>
                        </a:rPr>
                        <a:t>(3</a:t>
                      </a:r>
                      <a:r>
                        <a:rPr lang="ko-KR" altLang="en-US" sz="1300" u="none" strike="noStrike">
                          <a:effectLst/>
                        </a:rPr>
                        <a:t>월</a:t>
                      </a:r>
                      <a:r>
                        <a:rPr lang="en-US" altLang="ko-KR" sz="1300" u="none" strike="noStrike">
                          <a:effectLst/>
                        </a:rPr>
                        <a:t>)</a:t>
                      </a:r>
                      <a:endParaRPr lang="ko-KR" altLang="en-US" sz="13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439" marR="3439" marT="3439" marB="0" anchor="ctr"/>
                </a:tc>
                <a:extLst>
                  <a:ext uri="{0D108BD9-81ED-4DB2-BD59-A6C34878D82A}">
                    <a16:rowId xmlns="" xmlns:a16="http://schemas.microsoft.com/office/drawing/2014/main" val="4287727193"/>
                  </a:ext>
                </a:extLst>
              </a:tr>
              <a:tr h="20110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ko-KR" sz="1300" u="none" strike="noStrike">
                          <a:effectLst/>
                        </a:rPr>
                        <a:t>IFRS </a:t>
                      </a:r>
                      <a:r>
                        <a:rPr lang="ko-KR" altLang="en-US" sz="1300" u="none" strike="noStrike">
                          <a:effectLst/>
                        </a:rPr>
                        <a:t>도입 추진단 구성 및 회의</a:t>
                      </a:r>
                      <a:r>
                        <a:rPr lang="en-US" altLang="ko-KR" sz="1300" u="none" strike="noStrike">
                          <a:effectLst/>
                        </a:rPr>
                        <a:t>(5</a:t>
                      </a:r>
                      <a:r>
                        <a:rPr lang="ko-KR" altLang="en-US" sz="1300" u="none" strike="noStrike">
                          <a:effectLst/>
                        </a:rPr>
                        <a:t>월</a:t>
                      </a:r>
                      <a:r>
                        <a:rPr lang="en-US" altLang="ko-KR" sz="1300" u="none" strike="noStrike">
                          <a:effectLst/>
                        </a:rPr>
                        <a:t>, 12</a:t>
                      </a:r>
                      <a:r>
                        <a:rPr lang="ko-KR" altLang="en-US" sz="1300" u="none" strike="noStrike">
                          <a:effectLst/>
                        </a:rPr>
                        <a:t>월</a:t>
                      </a:r>
                      <a:r>
                        <a:rPr lang="en-US" altLang="ko-KR" sz="1300" u="none" strike="noStrike">
                          <a:effectLst/>
                        </a:rPr>
                        <a:t>)</a:t>
                      </a:r>
                      <a:endParaRPr lang="ko-KR" altLang="en-US" sz="13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439" marR="3439" marT="3439" marB="0" anchor="ctr"/>
                </a:tc>
                <a:extLst>
                  <a:ext uri="{0D108BD9-81ED-4DB2-BD59-A6C34878D82A}">
                    <a16:rowId xmlns="" xmlns:a16="http://schemas.microsoft.com/office/drawing/2014/main" val="1225795484"/>
                  </a:ext>
                </a:extLst>
              </a:tr>
              <a:tr h="20110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ko-KR" altLang="en-US" sz="1300" u="none" strike="noStrike">
                          <a:effectLst/>
                        </a:rPr>
                        <a:t>국제회계기준재정위원회</a:t>
                      </a:r>
                      <a:r>
                        <a:rPr lang="en-US" altLang="ko-KR" sz="1300" u="none" strike="noStrike">
                          <a:effectLst/>
                        </a:rPr>
                        <a:t>(IASCF)</a:t>
                      </a:r>
                      <a:r>
                        <a:rPr lang="ko-KR" altLang="en-US" sz="1300" u="none" strike="noStrike">
                          <a:effectLst/>
                        </a:rPr>
                        <a:t>와 저작권 포기 계약 체결</a:t>
                      </a:r>
                      <a:r>
                        <a:rPr lang="en-US" altLang="ko-KR" sz="1300" u="none" strike="noStrike">
                          <a:effectLst/>
                        </a:rPr>
                        <a:t>(9</a:t>
                      </a:r>
                      <a:r>
                        <a:rPr lang="ko-KR" altLang="en-US" sz="1300" u="none" strike="noStrike">
                          <a:effectLst/>
                        </a:rPr>
                        <a:t>월</a:t>
                      </a:r>
                      <a:r>
                        <a:rPr lang="en-US" altLang="ko-KR" sz="1300" u="none" strike="noStrike">
                          <a:effectLst/>
                        </a:rPr>
                        <a:t>)</a:t>
                      </a:r>
                      <a:endParaRPr lang="en-US" altLang="ko-KR" sz="1300" b="0" i="0" u="none" strike="noStrike">
                        <a:solidFill>
                          <a:srgbClr val="000000"/>
                        </a:solidFill>
                        <a:effectLst/>
                        <a:latin typeface="휴먼명조"/>
                        <a:ea typeface="맑은 고딕" panose="020B0503020000020004" pitchFamily="50" charset="-127"/>
                      </a:endParaRPr>
                    </a:p>
                  </a:txBody>
                  <a:tcPr marL="3439" marR="3439" marT="3439" marB="0" anchor="ctr"/>
                </a:tc>
                <a:extLst>
                  <a:ext uri="{0D108BD9-81ED-4DB2-BD59-A6C34878D82A}">
                    <a16:rowId xmlns="" xmlns:a16="http://schemas.microsoft.com/office/drawing/2014/main" val="4068005612"/>
                  </a:ext>
                </a:extLst>
              </a:tr>
              <a:tr h="20110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ko-KR" altLang="en-US" sz="1300" u="none" strike="noStrike">
                          <a:effectLst/>
                        </a:rPr>
                        <a:t>한국채택국제회계기준</a:t>
                      </a:r>
                      <a:r>
                        <a:rPr lang="en-US" altLang="ko-KR" sz="1300" u="none" strike="noStrike">
                          <a:effectLst/>
                        </a:rPr>
                        <a:t>(K-IFRS) </a:t>
                      </a:r>
                      <a:r>
                        <a:rPr lang="ko-KR" altLang="en-US" sz="1300" u="none" strike="noStrike">
                          <a:effectLst/>
                        </a:rPr>
                        <a:t>제정 및 발표</a:t>
                      </a:r>
                      <a:r>
                        <a:rPr lang="en-US" altLang="ko-KR" sz="1300" u="none" strike="noStrike">
                          <a:effectLst/>
                        </a:rPr>
                        <a:t>(12</a:t>
                      </a:r>
                      <a:r>
                        <a:rPr lang="ko-KR" altLang="en-US" sz="1300" u="none" strike="noStrike">
                          <a:effectLst/>
                        </a:rPr>
                        <a:t>월</a:t>
                      </a:r>
                      <a:r>
                        <a:rPr lang="en-US" altLang="ko-KR" sz="1300" u="none" strike="noStrike">
                          <a:effectLst/>
                        </a:rPr>
                        <a:t>)</a:t>
                      </a:r>
                      <a:endParaRPr lang="en-US" altLang="ko-KR" sz="1300" b="0" i="0" u="none" strike="noStrike">
                        <a:solidFill>
                          <a:srgbClr val="000000"/>
                        </a:solidFill>
                        <a:effectLst/>
                        <a:latin typeface="휴먼명조"/>
                        <a:ea typeface="맑은 고딕" panose="020B0503020000020004" pitchFamily="50" charset="-127"/>
                      </a:endParaRPr>
                    </a:p>
                  </a:txBody>
                  <a:tcPr marL="3439" marR="3439" marT="3439" marB="0" anchor="ctr"/>
                </a:tc>
                <a:extLst>
                  <a:ext uri="{0D108BD9-81ED-4DB2-BD59-A6C34878D82A}">
                    <a16:rowId xmlns="" xmlns:a16="http://schemas.microsoft.com/office/drawing/2014/main" val="892150064"/>
                  </a:ext>
                </a:extLst>
              </a:tr>
              <a:tr h="201103">
                <a:tc rowSpan="9">
                  <a:txBody>
                    <a:bodyPr/>
                    <a:lstStyle/>
                    <a:p>
                      <a:pPr algn="ctr" fontAlgn="ctr"/>
                      <a:r>
                        <a:rPr lang="en-US" sz="1300" u="none" strike="noStrike">
                          <a:effectLst/>
                        </a:rPr>
                        <a:t>2008</a:t>
                      </a:r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439" marR="3439" marT="343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ko-KR" sz="1300" u="none" strike="noStrike">
                          <a:effectLst/>
                        </a:rPr>
                        <a:t>IFRS </a:t>
                      </a:r>
                      <a:r>
                        <a:rPr lang="ko-KR" altLang="en-US" sz="1300" u="none" strike="noStrike">
                          <a:effectLst/>
                        </a:rPr>
                        <a:t>국제자문단 구성 및 운영</a:t>
                      </a:r>
                      <a:r>
                        <a:rPr lang="en-US" altLang="ko-KR" sz="1300" u="none" strike="noStrike">
                          <a:effectLst/>
                        </a:rPr>
                        <a:t>(1</a:t>
                      </a:r>
                      <a:r>
                        <a:rPr lang="ko-KR" altLang="en-US" sz="1300" u="none" strike="noStrike">
                          <a:effectLst/>
                        </a:rPr>
                        <a:t>월</a:t>
                      </a:r>
                      <a:r>
                        <a:rPr lang="en-US" altLang="ko-KR" sz="1300" u="none" strike="noStrike">
                          <a:effectLst/>
                        </a:rPr>
                        <a:t>)</a:t>
                      </a:r>
                      <a:endParaRPr lang="ko-KR" altLang="en-US" sz="13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439" marR="3439" marT="3439" marB="0" anchor="ctr"/>
                </a:tc>
                <a:extLst>
                  <a:ext uri="{0D108BD9-81ED-4DB2-BD59-A6C34878D82A}">
                    <a16:rowId xmlns="" xmlns:a16="http://schemas.microsoft.com/office/drawing/2014/main" val="3522821808"/>
                  </a:ext>
                </a:extLst>
              </a:tr>
              <a:tr h="20110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ko-KR" altLang="en-US" sz="1300" u="none" strike="noStrike">
                          <a:effectLst/>
                        </a:rPr>
                        <a:t>회계선진화 추진 기획단 구성 및 운영</a:t>
                      </a:r>
                      <a:r>
                        <a:rPr lang="en-US" altLang="ko-KR" sz="1300" u="none" strike="noStrike">
                          <a:effectLst/>
                        </a:rPr>
                        <a:t>(4~6</a:t>
                      </a:r>
                      <a:r>
                        <a:rPr lang="ko-KR" altLang="en-US" sz="1300" u="none" strike="noStrike">
                          <a:effectLst/>
                        </a:rPr>
                        <a:t>월</a:t>
                      </a:r>
                      <a:r>
                        <a:rPr lang="en-US" altLang="ko-KR" sz="1300" u="none" strike="noStrike">
                          <a:effectLst/>
                        </a:rPr>
                        <a:t>)</a:t>
                      </a:r>
                      <a:endParaRPr lang="en-US" altLang="ko-KR" sz="1300" b="0" i="0" u="none" strike="noStrike">
                        <a:solidFill>
                          <a:srgbClr val="000000"/>
                        </a:solidFill>
                        <a:effectLst/>
                        <a:latin typeface="휴먼명조"/>
                        <a:ea typeface="맑은 고딕" panose="020B0503020000020004" pitchFamily="50" charset="-127"/>
                      </a:endParaRPr>
                    </a:p>
                  </a:txBody>
                  <a:tcPr marL="3439" marR="3439" marT="3439" marB="0" anchor="ctr"/>
                </a:tc>
                <a:extLst>
                  <a:ext uri="{0D108BD9-81ED-4DB2-BD59-A6C34878D82A}">
                    <a16:rowId xmlns="" xmlns:a16="http://schemas.microsoft.com/office/drawing/2014/main" val="1694454475"/>
                  </a:ext>
                </a:extLst>
              </a:tr>
              <a:tr h="20110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ko-KR" sz="1300" u="none" strike="noStrike">
                          <a:effectLst/>
                        </a:rPr>
                        <a:t>IFRS </a:t>
                      </a:r>
                      <a:r>
                        <a:rPr lang="ko-KR" altLang="en-US" sz="1300" u="none" strike="noStrike">
                          <a:effectLst/>
                        </a:rPr>
                        <a:t>홈페이지 구축 및 운영</a:t>
                      </a:r>
                      <a:r>
                        <a:rPr lang="en-US" altLang="ko-KR" sz="1300" u="none" strike="noStrike">
                          <a:effectLst/>
                        </a:rPr>
                        <a:t>(5</a:t>
                      </a:r>
                      <a:r>
                        <a:rPr lang="ko-KR" altLang="en-US" sz="1300" u="none" strike="noStrike">
                          <a:effectLst/>
                        </a:rPr>
                        <a:t>월</a:t>
                      </a:r>
                      <a:r>
                        <a:rPr lang="en-US" altLang="ko-KR" sz="1300" u="none" strike="noStrike">
                          <a:effectLst/>
                        </a:rPr>
                        <a:t>)</a:t>
                      </a:r>
                      <a:endParaRPr lang="ko-KR" altLang="en-US" sz="13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439" marR="3439" marT="3439" marB="0" anchor="ctr"/>
                </a:tc>
                <a:extLst>
                  <a:ext uri="{0D108BD9-81ED-4DB2-BD59-A6C34878D82A}">
                    <a16:rowId xmlns="" xmlns:a16="http://schemas.microsoft.com/office/drawing/2014/main" val="3982548297"/>
                  </a:ext>
                </a:extLst>
              </a:tr>
              <a:tr h="20110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ko-KR" sz="1300" u="none" strike="noStrike">
                          <a:effectLst/>
                        </a:rPr>
                        <a:t>K-IFRS</a:t>
                      </a:r>
                      <a:r>
                        <a:rPr lang="ko-KR" altLang="en-US" sz="1300" u="none" strike="noStrike">
                          <a:effectLst/>
                        </a:rPr>
                        <a:t>의 </a:t>
                      </a:r>
                      <a:r>
                        <a:rPr lang="en-US" altLang="ko-KR" sz="1300" u="none" strike="noStrike">
                          <a:effectLst/>
                        </a:rPr>
                        <a:t>CPA</a:t>
                      </a:r>
                      <a:r>
                        <a:rPr lang="ko-KR" altLang="en-US" sz="1300" u="none" strike="noStrike">
                          <a:effectLst/>
                        </a:rPr>
                        <a:t>시험 출제시기 및 범위 결정</a:t>
                      </a:r>
                      <a:r>
                        <a:rPr lang="en-US" altLang="ko-KR" sz="1300" u="none" strike="noStrike">
                          <a:effectLst/>
                        </a:rPr>
                        <a:t>(6</a:t>
                      </a:r>
                      <a:r>
                        <a:rPr lang="ko-KR" altLang="en-US" sz="1300" u="none" strike="noStrike">
                          <a:effectLst/>
                        </a:rPr>
                        <a:t>월</a:t>
                      </a:r>
                      <a:r>
                        <a:rPr lang="en-US" altLang="ko-KR" sz="1300" u="none" strike="noStrike">
                          <a:effectLst/>
                        </a:rPr>
                        <a:t>)</a:t>
                      </a:r>
                      <a:endParaRPr lang="ko-KR" altLang="en-US" sz="13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439" marR="3439" marT="3439" marB="0" anchor="ctr"/>
                </a:tc>
                <a:extLst>
                  <a:ext uri="{0D108BD9-81ED-4DB2-BD59-A6C34878D82A}">
                    <a16:rowId xmlns="" xmlns:a16="http://schemas.microsoft.com/office/drawing/2014/main" val="2254842535"/>
                  </a:ext>
                </a:extLst>
              </a:tr>
              <a:tr h="20110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ko-KR" sz="1300" u="none" strike="noStrike">
                          <a:effectLst/>
                        </a:rPr>
                        <a:t>IFRS </a:t>
                      </a:r>
                      <a:r>
                        <a:rPr lang="ko-KR" altLang="en-US" sz="1300" u="none" strike="noStrike">
                          <a:effectLst/>
                        </a:rPr>
                        <a:t>도입 영향 사전공시기준 마련</a:t>
                      </a:r>
                      <a:r>
                        <a:rPr lang="en-US" altLang="ko-KR" sz="1300" u="none" strike="noStrike">
                          <a:effectLst/>
                        </a:rPr>
                        <a:t>(7</a:t>
                      </a:r>
                      <a:r>
                        <a:rPr lang="ko-KR" altLang="en-US" sz="1300" u="none" strike="noStrike">
                          <a:effectLst/>
                        </a:rPr>
                        <a:t>월</a:t>
                      </a:r>
                      <a:r>
                        <a:rPr lang="en-US" altLang="ko-KR" sz="1300" u="none" strike="noStrike">
                          <a:effectLst/>
                        </a:rPr>
                        <a:t>)</a:t>
                      </a:r>
                      <a:endParaRPr lang="ko-KR" altLang="en-US" sz="13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439" marR="3439" marT="3439" marB="0" anchor="ctr"/>
                </a:tc>
                <a:extLst>
                  <a:ext uri="{0D108BD9-81ED-4DB2-BD59-A6C34878D82A}">
                    <a16:rowId xmlns="" xmlns:a16="http://schemas.microsoft.com/office/drawing/2014/main" val="634456448"/>
                  </a:ext>
                </a:extLst>
              </a:tr>
              <a:tr h="20110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ko-KR" sz="1300" u="none" strike="noStrike">
                          <a:effectLst/>
                        </a:rPr>
                        <a:t>IFRS </a:t>
                      </a:r>
                      <a:r>
                        <a:rPr lang="ko-KR" altLang="en-US" sz="1300" u="none" strike="noStrike">
                          <a:effectLst/>
                        </a:rPr>
                        <a:t>조기도입 자문 </a:t>
                      </a:r>
                      <a:r>
                        <a:rPr lang="en-US" altLang="ko-KR" sz="1300" u="none" strike="noStrike">
                          <a:effectLst/>
                        </a:rPr>
                        <a:t>TF </a:t>
                      </a:r>
                      <a:r>
                        <a:rPr lang="ko-KR" altLang="en-US" sz="1300" u="none" strike="noStrike">
                          <a:effectLst/>
                        </a:rPr>
                        <a:t>구성 및 운영</a:t>
                      </a:r>
                      <a:r>
                        <a:rPr lang="en-US" altLang="ko-KR" sz="1300" u="none" strike="noStrike">
                          <a:effectLst/>
                        </a:rPr>
                        <a:t>(9</a:t>
                      </a:r>
                      <a:r>
                        <a:rPr lang="ko-KR" altLang="en-US" sz="1300" u="none" strike="noStrike">
                          <a:effectLst/>
                        </a:rPr>
                        <a:t>월</a:t>
                      </a:r>
                      <a:r>
                        <a:rPr lang="en-US" altLang="ko-KR" sz="1300" u="none" strike="noStrike">
                          <a:effectLst/>
                        </a:rPr>
                        <a:t>)</a:t>
                      </a:r>
                      <a:endParaRPr lang="ko-KR" altLang="en-US" sz="13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439" marR="3439" marT="3439" marB="0" anchor="ctr"/>
                </a:tc>
                <a:extLst>
                  <a:ext uri="{0D108BD9-81ED-4DB2-BD59-A6C34878D82A}">
                    <a16:rowId xmlns="" xmlns:a16="http://schemas.microsoft.com/office/drawing/2014/main" val="1125943778"/>
                  </a:ext>
                </a:extLst>
              </a:tr>
              <a:tr h="20110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ko-KR" altLang="en-US" sz="1300" u="none" strike="noStrike">
                          <a:effectLst/>
                        </a:rPr>
                        <a:t>유럽위원회</a:t>
                      </a:r>
                      <a:r>
                        <a:rPr lang="en-US" altLang="ko-KR" sz="1300" u="none" strike="noStrike">
                          <a:effectLst/>
                        </a:rPr>
                        <a:t>(EC), K-GAAP</a:t>
                      </a:r>
                      <a:r>
                        <a:rPr lang="ko-KR" altLang="en-US" sz="1300" u="none" strike="noStrike">
                          <a:effectLst/>
                        </a:rPr>
                        <a:t>의 </a:t>
                      </a:r>
                      <a:r>
                        <a:rPr lang="en-US" altLang="ko-KR" sz="1300" u="none" strike="noStrike">
                          <a:effectLst/>
                        </a:rPr>
                        <a:t>IFRS </a:t>
                      </a:r>
                      <a:r>
                        <a:rPr lang="ko-KR" altLang="en-US" sz="1300" u="none" strike="noStrike">
                          <a:effectLst/>
                        </a:rPr>
                        <a:t>동등성 인정</a:t>
                      </a:r>
                      <a:r>
                        <a:rPr lang="en-US" altLang="ko-KR" sz="1300" u="none" strike="noStrike">
                          <a:effectLst/>
                        </a:rPr>
                        <a:t>(12</a:t>
                      </a:r>
                      <a:r>
                        <a:rPr lang="ko-KR" altLang="en-US" sz="1300" u="none" strike="noStrike">
                          <a:effectLst/>
                        </a:rPr>
                        <a:t>월</a:t>
                      </a:r>
                      <a:r>
                        <a:rPr lang="en-US" altLang="ko-KR" sz="1300" u="none" strike="noStrike">
                          <a:effectLst/>
                        </a:rPr>
                        <a:t>)</a:t>
                      </a:r>
                      <a:endParaRPr lang="en-US" altLang="ko-KR" sz="1300" b="0" i="0" u="none" strike="noStrike">
                        <a:solidFill>
                          <a:srgbClr val="000000"/>
                        </a:solidFill>
                        <a:effectLst/>
                        <a:latin typeface="휴먼명조"/>
                        <a:ea typeface="맑은 고딕" panose="020B0503020000020004" pitchFamily="50" charset="-127"/>
                      </a:endParaRPr>
                    </a:p>
                  </a:txBody>
                  <a:tcPr marL="3439" marR="3439" marT="3439" marB="0" anchor="ctr"/>
                </a:tc>
                <a:extLst>
                  <a:ext uri="{0D108BD9-81ED-4DB2-BD59-A6C34878D82A}">
                    <a16:rowId xmlns="" xmlns:a16="http://schemas.microsoft.com/office/drawing/2014/main" val="2594994"/>
                  </a:ext>
                </a:extLst>
              </a:tr>
              <a:tr h="20110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ko-KR" sz="1300" u="none" strike="noStrike">
                          <a:effectLst/>
                        </a:rPr>
                        <a:t>IFRS </a:t>
                      </a:r>
                      <a:r>
                        <a:rPr lang="ko-KR" altLang="en-US" sz="1300" u="none" strike="noStrike">
                          <a:effectLst/>
                        </a:rPr>
                        <a:t>적용 실무지침 번역</a:t>
                      </a:r>
                      <a:r>
                        <a:rPr lang="en-US" altLang="ko-KR" sz="1300" u="none" strike="noStrike">
                          <a:effectLst/>
                        </a:rPr>
                        <a:t>·</a:t>
                      </a:r>
                      <a:r>
                        <a:rPr lang="ko-KR" altLang="en-US" sz="1300" u="none" strike="noStrike">
                          <a:effectLst/>
                        </a:rPr>
                        <a:t>공표</a:t>
                      </a:r>
                      <a:r>
                        <a:rPr lang="en-US" altLang="ko-KR" sz="1300" u="none" strike="noStrike">
                          <a:effectLst/>
                        </a:rPr>
                        <a:t>(12</a:t>
                      </a:r>
                      <a:r>
                        <a:rPr lang="ko-KR" altLang="en-US" sz="1300" u="none" strike="noStrike">
                          <a:effectLst/>
                        </a:rPr>
                        <a:t>월</a:t>
                      </a:r>
                      <a:r>
                        <a:rPr lang="en-US" altLang="ko-KR" sz="1300" u="none" strike="noStrike">
                          <a:effectLst/>
                        </a:rPr>
                        <a:t>)</a:t>
                      </a:r>
                      <a:endParaRPr lang="ko-KR" altLang="en-US" sz="13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439" marR="3439" marT="3439" marB="0" anchor="ctr"/>
                </a:tc>
                <a:extLst>
                  <a:ext uri="{0D108BD9-81ED-4DB2-BD59-A6C34878D82A}">
                    <a16:rowId xmlns="" xmlns:a16="http://schemas.microsoft.com/office/drawing/2014/main" val="309951059"/>
                  </a:ext>
                </a:extLst>
              </a:tr>
              <a:tr h="20110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ko-KR" altLang="en-US" sz="1300" u="none" strike="noStrike" dirty="0">
                          <a:effectLst/>
                        </a:rPr>
                        <a:t>외부감사인의 </a:t>
                      </a:r>
                      <a:r>
                        <a:rPr lang="en-US" altLang="ko-KR" sz="1300" u="none" strike="noStrike" dirty="0">
                          <a:effectLst/>
                        </a:rPr>
                        <a:t>IFRS </a:t>
                      </a:r>
                      <a:r>
                        <a:rPr lang="ko-KR" altLang="en-US" sz="1300" u="none" strike="noStrike" dirty="0">
                          <a:effectLst/>
                        </a:rPr>
                        <a:t>도입용역 관련 가이드라인 마련</a:t>
                      </a:r>
                      <a:r>
                        <a:rPr lang="en-US" altLang="ko-KR" sz="1300" u="none" strike="noStrike" dirty="0">
                          <a:effectLst/>
                        </a:rPr>
                        <a:t>(12</a:t>
                      </a:r>
                      <a:r>
                        <a:rPr lang="ko-KR" altLang="en-US" sz="1300" u="none" strike="noStrike" dirty="0">
                          <a:effectLst/>
                        </a:rPr>
                        <a:t>월</a:t>
                      </a:r>
                      <a:r>
                        <a:rPr lang="en-US" altLang="ko-KR" sz="1300" u="none" strike="noStrike" dirty="0">
                          <a:effectLst/>
                        </a:rPr>
                        <a:t>)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휴먼명조"/>
                        <a:ea typeface="맑은 고딕" panose="020B0503020000020004" pitchFamily="50" charset="-127"/>
                      </a:endParaRPr>
                    </a:p>
                  </a:txBody>
                  <a:tcPr marL="3439" marR="3439" marT="3439" marB="0" anchor="ctr"/>
                </a:tc>
                <a:extLst>
                  <a:ext uri="{0D108BD9-81ED-4DB2-BD59-A6C34878D82A}">
                    <a16:rowId xmlns="" xmlns:a16="http://schemas.microsoft.com/office/drawing/2014/main" val="1686921121"/>
                  </a:ext>
                </a:extLst>
              </a:tr>
              <a:tr h="201103">
                <a:tc rowSpan="9">
                  <a:txBody>
                    <a:bodyPr/>
                    <a:lstStyle/>
                    <a:p>
                      <a:pPr algn="ctr" fontAlgn="ctr"/>
                      <a:r>
                        <a:rPr lang="en-US" sz="1300" u="none" strike="noStrike">
                          <a:effectLst/>
                        </a:rPr>
                        <a:t>2009</a:t>
                      </a:r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439" marR="3439" marT="343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ko-KR" sz="1300" u="none" strike="noStrike">
                          <a:effectLst/>
                        </a:rPr>
                        <a:t>IFRS </a:t>
                      </a:r>
                      <a:r>
                        <a:rPr lang="ko-KR" altLang="en-US" sz="1300" u="none" strike="noStrike">
                          <a:effectLst/>
                        </a:rPr>
                        <a:t>도입관련 기업 및 회계법인에 대한 설문조사 실시</a:t>
                      </a:r>
                      <a:r>
                        <a:rPr lang="en-US" altLang="ko-KR" sz="1300" u="none" strike="noStrike">
                          <a:effectLst/>
                        </a:rPr>
                        <a:t>(1</a:t>
                      </a:r>
                      <a:r>
                        <a:rPr lang="ko-KR" altLang="en-US" sz="1300" u="none" strike="noStrike">
                          <a:effectLst/>
                        </a:rPr>
                        <a:t>월</a:t>
                      </a:r>
                      <a:r>
                        <a:rPr lang="en-US" altLang="ko-KR" sz="1300" u="none" strike="noStrike">
                          <a:effectLst/>
                        </a:rPr>
                        <a:t>, 6</a:t>
                      </a:r>
                      <a:r>
                        <a:rPr lang="ko-KR" altLang="en-US" sz="1300" u="none" strike="noStrike">
                          <a:effectLst/>
                        </a:rPr>
                        <a:t>월</a:t>
                      </a:r>
                      <a:r>
                        <a:rPr lang="en-US" altLang="ko-KR" sz="1300" u="none" strike="noStrike">
                          <a:effectLst/>
                        </a:rPr>
                        <a:t>)</a:t>
                      </a:r>
                      <a:endParaRPr lang="ko-KR" altLang="en-US" sz="13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439" marR="3439" marT="3439" marB="0" anchor="ctr"/>
                </a:tc>
                <a:extLst>
                  <a:ext uri="{0D108BD9-81ED-4DB2-BD59-A6C34878D82A}">
                    <a16:rowId xmlns="" xmlns:a16="http://schemas.microsoft.com/office/drawing/2014/main" val="4091137345"/>
                  </a:ext>
                </a:extLst>
              </a:tr>
              <a:tr h="20110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ko-KR" sz="1300" u="none" strike="noStrike">
                          <a:effectLst/>
                        </a:rPr>
                        <a:t>IFRS </a:t>
                      </a:r>
                      <a:r>
                        <a:rPr lang="ko-KR" altLang="en-US" sz="1300" u="none" strike="noStrike">
                          <a:effectLst/>
                        </a:rPr>
                        <a:t>도입관련 법령</a:t>
                      </a:r>
                      <a:r>
                        <a:rPr lang="en-US" altLang="ko-KR" sz="1300" u="none" strike="noStrike">
                          <a:effectLst/>
                        </a:rPr>
                        <a:t>(</a:t>
                      </a:r>
                      <a:r>
                        <a:rPr lang="ko-KR" altLang="en-US" sz="1300" u="none" strike="noStrike">
                          <a:effectLst/>
                        </a:rPr>
                        <a:t>외감법</a:t>
                      </a:r>
                      <a:r>
                        <a:rPr lang="en-US" altLang="ko-KR" sz="1300" u="none" strike="noStrike">
                          <a:effectLst/>
                        </a:rPr>
                        <a:t>, </a:t>
                      </a:r>
                      <a:r>
                        <a:rPr lang="ko-KR" altLang="en-US" sz="1300" u="none" strike="noStrike">
                          <a:effectLst/>
                        </a:rPr>
                        <a:t>자본시장법</a:t>
                      </a:r>
                      <a:r>
                        <a:rPr lang="en-US" altLang="ko-KR" sz="1300" u="none" strike="noStrike">
                          <a:effectLst/>
                        </a:rPr>
                        <a:t>) </a:t>
                      </a:r>
                      <a:r>
                        <a:rPr lang="ko-KR" altLang="en-US" sz="1300" u="none" strike="noStrike">
                          <a:effectLst/>
                        </a:rPr>
                        <a:t>제</a:t>
                      </a:r>
                      <a:r>
                        <a:rPr lang="en-US" altLang="ko-KR" sz="1300" u="none" strike="noStrike">
                          <a:effectLst/>
                        </a:rPr>
                        <a:t>·</a:t>
                      </a:r>
                      <a:r>
                        <a:rPr lang="ko-KR" altLang="en-US" sz="1300" u="none" strike="noStrike">
                          <a:effectLst/>
                        </a:rPr>
                        <a:t>개정 완료</a:t>
                      </a:r>
                      <a:r>
                        <a:rPr lang="en-US" altLang="ko-KR" sz="1300" u="none" strike="noStrike">
                          <a:effectLst/>
                        </a:rPr>
                        <a:t>(2</a:t>
                      </a:r>
                      <a:r>
                        <a:rPr lang="ko-KR" altLang="en-US" sz="1300" u="none" strike="noStrike">
                          <a:effectLst/>
                        </a:rPr>
                        <a:t>월</a:t>
                      </a:r>
                      <a:r>
                        <a:rPr lang="en-US" altLang="ko-KR" sz="1300" u="none" strike="noStrike">
                          <a:effectLst/>
                        </a:rPr>
                        <a:t>)</a:t>
                      </a:r>
                      <a:endParaRPr lang="ko-KR" altLang="en-US" sz="13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439" marR="3439" marT="3439" marB="0" anchor="ctr"/>
                </a:tc>
                <a:extLst>
                  <a:ext uri="{0D108BD9-81ED-4DB2-BD59-A6C34878D82A}">
                    <a16:rowId xmlns="" xmlns:a16="http://schemas.microsoft.com/office/drawing/2014/main" val="764963971"/>
                  </a:ext>
                </a:extLst>
              </a:tr>
              <a:tr h="20110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ko-KR" sz="1300" u="none" strike="noStrike">
                          <a:effectLst/>
                        </a:rPr>
                        <a:t>IFRS </a:t>
                      </a:r>
                      <a:r>
                        <a:rPr lang="ko-KR" altLang="en-US" sz="1300" u="none" strike="noStrike">
                          <a:effectLst/>
                        </a:rPr>
                        <a:t>관련 기업 공시서식 개정</a:t>
                      </a:r>
                      <a:r>
                        <a:rPr lang="en-US" altLang="ko-KR" sz="1300" u="none" strike="noStrike">
                          <a:effectLst/>
                        </a:rPr>
                        <a:t>(2</a:t>
                      </a:r>
                      <a:r>
                        <a:rPr lang="ko-KR" altLang="en-US" sz="1300" u="none" strike="noStrike">
                          <a:effectLst/>
                        </a:rPr>
                        <a:t>월</a:t>
                      </a:r>
                      <a:r>
                        <a:rPr lang="en-US" altLang="ko-KR" sz="1300" u="none" strike="noStrike">
                          <a:effectLst/>
                        </a:rPr>
                        <a:t>)</a:t>
                      </a:r>
                      <a:endParaRPr lang="ko-KR" altLang="en-US" sz="13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439" marR="3439" marT="3439" marB="0" anchor="ctr"/>
                </a:tc>
                <a:extLst>
                  <a:ext uri="{0D108BD9-81ED-4DB2-BD59-A6C34878D82A}">
                    <a16:rowId xmlns="" xmlns:a16="http://schemas.microsoft.com/office/drawing/2014/main" val="1640828781"/>
                  </a:ext>
                </a:extLst>
              </a:tr>
              <a:tr h="20110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ko-KR" sz="1300" u="none" strike="noStrike">
                          <a:effectLst/>
                        </a:rPr>
                        <a:t>IFRS </a:t>
                      </a:r>
                      <a:r>
                        <a:rPr lang="ko-KR" altLang="en-US" sz="1300" u="none" strike="noStrike">
                          <a:effectLst/>
                        </a:rPr>
                        <a:t>도입 준비관련 회계법인 사업보고서 서식 개정</a:t>
                      </a:r>
                      <a:r>
                        <a:rPr lang="en-US" altLang="ko-KR" sz="1300" u="none" strike="noStrike">
                          <a:effectLst/>
                        </a:rPr>
                        <a:t>(6</a:t>
                      </a:r>
                      <a:r>
                        <a:rPr lang="ko-KR" altLang="en-US" sz="1300" u="none" strike="noStrike">
                          <a:effectLst/>
                        </a:rPr>
                        <a:t>월</a:t>
                      </a:r>
                      <a:r>
                        <a:rPr lang="en-US" altLang="ko-KR" sz="1300" u="none" strike="noStrike">
                          <a:effectLst/>
                        </a:rPr>
                        <a:t>)</a:t>
                      </a:r>
                      <a:endParaRPr lang="ko-KR" altLang="en-US" sz="13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439" marR="3439" marT="3439" marB="0" anchor="ctr"/>
                </a:tc>
                <a:extLst>
                  <a:ext uri="{0D108BD9-81ED-4DB2-BD59-A6C34878D82A}">
                    <a16:rowId xmlns="" xmlns:a16="http://schemas.microsoft.com/office/drawing/2014/main" val="3229521248"/>
                  </a:ext>
                </a:extLst>
              </a:tr>
              <a:tr h="20110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ko-KR" sz="1300" u="none" strike="noStrike">
                          <a:effectLst/>
                        </a:rPr>
                        <a:t>2009</a:t>
                      </a:r>
                      <a:r>
                        <a:rPr lang="ko-KR" altLang="en-US" sz="1300" u="none" strike="noStrike">
                          <a:effectLst/>
                        </a:rPr>
                        <a:t>년 조기적용기업 최초 재무제표 공시</a:t>
                      </a:r>
                      <a:r>
                        <a:rPr lang="en-US" altLang="ko-KR" sz="1300" u="none" strike="noStrike">
                          <a:effectLst/>
                        </a:rPr>
                        <a:t>(1</a:t>
                      </a:r>
                      <a:r>
                        <a:rPr lang="ko-KR" altLang="en-US" sz="1300" u="none" strike="noStrike">
                          <a:effectLst/>
                        </a:rPr>
                        <a:t>분기 </a:t>
                      </a:r>
                      <a:r>
                        <a:rPr lang="en-US" altLang="ko-KR" sz="1300" u="none" strike="noStrike">
                          <a:effectLst/>
                        </a:rPr>
                        <a:t>F/S, 5</a:t>
                      </a:r>
                      <a:r>
                        <a:rPr lang="ko-KR" altLang="en-US" sz="1300" u="none" strike="noStrike">
                          <a:effectLst/>
                        </a:rPr>
                        <a:t>월</a:t>
                      </a:r>
                      <a:r>
                        <a:rPr lang="en-US" altLang="ko-KR" sz="1300" u="none" strike="noStrike">
                          <a:effectLst/>
                        </a:rPr>
                        <a:t>)</a:t>
                      </a:r>
                      <a:endParaRPr lang="ko-KR" altLang="en-US" sz="13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439" marR="3439" marT="3439" marB="0" anchor="ctr"/>
                </a:tc>
                <a:extLst>
                  <a:ext uri="{0D108BD9-81ED-4DB2-BD59-A6C34878D82A}">
                    <a16:rowId xmlns="" xmlns:a16="http://schemas.microsoft.com/office/drawing/2014/main" val="3064242119"/>
                  </a:ext>
                </a:extLst>
              </a:tr>
              <a:tr h="20110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ko-KR" sz="1300" u="none" strike="noStrike">
                          <a:effectLst/>
                        </a:rPr>
                        <a:t>IFRS </a:t>
                      </a:r>
                      <a:r>
                        <a:rPr lang="ko-KR" altLang="en-US" sz="1300" u="none" strike="noStrike">
                          <a:effectLst/>
                        </a:rPr>
                        <a:t>사전공시사항 점검을 통한 기업 준비실태 점검</a:t>
                      </a:r>
                      <a:r>
                        <a:rPr lang="en-US" altLang="ko-KR" sz="1300" u="none" strike="noStrike">
                          <a:effectLst/>
                        </a:rPr>
                        <a:t>(6</a:t>
                      </a:r>
                      <a:r>
                        <a:rPr lang="ko-KR" altLang="en-US" sz="1300" u="none" strike="noStrike">
                          <a:effectLst/>
                        </a:rPr>
                        <a:t>월</a:t>
                      </a:r>
                      <a:r>
                        <a:rPr lang="en-US" altLang="ko-KR" sz="1300" u="none" strike="noStrike">
                          <a:effectLst/>
                        </a:rPr>
                        <a:t>, 9</a:t>
                      </a:r>
                      <a:r>
                        <a:rPr lang="ko-KR" altLang="en-US" sz="1300" u="none" strike="noStrike">
                          <a:effectLst/>
                        </a:rPr>
                        <a:t>월</a:t>
                      </a:r>
                      <a:r>
                        <a:rPr lang="en-US" altLang="ko-KR" sz="1300" u="none" strike="noStrike">
                          <a:effectLst/>
                        </a:rPr>
                        <a:t>)</a:t>
                      </a:r>
                      <a:endParaRPr lang="ko-KR" altLang="en-US" sz="13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439" marR="3439" marT="3439" marB="0" anchor="ctr"/>
                </a:tc>
                <a:extLst>
                  <a:ext uri="{0D108BD9-81ED-4DB2-BD59-A6C34878D82A}">
                    <a16:rowId xmlns="" xmlns:a16="http://schemas.microsoft.com/office/drawing/2014/main" val="3878081343"/>
                  </a:ext>
                </a:extLst>
              </a:tr>
              <a:tr h="20110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ko-KR" altLang="en-US" sz="1300" u="none" strike="noStrike">
                          <a:effectLst/>
                        </a:rPr>
                        <a:t>중소기업의 </a:t>
                      </a:r>
                      <a:r>
                        <a:rPr lang="en-US" altLang="ko-KR" sz="1300" u="none" strike="noStrike">
                          <a:effectLst/>
                        </a:rPr>
                        <a:t>IFRS </a:t>
                      </a:r>
                      <a:r>
                        <a:rPr lang="ko-KR" altLang="en-US" sz="1300" u="none" strike="noStrike">
                          <a:effectLst/>
                        </a:rPr>
                        <a:t>도입 비용 등에 대한 실증분석 실시</a:t>
                      </a:r>
                      <a:r>
                        <a:rPr lang="en-US" altLang="ko-KR" sz="1300" u="none" strike="noStrike">
                          <a:effectLst/>
                        </a:rPr>
                        <a:t>(10</a:t>
                      </a:r>
                      <a:r>
                        <a:rPr lang="ko-KR" altLang="en-US" sz="1300" u="none" strike="noStrike">
                          <a:effectLst/>
                        </a:rPr>
                        <a:t>월</a:t>
                      </a:r>
                      <a:r>
                        <a:rPr lang="en-US" altLang="ko-KR" sz="1300" u="none" strike="noStrike">
                          <a:effectLst/>
                        </a:rPr>
                        <a:t>)</a:t>
                      </a:r>
                      <a:endParaRPr lang="en-US" altLang="ko-KR" sz="1300" b="0" i="0" u="none" strike="noStrike">
                        <a:solidFill>
                          <a:srgbClr val="000000"/>
                        </a:solidFill>
                        <a:effectLst/>
                        <a:latin typeface="휴먼명조"/>
                        <a:ea typeface="맑은 고딕" panose="020B0503020000020004" pitchFamily="50" charset="-127"/>
                      </a:endParaRPr>
                    </a:p>
                  </a:txBody>
                  <a:tcPr marL="3439" marR="3439" marT="3439" marB="0" anchor="ctr"/>
                </a:tc>
                <a:extLst>
                  <a:ext uri="{0D108BD9-81ED-4DB2-BD59-A6C34878D82A}">
                    <a16:rowId xmlns="" xmlns:a16="http://schemas.microsoft.com/office/drawing/2014/main" val="3546038186"/>
                  </a:ext>
                </a:extLst>
              </a:tr>
              <a:tr h="20110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ko-KR" altLang="en-US" sz="1300" u="none" strike="noStrike">
                          <a:effectLst/>
                        </a:rPr>
                        <a:t>비상장기업을 위한 일반기업회계기준 제정</a:t>
                      </a:r>
                      <a:endParaRPr lang="ko-KR" altLang="en-US" sz="1300" b="0" i="0" u="none" strike="noStrike">
                        <a:solidFill>
                          <a:srgbClr val="000000"/>
                        </a:solidFill>
                        <a:effectLst/>
                        <a:latin typeface="휴먼명조"/>
                        <a:ea typeface="맑은 고딕" panose="020B0503020000020004" pitchFamily="50" charset="-127"/>
                      </a:endParaRPr>
                    </a:p>
                  </a:txBody>
                  <a:tcPr marL="3439" marR="3439" marT="3439" marB="0" anchor="ctr"/>
                </a:tc>
                <a:extLst>
                  <a:ext uri="{0D108BD9-81ED-4DB2-BD59-A6C34878D82A}">
                    <a16:rowId xmlns="" xmlns:a16="http://schemas.microsoft.com/office/drawing/2014/main" val="685534521"/>
                  </a:ext>
                </a:extLst>
              </a:tr>
              <a:tr h="20110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ko-KR" sz="1300" u="none" strike="noStrike">
                          <a:effectLst/>
                        </a:rPr>
                        <a:t>IFRS </a:t>
                      </a:r>
                      <a:r>
                        <a:rPr lang="ko-KR" altLang="en-US" sz="1300" u="none" strike="noStrike">
                          <a:effectLst/>
                        </a:rPr>
                        <a:t>체제에서의 질의회신 운영방안 마련</a:t>
                      </a:r>
                      <a:endParaRPr lang="ko-KR" altLang="en-US" sz="13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439" marR="3439" marT="3439" marB="0" anchor="ctr"/>
                </a:tc>
                <a:extLst>
                  <a:ext uri="{0D108BD9-81ED-4DB2-BD59-A6C34878D82A}">
                    <a16:rowId xmlns="" xmlns:a16="http://schemas.microsoft.com/office/drawing/2014/main" val="1236500605"/>
                  </a:ext>
                </a:extLst>
              </a:tr>
              <a:tr h="20110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u="none" strike="noStrike">
                          <a:effectLst/>
                        </a:rPr>
                        <a:t>2010</a:t>
                      </a:r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439" marR="3439" marT="343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ko-KR" sz="1300" u="none" strike="noStrike">
                          <a:effectLst/>
                        </a:rPr>
                        <a:t>2010</a:t>
                      </a:r>
                      <a:r>
                        <a:rPr lang="ko-KR" altLang="en-US" sz="1300" u="none" strike="noStrike">
                          <a:effectLst/>
                        </a:rPr>
                        <a:t>년 조기적용기업 최초 재무제표 공시</a:t>
                      </a:r>
                      <a:endParaRPr lang="ko-KR" altLang="en-US" sz="13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439" marR="3439" marT="3439" marB="0" anchor="ctr"/>
                </a:tc>
                <a:extLst>
                  <a:ext uri="{0D108BD9-81ED-4DB2-BD59-A6C34878D82A}">
                    <a16:rowId xmlns="" xmlns:a16="http://schemas.microsoft.com/office/drawing/2014/main" val="3043041711"/>
                  </a:ext>
                </a:extLst>
              </a:tr>
              <a:tr h="201103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300" u="none" strike="noStrike">
                          <a:effectLst/>
                        </a:rPr>
                        <a:t>2011</a:t>
                      </a:r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439" marR="3439" marT="343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ko-KR" sz="1300" u="none" strike="noStrike">
                          <a:effectLst/>
                        </a:rPr>
                        <a:t>2011</a:t>
                      </a:r>
                      <a:r>
                        <a:rPr lang="ko-KR" altLang="en-US" sz="1300" u="none" strike="noStrike">
                          <a:effectLst/>
                        </a:rPr>
                        <a:t>년 의무적용기업 최초 재무제표 공시</a:t>
                      </a:r>
                      <a:r>
                        <a:rPr lang="en-US" altLang="ko-KR" sz="1300" u="none" strike="noStrike">
                          <a:effectLst/>
                        </a:rPr>
                        <a:t>(1</a:t>
                      </a:r>
                      <a:r>
                        <a:rPr lang="ko-KR" altLang="en-US" sz="1300" u="none" strike="noStrike">
                          <a:effectLst/>
                        </a:rPr>
                        <a:t>분기 </a:t>
                      </a:r>
                      <a:r>
                        <a:rPr lang="en-US" altLang="ko-KR" sz="1300" u="none" strike="noStrike">
                          <a:effectLst/>
                        </a:rPr>
                        <a:t>F/S</a:t>
                      </a:r>
                      <a:r>
                        <a:rPr lang="ko-KR" altLang="en-US" sz="1300" u="none" strike="noStrike">
                          <a:effectLst/>
                        </a:rPr>
                        <a:t>는 </a:t>
                      </a:r>
                      <a:r>
                        <a:rPr lang="en-US" altLang="ko-KR" sz="1300" u="none" strike="noStrike">
                          <a:effectLst/>
                        </a:rPr>
                        <a:t>5</a:t>
                      </a:r>
                      <a:r>
                        <a:rPr lang="ko-KR" altLang="en-US" sz="1300" u="none" strike="noStrike">
                          <a:effectLst/>
                        </a:rPr>
                        <a:t>월</a:t>
                      </a:r>
                      <a:r>
                        <a:rPr lang="en-US" altLang="ko-KR" sz="1300" u="none" strike="noStrike">
                          <a:effectLst/>
                        </a:rPr>
                        <a:t>)</a:t>
                      </a:r>
                      <a:endParaRPr lang="ko-KR" altLang="en-US" sz="13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439" marR="3439" marT="3439" marB="0" anchor="ctr"/>
                </a:tc>
                <a:extLst>
                  <a:ext uri="{0D108BD9-81ED-4DB2-BD59-A6C34878D82A}">
                    <a16:rowId xmlns="" xmlns:a16="http://schemas.microsoft.com/office/drawing/2014/main" val="1948707885"/>
                  </a:ext>
                </a:extLst>
              </a:tr>
              <a:tr h="20110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ko-KR" altLang="en-US" sz="1300" u="none" strike="noStrike">
                          <a:effectLst/>
                        </a:rPr>
                        <a:t>비상장기업의 일반기업회계기준 적용 개시</a:t>
                      </a:r>
                      <a:endParaRPr lang="ko-KR" altLang="en-US" sz="1300" b="0" i="0" u="none" strike="noStrike">
                        <a:solidFill>
                          <a:srgbClr val="000000"/>
                        </a:solidFill>
                        <a:effectLst/>
                        <a:latin typeface="휴먼명조"/>
                        <a:ea typeface="맑은 고딕" panose="020B0503020000020004" pitchFamily="50" charset="-127"/>
                      </a:endParaRPr>
                    </a:p>
                  </a:txBody>
                  <a:tcPr marL="3439" marR="3439" marT="3439" marB="0" anchor="ctr"/>
                </a:tc>
                <a:extLst>
                  <a:ext uri="{0D108BD9-81ED-4DB2-BD59-A6C34878D82A}">
                    <a16:rowId xmlns="" xmlns:a16="http://schemas.microsoft.com/office/drawing/2014/main" val="4134788538"/>
                  </a:ext>
                </a:extLst>
              </a:tr>
              <a:tr h="20110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ko-KR" altLang="en-US" sz="1300" u="none" strike="noStrike">
                          <a:effectLst/>
                        </a:rPr>
                        <a:t>자산 </a:t>
                      </a:r>
                      <a:r>
                        <a:rPr lang="en-US" altLang="ko-KR" sz="1300" u="none" strike="noStrike">
                          <a:effectLst/>
                        </a:rPr>
                        <a:t>2</a:t>
                      </a:r>
                      <a:r>
                        <a:rPr lang="ko-KR" altLang="en-US" sz="1300" u="none" strike="noStrike">
                          <a:effectLst/>
                        </a:rPr>
                        <a:t>조원 이상 상장기업 분ㆍ반기 연결재무제표 공시</a:t>
                      </a:r>
                      <a:endParaRPr lang="ko-KR" altLang="en-US" sz="1300" b="0" i="0" u="none" strike="noStrike">
                        <a:solidFill>
                          <a:srgbClr val="000000"/>
                        </a:solidFill>
                        <a:effectLst/>
                        <a:latin typeface="휴먼명조"/>
                        <a:ea typeface="맑은 고딕" panose="020B0503020000020004" pitchFamily="50" charset="-127"/>
                      </a:endParaRPr>
                    </a:p>
                  </a:txBody>
                  <a:tcPr marL="3439" marR="3439" marT="3439" marB="0" anchor="ctr"/>
                </a:tc>
                <a:extLst>
                  <a:ext uri="{0D108BD9-81ED-4DB2-BD59-A6C34878D82A}">
                    <a16:rowId xmlns="" xmlns:a16="http://schemas.microsoft.com/office/drawing/2014/main" val="4169540184"/>
                  </a:ext>
                </a:extLst>
              </a:tr>
              <a:tr h="20110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u="none" strike="noStrike">
                          <a:effectLst/>
                        </a:rPr>
                        <a:t>2012</a:t>
                      </a:r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439" marR="3439" marT="343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ko-KR" sz="1300" u="none" strike="noStrike">
                          <a:effectLst/>
                        </a:rPr>
                        <a:t>IFRS </a:t>
                      </a:r>
                      <a:r>
                        <a:rPr lang="ko-KR" altLang="en-US" sz="1300" u="none" strike="noStrike">
                          <a:effectLst/>
                        </a:rPr>
                        <a:t>재무제표의 적용사례 및 적용 유의점 분석 후 제도적 보완</a:t>
                      </a:r>
                      <a:endParaRPr lang="ko-KR" altLang="en-US" sz="13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439" marR="3439" marT="3439" marB="0" anchor="ctr"/>
                </a:tc>
                <a:extLst>
                  <a:ext uri="{0D108BD9-81ED-4DB2-BD59-A6C34878D82A}">
                    <a16:rowId xmlns="" xmlns:a16="http://schemas.microsoft.com/office/drawing/2014/main" val="1906204153"/>
                  </a:ext>
                </a:extLst>
              </a:tr>
              <a:tr h="20110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u="none" strike="noStrike">
                          <a:effectLst/>
                        </a:rPr>
                        <a:t>2013</a:t>
                      </a:r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439" marR="3439" marT="343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ko-KR" altLang="en-US" sz="1300" u="none" strike="noStrike" dirty="0">
                          <a:effectLst/>
                        </a:rPr>
                        <a:t>자산 </a:t>
                      </a:r>
                      <a:r>
                        <a:rPr lang="en-US" altLang="ko-KR" sz="1300" u="none" strike="noStrike" dirty="0">
                          <a:effectLst/>
                        </a:rPr>
                        <a:t>2</a:t>
                      </a:r>
                      <a:r>
                        <a:rPr lang="ko-KR" altLang="en-US" sz="1300" u="none" strike="noStrike" dirty="0">
                          <a:effectLst/>
                        </a:rPr>
                        <a:t>조원 미만 상장기업 </a:t>
                      </a:r>
                      <a:r>
                        <a:rPr lang="ko-KR" altLang="en-US" sz="1300" u="none" strike="noStrike" dirty="0" err="1">
                          <a:effectLst/>
                        </a:rPr>
                        <a:t>분ㆍ반기</a:t>
                      </a:r>
                      <a:r>
                        <a:rPr lang="ko-KR" altLang="en-US" sz="1300" u="none" strike="noStrike" dirty="0">
                          <a:effectLst/>
                        </a:rPr>
                        <a:t> 연결재무제표 공시</a:t>
                      </a:r>
                      <a:endParaRPr lang="ko-KR" alt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휴먼명조"/>
                        <a:ea typeface="맑은 고딕" panose="020B0503020000020004" pitchFamily="50" charset="-127"/>
                      </a:endParaRPr>
                    </a:p>
                  </a:txBody>
                  <a:tcPr marL="3439" marR="3439" marT="3439" marB="0" anchor="ctr"/>
                </a:tc>
                <a:extLst>
                  <a:ext uri="{0D108BD9-81ED-4DB2-BD59-A6C34878D82A}">
                    <a16:rowId xmlns="" xmlns:a16="http://schemas.microsoft.com/office/drawing/2014/main" val="8722084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8838733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36476" y="123758"/>
            <a:ext cx="88761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Ⅱ</a:t>
            </a:r>
            <a:r>
              <a:rPr lang="en-US" altLang="ko-KR" sz="28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. </a:t>
            </a:r>
            <a:r>
              <a:rPr lang="ko-KR" altLang="en-US" sz="28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국제회계기준 도입 당시의 기대와 우려 </a:t>
            </a:r>
            <a:r>
              <a:rPr lang="en-US" altLang="ko-KR" sz="28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(Questions)</a:t>
            </a:r>
            <a:endParaRPr lang="en-US" altLang="ko-KR" sz="2800" b="1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+mn-ea"/>
            </a:endParaRPr>
          </a:p>
        </p:txBody>
      </p:sp>
      <p:sp>
        <p:nvSpPr>
          <p:cNvPr id="12" name="슬라이드 번호 개체 틀 5"/>
          <p:cNvSpPr txBox="1">
            <a:spLocks/>
          </p:cNvSpPr>
          <p:nvPr/>
        </p:nvSpPr>
        <p:spPr>
          <a:xfrm>
            <a:off x="4687231" y="6512089"/>
            <a:ext cx="531538" cy="260648"/>
          </a:xfrm>
          <a:prstGeom prst="rect">
            <a:avLst/>
          </a:prstGeom>
        </p:spPr>
        <p:txBody>
          <a:bodyPr vert="horz" lIns="91383" tIns="45692" rIns="91383" bIns="45692" rtlCol="0" anchor="ctr"/>
          <a:lstStyle>
            <a:defPPr>
              <a:defRPr lang="ko-KR"/>
            </a:defPPr>
            <a:lvl1pPr marL="0" algn="r" defTabSz="914400" rtl="0" eaLnBrk="1" latinLnBrk="1" hangingPunct="1">
              <a:defRPr sz="1200" b="1" kern="1200">
                <a:gradFill>
                  <a:gsLst>
                    <a:gs pos="18333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tx1">
                        <a:lumMod val="50000"/>
                        <a:lumOff val="50000"/>
                      </a:schemeClr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8E23911-D0FE-4AD4-B579-316E8E4737A1}" type="slidenum">
              <a:rPr lang="ko-KR" altLang="en-US" sz="1100" b="0">
                <a:gradFill>
                  <a:gsLst>
                    <a:gs pos="2083">
                      <a:schemeClr val="tx1">
                        <a:lumMod val="75000"/>
                        <a:lumOff val="25000"/>
                      </a:schemeClr>
                    </a:gs>
                    <a:gs pos="67000">
                      <a:schemeClr val="tx1">
                        <a:lumMod val="75000"/>
                        <a:lumOff val="25000"/>
                      </a:schemeClr>
                    </a:gs>
                  </a:gsLst>
                  <a:lin ang="5400000" scaled="0"/>
                </a:gradFill>
                <a:cs typeface="Arial" pitchFamily="34" charset="0"/>
              </a:rPr>
              <a:pPr algn="ctr"/>
              <a:t>12</a:t>
            </a:fld>
            <a:endParaRPr lang="ko-KR" altLang="en-US" sz="1100" b="0" dirty="0">
              <a:gradFill>
                <a:gsLst>
                  <a:gs pos="2083">
                    <a:schemeClr val="tx1">
                      <a:lumMod val="75000"/>
                      <a:lumOff val="25000"/>
                    </a:schemeClr>
                  </a:gs>
                  <a:gs pos="67000">
                    <a:schemeClr val="tx1">
                      <a:lumMod val="75000"/>
                      <a:lumOff val="25000"/>
                    </a:schemeClr>
                  </a:gs>
                </a:gsLst>
                <a:lin ang="5400000" scaled="0"/>
              </a:gradFill>
              <a:cs typeface="Arial" pitchFamily="34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325251" y="1124744"/>
            <a:ext cx="8912225" cy="432000"/>
          </a:xfrm>
          <a:prstGeom prst="rect">
            <a:avLst/>
          </a:prstGeom>
        </p:spPr>
        <p:txBody>
          <a:bodyPr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◈ </a:t>
            </a:r>
            <a:r>
              <a:rPr lang="en-US" altLang="ko-KR" sz="2400" b="1" dirty="0" smtClean="0">
                <a:latin typeface="Trebuchet MS" panose="020B0603020202020204" pitchFamily="34" charset="0"/>
                <a:cs typeface="Arial" panose="020B0604020202020204" pitchFamily="34" charset="0"/>
              </a:rPr>
              <a:t>IFRS </a:t>
            </a:r>
            <a:r>
              <a:rPr lang="ko-KR" altLang="en-US" sz="2400" b="1" dirty="0" smtClean="0">
                <a:latin typeface="Trebuchet MS" panose="020B0603020202020204" pitchFamily="34" charset="0"/>
                <a:cs typeface="Arial" panose="020B0604020202020204" pitchFamily="34" charset="0"/>
              </a:rPr>
              <a:t>관련 뉴스 및 인터넷 검색 추이</a:t>
            </a:r>
            <a:endParaRPr lang="en-US" altLang="ja-JP" sz="2400" b="1" dirty="0" smtClean="0"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그림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60712" y="1782055"/>
            <a:ext cx="7118350" cy="2259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차트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2008972679"/>
              </p:ext>
            </p:extLst>
          </p:nvPr>
        </p:nvGraphicFramePr>
        <p:xfrm>
          <a:off x="2324708" y="4149080"/>
          <a:ext cx="7219950" cy="2284413"/>
        </p:xfrm>
        <a:graphic>
          <a:graphicData uri="http://schemas.openxmlformats.org/presentationml/2006/ole">
            <p:oleObj spid="_x0000_s1059" name="Chart" r:id="rId5" imgW="7224386" imgH="2292295" progId="Excel.Chart.8">
              <p:embed/>
            </p:oleObj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298476" y="2372687"/>
            <a:ext cx="195422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b="1" dirty="0">
                <a:latin typeface="+mj-ea"/>
                <a:ea typeface="+mj-ea"/>
              </a:rPr>
              <a:t>‘</a:t>
            </a:r>
            <a:r>
              <a:rPr lang="ko-KR" altLang="en-US" b="1" dirty="0">
                <a:latin typeface="+mj-ea"/>
                <a:ea typeface="+mj-ea"/>
              </a:rPr>
              <a:t>국제회계기준</a:t>
            </a:r>
            <a:r>
              <a:rPr lang="en-US" altLang="ko-KR" b="1" dirty="0">
                <a:latin typeface="+mj-ea"/>
                <a:ea typeface="+mj-ea"/>
              </a:rPr>
              <a:t>’</a:t>
            </a:r>
            <a:r>
              <a:rPr lang="ko-KR" altLang="en-US" b="1" dirty="0">
                <a:latin typeface="+mj-ea"/>
                <a:ea typeface="+mj-ea"/>
              </a:rPr>
              <a:t>을 포함한 고유한 </a:t>
            </a:r>
            <a:endParaRPr lang="en-US" altLang="ko-KR" b="1" dirty="0" smtClean="0">
              <a:latin typeface="+mj-ea"/>
              <a:ea typeface="+mj-ea"/>
            </a:endParaRPr>
          </a:p>
          <a:p>
            <a:pPr>
              <a:defRPr/>
            </a:pPr>
            <a:r>
              <a:rPr lang="ko-KR" altLang="en-US" b="1" dirty="0" err="1" smtClean="0">
                <a:latin typeface="+mj-ea"/>
                <a:ea typeface="+mj-ea"/>
              </a:rPr>
              <a:t>네이버</a:t>
            </a:r>
            <a:r>
              <a:rPr lang="ko-KR" altLang="en-US" b="1" dirty="0" smtClean="0">
                <a:latin typeface="+mj-ea"/>
                <a:ea typeface="+mj-ea"/>
              </a:rPr>
              <a:t> </a:t>
            </a:r>
            <a:r>
              <a:rPr lang="ko-KR" altLang="en-US" b="1" dirty="0">
                <a:latin typeface="+mj-ea"/>
                <a:ea typeface="+mj-ea"/>
              </a:rPr>
              <a:t>검색 뉴스 기사 수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0492" y="4881934"/>
            <a:ext cx="187220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b="1" dirty="0">
                <a:latin typeface="+mj-ea"/>
                <a:ea typeface="+mj-ea"/>
              </a:rPr>
              <a:t>‘IFRS’</a:t>
            </a:r>
            <a:r>
              <a:rPr lang="ko-KR" altLang="en-US" b="1" dirty="0">
                <a:latin typeface="+mj-ea"/>
                <a:ea typeface="+mj-ea"/>
              </a:rPr>
              <a:t>을 포함한 한국 지역 구글 검색 빈도</a:t>
            </a:r>
          </a:p>
        </p:txBody>
      </p:sp>
    </p:spTree>
    <p:extLst>
      <p:ext uri="{BB962C8B-B14F-4D97-AF65-F5344CB8AC3E}">
        <p14:creationId xmlns:p14="http://schemas.microsoft.com/office/powerpoint/2010/main" xmlns="" val="40098506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36476" y="123758"/>
            <a:ext cx="88761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Ⅱ</a:t>
            </a:r>
            <a:r>
              <a:rPr lang="en-US" altLang="ko-KR" sz="28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. </a:t>
            </a:r>
            <a:r>
              <a:rPr lang="ko-KR" altLang="en-US" sz="28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국제회계기준 도입 당시의 기대와 우려 </a:t>
            </a:r>
            <a:r>
              <a:rPr lang="en-US" altLang="ko-KR" sz="28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(Questions)</a:t>
            </a:r>
            <a:endParaRPr lang="en-US" altLang="ko-KR" sz="2800" b="1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+mn-ea"/>
            </a:endParaRPr>
          </a:p>
        </p:txBody>
      </p:sp>
      <p:sp>
        <p:nvSpPr>
          <p:cNvPr id="12" name="슬라이드 번호 개체 틀 5"/>
          <p:cNvSpPr txBox="1">
            <a:spLocks/>
          </p:cNvSpPr>
          <p:nvPr/>
        </p:nvSpPr>
        <p:spPr>
          <a:xfrm>
            <a:off x="4687231" y="6512089"/>
            <a:ext cx="531538" cy="260648"/>
          </a:xfrm>
          <a:prstGeom prst="rect">
            <a:avLst/>
          </a:prstGeom>
        </p:spPr>
        <p:txBody>
          <a:bodyPr vert="horz" lIns="91383" tIns="45692" rIns="91383" bIns="45692" rtlCol="0" anchor="ctr"/>
          <a:lstStyle>
            <a:defPPr>
              <a:defRPr lang="ko-KR"/>
            </a:defPPr>
            <a:lvl1pPr marL="0" algn="r" defTabSz="914400" rtl="0" eaLnBrk="1" latinLnBrk="1" hangingPunct="1">
              <a:defRPr sz="1200" b="1" kern="1200">
                <a:gradFill>
                  <a:gsLst>
                    <a:gs pos="18333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tx1">
                        <a:lumMod val="50000"/>
                        <a:lumOff val="50000"/>
                      </a:schemeClr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8E23911-D0FE-4AD4-B579-316E8E4737A1}" type="slidenum">
              <a:rPr lang="ko-KR" altLang="en-US" sz="1100" b="0">
                <a:gradFill>
                  <a:gsLst>
                    <a:gs pos="2083">
                      <a:schemeClr val="tx1">
                        <a:lumMod val="75000"/>
                        <a:lumOff val="25000"/>
                      </a:schemeClr>
                    </a:gs>
                    <a:gs pos="67000">
                      <a:schemeClr val="tx1">
                        <a:lumMod val="75000"/>
                        <a:lumOff val="25000"/>
                      </a:schemeClr>
                    </a:gs>
                  </a:gsLst>
                  <a:lin ang="5400000" scaled="0"/>
                </a:gradFill>
                <a:cs typeface="Arial" pitchFamily="34" charset="0"/>
              </a:rPr>
              <a:pPr algn="ctr"/>
              <a:t>13</a:t>
            </a:fld>
            <a:endParaRPr lang="ko-KR" altLang="en-US" sz="1100" b="0" dirty="0">
              <a:gradFill>
                <a:gsLst>
                  <a:gs pos="2083">
                    <a:schemeClr val="tx1">
                      <a:lumMod val="75000"/>
                      <a:lumOff val="25000"/>
                    </a:schemeClr>
                  </a:gs>
                  <a:gs pos="67000">
                    <a:schemeClr val="tx1">
                      <a:lumMod val="75000"/>
                      <a:lumOff val="25000"/>
                    </a:schemeClr>
                  </a:gs>
                </a:gsLst>
                <a:lin ang="5400000" scaled="0"/>
              </a:gradFill>
              <a:cs typeface="Arial" pitchFamily="34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325251" y="1124792"/>
            <a:ext cx="8912225" cy="432000"/>
          </a:xfrm>
          <a:prstGeom prst="rect">
            <a:avLst/>
          </a:prstGeom>
        </p:spPr>
        <p:txBody>
          <a:bodyPr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◈ </a:t>
            </a:r>
            <a:r>
              <a:rPr lang="en-US" altLang="ko-KR" sz="2400" b="1" dirty="0" smtClean="0">
                <a:latin typeface="Trebuchet MS" panose="020B0603020202020204" pitchFamily="34" charset="0"/>
                <a:cs typeface="Arial" panose="020B0604020202020204" pitchFamily="34" charset="0"/>
              </a:rPr>
              <a:t>IFRS </a:t>
            </a:r>
            <a:r>
              <a:rPr lang="ko-KR" altLang="en-US" sz="2400" b="1" dirty="0" smtClean="0">
                <a:latin typeface="Trebuchet MS" panose="020B0603020202020204" pitchFamily="34" charset="0"/>
                <a:cs typeface="Arial" panose="020B0604020202020204" pitchFamily="34" charset="0"/>
              </a:rPr>
              <a:t>도입 논의 시 기대 </a:t>
            </a:r>
            <a:r>
              <a:rPr lang="en-US" altLang="ko-KR" sz="2400" b="1" dirty="0" smtClean="0">
                <a:latin typeface="Trebuchet MS" panose="020B0603020202020204" pitchFamily="34" charset="0"/>
                <a:cs typeface="Arial" panose="020B0604020202020204" pitchFamily="34" charset="0"/>
              </a:rPr>
              <a:t>(Expectations)</a:t>
            </a:r>
            <a:r>
              <a:rPr lang="ko-KR" altLang="en-US" sz="2400" b="1" dirty="0" smtClean="0">
                <a:latin typeface="Trebuchet MS" panose="020B0603020202020204" pitchFamily="34" charset="0"/>
                <a:cs typeface="Arial" panose="020B0604020202020204" pitchFamily="34" charset="0"/>
              </a:rPr>
              <a:t> </a:t>
            </a:r>
            <a:endParaRPr lang="en-US" altLang="ja-JP" sz="2400" b="1" dirty="0" smtClean="0"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560512" y="1910345"/>
            <a:ext cx="8878565" cy="4002931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5250" indent="0">
              <a:spcBef>
                <a:spcPts val="1200"/>
              </a:spcBef>
              <a:spcAft>
                <a:spcPts val="600"/>
              </a:spcAft>
              <a:buClr>
                <a:srgbClr val="002060"/>
              </a:buClr>
              <a:buNone/>
            </a:pPr>
            <a:r>
              <a:rPr lang="ko-KR" altLang="en-US" sz="2200" b="1" dirty="0" smtClean="0">
                <a:latin typeface="Trebuchet MS" panose="020B0603020202020204" pitchFamily="34" charset="0"/>
                <a:cs typeface="Arial" panose="020B0604020202020204" pitchFamily="34" charset="0"/>
              </a:rPr>
              <a:t>기대 </a:t>
            </a:r>
            <a:r>
              <a:rPr lang="en-US" altLang="ko-KR" sz="2200" b="1" dirty="0" smtClean="0">
                <a:latin typeface="Trebuchet MS" panose="020B0603020202020204" pitchFamily="34" charset="0"/>
                <a:cs typeface="Arial" panose="020B0604020202020204" pitchFamily="34" charset="0"/>
              </a:rPr>
              <a:t>1: </a:t>
            </a:r>
            <a:r>
              <a:rPr lang="en-US" altLang="ko-KR" sz="22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IFRS </a:t>
            </a:r>
            <a:r>
              <a:rPr lang="ko-KR" altLang="en-US" sz="2200" dirty="0">
                <a:latin typeface="Trebuchet MS" panose="020B0603020202020204" pitchFamily="34" charset="0"/>
                <a:cs typeface="Arial" panose="020B0604020202020204" pitchFamily="34" charset="0"/>
              </a:rPr>
              <a:t>도입으로 전 세계적인 회계처리기준 단일화 추세에 적극적으로   대응하고 회계기준의 국제적 정합성을 달성한다</a:t>
            </a:r>
            <a:r>
              <a:rPr lang="en-US" altLang="ko-KR" sz="2200" dirty="0">
                <a:latin typeface="Trebuchet MS" panose="020B0603020202020204" pitchFamily="34" charset="0"/>
                <a:cs typeface="Arial" panose="020B0604020202020204" pitchFamily="34" charset="0"/>
              </a:rPr>
              <a:t>. </a:t>
            </a:r>
            <a:endParaRPr lang="en-US" altLang="ko-KR" sz="2200" dirty="0" smtClean="0">
              <a:latin typeface="Trebuchet MS" panose="020B0603020202020204" pitchFamily="34" charset="0"/>
              <a:cs typeface="Arial" panose="020B0604020202020204" pitchFamily="34" charset="0"/>
            </a:endParaRPr>
          </a:p>
          <a:p>
            <a:pPr marL="95250" indent="0">
              <a:spcBef>
                <a:spcPts val="1200"/>
              </a:spcBef>
              <a:spcAft>
                <a:spcPts val="600"/>
              </a:spcAft>
              <a:buClr>
                <a:srgbClr val="002060"/>
              </a:buClr>
              <a:buNone/>
            </a:pPr>
            <a:r>
              <a:rPr lang="ko-KR" altLang="en-US" sz="2200" b="1" dirty="0" smtClean="0">
                <a:latin typeface="Trebuchet MS" panose="020B0603020202020204" pitchFamily="34" charset="0"/>
                <a:cs typeface="Arial" panose="020B0604020202020204" pitchFamily="34" charset="0"/>
              </a:rPr>
              <a:t>기대 </a:t>
            </a:r>
            <a:r>
              <a:rPr lang="en-US" altLang="ko-KR" sz="2200" b="1" dirty="0" smtClean="0">
                <a:latin typeface="Trebuchet MS" panose="020B0603020202020204" pitchFamily="34" charset="0"/>
                <a:cs typeface="Arial" panose="020B0604020202020204" pitchFamily="34" charset="0"/>
              </a:rPr>
              <a:t>2: </a:t>
            </a:r>
            <a:r>
              <a:rPr lang="en-US" altLang="ko-KR" sz="22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IFRS </a:t>
            </a:r>
            <a:r>
              <a:rPr lang="ko-KR" altLang="en-US" sz="2200" dirty="0">
                <a:latin typeface="Trebuchet MS" panose="020B0603020202020204" pitchFamily="34" charset="0"/>
                <a:cs typeface="Arial" panose="020B0604020202020204" pitchFamily="34" charset="0"/>
              </a:rPr>
              <a:t>도입을 통해 글로벌 기업들의 회계정보 작성비용과 자금조달비용을 감소시킨다</a:t>
            </a:r>
            <a:r>
              <a:rPr lang="en-US" altLang="ko-KR" sz="2200" dirty="0">
                <a:latin typeface="Trebuchet MS" panose="020B0603020202020204" pitchFamily="34" charset="0"/>
                <a:cs typeface="Arial" panose="020B0604020202020204" pitchFamily="34" charset="0"/>
              </a:rPr>
              <a:t>. </a:t>
            </a:r>
            <a:endParaRPr lang="en-US" altLang="ko-KR" sz="2200" dirty="0" smtClean="0">
              <a:latin typeface="Trebuchet MS" panose="020B0603020202020204" pitchFamily="34" charset="0"/>
              <a:cs typeface="Arial" panose="020B0604020202020204" pitchFamily="34" charset="0"/>
            </a:endParaRPr>
          </a:p>
          <a:p>
            <a:pPr marL="95250" indent="0">
              <a:spcBef>
                <a:spcPts val="1200"/>
              </a:spcBef>
              <a:spcAft>
                <a:spcPts val="600"/>
              </a:spcAft>
              <a:buClr>
                <a:srgbClr val="002060"/>
              </a:buClr>
              <a:buNone/>
            </a:pPr>
            <a:r>
              <a:rPr lang="ko-KR" altLang="en-US" sz="2200" b="1" dirty="0" smtClean="0">
                <a:latin typeface="Trebuchet MS" panose="020B0603020202020204" pitchFamily="34" charset="0"/>
                <a:cs typeface="Arial" panose="020B0604020202020204" pitchFamily="34" charset="0"/>
              </a:rPr>
              <a:t>기대 </a:t>
            </a:r>
            <a:r>
              <a:rPr lang="en-US" altLang="ko-KR" sz="2200" b="1" dirty="0" smtClean="0">
                <a:latin typeface="Trebuchet MS" panose="020B0603020202020204" pitchFamily="34" charset="0"/>
                <a:cs typeface="Arial" panose="020B0604020202020204" pitchFamily="34" charset="0"/>
              </a:rPr>
              <a:t>3: </a:t>
            </a:r>
            <a:r>
              <a:rPr lang="ko-KR" altLang="en-US" sz="22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기업의 </a:t>
            </a:r>
            <a:r>
              <a:rPr lang="ko-KR" altLang="en-US" sz="2200" dirty="0">
                <a:latin typeface="Trebuchet MS" panose="020B0603020202020204" pitchFamily="34" charset="0"/>
                <a:cs typeface="Arial" panose="020B0604020202020204" pitchFamily="34" charset="0"/>
              </a:rPr>
              <a:t>실질을 반영하는 원칙중심의 </a:t>
            </a:r>
            <a:r>
              <a:rPr lang="en-US" altLang="ko-KR" sz="2200" dirty="0">
                <a:latin typeface="Trebuchet MS" panose="020B0603020202020204" pitchFamily="34" charset="0"/>
                <a:cs typeface="Arial" panose="020B0604020202020204" pitchFamily="34" charset="0"/>
              </a:rPr>
              <a:t>IFRS </a:t>
            </a:r>
            <a:r>
              <a:rPr lang="ko-KR" altLang="en-US" sz="2200" dirty="0">
                <a:latin typeface="Trebuchet MS" panose="020B0603020202020204" pitchFamily="34" charset="0"/>
                <a:cs typeface="Arial" panose="020B0604020202020204" pitchFamily="34" charset="0"/>
              </a:rPr>
              <a:t>도입으로 회계정보의 질을 향상시키고 기업 가치를 </a:t>
            </a:r>
            <a:r>
              <a:rPr lang="ko-KR" altLang="en-US" sz="22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제고한다</a:t>
            </a:r>
            <a:r>
              <a:rPr lang="en-US" altLang="ko-KR" sz="2200" dirty="0">
                <a:latin typeface="Trebuchet MS" panose="020B0603020202020204" pitchFamily="34" charset="0"/>
                <a:cs typeface="Arial" panose="020B0604020202020204" pitchFamily="34" charset="0"/>
              </a:rPr>
              <a:t>.</a:t>
            </a:r>
            <a:endParaRPr lang="en-US" altLang="ko-KR" sz="2200" dirty="0" smtClean="0">
              <a:latin typeface="Trebuchet MS" panose="020B0603020202020204" pitchFamily="34" charset="0"/>
              <a:cs typeface="Arial" panose="020B0604020202020204" pitchFamily="34" charset="0"/>
            </a:endParaRPr>
          </a:p>
          <a:p>
            <a:pPr marL="95250" indent="0">
              <a:spcBef>
                <a:spcPts val="1200"/>
              </a:spcBef>
              <a:spcAft>
                <a:spcPts val="600"/>
              </a:spcAft>
              <a:buClr>
                <a:srgbClr val="002060"/>
              </a:buClr>
              <a:buNone/>
            </a:pPr>
            <a:r>
              <a:rPr lang="ko-KR" altLang="en-US" sz="2200" b="1" dirty="0" smtClean="0">
                <a:latin typeface="Trebuchet MS" panose="020B0603020202020204" pitchFamily="34" charset="0"/>
                <a:cs typeface="Arial" panose="020B0604020202020204" pitchFamily="34" charset="0"/>
              </a:rPr>
              <a:t>기대 </a:t>
            </a:r>
            <a:r>
              <a:rPr lang="en-US" altLang="ko-KR" sz="2200" b="1" dirty="0" smtClean="0">
                <a:latin typeface="Trebuchet MS" panose="020B0603020202020204" pitchFamily="34" charset="0"/>
                <a:cs typeface="Arial" panose="020B0604020202020204" pitchFamily="34" charset="0"/>
              </a:rPr>
              <a:t>4</a:t>
            </a:r>
            <a:r>
              <a:rPr lang="en-US" altLang="ko-KR" sz="2200" b="1" smtClean="0">
                <a:latin typeface="Trebuchet MS" panose="020B0603020202020204" pitchFamily="34" charset="0"/>
                <a:cs typeface="Arial" panose="020B0604020202020204" pitchFamily="34" charset="0"/>
              </a:rPr>
              <a:t>: </a:t>
            </a:r>
            <a:r>
              <a:rPr lang="ko-KR" altLang="en-US" sz="2200" smtClean="0">
                <a:latin typeface="Trebuchet MS" panose="020B0603020202020204" pitchFamily="34" charset="0"/>
                <a:cs typeface="Arial" panose="020B0604020202020204" pitchFamily="34" charset="0"/>
              </a:rPr>
              <a:t>회계정보에 </a:t>
            </a:r>
            <a:r>
              <a:rPr lang="ko-KR" altLang="en-US" sz="2200" dirty="0">
                <a:latin typeface="Trebuchet MS" panose="020B0603020202020204" pitchFamily="34" charset="0"/>
                <a:cs typeface="Arial" panose="020B0604020202020204" pitchFamily="34" charset="0"/>
              </a:rPr>
              <a:t>대한 대내</a:t>
            </a:r>
            <a:r>
              <a:rPr lang="en-US" altLang="ko-KR" sz="2200" dirty="0">
                <a:latin typeface="Trebuchet MS" panose="020B0603020202020204" pitchFamily="34" charset="0"/>
                <a:cs typeface="Arial" panose="020B0604020202020204" pitchFamily="34" charset="0"/>
              </a:rPr>
              <a:t>·</a:t>
            </a:r>
            <a:r>
              <a:rPr lang="ko-KR" altLang="en-US" sz="2200" dirty="0">
                <a:latin typeface="Trebuchet MS" panose="020B0603020202020204" pitchFamily="34" charset="0"/>
                <a:cs typeface="Arial" panose="020B0604020202020204" pitchFamily="34" charset="0"/>
              </a:rPr>
              <a:t>외 신뢰도를 향상시켜 회계투명성을 제고함으로써 코리아 디스카운트</a:t>
            </a:r>
            <a:r>
              <a:rPr lang="en-US" altLang="ko-KR" sz="2200" dirty="0">
                <a:latin typeface="Trebuchet MS" panose="020B0603020202020204" pitchFamily="34" charset="0"/>
                <a:cs typeface="Arial" panose="020B0604020202020204" pitchFamily="34" charset="0"/>
              </a:rPr>
              <a:t>(Korea Discount)</a:t>
            </a:r>
            <a:r>
              <a:rPr lang="ko-KR" altLang="en-US" sz="2200" dirty="0">
                <a:latin typeface="Trebuchet MS" panose="020B0603020202020204" pitchFamily="34" charset="0"/>
                <a:cs typeface="Arial" panose="020B0604020202020204" pitchFamily="34" charset="0"/>
              </a:rPr>
              <a:t>를 </a:t>
            </a:r>
            <a:r>
              <a:rPr lang="ko-KR" altLang="en-US" sz="22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해소한다</a:t>
            </a:r>
            <a:r>
              <a:rPr lang="en-US" altLang="ko-KR" sz="2200" dirty="0">
                <a:latin typeface="Trebuchet MS" panose="020B0603020202020204" pitchFamily="34" charset="0"/>
                <a:cs typeface="Arial" panose="020B0604020202020204" pitchFamily="34" charset="0"/>
              </a:rPr>
              <a:t>.</a:t>
            </a:r>
            <a:endParaRPr lang="en-US" altLang="ja-JP" sz="2200" dirty="0" smtClean="0">
              <a:latin typeface="Trebuchet MS" panose="020B0603020202020204" pitchFamily="34" charset="0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157206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36476" y="123758"/>
            <a:ext cx="88761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Ⅱ</a:t>
            </a:r>
            <a:r>
              <a:rPr lang="en-US" altLang="ko-KR" sz="28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. </a:t>
            </a:r>
            <a:r>
              <a:rPr lang="ko-KR" altLang="en-US" sz="28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국제회계기준 도입 당시의 기대와 우려 </a:t>
            </a:r>
            <a:r>
              <a:rPr lang="en-US" altLang="ko-KR" sz="28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(Questions)</a:t>
            </a:r>
            <a:endParaRPr lang="en-US" altLang="ko-KR" sz="2800" b="1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+mn-ea"/>
            </a:endParaRPr>
          </a:p>
        </p:txBody>
      </p:sp>
      <p:sp>
        <p:nvSpPr>
          <p:cNvPr id="12" name="슬라이드 번호 개체 틀 5"/>
          <p:cNvSpPr txBox="1">
            <a:spLocks/>
          </p:cNvSpPr>
          <p:nvPr/>
        </p:nvSpPr>
        <p:spPr>
          <a:xfrm>
            <a:off x="4687231" y="6512089"/>
            <a:ext cx="531538" cy="260648"/>
          </a:xfrm>
          <a:prstGeom prst="rect">
            <a:avLst/>
          </a:prstGeom>
        </p:spPr>
        <p:txBody>
          <a:bodyPr vert="horz" lIns="91383" tIns="45692" rIns="91383" bIns="45692" rtlCol="0" anchor="ctr"/>
          <a:lstStyle>
            <a:defPPr>
              <a:defRPr lang="ko-KR"/>
            </a:defPPr>
            <a:lvl1pPr marL="0" algn="r" defTabSz="914400" rtl="0" eaLnBrk="1" latinLnBrk="1" hangingPunct="1">
              <a:defRPr sz="1200" b="1" kern="1200">
                <a:gradFill>
                  <a:gsLst>
                    <a:gs pos="18333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tx1">
                        <a:lumMod val="50000"/>
                        <a:lumOff val="50000"/>
                      </a:schemeClr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8E23911-D0FE-4AD4-B579-316E8E4737A1}" type="slidenum">
              <a:rPr lang="ko-KR" altLang="en-US" sz="1100" b="0">
                <a:gradFill>
                  <a:gsLst>
                    <a:gs pos="2083">
                      <a:schemeClr val="tx1">
                        <a:lumMod val="75000"/>
                        <a:lumOff val="25000"/>
                      </a:schemeClr>
                    </a:gs>
                    <a:gs pos="67000">
                      <a:schemeClr val="tx1">
                        <a:lumMod val="75000"/>
                        <a:lumOff val="25000"/>
                      </a:schemeClr>
                    </a:gs>
                  </a:gsLst>
                  <a:lin ang="5400000" scaled="0"/>
                </a:gradFill>
                <a:cs typeface="Arial" pitchFamily="34" charset="0"/>
              </a:rPr>
              <a:pPr algn="ctr"/>
              <a:t>14</a:t>
            </a:fld>
            <a:endParaRPr lang="ko-KR" altLang="en-US" sz="1100" b="0" dirty="0">
              <a:gradFill>
                <a:gsLst>
                  <a:gs pos="2083">
                    <a:schemeClr val="tx1">
                      <a:lumMod val="75000"/>
                      <a:lumOff val="25000"/>
                    </a:schemeClr>
                  </a:gs>
                  <a:gs pos="67000">
                    <a:schemeClr val="tx1">
                      <a:lumMod val="75000"/>
                      <a:lumOff val="25000"/>
                    </a:schemeClr>
                  </a:gs>
                </a:gsLst>
                <a:lin ang="5400000" scaled="0"/>
              </a:gradFill>
              <a:cs typeface="Arial" pitchFamily="34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325251" y="1124792"/>
            <a:ext cx="8912225" cy="432000"/>
          </a:xfrm>
          <a:prstGeom prst="rect">
            <a:avLst/>
          </a:prstGeom>
        </p:spPr>
        <p:txBody>
          <a:bodyPr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◈ </a:t>
            </a:r>
            <a:r>
              <a:rPr lang="en-US" altLang="ko-KR" sz="2400" b="1" dirty="0" smtClean="0">
                <a:latin typeface="Trebuchet MS" panose="020B0603020202020204" pitchFamily="34" charset="0"/>
                <a:cs typeface="Arial" panose="020B0604020202020204" pitchFamily="34" charset="0"/>
              </a:rPr>
              <a:t>IFRS </a:t>
            </a:r>
            <a:r>
              <a:rPr lang="ko-KR" altLang="en-US" sz="2400" b="1" dirty="0" smtClean="0">
                <a:latin typeface="Trebuchet MS" panose="020B0603020202020204" pitchFamily="34" charset="0"/>
                <a:cs typeface="Arial" panose="020B0604020202020204" pitchFamily="34" charset="0"/>
              </a:rPr>
              <a:t>도입 논의 시 우려 </a:t>
            </a:r>
            <a:r>
              <a:rPr lang="en-US" altLang="ko-KR" sz="2400" b="1" dirty="0" smtClean="0">
                <a:latin typeface="Trebuchet MS" panose="020B0603020202020204" pitchFamily="34" charset="0"/>
                <a:cs typeface="Arial" panose="020B0604020202020204" pitchFamily="34" charset="0"/>
              </a:rPr>
              <a:t>(Concerns)</a:t>
            </a:r>
            <a:r>
              <a:rPr lang="ko-KR" altLang="en-US" sz="2400" b="1" dirty="0" smtClean="0">
                <a:latin typeface="Trebuchet MS" panose="020B0603020202020204" pitchFamily="34" charset="0"/>
                <a:cs typeface="Arial" panose="020B0604020202020204" pitchFamily="34" charset="0"/>
              </a:rPr>
              <a:t> </a:t>
            </a:r>
            <a:endParaRPr lang="en-US" altLang="ja-JP" sz="2400" b="1" dirty="0" smtClean="0"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574935" y="1758515"/>
            <a:ext cx="8712000" cy="45000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5250" indent="0">
              <a:spcBef>
                <a:spcPts val="1200"/>
              </a:spcBef>
              <a:spcAft>
                <a:spcPts val="600"/>
              </a:spcAft>
              <a:buClr>
                <a:srgbClr val="002060"/>
              </a:buClr>
              <a:buNone/>
            </a:pPr>
            <a:r>
              <a:rPr lang="ko-KR" altLang="en-US" sz="2000" b="1" dirty="0" smtClean="0">
                <a:latin typeface="Trebuchet MS" panose="020B0603020202020204" pitchFamily="34" charset="0"/>
                <a:cs typeface="Arial" panose="020B0604020202020204" pitchFamily="34" charset="0"/>
              </a:rPr>
              <a:t>우려 </a:t>
            </a:r>
            <a:r>
              <a:rPr lang="en-US" altLang="ko-KR" sz="2000" b="1" dirty="0" smtClean="0">
                <a:latin typeface="Trebuchet MS" panose="020B0603020202020204" pitchFamily="34" charset="0"/>
                <a:cs typeface="Arial" panose="020B0604020202020204" pitchFamily="34" charset="0"/>
              </a:rPr>
              <a:t>1: </a:t>
            </a:r>
            <a:r>
              <a:rPr lang="ko-KR" altLang="en-US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기업들에게 </a:t>
            </a:r>
            <a:r>
              <a:rPr lang="ko-KR" altLang="en-US" sz="2000" dirty="0">
                <a:latin typeface="Trebuchet MS" panose="020B0603020202020204" pitchFamily="34" charset="0"/>
                <a:cs typeface="Arial" panose="020B0604020202020204" pitchFamily="34" charset="0"/>
              </a:rPr>
              <a:t>주어지는 </a:t>
            </a:r>
            <a:r>
              <a:rPr lang="en-US" altLang="ko-KR" sz="2000" dirty="0">
                <a:latin typeface="Trebuchet MS" panose="020B0603020202020204" pitchFamily="34" charset="0"/>
                <a:cs typeface="Arial" panose="020B0604020202020204" pitchFamily="34" charset="0"/>
              </a:rPr>
              <a:t>IFRS </a:t>
            </a:r>
            <a:r>
              <a:rPr lang="ko-KR" altLang="en-US" sz="2000" dirty="0">
                <a:latin typeface="Trebuchet MS" panose="020B0603020202020204" pitchFamily="34" charset="0"/>
                <a:cs typeface="Arial" panose="020B0604020202020204" pitchFamily="34" charset="0"/>
              </a:rPr>
              <a:t>도입 효익보다 도입 및 운영 비용이 더 크다</a:t>
            </a:r>
            <a:r>
              <a:rPr lang="en-US" altLang="ko-KR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.</a:t>
            </a:r>
          </a:p>
          <a:p>
            <a:pPr marL="95250" indent="0">
              <a:spcBef>
                <a:spcPts val="1200"/>
              </a:spcBef>
              <a:spcAft>
                <a:spcPts val="600"/>
              </a:spcAft>
              <a:buClr>
                <a:srgbClr val="002060"/>
              </a:buClr>
              <a:buFont typeface="Arial" panose="020B0604020202020204" pitchFamily="34" charset="0"/>
              <a:buNone/>
            </a:pPr>
            <a:r>
              <a:rPr lang="ko-KR" altLang="en-US" sz="2000" b="1" dirty="0" smtClean="0">
                <a:latin typeface="Trebuchet MS" panose="020B0603020202020204" pitchFamily="34" charset="0"/>
                <a:cs typeface="Arial" panose="020B0604020202020204" pitchFamily="34" charset="0"/>
              </a:rPr>
              <a:t>우려 </a:t>
            </a:r>
            <a:r>
              <a:rPr lang="en-US" altLang="ko-KR" sz="2000" b="1" dirty="0" smtClean="0">
                <a:latin typeface="Trebuchet MS" panose="020B0603020202020204" pitchFamily="34" charset="0"/>
                <a:cs typeface="Arial" panose="020B0604020202020204" pitchFamily="34" charset="0"/>
              </a:rPr>
              <a:t>2: </a:t>
            </a:r>
            <a:r>
              <a:rPr lang="ko-KR" altLang="en-US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원칙중심 </a:t>
            </a:r>
            <a:r>
              <a:rPr lang="en-US" altLang="ko-KR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IFRS </a:t>
            </a:r>
            <a:r>
              <a:rPr lang="ko-KR" altLang="en-US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도입으로 경영자 재량이 확대되어 회계정보의 비교가능성이 저하된다</a:t>
            </a:r>
            <a:r>
              <a:rPr lang="en-US" altLang="ko-KR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.</a:t>
            </a:r>
          </a:p>
          <a:p>
            <a:pPr marL="95250" lvl="0" indent="0">
              <a:spcBef>
                <a:spcPts val="1200"/>
              </a:spcBef>
              <a:spcAft>
                <a:spcPts val="600"/>
              </a:spcAft>
              <a:buClr>
                <a:srgbClr val="002060"/>
              </a:buClr>
              <a:buNone/>
            </a:pPr>
            <a:r>
              <a:rPr lang="ko-KR" altLang="en-US" sz="2000" b="1" dirty="0" smtClean="0">
                <a:latin typeface="Trebuchet MS" panose="020B0603020202020204" pitchFamily="34" charset="0"/>
                <a:cs typeface="Arial" panose="020B0604020202020204" pitchFamily="34" charset="0"/>
              </a:rPr>
              <a:t>우려 </a:t>
            </a:r>
            <a:r>
              <a:rPr lang="en-US" altLang="ko-KR" sz="2000" b="1" dirty="0" smtClean="0">
                <a:latin typeface="Trebuchet MS" panose="020B0603020202020204" pitchFamily="34" charset="0"/>
                <a:cs typeface="Arial" panose="020B0604020202020204" pitchFamily="34" charset="0"/>
              </a:rPr>
              <a:t>3: </a:t>
            </a:r>
            <a:r>
              <a:rPr lang="ko-KR" altLang="en-US" sz="2000" dirty="0"/>
              <a:t>원칙중심</a:t>
            </a:r>
            <a:r>
              <a:rPr lang="en-US" altLang="ko-KR" sz="2000" dirty="0"/>
              <a:t>, </a:t>
            </a:r>
            <a:r>
              <a:rPr lang="ko-KR" altLang="en-US" sz="2000" dirty="0"/>
              <a:t>공정가치 중심의 </a:t>
            </a:r>
            <a:r>
              <a:rPr lang="en-US" altLang="ko-KR" sz="2000" dirty="0"/>
              <a:t>IFRS</a:t>
            </a:r>
            <a:r>
              <a:rPr lang="ko-KR" altLang="en-US" sz="2000" dirty="0"/>
              <a:t>는 한국 회계의 법규성 및 감독당국의 감리현실에 부합하지 않는다</a:t>
            </a:r>
            <a:r>
              <a:rPr lang="en-US" altLang="ko-KR" sz="2000" dirty="0" smtClean="0"/>
              <a:t>.</a:t>
            </a:r>
            <a:endParaRPr lang="en-US" altLang="ko-KR" sz="2000" dirty="0" smtClean="0">
              <a:latin typeface="Trebuchet MS" panose="020B0603020202020204" pitchFamily="34" charset="0"/>
              <a:cs typeface="Arial" panose="020B0604020202020204" pitchFamily="34" charset="0"/>
            </a:endParaRPr>
          </a:p>
          <a:p>
            <a:pPr marL="95250" lvl="0" indent="0">
              <a:spcBef>
                <a:spcPts val="1200"/>
              </a:spcBef>
              <a:spcAft>
                <a:spcPts val="600"/>
              </a:spcAft>
              <a:buClr>
                <a:srgbClr val="002060"/>
              </a:buClr>
              <a:buNone/>
            </a:pPr>
            <a:r>
              <a:rPr lang="ko-KR" altLang="en-US" sz="2000" b="1" dirty="0" smtClean="0">
                <a:latin typeface="Trebuchet MS" panose="020B0603020202020204" pitchFamily="34" charset="0"/>
                <a:cs typeface="Arial" panose="020B0604020202020204" pitchFamily="34" charset="0"/>
              </a:rPr>
              <a:t>우려 </a:t>
            </a:r>
            <a:r>
              <a:rPr lang="en-US" altLang="ko-KR" sz="2000" b="1" dirty="0" smtClean="0">
                <a:latin typeface="Trebuchet MS" panose="020B0603020202020204" pitchFamily="34" charset="0"/>
                <a:cs typeface="Arial" panose="020B0604020202020204" pitchFamily="34" charset="0"/>
              </a:rPr>
              <a:t>4: </a:t>
            </a:r>
            <a:r>
              <a:rPr lang="ko-KR" altLang="en-US" sz="2000" dirty="0"/>
              <a:t>국내 기업의 특성을 반영하기 어렵고 재무적 위기 대응 또는 특정 정책목적 달성을 위한 회계기준 변경이 어려워져 회계주권을 </a:t>
            </a:r>
            <a:r>
              <a:rPr lang="ko-KR" altLang="en-US" sz="2000" dirty="0" smtClean="0"/>
              <a:t>상실한다</a:t>
            </a:r>
            <a:r>
              <a:rPr lang="en-US" altLang="ko-KR" sz="2000" dirty="0" smtClean="0"/>
              <a:t>.</a:t>
            </a:r>
            <a:endParaRPr lang="en-US" altLang="ko-KR" sz="2000" dirty="0" smtClean="0">
              <a:latin typeface="Trebuchet MS" panose="020B0603020202020204" pitchFamily="34" charset="0"/>
              <a:cs typeface="Arial" panose="020B0604020202020204" pitchFamily="34" charset="0"/>
            </a:endParaRPr>
          </a:p>
          <a:p>
            <a:pPr marL="95250" indent="0">
              <a:spcBef>
                <a:spcPts val="1200"/>
              </a:spcBef>
              <a:spcAft>
                <a:spcPts val="600"/>
              </a:spcAft>
              <a:buClr>
                <a:srgbClr val="002060"/>
              </a:buClr>
              <a:buNone/>
            </a:pPr>
            <a:r>
              <a:rPr lang="ko-KR" altLang="en-US" sz="2000" b="1" dirty="0" smtClean="0">
                <a:latin typeface="Trebuchet MS" panose="020B0603020202020204" pitchFamily="34" charset="0"/>
                <a:cs typeface="Arial" panose="020B0604020202020204" pitchFamily="34" charset="0"/>
              </a:rPr>
              <a:t>우려 </a:t>
            </a:r>
            <a:r>
              <a:rPr lang="en-US" altLang="ko-KR" sz="2000" b="1" dirty="0" smtClean="0">
                <a:latin typeface="Trebuchet MS" panose="020B0603020202020204" pitchFamily="34" charset="0"/>
                <a:cs typeface="Arial" panose="020B0604020202020204" pitchFamily="34" charset="0"/>
              </a:rPr>
              <a:t>5: </a:t>
            </a:r>
            <a:r>
              <a:rPr lang="en-US" altLang="ko-KR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IFRS</a:t>
            </a:r>
            <a:r>
              <a:rPr lang="ko-KR" altLang="en-US" sz="2000" dirty="0">
                <a:latin typeface="Trebuchet MS" panose="020B0603020202020204" pitchFamily="34" charset="0"/>
                <a:cs typeface="Arial" panose="020B0604020202020204" pitchFamily="34" charset="0"/>
              </a:rPr>
              <a:t>가 효과적으로 운영되기 위해서는 단순히 제도의 변화뿐만 아니라 작성자</a:t>
            </a:r>
            <a:r>
              <a:rPr lang="en-US" altLang="ko-KR" sz="2000" dirty="0">
                <a:latin typeface="Trebuchet MS" panose="020B0603020202020204" pitchFamily="34" charset="0"/>
                <a:cs typeface="Arial" panose="020B0604020202020204" pitchFamily="34" charset="0"/>
              </a:rPr>
              <a:t>, </a:t>
            </a:r>
            <a:r>
              <a:rPr lang="ko-KR" altLang="en-US" sz="2000" dirty="0">
                <a:latin typeface="Trebuchet MS" panose="020B0603020202020204" pitchFamily="34" charset="0"/>
                <a:cs typeface="Arial" panose="020B0604020202020204" pitchFamily="34" charset="0"/>
              </a:rPr>
              <a:t>감사인</a:t>
            </a:r>
            <a:r>
              <a:rPr lang="en-US" altLang="ko-KR" sz="2000" dirty="0">
                <a:latin typeface="Trebuchet MS" panose="020B0603020202020204" pitchFamily="34" charset="0"/>
                <a:cs typeface="Arial" panose="020B0604020202020204" pitchFamily="34" charset="0"/>
              </a:rPr>
              <a:t>, </a:t>
            </a:r>
            <a:r>
              <a:rPr lang="ko-KR" altLang="en-US" sz="2000" dirty="0">
                <a:latin typeface="Trebuchet MS" panose="020B0603020202020204" pitchFamily="34" charset="0"/>
                <a:cs typeface="Arial" panose="020B0604020202020204" pitchFamily="34" charset="0"/>
              </a:rPr>
              <a:t>이용자 및 회계감독당국의 행태를 변화시킬 경제적 유인과 제도적 변화가 수반되어야 한다</a:t>
            </a:r>
            <a:r>
              <a:rPr lang="en-US" altLang="ko-KR" sz="2000" dirty="0">
                <a:latin typeface="Trebuchet MS" panose="020B0603020202020204" pitchFamily="34" charset="0"/>
                <a:cs typeface="Arial" panose="020B0604020202020204" pitchFamily="34" charset="0"/>
              </a:rPr>
              <a:t>.</a:t>
            </a:r>
            <a:endParaRPr lang="en-US" altLang="ja-JP" sz="2000" dirty="0" smtClean="0">
              <a:latin typeface="Trebuchet MS" panose="020B0603020202020204" pitchFamily="34" charset="0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935491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5552" y="8620"/>
            <a:ext cx="990758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812540" y="1247272"/>
            <a:ext cx="141577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96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itchFamily="18" charset="-127"/>
                <a:ea typeface="바탕" pitchFamily="18" charset="-127"/>
              </a:rPr>
              <a:t>Ⅲ</a:t>
            </a:r>
            <a:endParaRPr lang="en-US" altLang="ko-KR" sz="96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바탕" pitchFamily="18" charset="-127"/>
              <a:ea typeface="바탕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556956" y="2570128"/>
            <a:ext cx="482453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4000" b="1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국제회계기준 도입 </a:t>
            </a:r>
            <a:r>
              <a:rPr lang="ko-KR" altLang="en-US" sz="40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평가 연구 결과</a:t>
            </a:r>
            <a:r>
              <a:rPr lang="en-US" altLang="ko-KR" sz="40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(</a:t>
            </a:r>
            <a:r>
              <a:rPr lang="en-US" altLang="ko-KR" sz="36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Evidence</a:t>
            </a:r>
            <a:r>
              <a:rPr lang="en-US" altLang="ko-KR" sz="40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)</a:t>
            </a:r>
            <a:endParaRPr lang="en-US" altLang="ko-KR" sz="4800" b="1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+mn-ea"/>
            </a:endParaRPr>
          </a:p>
        </p:txBody>
      </p:sp>
      <p:sp>
        <p:nvSpPr>
          <p:cNvPr id="5" name="양쪽 모서리가 둥근 사각형 4"/>
          <p:cNvSpPr/>
          <p:nvPr/>
        </p:nvSpPr>
        <p:spPr>
          <a:xfrm rot="5400000">
            <a:off x="1421050" y="1493815"/>
            <a:ext cx="274696" cy="3116795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tx1">
              <a:alpha val="1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TextBox 30"/>
          <p:cNvSpPr txBox="1"/>
          <p:nvPr/>
        </p:nvSpPr>
        <p:spPr>
          <a:xfrm>
            <a:off x="569987" y="2913713"/>
            <a:ext cx="19768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FFFF00"/>
                </a:solidFill>
                <a:latin typeface="Helvetica" panose="020B0604020202030204" pitchFamily="34" charset="0"/>
                <a:ea typeface="-윤고딕330" panose="02030504000101010101" pitchFamily="18" charset="-127"/>
              </a:rPr>
              <a:t>K</a:t>
            </a:r>
            <a:r>
              <a:rPr lang="en-US" altLang="ko-KR" sz="1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Helvetica" panose="020B0604020202030204" pitchFamily="34" charset="0"/>
                <a:ea typeface="-윤고딕330" panose="02030504000101010101" pitchFamily="18" charset="-127"/>
              </a:rPr>
              <a:t>orea </a:t>
            </a:r>
            <a:r>
              <a:rPr lang="en-US" altLang="ko-KR" sz="1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FFFF00"/>
                </a:solidFill>
                <a:latin typeface="Helvetica" panose="020B0604020202030204" pitchFamily="34" charset="0"/>
                <a:ea typeface="-윤고딕330" panose="02030504000101010101" pitchFamily="18" charset="-127"/>
              </a:rPr>
              <a:t>A</a:t>
            </a:r>
            <a:r>
              <a:rPr lang="en-US" altLang="ko-KR" sz="1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Helvetica" panose="020B0604020202030204" pitchFamily="34" charset="0"/>
                <a:ea typeface="-윤고딕330" panose="02030504000101010101" pitchFamily="18" charset="-127"/>
              </a:rPr>
              <a:t>ccounting </a:t>
            </a:r>
            <a:r>
              <a:rPr lang="en-US" altLang="ko-KR" sz="1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FFFF00"/>
                </a:solidFill>
                <a:latin typeface="Helvetica" panose="020B0604020202030204" pitchFamily="34" charset="0"/>
                <a:ea typeface="-윤고딕330" panose="02030504000101010101" pitchFamily="18" charset="-127"/>
              </a:rPr>
              <a:t>I</a:t>
            </a:r>
            <a:r>
              <a:rPr lang="en-US" altLang="ko-KR" sz="1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Helvetica" panose="020B0604020202030204" pitchFamily="34" charset="0"/>
                <a:ea typeface="-윤고딕330" panose="02030504000101010101" pitchFamily="18" charset="-127"/>
              </a:rPr>
              <a:t>nstitute</a:t>
            </a:r>
            <a:endParaRPr lang="en-US" altLang="ko-KR" sz="1600" b="1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Helvetica" panose="020B0604020202030204" pitchFamily="34" charset="0"/>
              <a:ea typeface="-윤고딕330" panose="02030504000101010101" pitchFamily="18" charset="-127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235171" y="6201308"/>
            <a:ext cx="2328891" cy="443485"/>
            <a:chOff x="7064661" y="365543"/>
            <a:chExt cx="2328891" cy="443485"/>
          </a:xfrm>
        </p:grpSpPr>
        <p:pic>
          <p:nvPicPr>
            <p:cNvPr id="8" name="그림 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7064661" y="365543"/>
              <a:ext cx="448057" cy="443485"/>
            </a:xfrm>
            <a:prstGeom prst="rect">
              <a:avLst/>
            </a:prstGeom>
          </p:spPr>
        </p:pic>
        <p:pic>
          <p:nvPicPr>
            <p:cNvPr id="9" name="그림 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7691606" y="365543"/>
              <a:ext cx="448057" cy="443485"/>
            </a:xfrm>
            <a:prstGeom prst="rect">
              <a:avLst/>
            </a:prstGeom>
          </p:spPr>
        </p:pic>
        <p:pic>
          <p:nvPicPr>
            <p:cNvPr id="10" name="그림 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8318551" y="365543"/>
              <a:ext cx="448057" cy="443485"/>
            </a:xfrm>
            <a:prstGeom prst="rect">
              <a:avLst/>
            </a:prstGeom>
          </p:spPr>
        </p:pic>
        <p:pic>
          <p:nvPicPr>
            <p:cNvPr id="11" name="그림 1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8945495" y="365543"/>
              <a:ext cx="448057" cy="443485"/>
            </a:xfrm>
            <a:prstGeom prst="rect">
              <a:avLst/>
            </a:prstGeom>
          </p:spPr>
        </p:pic>
        <p:pic>
          <p:nvPicPr>
            <p:cNvPr id="12" name="그림 1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7149244" y="475272"/>
              <a:ext cx="278893" cy="224028"/>
            </a:xfrm>
            <a:prstGeom prst="rect">
              <a:avLst/>
            </a:prstGeom>
          </p:spPr>
        </p:pic>
        <p:pic>
          <p:nvPicPr>
            <p:cNvPr id="13" name="그림 12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8403134" y="475272"/>
              <a:ext cx="278893" cy="224028"/>
            </a:xfrm>
            <a:prstGeom prst="rect">
              <a:avLst/>
            </a:prstGeom>
          </p:spPr>
        </p:pic>
        <p:pic>
          <p:nvPicPr>
            <p:cNvPr id="14" name="그림 13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7776189" y="475272"/>
              <a:ext cx="278893" cy="224028"/>
            </a:xfrm>
            <a:prstGeom prst="rect">
              <a:avLst/>
            </a:prstGeom>
          </p:spPr>
        </p:pic>
        <p:pic>
          <p:nvPicPr>
            <p:cNvPr id="15" name="그림 14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9030078" y="475272"/>
              <a:ext cx="278893" cy="22402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10128533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36476" y="123758"/>
            <a:ext cx="79720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Ⅲ</a:t>
            </a:r>
            <a:r>
              <a:rPr lang="en-US" altLang="ko-KR" sz="28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. </a:t>
            </a:r>
            <a:r>
              <a:rPr lang="ko-KR" altLang="en-US" sz="28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국제회계기준 도입 평가 연구 결과 </a:t>
            </a:r>
            <a:r>
              <a:rPr lang="en-US" altLang="ko-KR" sz="28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(Evidence)</a:t>
            </a:r>
            <a:endParaRPr lang="en-US" altLang="ko-KR" sz="2800" b="1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+mn-ea"/>
            </a:endParaRPr>
          </a:p>
        </p:txBody>
      </p:sp>
      <p:sp>
        <p:nvSpPr>
          <p:cNvPr id="12" name="슬라이드 번호 개체 틀 5"/>
          <p:cNvSpPr txBox="1">
            <a:spLocks/>
          </p:cNvSpPr>
          <p:nvPr/>
        </p:nvSpPr>
        <p:spPr>
          <a:xfrm>
            <a:off x="4687231" y="6512089"/>
            <a:ext cx="531538" cy="260648"/>
          </a:xfrm>
          <a:prstGeom prst="rect">
            <a:avLst/>
          </a:prstGeom>
        </p:spPr>
        <p:txBody>
          <a:bodyPr vert="horz" lIns="91383" tIns="45692" rIns="91383" bIns="45692" rtlCol="0" anchor="ctr"/>
          <a:lstStyle>
            <a:defPPr>
              <a:defRPr lang="ko-KR"/>
            </a:defPPr>
            <a:lvl1pPr marL="0" algn="r" defTabSz="914400" rtl="0" eaLnBrk="1" latinLnBrk="1" hangingPunct="1">
              <a:defRPr sz="1200" b="1" kern="1200">
                <a:gradFill>
                  <a:gsLst>
                    <a:gs pos="18333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tx1">
                        <a:lumMod val="50000"/>
                        <a:lumOff val="50000"/>
                      </a:schemeClr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8E23911-D0FE-4AD4-B579-316E8E4737A1}" type="slidenum">
              <a:rPr lang="ko-KR" altLang="en-US" sz="1100" b="0">
                <a:gradFill>
                  <a:gsLst>
                    <a:gs pos="2083">
                      <a:schemeClr val="tx1">
                        <a:lumMod val="75000"/>
                        <a:lumOff val="25000"/>
                      </a:schemeClr>
                    </a:gs>
                    <a:gs pos="67000">
                      <a:schemeClr val="tx1">
                        <a:lumMod val="75000"/>
                        <a:lumOff val="25000"/>
                      </a:schemeClr>
                    </a:gs>
                  </a:gsLst>
                  <a:lin ang="5400000" scaled="0"/>
                </a:gradFill>
                <a:cs typeface="Arial" pitchFamily="34" charset="0"/>
              </a:rPr>
              <a:pPr algn="ctr"/>
              <a:t>16</a:t>
            </a:fld>
            <a:endParaRPr lang="ko-KR" altLang="en-US" sz="1100" b="0" dirty="0">
              <a:gradFill>
                <a:gsLst>
                  <a:gs pos="2083">
                    <a:schemeClr val="tx1">
                      <a:lumMod val="75000"/>
                      <a:lumOff val="25000"/>
                    </a:schemeClr>
                  </a:gs>
                  <a:gs pos="67000">
                    <a:schemeClr val="tx1">
                      <a:lumMod val="75000"/>
                      <a:lumOff val="25000"/>
                    </a:schemeClr>
                  </a:gs>
                </a:gsLst>
                <a:lin ang="5400000" scaled="0"/>
              </a:gradFill>
              <a:cs typeface="Arial" pitchFamily="34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601476" y="1844824"/>
            <a:ext cx="8636000" cy="41400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52450" indent="-457200">
              <a:spcBef>
                <a:spcPts val="1200"/>
              </a:spcBef>
              <a:spcAft>
                <a:spcPts val="600"/>
              </a:spcAft>
              <a:buClr>
                <a:srgbClr val="002060"/>
              </a:buClr>
              <a:buFont typeface="Arial" panose="020B0604020202020204" pitchFamily="34" charset="0"/>
              <a:buNone/>
            </a:pPr>
            <a:r>
              <a:rPr lang="en-US" altLang="ja-JP" sz="2400" b="1" dirty="0" smtClean="0">
                <a:cs typeface="Arial" panose="020B0604020202020204" pitchFamily="34" charset="0"/>
              </a:rPr>
              <a:t>3.1. </a:t>
            </a:r>
            <a:r>
              <a:rPr lang="ko-KR" altLang="en-US" sz="2400" b="1" dirty="0" smtClean="0">
                <a:cs typeface="Arial" panose="020B0604020202020204" pitchFamily="34" charset="0"/>
              </a:rPr>
              <a:t>작성자 관점의 도입 효과와 비용</a:t>
            </a:r>
            <a:endParaRPr lang="en-US" altLang="ko-KR" sz="2400" b="1" dirty="0" smtClean="0">
              <a:cs typeface="Arial" panose="020B0604020202020204" pitchFamily="34" charset="0"/>
            </a:endParaRPr>
          </a:p>
          <a:p>
            <a:pPr marL="552450" indent="-457200">
              <a:spcBef>
                <a:spcPts val="1200"/>
              </a:spcBef>
              <a:spcAft>
                <a:spcPts val="600"/>
              </a:spcAft>
              <a:buClr>
                <a:srgbClr val="002060"/>
              </a:buClr>
              <a:buFont typeface="Arial" panose="020B0604020202020204" pitchFamily="34" charset="0"/>
              <a:buNone/>
            </a:pPr>
            <a:r>
              <a:rPr lang="en-US" altLang="ja-JP" sz="2400" b="1" dirty="0" smtClean="0">
                <a:cs typeface="Arial" panose="020B0604020202020204" pitchFamily="34" charset="0"/>
              </a:rPr>
              <a:t>3.2. </a:t>
            </a:r>
            <a:r>
              <a:rPr lang="ko-KR" altLang="en-US" sz="2400" b="1" dirty="0" smtClean="0"/>
              <a:t>투자자</a:t>
            </a:r>
            <a:r>
              <a:rPr lang="en-US" altLang="ko-KR" sz="2400" b="1" dirty="0" smtClean="0"/>
              <a:t>(</a:t>
            </a:r>
            <a:r>
              <a:rPr lang="ko-KR" altLang="en-US" sz="2400" b="1" dirty="0" smtClean="0"/>
              <a:t>이용자</a:t>
            </a:r>
            <a:r>
              <a:rPr lang="en-US" altLang="ko-KR" sz="2400" b="1" dirty="0" smtClean="0"/>
              <a:t>) </a:t>
            </a:r>
            <a:r>
              <a:rPr lang="ko-KR" altLang="en-US" sz="2400" b="1" dirty="0" smtClean="0"/>
              <a:t>관점의 도입 효과와 자본의 국제화</a:t>
            </a:r>
            <a:endParaRPr lang="en-US" altLang="ja-JP" sz="2400" b="1" dirty="0" smtClean="0">
              <a:cs typeface="Arial" panose="020B0604020202020204" pitchFamily="34" charset="0"/>
            </a:endParaRPr>
          </a:p>
          <a:p>
            <a:pPr marL="552450" indent="-457200">
              <a:spcBef>
                <a:spcPts val="1200"/>
              </a:spcBef>
              <a:spcAft>
                <a:spcPts val="600"/>
              </a:spcAft>
              <a:buClr>
                <a:srgbClr val="002060"/>
              </a:buClr>
              <a:buFont typeface="Arial" panose="020B0604020202020204" pitchFamily="34" charset="0"/>
              <a:buNone/>
            </a:pPr>
            <a:r>
              <a:rPr lang="en-US" altLang="ja-JP" sz="2400" b="1" dirty="0" smtClean="0">
                <a:cs typeface="Arial" panose="020B0604020202020204" pitchFamily="34" charset="0"/>
              </a:rPr>
              <a:t>3.3. </a:t>
            </a:r>
            <a:r>
              <a:rPr lang="ko-KR" altLang="en-US" sz="2400" b="1" dirty="0" smtClean="0"/>
              <a:t>경제적 효과 </a:t>
            </a:r>
            <a:r>
              <a:rPr lang="en-US" altLang="ko-KR" sz="2400" b="1" dirty="0" smtClean="0"/>
              <a:t>(</a:t>
            </a:r>
            <a:r>
              <a:rPr lang="ko-KR" altLang="en-US" sz="2400" b="1" dirty="0" smtClean="0"/>
              <a:t>회계정보의 질</a:t>
            </a:r>
            <a:r>
              <a:rPr lang="en-US" altLang="ko-KR" sz="2400" b="1" dirty="0" smtClean="0"/>
              <a:t>)</a:t>
            </a:r>
          </a:p>
          <a:p>
            <a:pPr marL="552450" indent="-457200">
              <a:spcBef>
                <a:spcPts val="1200"/>
              </a:spcBef>
              <a:spcAft>
                <a:spcPts val="600"/>
              </a:spcAft>
              <a:buClr>
                <a:srgbClr val="002060"/>
              </a:buClr>
              <a:buFont typeface="Arial" panose="020B0604020202020204" pitchFamily="34" charset="0"/>
              <a:buNone/>
            </a:pPr>
            <a:r>
              <a:rPr lang="en-US" altLang="ja-JP" sz="2400" b="1" dirty="0" smtClean="0">
                <a:cs typeface="Arial" panose="020B0604020202020204" pitchFamily="34" charset="0"/>
              </a:rPr>
              <a:t>3.4. </a:t>
            </a:r>
            <a:r>
              <a:rPr lang="ko-KR" altLang="en-US" sz="2400" b="1" dirty="0" smtClean="0"/>
              <a:t>외부감사인 및 회계감독당국 관점의 도입 효과</a:t>
            </a:r>
            <a:endParaRPr lang="en-US" altLang="ja-JP" sz="2400" b="1" dirty="0" smtClean="0">
              <a:cs typeface="Arial" panose="020B0604020202020204" pitchFamily="34" charset="0"/>
            </a:endParaRPr>
          </a:p>
          <a:p>
            <a:pPr marL="552450" indent="-457200">
              <a:spcBef>
                <a:spcPts val="1200"/>
              </a:spcBef>
              <a:spcAft>
                <a:spcPts val="600"/>
              </a:spcAft>
              <a:buClr>
                <a:srgbClr val="002060"/>
              </a:buClr>
              <a:buFont typeface="Arial" panose="020B0604020202020204" pitchFamily="34" charset="0"/>
              <a:buNone/>
            </a:pPr>
            <a:r>
              <a:rPr lang="en-US" altLang="ja-JP" sz="2400" b="1" dirty="0" smtClean="0">
                <a:cs typeface="Arial" panose="020B0604020202020204" pitchFamily="34" charset="0"/>
              </a:rPr>
              <a:t>3.5. </a:t>
            </a:r>
            <a:r>
              <a:rPr lang="ko-KR" altLang="en-US" sz="2400" b="1" dirty="0" smtClean="0"/>
              <a:t>공공기관의 도입 효과</a:t>
            </a:r>
            <a:endParaRPr lang="en-US" altLang="ko-KR" sz="2400" b="1" dirty="0" smtClean="0"/>
          </a:p>
          <a:p>
            <a:pPr marL="552450" indent="-457200">
              <a:spcBef>
                <a:spcPts val="1200"/>
              </a:spcBef>
              <a:spcAft>
                <a:spcPts val="600"/>
              </a:spcAft>
              <a:buClr>
                <a:srgbClr val="002060"/>
              </a:buClr>
              <a:buFont typeface="Arial" panose="020B0604020202020204" pitchFamily="34" charset="0"/>
              <a:buNone/>
            </a:pPr>
            <a:r>
              <a:rPr lang="en-US" altLang="ja-JP" sz="2400" b="1" dirty="0" smtClean="0">
                <a:cs typeface="Arial" panose="020B0604020202020204" pitchFamily="34" charset="0"/>
              </a:rPr>
              <a:t>3.6. </a:t>
            </a:r>
            <a:r>
              <a:rPr lang="ko-KR" altLang="en-US" sz="2400" b="1" dirty="0" smtClean="0"/>
              <a:t>기준 제정자 관점에서의 도입 절차 및 운영에 대한 평가</a:t>
            </a:r>
            <a:endParaRPr lang="en-US" altLang="ja-JP" sz="2400" b="1" dirty="0" smtClean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062918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36476" y="123758"/>
            <a:ext cx="79720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Ⅲ</a:t>
            </a:r>
            <a:r>
              <a:rPr lang="en-US" altLang="ko-KR" sz="28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. </a:t>
            </a:r>
            <a:r>
              <a:rPr lang="ko-KR" altLang="en-US" sz="28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국제회계기준 도입 평가 연구 결과 </a:t>
            </a:r>
            <a:r>
              <a:rPr lang="en-US" altLang="ko-KR" sz="28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(Evidence)</a:t>
            </a:r>
            <a:endParaRPr lang="en-US" altLang="ko-KR" sz="2800" b="1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+mn-ea"/>
            </a:endParaRPr>
          </a:p>
        </p:txBody>
      </p:sp>
      <p:sp>
        <p:nvSpPr>
          <p:cNvPr id="12" name="슬라이드 번호 개체 틀 5"/>
          <p:cNvSpPr txBox="1">
            <a:spLocks/>
          </p:cNvSpPr>
          <p:nvPr/>
        </p:nvSpPr>
        <p:spPr>
          <a:xfrm>
            <a:off x="4687231" y="6512089"/>
            <a:ext cx="531538" cy="260648"/>
          </a:xfrm>
          <a:prstGeom prst="rect">
            <a:avLst/>
          </a:prstGeom>
        </p:spPr>
        <p:txBody>
          <a:bodyPr vert="horz" lIns="91383" tIns="45692" rIns="91383" bIns="45692" rtlCol="0" anchor="ctr"/>
          <a:lstStyle>
            <a:defPPr>
              <a:defRPr lang="ko-KR"/>
            </a:defPPr>
            <a:lvl1pPr marL="0" algn="r" defTabSz="914400" rtl="0" eaLnBrk="1" latinLnBrk="1" hangingPunct="1">
              <a:defRPr sz="1200" b="1" kern="1200">
                <a:gradFill>
                  <a:gsLst>
                    <a:gs pos="18333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tx1">
                        <a:lumMod val="50000"/>
                        <a:lumOff val="50000"/>
                      </a:schemeClr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8E23911-D0FE-4AD4-B579-316E8E4737A1}" type="slidenum">
              <a:rPr lang="ko-KR" altLang="en-US" sz="1100" b="0">
                <a:gradFill>
                  <a:gsLst>
                    <a:gs pos="2083">
                      <a:schemeClr val="tx1">
                        <a:lumMod val="75000"/>
                        <a:lumOff val="25000"/>
                      </a:schemeClr>
                    </a:gs>
                    <a:gs pos="67000">
                      <a:schemeClr val="tx1">
                        <a:lumMod val="75000"/>
                        <a:lumOff val="25000"/>
                      </a:schemeClr>
                    </a:gs>
                  </a:gsLst>
                  <a:lin ang="5400000" scaled="0"/>
                </a:gradFill>
                <a:cs typeface="Arial" pitchFamily="34" charset="0"/>
              </a:rPr>
              <a:pPr algn="ctr"/>
              <a:t>17</a:t>
            </a:fld>
            <a:endParaRPr lang="ko-KR" altLang="en-US" sz="1100" b="0" dirty="0">
              <a:gradFill>
                <a:gsLst>
                  <a:gs pos="2083">
                    <a:schemeClr val="tx1">
                      <a:lumMod val="75000"/>
                      <a:lumOff val="25000"/>
                    </a:schemeClr>
                  </a:gs>
                  <a:gs pos="67000">
                    <a:schemeClr val="tx1">
                      <a:lumMod val="75000"/>
                      <a:lumOff val="25000"/>
                    </a:schemeClr>
                  </a:gs>
                </a:gsLst>
                <a:lin ang="5400000" scaled="0"/>
              </a:gradFill>
              <a:cs typeface="Arial" pitchFamily="34" charset="0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325251" y="1124792"/>
            <a:ext cx="8912225" cy="432000"/>
          </a:xfrm>
          <a:prstGeom prst="rect">
            <a:avLst/>
          </a:prstGeom>
        </p:spPr>
        <p:txBody>
          <a:bodyPr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◈ </a:t>
            </a:r>
            <a:r>
              <a:rPr lang="ko-KR" altLang="en-US" sz="2400" b="1" dirty="0" smtClean="0">
                <a:latin typeface="Trebuchet MS" panose="020B0603020202020204" pitchFamily="34" charset="0"/>
                <a:cs typeface="Arial" panose="020B0604020202020204" pitchFamily="34" charset="0"/>
              </a:rPr>
              <a:t>작성자 관점의 도입 효과와 비용 </a:t>
            </a:r>
            <a:r>
              <a:rPr lang="en-US" altLang="ko-KR" sz="2400" b="1" dirty="0" smtClean="0">
                <a:latin typeface="Trebuchet MS" panose="020B0603020202020204" pitchFamily="34" charset="0"/>
                <a:cs typeface="Arial" panose="020B0604020202020204" pitchFamily="34" charset="0"/>
              </a:rPr>
              <a:t>– </a:t>
            </a:r>
            <a:r>
              <a:rPr lang="ko-KR" altLang="en-US" sz="2400" b="1" dirty="0" smtClean="0">
                <a:latin typeface="Trebuchet MS" panose="020B0603020202020204" pitchFamily="34" charset="0"/>
                <a:cs typeface="Arial" panose="020B0604020202020204" pitchFamily="34" charset="0"/>
              </a:rPr>
              <a:t>김기영 등</a:t>
            </a:r>
            <a:r>
              <a:rPr lang="en-US" altLang="ko-KR" sz="2400" b="1" dirty="0" smtClean="0">
                <a:latin typeface="Trebuchet MS" panose="020B0603020202020204" pitchFamily="34" charset="0"/>
                <a:cs typeface="Arial" panose="020B0604020202020204" pitchFamily="34" charset="0"/>
              </a:rPr>
              <a:t>(2015) -</a:t>
            </a:r>
            <a:endParaRPr lang="en-US" altLang="ja-JP" sz="2400" b="1" dirty="0" smtClean="0"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697918505"/>
              </p:ext>
            </p:extLst>
          </p:nvPr>
        </p:nvGraphicFramePr>
        <p:xfrm>
          <a:off x="704528" y="1880828"/>
          <a:ext cx="8362950" cy="4084264"/>
        </p:xfrm>
        <a:graphic>
          <a:graphicData uri="http://schemas.openxmlformats.org/drawingml/2006/table">
            <a:tbl>
              <a:tblPr/>
              <a:tblGrid>
                <a:gridCol w="1705388">
                  <a:extLst>
                    <a:ext uri="{9D8B030D-6E8A-4147-A177-3AD203B41FA5}">
                      <a16:colId xmlns="" xmlns:a16="http://schemas.microsoft.com/office/drawing/2014/main" val="1899310559"/>
                    </a:ext>
                  </a:extLst>
                </a:gridCol>
                <a:gridCol w="6657562">
                  <a:extLst>
                    <a:ext uri="{9D8B030D-6E8A-4147-A177-3AD203B41FA5}">
                      <a16:colId xmlns="" xmlns:a16="http://schemas.microsoft.com/office/drawing/2014/main" val="2828337918"/>
                    </a:ext>
                  </a:extLst>
                </a:gridCol>
              </a:tblGrid>
              <a:tr h="204152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-5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사전적</a:t>
                      </a:r>
                      <a:endParaRPr lang="en-US" altLang="ko-KR" sz="2000" b="1" kern="0" spc="-50" dirty="0" smtClean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-5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기대 </a:t>
                      </a:r>
                      <a:r>
                        <a:rPr lang="ko-KR" altLang="en-US" sz="2000" b="1" kern="0" spc="-50" dirty="0" err="1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효익</a:t>
                      </a:r>
                      <a:endParaRPr lang="ko-KR" altLang="en-US" sz="2000" b="1" kern="0" spc="-5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8579" marR="68579" marT="45706" marB="4570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kern="0" spc="-1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이중으로 회계장부를 작성하는 번거로움의 감소</a:t>
                      </a:r>
                      <a:r>
                        <a:rPr lang="en-US" altLang="ko-KR" sz="2000" kern="0" spc="-1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en-US" altLang="ko-KR" sz="2000" kern="0" spc="-10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/>
                      </a:r>
                      <a:br>
                        <a:rPr lang="en-US" altLang="ko-KR" sz="2000" kern="0" spc="-10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</a:br>
                      <a:r>
                        <a:rPr lang="ko-KR" altLang="en-US" sz="2000" kern="0" spc="-10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해외 </a:t>
                      </a:r>
                      <a:r>
                        <a:rPr lang="ko-KR" altLang="en-US" sz="2000" kern="0" spc="-1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자본시장 접근성 증대</a:t>
                      </a:r>
                      <a:r>
                        <a:rPr lang="en-US" altLang="ko-KR" sz="2000" kern="0" spc="-1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en-US" altLang="ko-KR" sz="2000" kern="0" spc="-10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/>
                      </a:r>
                      <a:br>
                        <a:rPr lang="en-US" altLang="ko-KR" sz="2000" kern="0" spc="-10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</a:br>
                      <a:r>
                        <a:rPr lang="ko-KR" altLang="en-US" sz="2000" kern="0" spc="-10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기업 </a:t>
                      </a:r>
                      <a:r>
                        <a:rPr lang="ko-KR" altLang="en-US" sz="2000" kern="0" spc="-1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평판의 향상</a:t>
                      </a:r>
                      <a:r>
                        <a:rPr lang="en-US" altLang="ko-KR" sz="2000" kern="0" spc="-1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en-US" altLang="ko-KR" sz="2000" kern="0" spc="-10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/>
                      </a:r>
                      <a:br>
                        <a:rPr lang="en-US" altLang="ko-KR" sz="2000" kern="0" spc="-10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</a:br>
                      <a:r>
                        <a:rPr lang="ko-KR" altLang="en-US" sz="2000" kern="0" spc="-10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내부통제 </a:t>
                      </a:r>
                      <a:r>
                        <a:rPr lang="ko-KR" altLang="en-US" sz="2000" kern="0" spc="-1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및 위험관리 등에 긍정적인 영향</a:t>
                      </a:r>
                      <a:r>
                        <a:rPr lang="en-US" altLang="ko-KR" sz="2000" kern="0" spc="-1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2000" kern="0" spc="-1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회계투명성 증대</a:t>
                      </a:r>
                    </a:p>
                  </a:txBody>
                  <a:tcPr marL="68579" marR="68579" marT="45706" marB="4570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462669490"/>
                  </a:ext>
                </a:extLst>
              </a:tr>
              <a:tr h="204152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-5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사전적</a:t>
                      </a:r>
                      <a:endParaRPr lang="en-US" altLang="ko-KR" sz="2000" b="1" kern="0" spc="-50" dirty="0" smtClean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-5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예상 </a:t>
                      </a:r>
                      <a:r>
                        <a:rPr lang="ko-KR" altLang="en-US" sz="2000" b="1" kern="0" spc="-50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비용</a:t>
                      </a:r>
                    </a:p>
                  </a:txBody>
                  <a:tcPr marL="68579" marR="68579" marT="45706" marB="4570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kern="0" spc="-9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회계시스템 구축비용</a:t>
                      </a:r>
                      <a:r>
                        <a:rPr lang="en-US" altLang="ko-KR" sz="2000" kern="0" spc="-9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endParaRPr lang="en-US" altLang="ko-KR" sz="2000" kern="0" spc="-90" dirty="0" smtClean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kern="0" spc="-9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재무제표 </a:t>
                      </a:r>
                      <a:r>
                        <a:rPr lang="ko-KR" altLang="en-US" sz="2000" kern="0" spc="-9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작성 관련 비용</a:t>
                      </a:r>
                      <a:r>
                        <a:rPr lang="en-US" altLang="ko-KR" sz="2000" kern="0" spc="-9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endParaRPr lang="en-US" altLang="ko-KR" sz="2000" kern="0" spc="-90" dirty="0" smtClean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kern="0" spc="-9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회계 </a:t>
                      </a:r>
                      <a:r>
                        <a:rPr lang="ko-KR" altLang="en-US" sz="2000" kern="0" spc="-9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처리 재량권 확대에 따른 비용</a:t>
                      </a:r>
                      <a:r>
                        <a:rPr lang="en-US" altLang="ko-KR" sz="2000" kern="0" spc="-9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endParaRPr lang="en-US" altLang="ko-KR" sz="2000" kern="0" spc="-90" dirty="0" smtClean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2000" kern="0" spc="-9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IASB</a:t>
                      </a:r>
                      <a:r>
                        <a:rPr lang="ko-KR" altLang="en-US" sz="2000" kern="0" spc="-9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와 협의 비용</a:t>
                      </a:r>
                    </a:p>
                  </a:txBody>
                  <a:tcPr marL="68579" marR="68579" marT="45706" marB="4570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4420789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41157634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36476" y="123758"/>
            <a:ext cx="79720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Ⅲ</a:t>
            </a:r>
            <a:r>
              <a:rPr lang="en-US" altLang="ko-KR" sz="28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. </a:t>
            </a:r>
            <a:r>
              <a:rPr lang="ko-KR" altLang="en-US" sz="28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국제회계기준 도입 평가 연구 결과 </a:t>
            </a:r>
            <a:r>
              <a:rPr lang="en-US" altLang="ko-KR" sz="28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(Evidence)</a:t>
            </a:r>
            <a:endParaRPr lang="en-US" altLang="ko-KR" sz="2800" b="1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+mn-ea"/>
            </a:endParaRPr>
          </a:p>
        </p:txBody>
      </p:sp>
      <p:sp>
        <p:nvSpPr>
          <p:cNvPr id="12" name="슬라이드 번호 개체 틀 5"/>
          <p:cNvSpPr txBox="1">
            <a:spLocks/>
          </p:cNvSpPr>
          <p:nvPr/>
        </p:nvSpPr>
        <p:spPr>
          <a:xfrm>
            <a:off x="4687231" y="6512089"/>
            <a:ext cx="531538" cy="260648"/>
          </a:xfrm>
          <a:prstGeom prst="rect">
            <a:avLst/>
          </a:prstGeom>
        </p:spPr>
        <p:txBody>
          <a:bodyPr vert="horz" lIns="91383" tIns="45692" rIns="91383" bIns="45692" rtlCol="0" anchor="ctr"/>
          <a:lstStyle>
            <a:defPPr>
              <a:defRPr lang="ko-KR"/>
            </a:defPPr>
            <a:lvl1pPr marL="0" algn="r" defTabSz="914400" rtl="0" eaLnBrk="1" latinLnBrk="1" hangingPunct="1">
              <a:defRPr sz="1200" b="1" kern="1200">
                <a:gradFill>
                  <a:gsLst>
                    <a:gs pos="18333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tx1">
                        <a:lumMod val="50000"/>
                        <a:lumOff val="50000"/>
                      </a:schemeClr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8E23911-D0FE-4AD4-B579-316E8E4737A1}" type="slidenum">
              <a:rPr lang="ko-KR" altLang="en-US" sz="1100" b="0">
                <a:gradFill>
                  <a:gsLst>
                    <a:gs pos="2083">
                      <a:schemeClr val="tx1">
                        <a:lumMod val="75000"/>
                        <a:lumOff val="25000"/>
                      </a:schemeClr>
                    </a:gs>
                    <a:gs pos="67000">
                      <a:schemeClr val="tx1">
                        <a:lumMod val="75000"/>
                        <a:lumOff val="25000"/>
                      </a:schemeClr>
                    </a:gs>
                  </a:gsLst>
                  <a:lin ang="5400000" scaled="0"/>
                </a:gradFill>
                <a:cs typeface="Arial" pitchFamily="34" charset="0"/>
              </a:rPr>
              <a:pPr algn="ctr"/>
              <a:t>18</a:t>
            </a:fld>
            <a:endParaRPr lang="ko-KR" altLang="en-US" sz="1100" b="0" dirty="0">
              <a:gradFill>
                <a:gsLst>
                  <a:gs pos="2083">
                    <a:schemeClr val="tx1">
                      <a:lumMod val="75000"/>
                      <a:lumOff val="25000"/>
                    </a:schemeClr>
                  </a:gs>
                  <a:gs pos="67000">
                    <a:schemeClr val="tx1">
                      <a:lumMod val="75000"/>
                      <a:lumOff val="25000"/>
                    </a:schemeClr>
                  </a:gs>
                </a:gsLst>
                <a:lin ang="5400000" scaled="0"/>
              </a:gradFill>
              <a:cs typeface="Arial" pitchFamily="34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325251" y="1124792"/>
            <a:ext cx="8912225" cy="432000"/>
          </a:xfrm>
          <a:prstGeom prst="rect">
            <a:avLst/>
          </a:prstGeom>
        </p:spPr>
        <p:txBody>
          <a:bodyPr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◈ </a:t>
            </a:r>
            <a:r>
              <a:rPr lang="ko-KR" altLang="en-US" sz="2400" b="1" dirty="0" smtClean="0">
                <a:latin typeface="Trebuchet MS" panose="020B0603020202020204" pitchFamily="34" charset="0"/>
                <a:cs typeface="Arial" panose="020B0604020202020204" pitchFamily="34" charset="0"/>
              </a:rPr>
              <a:t>작성자 관점의 도입 효과와 비용 </a:t>
            </a:r>
            <a:r>
              <a:rPr lang="en-US" altLang="ko-KR" sz="2400" b="1" dirty="0" smtClean="0">
                <a:latin typeface="Trebuchet MS" panose="020B0603020202020204" pitchFamily="34" charset="0"/>
                <a:cs typeface="Arial" panose="020B0604020202020204" pitchFamily="34" charset="0"/>
              </a:rPr>
              <a:t>– </a:t>
            </a:r>
            <a:r>
              <a:rPr lang="ko-KR" altLang="en-US" sz="2400" b="1" dirty="0" smtClean="0">
                <a:latin typeface="Trebuchet MS" panose="020B0603020202020204" pitchFamily="34" charset="0"/>
                <a:cs typeface="Arial" panose="020B0604020202020204" pitchFamily="34" charset="0"/>
              </a:rPr>
              <a:t>김기영 등</a:t>
            </a:r>
            <a:r>
              <a:rPr lang="en-US" altLang="ko-KR" sz="2400" b="1" dirty="0" smtClean="0">
                <a:latin typeface="Trebuchet MS" panose="020B0603020202020204" pitchFamily="34" charset="0"/>
                <a:cs typeface="Arial" panose="020B0604020202020204" pitchFamily="34" charset="0"/>
              </a:rPr>
              <a:t>(2015) -</a:t>
            </a:r>
            <a:endParaRPr lang="en-US" altLang="ja-JP" sz="2400" b="1" dirty="0" smtClean="0"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52500" y="1854026"/>
            <a:ext cx="8712000" cy="495935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514350">
              <a:spcBef>
                <a:spcPts val="1200"/>
              </a:spcBef>
              <a:spcAft>
                <a:spcPts val="600"/>
              </a:spcAft>
              <a:buClr>
                <a:srgbClr val="002060"/>
              </a:buClr>
              <a:buFont typeface="Calibri" panose="020F0502020204030204" pitchFamily="34" charset="0"/>
              <a:buAutoNum type="arabicParenR"/>
            </a:pPr>
            <a:r>
              <a:rPr lang="ko-KR" altLang="en-US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재무제표 작성자인 한국 기업의 절반가량이 </a:t>
            </a:r>
            <a:r>
              <a:rPr lang="en-US" altLang="ko-KR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IFRS </a:t>
            </a:r>
            <a:r>
              <a:rPr lang="ko-KR" altLang="en-US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도입에 따른 </a:t>
            </a:r>
            <a:r>
              <a:rPr lang="ko-KR" altLang="en-US" sz="2000" dirty="0" err="1" smtClean="0">
                <a:latin typeface="Trebuchet MS" panose="020B0603020202020204" pitchFamily="34" charset="0"/>
                <a:cs typeface="Arial" panose="020B0604020202020204" pitchFamily="34" charset="0"/>
              </a:rPr>
              <a:t>효익</a:t>
            </a:r>
            <a:r>
              <a:rPr lang="ko-KR" altLang="en-US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 보다 비용이 크다고 판단하고 있음</a:t>
            </a:r>
            <a:r>
              <a:rPr lang="en-US" altLang="ja-JP" sz="2000" dirty="0" smtClean="0">
                <a:latin typeface="Trebuchet MS" panose="020B0603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. </a:t>
            </a:r>
          </a:p>
          <a:p>
            <a:pPr marL="1009650" lvl="1" indent="-514350">
              <a:spcBef>
                <a:spcPts val="1200"/>
              </a:spcBef>
              <a:spcAft>
                <a:spcPts val="600"/>
              </a:spcAft>
              <a:buClr>
                <a:srgbClr val="002060"/>
              </a:buClr>
              <a:buFont typeface="Arial" panose="020B0604020202020204" pitchFamily="34" charset="0"/>
              <a:buChar char="•"/>
            </a:pPr>
            <a:r>
              <a:rPr lang="ko-KR" altLang="en-US" sz="18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도입 비용은 시스템구축</a:t>
            </a:r>
            <a:r>
              <a:rPr lang="en-US" altLang="ko-KR" sz="18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, </a:t>
            </a:r>
            <a:r>
              <a:rPr lang="ko-KR" altLang="en-US" sz="18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교육비용 등 명확하게 나타나는 반면 도입 </a:t>
            </a:r>
            <a:r>
              <a:rPr lang="ko-KR" altLang="en-US" sz="1800" dirty="0" err="1" smtClean="0">
                <a:latin typeface="Trebuchet MS" panose="020B0603020202020204" pitchFamily="34" charset="0"/>
                <a:cs typeface="Arial" panose="020B0604020202020204" pitchFamily="34" charset="0"/>
              </a:rPr>
              <a:t>효익은</a:t>
            </a:r>
            <a:r>
              <a:rPr lang="ko-KR" altLang="en-US" sz="18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 불명확하거나 계량화하기 힘들기 때문에 나타나는 현상으로 이해</a:t>
            </a:r>
            <a:endParaRPr lang="en-US" altLang="ja-JP" sz="1800" dirty="0" smtClean="0">
              <a:latin typeface="Trebuchet MS" panose="020B0603020202020204" pitchFamily="34" charset="0"/>
              <a:cs typeface="Arial" panose="020B0604020202020204" pitchFamily="34" charset="0"/>
            </a:endParaRPr>
          </a:p>
          <a:p>
            <a:pPr marL="609600" indent="-514350">
              <a:spcBef>
                <a:spcPts val="1200"/>
              </a:spcBef>
              <a:spcAft>
                <a:spcPts val="600"/>
              </a:spcAft>
              <a:buClr>
                <a:srgbClr val="002060"/>
              </a:buClr>
              <a:buFont typeface="Calibri" panose="020F0502020204030204" pitchFamily="34" charset="0"/>
              <a:buAutoNum type="arabicParenR"/>
            </a:pPr>
            <a:r>
              <a:rPr lang="ko-KR" altLang="en-US" sz="2000" dirty="0" smtClean="0">
                <a:latin typeface="Trebuchet MS" panose="020B0603020202020204" pitchFamily="34" charset="0"/>
              </a:rPr>
              <a:t>도입 이후 비용은 구체적인 비용 종류에 따라 업종별로 큰 차이를 보임</a:t>
            </a:r>
            <a:r>
              <a:rPr lang="en-US" altLang="ja-JP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 </a:t>
            </a:r>
          </a:p>
          <a:p>
            <a:pPr marL="1009650" lvl="1" indent="-514350">
              <a:spcBef>
                <a:spcPts val="1200"/>
              </a:spcBef>
              <a:spcAft>
                <a:spcPts val="600"/>
              </a:spcAft>
              <a:buClr>
                <a:srgbClr val="002060"/>
              </a:buClr>
              <a:buFont typeface="Arial" panose="020B0604020202020204" pitchFamily="34" charset="0"/>
              <a:buChar char="•"/>
            </a:pPr>
            <a:r>
              <a:rPr lang="ko-KR" altLang="en-US" sz="1800" dirty="0" smtClean="0">
                <a:latin typeface="Trebuchet MS" panose="020B0603020202020204" pitchFamily="34" charset="0"/>
              </a:rPr>
              <a:t>도입 전 비용은 건설업과 금융업이 다른 업종에 비해 크게 증가</a:t>
            </a:r>
            <a:endParaRPr lang="en-US" altLang="ko-KR" sz="1800" dirty="0" smtClean="0">
              <a:latin typeface="Trebuchet MS" panose="020B0603020202020204" pitchFamily="34" charset="0"/>
            </a:endParaRPr>
          </a:p>
          <a:p>
            <a:pPr marL="1009650" lvl="1" indent="-514350">
              <a:spcBef>
                <a:spcPts val="1200"/>
              </a:spcBef>
              <a:spcAft>
                <a:spcPts val="600"/>
              </a:spcAft>
              <a:buClr>
                <a:srgbClr val="002060"/>
              </a:buClr>
              <a:buFont typeface="Arial" panose="020B0604020202020204" pitchFamily="34" charset="0"/>
              <a:buChar char="•"/>
            </a:pPr>
            <a:r>
              <a:rPr lang="ko-KR" altLang="en-US" sz="1800" dirty="0" smtClean="0">
                <a:latin typeface="Trebuchet MS" panose="020B0603020202020204" pitchFamily="34" charset="0"/>
              </a:rPr>
              <a:t>도입 이후 비용들</a:t>
            </a:r>
            <a:r>
              <a:rPr lang="en-US" altLang="ko-KR" sz="1800" dirty="0" smtClean="0">
                <a:latin typeface="Trebuchet MS" panose="020B0603020202020204" pitchFamily="34" charset="0"/>
              </a:rPr>
              <a:t>(</a:t>
            </a:r>
            <a:r>
              <a:rPr lang="ko-KR" altLang="en-US" sz="1800" dirty="0" smtClean="0">
                <a:latin typeface="Trebuchet MS" panose="020B0603020202020204" pitchFamily="34" charset="0"/>
              </a:rPr>
              <a:t>회계 관련 업무 부담 및 주석 작성시간</a:t>
            </a:r>
            <a:r>
              <a:rPr lang="en-US" altLang="ko-KR" sz="1800" dirty="0" smtClean="0">
                <a:latin typeface="Trebuchet MS" panose="020B0603020202020204" pitchFamily="34" charset="0"/>
              </a:rPr>
              <a:t>)</a:t>
            </a:r>
            <a:r>
              <a:rPr lang="ko-KR" altLang="en-US" sz="1800" dirty="0" smtClean="0">
                <a:latin typeface="Trebuchet MS" panose="020B0603020202020204" pitchFamily="34" charset="0"/>
              </a:rPr>
              <a:t>을 도입 전 비용들에 비해 상대적으로 더 크게 부담을 느끼는 것으로 판단</a:t>
            </a:r>
            <a:endParaRPr lang="en-US" altLang="ja-JP" sz="1800" dirty="0" smtClean="0"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132192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36476" y="123758"/>
            <a:ext cx="79720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Ⅲ</a:t>
            </a:r>
            <a:r>
              <a:rPr lang="en-US" altLang="ko-KR" sz="28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. </a:t>
            </a:r>
            <a:r>
              <a:rPr lang="ko-KR" altLang="en-US" sz="28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국제회계기준 도입 평가 연구 결과 </a:t>
            </a:r>
            <a:r>
              <a:rPr lang="en-US" altLang="ko-KR" sz="28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(Evidence)</a:t>
            </a:r>
            <a:endParaRPr lang="en-US" altLang="ko-KR" sz="2800" b="1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+mn-ea"/>
            </a:endParaRPr>
          </a:p>
        </p:txBody>
      </p:sp>
      <p:sp>
        <p:nvSpPr>
          <p:cNvPr id="12" name="슬라이드 번호 개체 틀 5"/>
          <p:cNvSpPr txBox="1">
            <a:spLocks/>
          </p:cNvSpPr>
          <p:nvPr/>
        </p:nvSpPr>
        <p:spPr>
          <a:xfrm>
            <a:off x="4687231" y="6512089"/>
            <a:ext cx="531538" cy="260648"/>
          </a:xfrm>
          <a:prstGeom prst="rect">
            <a:avLst/>
          </a:prstGeom>
        </p:spPr>
        <p:txBody>
          <a:bodyPr vert="horz" lIns="91383" tIns="45692" rIns="91383" bIns="45692" rtlCol="0" anchor="ctr"/>
          <a:lstStyle>
            <a:defPPr>
              <a:defRPr lang="ko-KR"/>
            </a:defPPr>
            <a:lvl1pPr marL="0" algn="r" defTabSz="914400" rtl="0" eaLnBrk="1" latinLnBrk="1" hangingPunct="1">
              <a:defRPr sz="1200" b="1" kern="1200">
                <a:gradFill>
                  <a:gsLst>
                    <a:gs pos="18333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tx1">
                        <a:lumMod val="50000"/>
                        <a:lumOff val="50000"/>
                      </a:schemeClr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8E23911-D0FE-4AD4-B579-316E8E4737A1}" type="slidenum">
              <a:rPr lang="ko-KR" altLang="en-US" sz="1100" b="0">
                <a:gradFill>
                  <a:gsLst>
                    <a:gs pos="2083">
                      <a:schemeClr val="tx1">
                        <a:lumMod val="75000"/>
                        <a:lumOff val="25000"/>
                      </a:schemeClr>
                    </a:gs>
                    <a:gs pos="67000">
                      <a:schemeClr val="tx1">
                        <a:lumMod val="75000"/>
                        <a:lumOff val="25000"/>
                      </a:schemeClr>
                    </a:gs>
                  </a:gsLst>
                  <a:lin ang="5400000" scaled="0"/>
                </a:gradFill>
                <a:cs typeface="Arial" pitchFamily="34" charset="0"/>
              </a:rPr>
              <a:pPr algn="ctr"/>
              <a:t>19</a:t>
            </a:fld>
            <a:endParaRPr lang="ko-KR" altLang="en-US" sz="1100" b="0" dirty="0">
              <a:gradFill>
                <a:gsLst>
                  <a:gs pos="2083">
                    <a:schemeClr val="tx1">
                      <a:lumMod val="75000"/>
                      <a:lumOff val="25000"/>
                    </a:schemeClr>
                  </a:gs>
                  <a:gs pos="67000">
                    <a:schemeClr val="tx1">
                      <a:lumMod val="75000"/>
                      <a:lumOff val="25000"/>
                    </a:schemeClr>
                  </a:gs>
                </a:gsLst>
                <a:lin ang="5400000" scaled="0"/>
              </a:gradFill>
              <a:cs typeface="Arial" pitchFamily="34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325251" y="1124792"/>
            <a:ext cx="8912225" cy="432000"/>
          </a:xfrm>
          <a:prstGeom prst="rect">
            <a:avLst/>
          </a:prstGeom>
        </p:spPr>
        <p:txBody>
          <a:bodyPr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◈ </a:t>
            </a:r>
            <a:r>
              <a:rPr lang="ko-KR" altLang="en-US" sz="2400" b="1" dirty="0" smtClean="0">
                <a:latin typeface="Trebuchet MS" panose="020B0603020202020204" pitchFamily="34" charset="0"/>
                <a:cs typeface="Arial" panose="020B0604020202020204" pitchFamily="34" charset="0"/>
              </a:rPr>
              <a:t>작성자 관점의 도입 효과와 비용 </a:t>
            </a:r>
            <a:r>
              <a:rPr lang="en-US" altLang="ko-KR" sz="2400" b="1" dirty="0" smtClean="0">
                <a:latin typeface="Trebuchet MS" panose="020B0603020202020204" pitchFamily="34" charset="0"/>
                <a:cs typeface="Arial" panose="020B0604020202020204" pitchFamily="34" charset="0"/>
              </a:rPr>
              <a:t>– </a:t>
            </a:r>
            <a:r>
              <a:rPr lang="ko-KR" altLang="en-US" sz="2400" b="1" dirty="0" smtClean="0">
                <a:latin typeface="Trebuchet MS" panose="020B0603020202020204" pitchFamily="34" charset="0"/>
                <a:cs typeface="Arial" panose="020B0604020202020204" pitchFamily="34" charset="0"/>
              </a:rPr>
              <a:t>김기영 등</a:t>
            </a:r>
            <a:r>
              <a:rPr lang="en-US" altLang="ko-KR" sz="2400" b="1" dirty="0" smtClean="0">
                <a:latin typeface="Trebuchet MS" panose="020B0603020202020204" pitchFamily="34" charset="0"/>
                <a:cs typeface="Arial" panose="020B0604020202020204" pitchFamily="34" charset="0"/>
              </a:rPr>
              <a:t>(2015) -</a:t>
            </a:r>
            <a:endParaRPr lang="en-US" altLang="ja-JP" sz="2400" b="1" dirty="0" smtClean="0"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52500" y="1844824"/>
            <a:ext cx="9001000" cy="50927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52450" indent="-457200">
              <a:spcBef>
                <a:spcPts val="1200"/>
              </a:spcBef>
              <a:spcAft>
                <a:spcPts val="600"/>
              </a:spcAft>
              <a:buClr>
                <a:srgbClr val="002060"/>
              </a:buClr>
              <a:buFont typeface="Calibri" panose="020F0502020204030204" pitchFamily="34" charset="0"/>
              <a:buAutoNum type="arabicParenR" startAt="3"/>
            </a:pPr>
            <a:r>
              <a:rPr lang="ko-KR" altLang="en-US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심층인터뷰 결과</a:t>
            </a:r>
            <a:r>
              <a:rPr lang="en-US" altLang="ko-KR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, IFRS </a:t>
            </a:r>
            <a:r>
              <a:rPr lang="ko-KR" altLang="en-US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도입으로 기업은 연결재무제표를 통해 종속회사 관리 효율성을 높이고 및 재무제표 이중작성 부담경감과 비교가능성 증대로 해외진출 관련 비용이 감소한 것을 효익으로 언급</a:t>
            </a:r>
            <a:endParaRPr lang="en-US" altLang="ko-KR" sz="2000" dirty="0" smtClean="0">
              <a:latin typeface="Trebuchet MS" panose="020B0603020202020204" pitchFamily="34" charset="0"/>
              <a:cs typeface="Arial" panose="020B0604020202020204" pitchFamily="34" charset="0"/>
            </a:endParaRPr>
          </a:p>
          <a:p>
            <a:pPr marL="552450" indent="-457200">
              <a:spcBef>
                <a:spcPts val="1200"/>
              </a:spcBef>
              <a:spcAft>
                <a:spcPts val="600"/>
              </a:spcAft>
              <a:buClr>
                <a:srgbClr val="002060"/>
              </a:buClr>
              <a:buFont typeface="Calibri" panose="020F0502020204030204" pitchFamily="34" charset="0"/>
              <a:buAutoNum type="arabicParenR" startAt="3"/>
            </a:pPr>
            <a:r>
              <a:rPr lang="ko-KR" altLang="en-US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반면</a:t>
            </a:r>
            <a:r>
              <a:rPr lang="en-US" altLang="ko-KR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, </a:t>
            </a:r>
            <a:r>
              <a:rPr lang="ko-KR" altLang="en-US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회계사는 비교가능성 증대</a:t>
            </a:r>
            <a:r>
              <a:rPr lang="en-US" altLang="ko-KR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, </a:t>
            </a:r>
            <a:r>
              <a:rPr lang="ko-KR" altLang="en-US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대외신인도 향상</a:t>
            </a:r>
            <a:r>
              <a:rPr lang="en-US" altLang="ko-KR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, </a:t>
            </a:r>
            <a:r>
              <a:rPr lang="ko-KR" altLang="en-US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연결 실체 관리의 유용성 등을 </a:t>
            </a:r>
            <a:r>
              <a:rPr lang="ko-KR" altLang="en-US" sz="2000" dirty="0" err="1" smtClean="0">
                <a:latin typeface="Trebuchet MS" panose="020B0603020202020204" pitchFamily="34" charset="0"/>
                <a:cs typeface="Arial" panose="020B0604020202020204" pitchFamily="34" charset="0"/>
              </a:rPr>
              <a:t>효익으로</a:t>
            </a:r>
            <a:r>
              <a:rPr lang="ko-KR" altLang="en-US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 언급</a:t>
            </a:r>
            <a:endParaRPr lang="en-US" altLang="ko-KR" sz="2000" dirty="0" smtClean="0">
              <a:latin typeface="Trebuchet MS" panose="020B0603020202020204" pitchFamily="34" charset="0"/>
              <a:cs typeface="Arial" panose="020B0604020202020204" pitchFamily="34" charset="0"/>
            </a:endParaRPr>
          </a:p>
          <a:p>
            <a:pPr marL="952500" lvl="1" indent="-457200">
              <a:spcBef>
                <a:spcPts val="1200"/>
              </a:spcBef>
              <a:spcAft>
                <a:spcPts val="600"/>
              </a:spcAft>
              <a:buClr>
                <a:srgbClr val="002060"/>
              </a:buClr>
              <a:buFont typeface="Arial" panose="020B0604020202020204" pitchFamily="34" charset="0"/>
              <a:buChar char="•"/>
            </a:pPr>
            <a:r>
              <a:rPr lang="ko-KR" altLang="en-US" sz="18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기업의 경우 해당 기업에 국한된 직접적인 </a:t>
            </a:r>
            <a:r>
              <a:rPr lang="ko-KR" altLang="en-US" sz="1800" dirty="0" err="1" smtClean="0">
                <a:latin typeface="Trebuchet MS" panose="020B0603020202020204" pitchFamily="34" charset="0"/>
                <a:cs typeface="Arial" panose="020B0604020202020204" pitchFamily="34" charset="0"/>
              </a:rPr>
              <a:t>효익만을</a:t>
            </a:r>
            <a:r>
              <a:rPr lang="ko-KR" altLang="en-US" sz="18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 언급한 반면</a:t>
            </a:r>
            <a:r>
              <a:rPr lang="en-US" altLang="ko-KR" sz="18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, </a:t>
            </a:r>
            <a:r>
              <a:rPr lang="ko-KR" altLang="en-US" sz="18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회계사의 경우 여러 기업을 통해 인식된 전반적 </a:t>
            </a:r>
            <a:r>
              <a:rPr lang="ko-KR" altLang="en-US" sz="1800" dirty="0" err="1" smtClean="0">
                <a:latin typeface="Trebuchet MS" panose="020B0603020202020204" pitchFamily="34" charset="0"/>
                <a:cs typeface="Arial" panose="020B0604020202020204" pitchFamily="34" charset="0"/>
              </a:rPr>
              <a:t>효익을</a:t>
            </a:r>
            <a:r>
              <a:rPr lang="ko-KR" altLang="en-US" sz="18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 언급</a:t>
            </a:r>
            <a:endParaRPr lang="en-US" altLang="ko-KR" sz="1800" dirty="0" smtClean="0">
              <a:latin typeface="Trebuchet MS" panose="020B0603020202020204" pitchFamily="34" charset="0"/>
              <a:cs typeface="Arial" panose="020B0604020202020204" pitchFamily="34" charset="0"/>
            </a:endParaRPr>
          </a:p>
          <a:p>
            <a:pPr marL="552450" indent="-457200">
              <a:spcBef>
                <a:spcPts val="1200"/>
              </a:spcBef>
              <a:spcAft>
                <a:spcPts val="600"/>
              </a:spcAft>
              <a:buClr>
                <a:srgbClr val="002060"/>
              </a:buClr>
              <a:buFont typeface="Calibri" panose="020F0502020204030204" pitchFamily="34" charset="0"/>
              <a:buAutoNum type="arabicParenR" startAt="3"/>
            </a:pPr>
            <a:r>
              <a:rPr lang="ko-KR" altLang="en-US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기업들은 회계투명성 증대</a:t>
            </a:r>
            <a:r>
              <a:rPr lang="en-US" altLang="ko-KR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, </a:t>
            </a:r>
            <a:r>
              <a:rPr lang="ko-KR" altLang="en-US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회계신인도 증대</a:t>
            </a:r>
            <a:r>
              <a:rPr lang="en-US" altLang="ko-KR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, </a:t>
            </a:r>
            <a:r>
              <a:rPr lang="ko-KR" altLang="en-US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자금조달비용 감소</a:t>
            </a:r>
            <a:r>
              <a:rPr lang="en-US" altLang="ko-KR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, </a:t>
            </a:r>
            <a:r>
              <a:rPr lang="ko-KR" altLang="en-US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신용등급 변화</a:t>
            </a:r>
            <a:r>
              <a:rPr lang="en-US" altLang="ko-KR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, </a:t>
            </a:r>
            <a:r>
              <a:rPr lang="ko-KR" altLang="en-US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기업 자체의 회계정보 유용성 증대와 관련하여 대부분 특별한 변화를 인지하지 못함</a:t>
            </a:r>
            <a:endParaRPr lang="en-US" altLang="ko-KR" sz="1800" dirty="0" smtClean="0"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192140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36476" y="123758"/>
            <a:ext cx="79720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Ⅲ</a:t>
            </a:r>
            <a:r>
              <a:rPr lang="en-US" altLang="ko-KR" sz="28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. </a:t>
            </a:r>
            <a:r>
              <a:rPr lang="ko-KR" altLang="en-US" sz="28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국제회계기준 도입 평가 연구 결과 </a:t>
            </a:r>
            <a:r>
              <a:rPr lang="en-US" altLang="ko-KR" sz="28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(Evidence)</a:t>
            </a:r>
            <a:endParaRPr lang="en-US" altLang="ko-KR" sz="2800" b="1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+mn-ea"/>
            </a:endParaRPr>
          </a:p>
        </p:txBody>
      </p:sp>
      <p:sp>
        <p:nvSpPr>
          <p:cNvPr id="12" name="슬라이드 번호 개체 틀 5"/>
          <p:cNvSpPr txBox="1">
            <a:spLocks/>
          </p:cNvSpPr>
          <p:nvPr/>
        </p:nvSpPr>
        <p:spPr>
          <a:xfrm>
            <a:off x="4687231" y="6512089"/>
            <a:ext cx="531538" cy="260648"/>
          </a:xfrm>
          <a:prstGeom prst="rect">
            <a:avLst/>
          </a:prstGeom>
        </p:spPr>
        <p:txBody>
          <a:bodyPr vert="horz" lIns="91383" tIns="45692" rIns="91383" bIns="45692" rtlCol="0" anchor="ctr"/>
          <a:lstStyle>
            <a:defPPr>
              <a:defRPr lang="ko-KR"/>
            </a:defPPr>
            <a:lvl1pPr marL="0" algn="r" defTabSz="914400" rtl="0" eaLnBrk="1" latinLnBrk="1" hangingPunct="1">
              <a:defRPr sz="1200" b="1" kern="1200">
                <a:gradFill>
                  <a:gsLst>
                    <a:gs pos="18333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tx1">
                        <a:lumMod val="50000"/>
                        <a:lumOff val="50000"/>
                      </a:schemeClr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8E23911-D0FE-4AD4-B579-316E8E4737A1}" type="slidenum">
              <a:rPr lang="ko-KR" altLang="en-US" sz="1100" b="0">
                <a:gradFill>
                  <a:gsLst>
                    <a:gs pos="2083">
                      <a:schemeClr val="tx1">
                        <a:lumMod val="75000"/>
                        <a:lumOff val="25000"/>
                      </a:schemeClr>
                    </a:gs>
                    <a:gs pos="67000">
                      <a:schemeClr val="tx1">
                        <a:lumMod val="75000"/>
                        <a:lumOff val="25000"/>
                      </a:schemeClr>
                    </a:gs>
                  </a:gsLst>
                  <a:lin ang="5400000" scaled="0"/>
                </a:gradFill>
                <a:cs typeface="Arial" pitchFamily="34" charset="0"/>
              </a:rPr>
              <a:pPr algn="ctr"/>
              <a:t>20</a:t>
            </a:fld>
            <a:endParaRPr lang="ko-KR" altLang="en-US" sz="1100" b="0" dirty="0">
              <a:gradFill>
                <a:gsLst>
                  <a:gs pos="2083">
                    <a:schemeClr val="tx1">
                      <a:lumMod val="75000"/>
                      <a:lumOff val="25000"/>
                    </a:schemeClr>
                  </a:gs>
                  <a:gs pos="67000">
                    <a:schemeClr val="tx1">
                      <a:lumMod val="75000"/>
                      <a:lumOff val="25000"/>
                    </a:schemeClr>
                  </a:gs>
                </a:gsLst>
                <a:lin ang="5400000" scaled="0"/>
              </a:gradFill>
              <a:cs typeface="Arial" pitchFamily="34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325251" y="1124792"/>
            <a:ext cx="9704313" cy="432000"/>
          </a:xfrm>
          <a:prstGeom prst="rect">
            <a:avLst/>
          </a:prstGeom>
        </p:spPr>
        <p:txBody>
          <a:bodyPr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◈ </a:t>
            </a:r>
            <a:r>
              <a:rPr lang="ko-KR" altLang="en-US" sz="2400" b="1" spc="-150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투자자</a:t>
            </a:r>
            <a:r>
              <a:rPr lang="en-US" altLang="ko-KR" sz="2400" b="1" spc="-150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(</a:t>
            </a:r>
            <a:r>
              <a:rPr lang="ko-KR" altLang="en-US" sz="2400" b="1" spc="-150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이용자</a:t>
            </a:r>
            <a:r>
              <a:rPr lang="en-US" altLang="ko-KR" sz="2400" b="1" spc="-150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) </a:t>
            </a:r>
            <a:r>
              <a:rPr lang="ko-KR" altLang="en-US" sz="2400" b="1" spc="-150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관점의 도입효과와 자본의 국제화 </a:t>
            </a:r>
            <a:r>
              <a:rPr lang="en-US" altLang="ko-KR" sz="2400" b="1" spc="-150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– </a:t>
            </a:r>
            <a:r>
              <a:rPr lang="ko-KR" altLang="en-US" sz="2400" b="1" spc="-150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한봉희 등</a:t>
            </a:r>
            <a:r>
              <a:rPr lang="en-US" altLang="ko-KR" sz="2400" b="1" spc="-150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(2016) -</a:t>
            </a:r>
            <a:endParaRPr lang="en-US" altLang="ja-JP" sz="2400" b="1" spc="-150" dirty="0" smtClean="0"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16496" y="1792622"/>
            <a:ext cx="8892988" cy="498475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514350">
              <a:spcBef>
                <a:spcPts val="600"/>
              </a:spcBef>
              <a:buClr>
                <a:srgbClr val="002060"/>
              </a:buClr>
            </a:pPr>
            <a:r>
              <a:rPr lang="ko-KR" altLang="en-US" sz="2400" smtClean="0">
                <a:latin typeface="Trebuchet MS" panose="020B0603020202020204" pitchFamily="34" charset="0"/>
                <a:cs typeface="Arial" panose="020B0604020202020204" pitchFamily="34" charset="0"/>
              </a:rPr>
              <a:t>설문조사 및 인터뷰</a:t>
            </a:r>
            <a:endParaRPr lang="en-US" altLang="ja-JP" sz="2400" smtClean="0">
              <a:latin typeface="Trebuchet MS" panose="020B0603020202020204" pitchFamily="34" charset="0"/>
              <a:ea typeface="맑은 고딕" panose="020B0503020000020004" pitchFamily="50" charset="-127"/>
              <a:cs typeface="Arial" panose="020B0604020202020204" pitchFamily="34" charset="0"/>
            </a:endParaRPr>
          </a:p>
          <a:p>
            <a:pPr marL="1009650" lvl="1" indent="-514350">
              <a:spcBef>
                <a:spcPts val="600"/>
              </a:spcBef>
              <a:buClr>
                <a:srgbClr val="002060"/>
              </a:buClr>
            </a:pPr>
            <a:r>
              <a:rPr lang="ko-KR" altLang="en-US" sz="2000" smtClean="0">
                <a:latin typeface="Trebuchet MS" panose="020B0603020202020204" pitchFamily="34" charset="0"/>
                <a:cs typeface="Arial" panose="020B0604020202020204" pitchFamily="34" charset="0"/>
              </a:rPr>
              <a:t>해외상장</a:t>
            </a:r>
            <a:r>
              <a:rPr lang="en-US" altLang="ko-KR" sz="2000" smtClean="0">
                <a:latin typeface="Trebuchet MS" panose="020B0603020202020204" pitchFamily="34" charset="0"/>
                <a:cs typeface="Arial" panose="020B0604020202020204" pitchFamily="34" charset="0"/>
              </a:rPr>
              <a:t>, </a:t>
            </a:r>
            <a:r>
              <a:rPr lang="ko-KR" altLang="en-US" sz="2000" smtClean="0">
                <a:latin typeface="Trebuchet MS" panose="020B0603020202020204" pitchFamily="34" charset="0"/>
                <a:cs typeface="Arial" panose="020B0604020202020204" pitchFamily="34" charset="0"/>
              </a:rPr>
              <a:t>기채</a:t>
            </a:r>
            <a:r>
              <a:rPr lang="en-US" altLang="ko-KR" sz="2000" smtClean="0">
                <a:latin typeface="Trebuchet MS" panose="020B0603020202020204" pitchFamily="34" charset="0"/>
                <a:cs typeface="Arial" panose="020B0604020202020204" pitchFamily="34" charset="0"/>
              </a:rPr>
              <a:t>, </a:t>
            </a:r>
            <a:r>
              <a:rPr lang="ko-KR" altLang="en-US" sz="2000" smtClean="0">
                <a:latin typeface="Trebuchet MS" panose="020B0603020202020204" pitchFamily="34" charset="0"/>
                <a:cs typeface="Arial" panose="020B0604020202020204" pitchFamily="34" charset="0"/>
              </a:rPr>
              <a:t>투자</a:t>
            </a:r>
            <a:r>
              <a:rPr lang="en-US" altLang="ko-KR" sz="2000" smtClean="0">
                <a:latin typeface="Trebuchet MS" panose="020B0603020202020204" pitchFamily="34" charset="0"/>
                <a:cs typeface="Arial" panose="020B0604020202020204" pitchFamily="34" charset="0"/>
              </a:rPr>
              <a:t>, </a:t>
            </a:r>
            <a:r>
              <a:rPr lang="ko-KR" altLang="en-US" sz="2000" smtClean="0">
                <a:latin typeface="Trebuchet MS" panose="020B0603020202020204" pitchFamily="34" charset="0"/>
                <a:cs typeface="Arial" panose="020B0604020202020204" pitchFamily="34" charset="0"/>
              </a:rPr>
              <a:t>신용등급등의 특별한 변화 없음</a:t>
            </a:r>
            <a:endParaRPr lang="en-US" altLang="ja-JP" sz="2000" smtClean="0">
              <a:latin typeface="Trebuchet MS" panose="020B0603020202020204" pitchFamily="34" charset="0"/>
              <a:cs typeface="Arial" panose="020B0604020202020204" pitchFamily="34" charset="0"/>
            </a:endParaRPr>
          </a:p>
          <a:p>
            <a:pPr marL="1009650" lvl="1" indent="-514350">
              <a:spcBef>
                <a:spcPts val="600"/>
              </a:spcBef>
              <a:buClr>
                <a:srgbClr val="002060"/>
              </a:buClr>
            </a:pPr>
            <a:r>
              <a:rPr lang="ko-KR" altLang="en-US" sz="2000" smtClean="0">
                <a:latin typeface="Trebuchet MS" panose="020B0603020202020204" pitchFamily="34" charset="0"/>
              </a:rPr>
              <a:t>그럼에도 몇 가지 중요한 투자자 및 정보이용자 관점에서의 </a:t>
            </a:r>
            <a:r>
              <a:rPr lang="en-US" altLang="ko-KR" sz="2000" smtClean="0">
                <a:latin typeface="Trebuchet MS" panose="020B0603020202020204" pitchFamily="34" charset="0"/>
              </a:rPr>
              <a:t>IFRS </a:t>
            </a:r>
            <a:r>
              <a:rPr lang="ko-KR" altLang="en-US" sz="2000" smtClean="0">
                <a:latin typeface="Trebuchet MS" panose="020B0603020202020204" pitchFamily="34" charset="0"/>
              </a:rPr>
              <a:t>도입 효과를 발견할 수 있음</a:t>
            </a:r>
            <a:endParaRPr lang="en-US" altLang="ko-KR" sz="2000" smtClean="0">
              <a:latin typeface="Trebuchet MS" panose="020B0603020202020204" pitchFamily="34" charset="0"/>
            </a:endParaRPr>
          </a:p>
          <a:p>
            <a:pPr marL="1409700" lvl="2" indent="-514350">
              <a:spcBef>
                <a:spcPts val="600"/>
              </a:spcBef>
              <a:buClr>
                <a:srgbClr val="002060"/>
              </a:buClr>
            </a:pPr>
            <a:r>
              <a:rPr lang="ko-KR" altLang="en-US" sz="1800" smtClean="0">
                <a:latin typeface="Trebuchet MS" panose="020B0603020202020204" pitchFamily="34" charset="0"/>
              </a:rPr>
              <a:t>코스닥에 상장된 소형주들에 대한 외국인의 투자가 </a:t>
            </a:r>
            <a:r>
              <a:rPr lang="en-US" altLang="ko-KR" sz="1800" smtClean="0">
                <a:latin typeface="Trebuchet MS" panose="020B0603020202020204" pitchFamily="34" charset="0"/>
              </a:rPr>
              <a:t>IFRS </a:t>
            </a:r>
            <a:r>
              <a:rPr lang="ko-KR" altLang="en-US" sz="1800" smtClean="0">
                <a:latin typeface="Trebuchet MS" panose="020B0603020202020204" pitchFamily="34" charset="0"/>
              </a:rPr>
              <a:t>도입 이후 유의적으로 증가</a:t>
            </a:r>
            <a:endParaRPr lang="en-US" altLang="ko-KR" sz="1800" smtClean="0">
              <a:latin typeface="Trebuchet MS" panose="020B0603020202020204" pitchFamily="34" charset="0"/>
            </a:endParaRPr>
          </a:p>
          <a:p>
            <a:pPr marL="1409700" lvl="2" indent="-514350">
              <a:spcBef>
                <a:spcPts val="600"/>
              </a:spcBef>
              <a:buClr>
                <a:srgbClr val="002060"/>
              </a:buClr>
            </a:pPr>
            <a:r>
              <a:rPr lang="ko-KR" altLang="en-US" sz="1800" smtClean="0">
                <a:latin typeface="Trebuchet MS" panose="020B0603020202020204" pitchFamily="34" charset="0"/>
              </a:rPr>
              <a:t>기업경영진은 주요 의사결정이 연결재무제표에 미치는 영향에 더 주의를 기울이게 됨</a:t>
            </a:r>
            <a:endParaRPr lang="en-US" altLang="ko-KR" sz="1800" smtClean="0">
              <a:latin typeface="Trebuchet MS" panose="020B0603020202020204" pitchFamily="34" charset="0"/>
            </a:endParaRPr>
          </a:p>
          <a:p>
            <a:pPr marL="1409700" lvl="2" indent="-514350">
              <a:spcBef>
                <a:spcPts val="600"/>
              </a:spcBef>
              <a:buClr>
                <a:srgbClr val="002060"/>
              </a:buClr>
            </a:pPr>
            <a:r>
              <a:rPr lang="ko-KR" altLang="en-US" sz="1800" smtClean="0">
                <a:latin typeface="Trebuchet MS" panose="020B0603020202020204" pitchFamily="34" charset="0"/>
              </a:rPr>
              <a:t>외국계 은행 및 증권사 종사자들은 </a:t>
            </a:r>
            <a:r>
              <a:rPr lang="en-US" altLang="ko-KR" sz="1800" smtClean="0">
                <a:latin typeface="Trebuchet MS" panose="020B0603020202020204" pitchFamily="34" charset="0"/>
              </a:rPr>
              <a:t>IFRS </a:t>
            </a:r>
            <a:r>
              <a:rPr lang="ko-KR" altLang="en-US" sz="1800" smtClean="0">
                <a:latin typeface="Trebuchet MS" panose="020B0603020202020204" pitchFamily="34" charset="0"/>
              </a:rPr>
              <a:t>재무제표 및 주석 정보가 정보의 비교가능성 증대를 통해 기업 분석의 질을 향상시켰다고 응답</a:t>
            </a:r>
            <a:endParaRPr lang="en-US" altLang="ko-KR" sz="1800" smtClean="0">
              <a:latin typeface="Trebuchet MS" panose="020B0603020202020204" pitchFamily="34" charset="0"/>
            </a:endParaRPr>
          </a:p>
          <a:p>
            <a:pPr marL="1409700" lvl="2" indent="-514350">
              <a:spcBef>
                <a:spcPts val="600"/>
              </a:spcBef>
              <a:buClr>
                <a:srgbClr val="002060"/>
              </a:buClr>
            </a:pPr>
            <a:r>
              <a:rPr lang="ko-KR" altLang="en-US" sz="1800" smtClean="0">
                <a:latin typeface="Trebuchet MS" panose="020B0603020202020204" pitchFamily="34" charset="0"/>
              </a:rPr>
              <a:t>주식을 해외에 상장하거나 사채발행하는 기업과 대형회계법인은 국제거래에 있어 의사결정의 속도가 증가하였음을 보고</a:t>
            </a:r>
            <a:endParaRPr lang="en-US" altLang="ja-JP" sz="1800" dirty="0" smtClean="0"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807453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36476" y="123758"/>
            <a:ext cx="79720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Ⅲ</a:t>
            </a:r>
            <a:r>
              <a:rPr lang="en-US" altLang="ko-KR" sz="28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. </a:t>
            </a:r>
            <a:r>
              <a:rPr lang="ko-KR" altLang="en-US" sz="28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국제회계기준 도입 평가 연구 결과 </a:t>
            </a:r>
            <a:r>
              <a:rPr lang="en-US" altLang="ko-KR" sz="28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(Evidence)</a:t>
            </a:r>
            <a:endParaRPr lang="en-US" altLang="ko-KR" sz="2800" b="1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+mn-ea"/>
            </a:endParaRPr>
          </a:p>
        </p:txBody>
      </p:sp>
      <p:sp>
        <p:nvSpPr>
          <p:cNvPr id="12" name="슬라이드 번호 개체 틀 5"/>
          <p:cNvSpPr txBox="1">
            <a:spLocks/>
          </p:cNvSpPr>
          <p:nvPr/>
        </p:nvSpPr>
        <p:spPr>
          <a:xfrm>
            <a:off x="4687231" y="6512089"/>
            <a:ext cx="531538" cy="260648"/>
          </a:xfrm>
          <a:prstGeom prst="rect">
            <a:avLst/>
          </a:prstGeom>
        </p:spPr>
        <p:txBody>
          <a:bodyPr vert="horz" lIns="91383" tIns="45692" rIns="91383" bIns="45692" rtlCol="0" anchor="ctr"/>
          <a:lstStyle>
            <a:defPPr>
              <a:defRPr lang="ko-KR"/>
            </a:defPPr>
            <a:lvl1pPr marL="0" algn="r" defTabSz="914400" rtl="0" eaLnBrk="1" latinLnBrk="1" hangingPunct="1">
              <a:defRPr sz="1200" b="1" kern="1200">
                <a:gradFill>
                  <a:gsLst>
                    <a:gs pos="18333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tx1">
                        <a:lumMod val="50000"/>
                        <a:lumOff val="50000"/>
                      </a:schemeClr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8E23911-D0FE-4AD4-B579-316E8E4737A1}" type="slidenum">
              <a:rPr lang="ko-KR" altLang="en-US" sz="1100" b="0">
                <a:gradFill>
                  <a:gsLst>
                    <a:gs pos="2083">
                      <a:schemeClr val="tx1">
                        <a:lumMod val="75000"/>
                        <a:lumOff val="25000"/>
                      </a:schemeClr>
                    </a:gs>
                    <a:gs pos="67000">
                      <a:schemeClr val="tx1">
                        <a:lumMod val="75000"/>
                        <a:lumOff val="25000"/>
                      </a:schemeClr>
                    </a:gs>
                  </a:gsLst>
                  <a:lin ang="5400000" scaled="0"/>
                </a:gradFill>
                <a:cs typeface="Arial" pitchFamily="34" charset="0"/>
              </a:rPr>
              <a:pPr algn="ctr"/>
              <a:t>21</a:t>
            </a:fld>
            <a:endParaRPr lang="ko-KR" altLang="en-US" sz="1100" b="0" dirty="0">
              <a:gradFill>
                <a:gsLst>
                  <a:gs pos="2083">
                    <a:schemeClr val="tx1">
                      <a:lumMod val="75000"/>
                      <a:lumOff val="25000"/>
                    </a:schemeClr>
                  </a:gs>
                  <a:gs pos="67000">
                    <a:schemeClr val="tx1">
                      <a:lumMod val="75000"/>
                      <a:lumOff val="25000"/>
                    </a:schemeClr>
                  </a:gs>
                </a:gsLst>
                <a:lin ang="5400000" scaled="0"/>
              </a:gradFill>
              <a:cs typeface="Arial" pitchFamily="34" charset="0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325251" y="1124792"/>
            <a:ext cx="8912225" cy="432000"/>
          </a:xfrm>
          <a:prstGeom prst="rect">
            <a:avLst/>
          </a:prstGeom>
        </p:spPr>
        <p:txBody>
          <a:bodyPr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◈ </a:t>
            </a:r>
            <a:r>
              <a:rPr lang="ko-KR" altLang="en-US" sz="2400" b="1" dirty="0" smtClean="0">
                <a:latin typeface="Trebuchet MS" panose="020B0603020202020204" pitchFamily="34" charset="0"/>
                <a:cs typeface="Arial" panose="020B0604020202020204" pitchFamily="34" charset="0"/>
              </a:rPr>
              <a:t>경제적 효과 </a:t>
            </a:r>
            <a:r>
              <a:rPr lang="en-US" altLang="ko-KR" sz="2400" b="1" dirty="0" smtClean="0">
                <a:latin typeface="Trebuchet MS" panose="020B0603020202020204" pitchFamily="34" charset="0"/>
                <a:cs typeface="Arial" panose="020B0604020202020204" pitchFamily="34" charset="0"/>
              </a:rPr>
              <a:t>(</a:t>
            </a:r>
            <a:r>
              <a:rPr lang="ko-KR" altLang="en-US" sz="2400" b="1" dirty="0" smtClean="0">
                <a:latin typeface="Trebuchet MS" panose="020B0603020202020204" pitchFamily="34" charset="0"/>
                <a:cs typeface="Arial" panose="020B0604020202020204" pitchFamily="34" charset="0"/>
              </a:rPr>
              <a:t>회계정보의 질</a:t>
            </a:r>
            <a:r>
              <a:rPr lang="en-US" altLang="ko-KR" sz="2400" b="1" dirty="0" smtClean="0">
                <a:latin typeface="Trebuchet MS" panose="020B0603020202020204" pitchFamily="34" charset="0"/>
                <a:cs typeface="Arial" panose="020B0604020202020204" pitchFamily="34" charset="0"/>
              </a:rPr>
              <a:t>)</a:t>
            </a:r>
            <a:endParaRPr lang="en-US" altLang="ja-JP" sz="2400" b="1" dirty="0" smtClean="0"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466923" y="1792622"/>
            <a:ext cx="8770553" cy="498475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514350">
              <a:spcBef>
                <a:spcPct val="0"/>
              </a:spcBef>
              <a:spcAft>
                <a:spcPts val="600"/>
              </a:spcAft>
              <a:buClr>
                <a:srgbClr val="002060"/>
              </a:buClr>
              <a:buFont typeface="Calibri" panose="020F0502020204030204" pitchFamily="34" charset="0"/>
              <a:buAutoNum type="arabicParenR"/>
            </a:pPr>
            <a:r>
              <a:rPr lang="ko-KR" altLang="en-US" sz="2400" i="1" dirty="0" smtClean="0">
                <a:latin typeface="Trebuchet MS" panose="020B0603020202020204" pitchFamily="34" charset="0"/>
                <a:cs typeface="Arial" panose="020B0604020202020204" pitchFamily="34" charset="0"/>
              </a:rPr>
              <a:t>송민섭</a:t>
            </a:r>
            <a:r>
              <a:rPr lang="en-US" altLang="ko-KR" sz="2400" i="1" dirty="0" smtClean="0">
                <a:latin typeface="Trebuchet MS" panose="020B0603020202020204" pitchFamily="34" charset="0"/>
                <a:cs typeface="Arial" panose="020B0604020202020204" pitchFamily="34" charset="0"/>
              </a:rPr>
              <a:t>-</a:t>
            </a:r>
            <a:r>
              <a:rPr lang="ko-KR" altLang="en-US" sz="2400" i="1" dirty="0" smtClean="0">
                <a:latin typeface="Trebuchet MS" panose="020B0603020202020204" pitchFamily="34" charset="0"/>
                <a:cs typeface="Arial" panose="020B0604020202020204" pitchFamily="34" charset="0"/>
              </a:rPr>
              <a:t>정준희</a:t>
            </a:r>
            <a:r>
              <a:rPr lang="en-US" altLang="ja-JP" sz="2400" i="1" dirty="0" smtClean="0">
                <a:latin typeface="Trebuchet MS" panose="020B0603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(2016)</a:t>
            </a:r>
            <a:r>
              <a:rPr lang="ko-KR" altLang="en-US" sz="24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의 문헌연구</a:t>
            </a:r>
            <a:endParaRPr lang="en-US" altLang="ja-JP" sz="2400" dirty="0" smtClean="0">
              <a:latin typeface="Trebuchet MS" panose="020B0603020202020204" pitchFamily="34" charset="0"/>
              <a:cs typeface="Arial" panose="020B0604020202020204" pitchFamily="34" charset="0"/>
            </a:endParaRPr>
          </a:p>
          <a:p>
            <a:pPr marL="1009650" lvl="1" indent="-514350">
              <a:spcBef>
                <a:spcPct val="0"/>
              </a:spcBef>
              <a:spcAft>
                <a:spcPts val="600"/>
              </a:spcAft>
              <a:buClr>
                <a:srgbClr val="002060"/>
              </a:buClr>
            </a:pPr>
            <a:r>
              <a:rPr lang="ko-KR" altLang="en-US" sz="2000" dirty="0" smtClean="0">
                <a:latin typeface="Trebuchet MS" panose="020B0603020202020204" pitchFamily="34" charset="0"/>
              </a:rPr>
              <a:t>국제적 문헌연구 결과 비정상적 </a:t>
            </a:r>
            <a:r>
              <a:rPr lang="ko-KR" altLang="en-US" sz="2000" dirty="0" err="1" smtClean="0">
                <a:latin typeface="Trebuchet MS" panose="020B0603020202020204" pitchFamily="34" charset="0"/>
              </a:rPr>
              <a:t>발생액</a:t>
            </a:r>
            <a:r>
              <a:rPr lang="en-US" altLang="ko-KR" sz="2000" dirty="0" smtClean="0">
                <a:latin typeface="Trebuchet MS" panose="020B0603020202020204" pitchFamily="34" charset="0"/>
              </a:rPr>
              <a:t>, </a:t>
            </a:r>
            <a:r>
              <a:rPr lang="ko-KR" altLang="en-US" sz="2000" dirty="0" smtClean="0">
                <a:latin typeface="Trebuchet MS" panose="020B0603020202020204" pitchFamily="34" charset="0"/>
              </a:rPr>
              <a:t>가치관련성과 관련하여 </a:t>
            </a:r>
            <a:r>
              <a:rPr lang="en-US" altLang="ko-KR" sz="2000" dirty="0" smtClean="0">
                <a:latin typeface="Trebuchet MS" panose="020B0603020202020204" pitchFamily="34" charset="0"/>
              </a:rPr>
              <a:t>IFRS</a:t>
            </a:r>
            <a:r>
              <a:rPr lang="ko-KR" altLang="en-US" sz="2000" dirty="0" smtClean="0">
                <a:latin typeface="Trebuchet MS" panose="020B0603020202020204" pitchFamily="34" charset="0"/>
              </a:rPr>
              <a:t>의 효과는 혼재되어 나타남</a:t>
            </a:r>
            <a:r>
              <a:rPr lang="en-US" altLang="ja-JP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, </a:t>
            </a:r>
          </a:p>
          <a:p>
            <a:pPr marL="1409700" lvl="2" indent="-514350">
              <a:spcBef>
                <a:spcPct val="0"/>
              </a:spcBef>
              <a:spcAft>
                <a:spcPts val="600"/>
              </a:spcAft>
              <a:buClr>
                <a:srgbClr val="002060"/>
              </a:buClr>
            </a:pPr>
            <a:r>
              <a:rPr lang="ko-KR" altLang="en-US" sz="1800" dirty="0" err="1" smtClean="0">
                <a:latin typeface="Trebuchet MS" panose="020B0603020202020204" pitchFamily="34" charset="0"/>
              </a:rPr>
              <a:t>법집행</a:t>
            </a:r>
            <a:r>
              <a:rPr lang="ko-KR" altLang="en-US" sz="1800" dirty="0" smtClean="0">
                <a:latin typeface="Trebuchet MS" panose="020B0603020202020204" pitchFamily="34" charset="0"/>
              </a:rPr>
              <a:t> 정도</a:t>
            </a:r>
            <a:r>
              <a:rPr lang="en-US" altLang="ko-KR" sz="1800" dirty="0" smtClean="0">
                <a:latin typeface="Trebuchet MS" panose="020B0603020202020204" pitchFamily="34" charset="0"/>
              </a:rPr>
              <a:t>, </a:t>
            </a:r>
            <a:r>
              <a:rPr lang="ko-KR" altLang="en-US" sz="1800" dirty="0" smtClean="0">
                <a:latin typeface="Trebuchet MS" panose="020B0603020202020204" pitchFamily="34" charset="0"/>
              </a:rPr>
              <a:t>자국의 회계기준과 국제회계기준과의 차이</a:t>
            </a:r>
            <a:r>
              <a:rPr lang="en-US" altLang="ko-KR" sz="1800" dirty="0" smtClean="0">
                <a:latin typeface="Trebuchet MS" panose="020B0603020202020204" pitchFamily="34" charset="0"/>
              </a:rPr>
              <a:t>, </a:t>
            </a:r>
            <a:r>
              <a:rPr lang="ko-KR" altLang="en-US" sz="1800" dirty="0" smtClean="0">
                <a:latin typeface="Trebuchet MS" panose="020B0603020202020204" pitchFamily="34" charset="0"/>
              </a:rPr>
              <a:t>자본시장의 발달 정도 등 다른 통제 요인</a:t>
            </a:r>
            <a:endParaRPr lang="en-US" altLang="ja-JP" sz="1800" dirty="0" smtClean="0">
              <a:latin typeface="Trebuchet MS" panose="020B0603020202020204" pitchFamily="34" charset="0"/>
              <a:cs typeface="Arial" panose="020B0604020202020204" pitchFamily="34" charset="0"/>
            </a:endParaRPr>
          </a:p>
          <a:p>
            <a:pPr marL="1009650" lvl="1" indent="-514350">
              <a:spcBef>
                <a:spcPct val="0"/>
              </a:spcBef>
              <a:spcAft>
                <a:spcPts val="600"/>
              </a:spcAft>
              <a:buClr>
                <a:srgbClr val="002060"/>
              </a:buClr>
            </a:pPr>
            <a:r>
              <a:rPr lang="ko-KR" altLang="en-US" sz="2000" dirty="0" smtClean="0">
                <a:latin typeface="Trebuchet MS" panose="020B0603020202020204" pitchFamily="34" charset="0"/>
              </a:rPr>
              <a:t>국제적 문헌연구 결과 비교가능성</a:t>
            </a:r>
            <a:r>
              <a:rPr lang="en-US" altLang="ko-KR" sz="2000" dirty="0" smtClean="0">
                <a:latin typeface="Trebuchet MS" panose="020B0603020202020204" pitchFamily="34" charset="0"/>
              </a:rPr>
              <a:t>, </a:t>
            </a:r>
            <a:r>
              <a:rPr lang="ko-KR" altLang="en-US" sz="2000" dirty="0" err="1" smtClean="0">
                <a:latin typeface="Trebuchet MS" panose="020B0603020202020204" pitchFamily="34" charset="0"/>
              </a:rPr>
              <a:t>재무예측가</a:t>
            </a:r>
            <a:r>
              <a:rPr lang="ko-KR" altLang="en-US" sz="2000" dirty="0" smtClean="0">
                <a:latin typeface="Trebuchet MS" panose="020B0603020202020204" pitchFamily="34" charset="0"/>
              </a:rPr>
              <a:t> 행동</a:t>
            </a:r>
            <a:r>
              <a:rPr lang="en-US" altLang="ko-KR" sz="2000" dirty="0" smtClean="0">
                <a:latin typeface="Trebuchet MS" panose="020B0603020202020204" pitchFamily="34" charset="0"/>
              </a:rPr>
              <a:t>, </a:t>
            </a:r>
            <a:r>
              <a:rPr lang="ko-KR" altLang="en-US" sz="2000" dirty="0" smtClean="0">
                <a:latin typeface="Trebuchet MS" panose="020B0603020202020204" pitchFamily="34" charset="0"/>
              </a:rPr>
              <a:t>정보비대칭 및 자본비용에는 </a:t>
            </a:r>
            <a:r>
              <a:rPr lang="en-US" altLang="ko-KR" sz="2000" dirty="0" smtClean="0">
                <a:latin typeface="Trebuchet MS" panose="020B0603020202020204" pitchFamily="34" charset="0"/>
              </a:rPr>
              <a:t>IFRS</a:t>
            </a:r>
            <a:r>
              <a:rPr lang="ko-KR" altLang="en-US" sz="2000" dirty="0" smtClean="0">
                <a:latin typeface="Trebuchet MS" panose="020B0603020202020204" pitchFamily="34" charset="0"/>
              </a:rPr>
              <a:t>가 긍정적 영향을 미친 것으로 밝혀짐 </a:t>
            </a:r>
            <a:endParaRPr lang="en-US" altLang="ja-JP" sz="2000" dirty="0" smtClean="0">
              <a:latin typeface="Trebuchet MS" panose="020B0603020202020204" pitchFamily="34" charset="0"/>
              <a:cs typeface="Arial" panose="020B0604020202020204" pitchFamily="34" charset="0"/>
            </a:endParaRPr>
          </a:p>
          <a:p>
            <a:pPr marL="1009650" lvl="1" indent="-514350">
              <a:spcBef>
                <a:spcPct val="0"/>
              </a:spcBef>
              <a:spcAft>
                <a:spcPts val="600"/>
              </a:spcAft>
              <a:buClr>
                <a:srgbClr val="002060"/>
              </a:buClr>
            </a:pPr>
            <a:r>
              <a:rPr lang="ko-KR" altLang="en-US" sz="2000" dirty="0" smtClean="0">
                <a:latin typeface="Trebuchet MS" panose="020B0603020202020204" pitchFamily="34" charset="0"/>
              </a:rPr>
              <a:t>우리나라의 선행연구</a:t>
            </a:r>
            <a:endParaRPr lang="en-US" altLang="ja-JP" sz="2000" dirty="0" smtClean="0">
              <a:latin typeface="Trebuchet MS" panose="020B0603020202020204" pitchFamily="34" charset="0"/>
              <a:cs typeface="Arial" panose="020B0604020202020204" pitchFamily="34" charset="0"/>
            </a:endParaRPr>
          </a:p>
          <a:p>
            <a:pPr marL="1409700" lvl="2" indent="-514350">
              <a:spcBef>
                <a:spcPct val="0"/>
              </a:spcBef>
              <a:spcAft>
                <a:spcPts val="600"/>
              </a:spcAft>
              <a:buClr>
                <a:srgbClr val="002060"/>
              </a:buClr>
            </a:pPr>
            <a:r>
              <a:rPr lang="ko-KR" altLang="en-US" sz="1800" dirty="0" smtClean="0">
                <a:latin typeface="Trebuchet MS" panose="020B0603020202020204" pitchFamily="34" charset="0"/>
              </a:rPr>
              <a:t>비정상적 </a:t>
            </a:r>
            <a:r>
              <a:rPr lang="ko-KR" altLang="en-US" sz="1800" dirty="0" err="1" smtClean="0">
                <a:latin typeface="Trebuchet MS" panose="020B0603020202020204" pitchFamily="34" charset="0"/>
              </a:rPr>
              <a:t>발생액</a:t>
            </a:r>
            <a:r>
              <a:rPr lang="ko-KR" altLang="en-US" sz="1800" dirty="0" smtClean="0">
                <a:latin typeface="Trebuchet MS" panose="020B0603020202020204" pitchFamily="34" charset="0"/>
              </a:rPr>
              <a:t> 감소에 대해서는 뚜렷한 증거</a:t>
            </a:r>
            <a:endParaRPr lang="en-US" altLang="ko-KR" sz="1800" dirty="0" smtClean="0">
              <a:latin typeface="Trebuchet MS" panose="020B0603020202020204" pitchFamily="34" charset="0"/>
            </a:endParaRPr>
          </a:p>
          <a:p>
            <a:pPr marL="1409700" lvl="2" indent="-514350">
              <a:spcBef>
                <a:spcPct val="0"/>
              </a:spcBef>
              <a:spcAft>
                <a:spcPts val="600"/>
              </a:spcAft>
              <a:buClr>
                <a:srgbClr val="002060"/>
              </a:buClr>
            </a:pPr>
            <a:r>
              <a:rPr lang="ko-KR" altLang="en-US" sz="1800" dirty="0" smtClean="0">
                <a:latin typeface="Trebuchet MS" panose="020B0603020202020204" pitchFamily="34" charset="0"/>
              </a:rPr>
              <a:t>가치 관련성 향상과 관련한 확증 없음</a:t>
            </a:r>
            <a:endParaRPr lang="en-US" altLang="ko-KR" sz="1800" dirty="0" smtClean="0">
              <a:latin typeface="Trebuchet MS" panose="020B0603020202020204" pitchFamily="34" charset="0"/>
            </a:endParaRPr>
          </a:p>
          <a:p>
            <a:pPr marL="1409700" lvl="2" indent="-514350">
              <a:spcBef>
                <a:spcPct val="0"/>
              </a:spcBef>
              <a:spcAft>
                <a:spcPts val="600"/>
              </a:spcAft>
              <a:buClr>
                <a:srgbClr val="002060"/>
              </a:buClr>
            </a:pPr>
            <a:r>
              <a:rPr lang="ko-KR" altLang="en-US" sz="1800" dirty="0" smtClean="0">
                <a:latin typeface="Trebuchet MS" panose="020B0603020202020204" pitchFamily="34" charset="0"/>
              </a:rPr>
              <a:t>비교가능성</a:t>
            </a:r>
            <a:r>
              <a:rPr lang="en-US" altLang="ko-KR" sz="1800" dirty="0" smtClean="0">
                <a:latin typeface="Trebuchet MS" panose="020B0603020202020204" pitchFamily="34" charset="0"/>
              </a:rPr>
              <a:t>, </a:t>
            </a:r>
            <a:r>
              <a:rPr lang="ko-KR" altLang="en-US" sz="1800" dirty="0" err="1" smtClean="0">
                <a:latin typeface="Trebuchet MS" panose="020B0603020202020204" pitchFamily="34" charset="0"/>
              </a:rPr>
              <a:t>재무예측가</a:t>
            </a:r>
            <a:r>
              <a:rPr lang="ko-KR" altLang="en-US" sz="1800" dirty="0" smtClean="0">
                <a:latin typeface="Trebuchet MS" panose="020B0603020202020204" pitchFamily="34" charset="0"/>
              </a:rPr>
              <a:t> 이익예측 정확성</a:t>
            </a:r>
            <a:r>
              <a:rPr lang="en-US" altLang="ko-KR" sz="1800" dirty="0" smtClean="0">
                <a:latin typeface="Trebuchet MS" panose="020B0603020202020204" pitchFamily="34" charset="0"/>
              </a:rPr>
              <a:t>, </a:t>
            </a:r>
            <a:r>
              <a:rPr lang="ko-KR" altLang="en-US" sz="1800" dirty="0" smtClean="0">
                <a:latin typeface="Trebuchet MS" panose="020B0603020202020204" pitchFamily="34" charset="0"/>
              </a:rPr>
              <a:t>비교가능성 및 자본비용 관련 일부 증거 존재</a:t>
            </a:r>
            <a:endParaRPr lang="en-US" altLang="ja-JP" sz="1800" dirty="0" smtClean="0">
              <a:latin typeface="Trebuchet MS" panose="020B0603020202020204" pitchFamily="34" charset="0"/>
              <a:cs typeface="Arial" panose="020B0604020202020204" pitchFamily="34" charset="0"/>
            </a:endParaRPr>
          </a:p>
          <a:p>
            <a:pPr marL="1409700" lvl="2" indent="-514350">
              <a:spcBef>
                <a:spcPct val="0"/>
              </a:spcBef>
              <a:spcAft>
                <a:spcPts val="600"/>
              </a:spcAft>
              <a:buClr>
                <a:srgbClr val="002060"/>
              </a:buClr>
            </a:pPr>
            <a:endParaRPr lang="en-US" altLang="ja-JP" sz="1800" dirty="0" smtClean="0">
              <a:latin typeface="Trebuchet MS" panose="020B0603020202020204" pitchFamily="34" charset="0"/>
              <a:cs typeface="Arial" panose="020B0604020202020204" pitchFamily="34" charset="0"/>
            </a:endParaRPr>
          </a:p>
          <a:p>
            <a:pPr marL="1409700" lvl="2" indent="-514350">
              <a:spcBef>
                <a:spcPct val="0"/>
              </a:spcBef>
              <a:spcAft>
                <a:spcPts val="600"/>
              </a:spcAft>
              <a:buClr>
                <a:srgbClr val="002060"/>
              </a:buClr>
            </a:pPr>
            <a:endParaRPr lang="en-US" altLang="ja-JP" sz="1800" dirty="0" smtClean="0">
              <a:latin typeface="Trebuchet MS" panose="020B0603020202020204" pitchFamily="34" charset="0"/>
              <a:cs typeface="Arial" panose="020B0604020202020204" pitchFamily="34" charset="0"/>
            </a:endParaRPr>
          </a:p>
          <a:p>
            <a:pPr marL="1409700" lvl="2" indent="-514350">
              <a:spcBef>
                <a:spcPct val="0"/>
              </a:spcBef>
              <a:spcAft>
                <a:spcPts val="600"/>
              </a:spcAft>
              <a:buClr>
                <a:srgbClr val="002060"/>
              </a:buClr>
            </a:pPr>
            <a:endParaRPr lang="en-US" altLang="ja-JP" sz="1800" dirty="0" smtClean="0"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834911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36476" y="123758"/>
            <a:ext cx="79720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Ⅲ</a:t>
            </a:r>
            <a:r>
              <a:rPr lang="en-US" altLang="ko-KR" sz="28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. </a:t>
            </a:r>
            <a:r>
              <a:rPr lang="ko-KR" altLang="en-US" sz="28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국제회계기준 도입 평가 연구 결과 </a:t>
            </a:r>
            <a:r>
              <a:rPr lang="en-US" altLang="ko-KR" sz="28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(Evidence)</a:t>
            </a:r>
            <a:endParaRPr lang="en-US" altLang="ko-KR" sz="2800" b="1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+mn-ea"/>
            </a:endParaRPr>
          </a:p>
        </p:txBody>
      </p:sp>
      <p:sp>
        <p:nvSpPr>
          <p:cNvPr id="12" name="슬라이드 번호 개체 틀 5"/>
          <p:cNvSpPr txBox="1">
            <a:spLocks/>
          </p:cNvSpPr>
          <p:nvPr/>
        </p:nvSpPr>
        <p:spPr>
          <a:xfrm>
            <a:off x="4687231" y="6512089"/>
            <a:ext cx="531538" cy="260648"/>
          </a:xfrm>
          <a:prstGeom prst="rect">
            <a:avLst/>
          </a:prstGeom>
        </p:spPr>
        <p:txBody>
          <a:bodyPr vert="horz" lIns="91383" tIns="45692" rIns="91383" bIns="45692" rtlCol="0" anchor="ctr"/>
          <a:lstStyle>
            <a:defPPr>
              <a:defRPr lang="ko-KR"/>
            </a:defPPr>
            <a:lvl1pPr marL="0" algn="r" defTabSz="914400" rtl="0" eaLnBrk="1" latinLnBrk="1" hangingPunct="1">
              <a:defRPr sz="1200" b="1" kern="1200">
                <a:gradFill>
                  <a:gsLst>
                    <a:gs pos="18333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tx1">
                        <a:lumMod val="50000"/>
                        <a:lumOff val="50000"/>
                      </a:schemeClr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8E23911-D0FE-4AD4-B579-316E8E4737A1}" type="slidenum">
              <a:rPr lang="ko-KR" altLang="en-US" sz="1100" b="0">
                <a:gradFill>
                  <a:gsLst>
                    <a:gs pos="2083">
                      <a:schemeClr val="tx1">
                        <a:lumMod val="75000"/>
                        <a:lumOff val="25000"/>
                      </a:schemeClr>
                    </a:gs>
                    <a:gs pos="67000">
                      <a:schemeClr val="tx1">
                        <a:lumMod val="75000"/>
                        <a:lumOff val="25000"/>
                      </a:schemeClr>
                    </a:gs>
                  </a:gsLst>
                  <a:lin ang="5400000" scaled="0"/>
                </a:gradFill>
                <a:cs typeface="Arial" pitchFamily="34" charset="0"/>
              </a:rPr>
              <a:pPr algn="ctr"/>
              <a:t>22</a:t>
            </a:fld>
            <a:endParaRPr lang="ko-KR" altLang="en-US" sz="1100" b="0" dirty="0">
              <a:gradFill>
                <a:gsLst>
                  <a:gs pos="2083">
                    <a:schemeClr val="tx1">
                      <a:lumMod val="75000"/>
                      <a:lumOff val="25000"/>
                    </a:schemeClr>
                  </a:gs>
                  <a:gs pos="67000">
                    <a:schemeClr val="tx1">
                      <a:lumMod val="75000"/>
                      <a:lumOff val="25000"/>
                    </a:schemeClr>
                  </a:gs>
                </a:gsLst>
                <a:lin ang="5400000" scaled="0"/>
              </a:gradFill>
              <a:cs typeface="Arial" pitchFamily="34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325251" y="1124792"/>
            <a:ext cx="8912225" cy="432000"/>
          </a:xfrm>
          <a:prstGeom prst="rect">
            <a:avLst/>
          </a:prstGeom>
        </p:spPr>
        <p:txBody>
          <a:bodyPr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◈ </a:t>
            </a:r>
            <a:r>
              <a:rPr lang="ko-KR" altLang="en-US" sz="2400" b="1" dirty="0" smtClean="0">
                <a:latin typeface="Trebuchet MS" panose="020B0603020202020204" pitchFamily="34" charset="0"/>
                <a:cs typeface="Arial" panose="020B0604020202020204" pitchFamily="34" charset="0"/>
              </a:rPr>
              <a:t>경제적 효과 </a:t>
            </a:r>
            <a:r>
              <a:rPr lang="en-US" altLang="ko-KR" sz="2400" b="1" dirty="0" smtClean="0">
                <a:latin typeface="Trebuchet MS" panose="020B0603020202020204" pitchFamily="34" charset="0"/>
                <a:cs typeface="Arial" panose="020B0604020202020204" pitchFamily="34" charset="0"/>
              </a:rPr>
              <a:t>(</a:t>
            </a:r>
            <a:r>
              <a:rPr lang="ko-KR" altLang="en-US" sz="2400" b="1" dirty="0" smtClean="0">
                <a:latin typeface="Trebuchet MS" panose="020B0603020202020204" pitchFamily="34" charset="0"/>
                <a:cs typeface="Arial" panose="020B0604020202020204" pitchFamily="34" charset="0"/>
              </a:rPr>
              <a:t>회계정보의 질</a:t>
            </a:r>
            <a:r>
              <a:rPr lang="en-US" altLang="ko-KR" sz="2400" b="1" dirty="0" smtClean="0">
                <a:latin typeface="Trebuchet MS" panose="020B0603020202020204" pitchFamily="34" charset="0"/>
                <a:cs typeface="Arial" panose="020B0604020202020204" pitchFamily="34" charset="0"/>
              </a:rPr>
              <a:t>)</a:t>
            </a:r>
            <a:endParaRPr lang="en-US" altLang="ja-JP" sz="2400" b="1" dirty="0" smtClean="0"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502927" y="1700808"/>
            <a:ext cx="8518525" cy="48768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514350">
              <a:spcBef>
                <a:spcPct val="0"/>
              </a:spcBef>
              <a:spcAft>
                <a:spcPts val="600"/>
              </a:spcAft>
              <a:buClr>
                <a:srgbClr val="002060"/>
              </a:buClr>
              <a:buFont typeface="Calibri" panose="020F0502020204030204" pitchFamily="34" charset="0"/>
              <a:buAutoNum type="arabicParenR" startAt="2"/>
            </a:pPr>
            <a:r>
              <a:rPr lang="ko-KR" altLang="en-US" sz="2400" i="1" dirty="0" err="1" smtClean="0">
                <a:latin typeface="Trebuchet MS" panose="020B0603020202020204" pitchFamily="34" charset="0"/>
                <a:cs typeface="Arial" panose="020B0604020202020204" pitchFamily="34" charset="0"/>
              </a:rPr>
              <a:t>백원선</a:t>
            </a:r>
            <a:r>
              <a:rPr lang="en-US" altLang="ko-KR" sz="2400" i="1" dirty="0" smtClean="0">
                <a:latin typeface="Trebuchet MS" panose="020B0603020202020204" pitchFamily="34" charset="0"/>
                <a:cs typeface="Arial" panose="020B0604020202020204" pitchFamily="34" charset="0"/>
              </a:rPr>
              <a:t>-</a:t>
            </a:r>
            <a:r>
              <a:rPr lang="ko-KR" altLang="en-US" sz="2400" i="1" dirty="0" smtClean="0">
                <a:latin typeface="Trebuchet MS" panose="020B0603020202020204" pitchFamily="34" charset="0"/>
                <a:cs typeface="Arial" panose="020B0604020202020204" pitchFamily="34" charset="0"/>
              </a:rPr>
              <a:t>정도진</a:t>
            </a:r>
            <a:r>
              <a:rPr lang="en-US" altLang="ja-JP" sz="2400" i="1" dirty="0" smtClean="0">
                <a:latin typeface="Trebuchet MS" panose="020B0603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(2016) </a:t>
            </a:r>
            <a:r>
              <a:rPr lang="ko-KR" altLang="en-US" sz="24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설문 및 인터뷰</a:t>
            </a:r>
            <a:endParaRPr lang="en-US" altLang="ja-JP" sz="2400" i="1" dirty="0" smtClean="0">
              <a:latin typeface="Trebuchet MS" panose="020B0603020202020204" pitchFamily="34" charset="0"/>
              <a:cs typeface="Arial" panose="020B0604020202020204" pitchFamily="34" charset="0"/>
            </a:endParaRPr>
          </a:p>
          <a:p>
            <a:pPr marL="609600" indent="-514350">
              <a:spcBef>
                <a:spcPct val="0"/>
              </a:spcBef>
              <a:spcAft>
                <a:spcPts val="600"/>
              </a:spcAft>
              <a:buClr>
                <a:srgbClr val="002060"/>
              </a:buClr>
            </a:pPr>
            <a:endParaRPr lang="en-US" altLang="ja-JP" sz="2400" dirty="0" smtClean="0"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556098900"/>
              </p:ext>
            </p:extLst>
          </p:nvPr>
        </p:nvGraphicFramePr>
        <p:xfrm>
          <a:off x="487426" y="2276872"/>
          <a:ext cx="8928001" cy="3891211"/>
        </p:xfrm>
        <a:graphic>
          <a:graphicData uri="http://schemas.openxmlformats.org/drawingml/2006/table">
            <a:tbl>
              <a:tblPr/>
              <a:tblGrid>
                <a:gridCol w="1006159">
                  <a:extLst>
                    <a:ext uri="{9D8B030D-6E8A-4147-A177-3AD203B41FA5}">
                      <a16:colId xmlns="" xmlns:a16="http://schemas.microsoft.com/office/drawing/2014/main" val="3054087104"/>
                    </a:ext>
                  </a:extLst>
                </a:gridCol>
                <a:gridCol w="2415299">
                  <a:extLst>
                    <a:ext uri="{9D8B030D-6E8A-4147-A177-3AD203B41FA5}">
                      <a16:colId xmlns="" xmlns:a16="http://schemas.microsoft.com/office/drawing/2014/main" val="1800793735"/>
                    </a:ext>
                  </a:extLst>
                </a:gridCol>
                <a:gridCol w="2520280">
                  <a:extLst>
                    <a:ext uri="{9D8B030D-6E8A-4147-A177-3AD203B41FA5}">
                      <a16:colId xmlns="" xmlns:a16="http://schemas.microsoft.com/office/drawing/2014/main" val="2949139402"/>
                    </a:ext>
                  </a:extLst>
                </a:gridCol>
                <a:gridCol w="2986263">
                  <a:extLst>
                    <a:ext uri="{9D8B030D-6E8A-4147-A177-3AD203B41FA5}">
                      <a16:colId xmlns="" xmlns:a16="http://schemas.microsoft.com/office/drawing/2014/main" val="1727050037"/>
                    </a:ext>
                  </a:extLst>
                </a:gridCol>
              </a:tblGrid>
              <a:tr h="687773"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5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구분</a:t>
                      </a:r>
                    </a:p>
                  </a:txBody>
                  <a:tcPr marL="61744" marR="61744" marT="16860" marB="168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-5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1. IFRS </a:t>
                      </a:r>
                      <a:r>
                        <a:rPr lang="ko-KR" altLang="en-US" sz="1400" b="1" kern="0" spc="-5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도입 </a:t>
                      </a:r>
                      <a:r>
                        <a:rPr lang="ko-KR" altLang="en-US" sz="1400" b="1" kern="0" spc="-50" dirty="0" smtClean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기대 성과와 </a:t>
                      </a:r>
                      <a:r>
                        <a:rPr lang="ko-KR" altLang="en-US" sz="1400" b="1" kern="0" spc="-5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달성수준에 대한 평가 </a:t>
                      </a:r>
                    </a:p>
                  </a:txBody>
                  <a:tcPr marL="61744" marR="61744" marT="16860" marB="16860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-5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2. IFRS </a:t>
                      </a:r>
                      <a:r>
                        <a:rPr lang="ko-KR" altLang="en-US" sz="1400" b="1" kern="0" spc="-5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도입과 회계투명성</a:t>
                      </a:r>
                    </a:p>
                  </a:txBody>
                  <a:tcPr marL="61744" marR="61744" marT="16860" marB="16860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-14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3. IFRS </a:t>
                      </a:r>
                      <a:r>
                        <a:rPr lang="ko-KR" altLang="en-US" sz="1400" b="1" kern="0" spc="-14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도입 이후 </a:t>
                      </a:r>
                      <a:r>
                        <a:rPr lang="ko-KR" altLang="en-US" sz="1400" b="1" kern="0" spc="-140" dirty="0" smtClean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경제 </a:t>
                      </a:r>
                      <a:r>
                        <a:rPr lang="ko-KR" altLang="en-US" sz="1400" b="1" kern="0" spc="-140" dirty="0" err="1" smtClean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주체별</a:t>
                      </a:r>
                      <a:r>
                        <a:rPr lang="ko-KR" altLang="en-US" sz="1400" b="1" kern="0" spc="-140" dirty="0" smtClean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endParaRPr lang="en-US" altLang="ko-KR" sz="1400" b="1" kern="0" spc="-140" dirty="0" smtClean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140" dirty="0" smtClean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행태 변화와 </a:t>
                      </a:r>
                      <a:r>
                        <a:rPr lang="ko-KR" altLang="en-US" sz="1400" b="1" kern="0" spc="-14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향후 과제</a:t>
                      </a:r>
                    </a:p>
                  </a:txBody>
                  <a:tcPr marL="61744" marR="61744" marT="16860" marB="16860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019122774"/>
                  </a:ext>
                </a:extLst>
              </a:tr>
              <a:tr h="1775515"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5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대</a:t>
                      </a:r>
                    </a:p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5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연구주제</a:t>
                      </a:r>
                    </a:p>
                  </a:txBody>
                  <a:tcPr marL="61744" marR="61744" marT="16860" marB="168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-5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IFRS </a:t>
                      </a:r>
                      <a:r>
                        <a:rPr lang="ko-KR" altLang="en-US" sz="1400" kern="0" spc="-5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도입 시 기대하셨던 성과들은 무엇이며</a:t>
                      </a:r>
                      <a:r>
                        <a:rPr lang="en-US" altLang="ko-KR" sz="1400" kern="0" spc="-5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400" kern="0" spc="-5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현재 시점에서 이에 대한 달성 수준은 어떻다고 판단하십니까</a:t>
                      </a:r>
                      <a:r>
                        <a:rPr lang="en-US" altLang="ko-KR" sz="1400" kern="0" spc="-5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? </a:t>
                      </a:r>
                      <a:endParaRPr lang="ko-KR" altLang="en-US" sz="1400" kern="0" spc="-50" dirty="0">
                        <a:solidFill>
                          <a:schemeClr val="tx2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1744" marR="61744" marT="16860" marB="16860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-5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IFRS </a:t>
                      </a:r>
                      <a:r>
                        <a:rPr lang="ko-KR" altLang="en-US" sz="1400" kern="0" spc="-5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도입으로 회계투명성이 높아졌다고 판단하십니까</a:t>
                      </a:r>
                      <a:r>
                        <a:rPr lang="en-US" altLang="ko-KR" sz="1400" kern="0" spc="-5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? </a:t>
                      </a:r>
                      <a:r>
                        <a:rPr lang="ko-KR" altLang="en-US" sz="1400" kern="0" spc="-5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그 원인은 무엇이라고 생각하십니까</a:t>
                      </a:r>
                      <a:r>
                        <a:rPr lang="en-US" altLang="ko-KR" sz="1400" kern="0" spc="-5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? </a:t>
                      </a:r>
                      <a:endParaRPr lang="ko-KR" altLang="en-US" sz="1400" kern="0" spc="-50" dirty="0">
                        <a:solidFill>
                          <a:schemeClr val="tx2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1744" marR="61744" marT="16860" marB="16860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-9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IFRS </a:t>
                      </a:r>
                      <a:r>
                        <a:rPr lang="ko-KR" altLang="en-US" sz="1400" kern="0" spc="-9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도입에 따른 </a:t>
                      </a:r>
                      <a:r>
                        <a:rPr lang="en-US" altLang="ko-KR" sz="1400" kern="0" spc="-9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400" kern="0" spc="-9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기업</a:t>
                      </a:r>
                      <a:r>
                        <a:rPr lang="en-US" altLang="ko-KR" sz="1400" kern="0" spc="-9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400" kern="0" spc="-9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회계사</a:t>
                      </a:r>
                      <a:r>
                        <a:rPr lang="en-US" altLang="ko-KR" sz="1400" kern="0" spc="-9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400" kern="0" spc="-9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감독기관</a:t>
                      </a:r>
                      <a:r>
                        <a:rPr lang="en-US" altLang="ko-KR" sz="1400" kern="0" spc="-9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400" kern="0" spc="-90" dirty="0" err="1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회계기준원</a:t>
                      </a:r>
                      <a:r>
                        <a:rPr lang="en-US" altLang="ko-KR" sz="1400" kern="0" spc="-9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400" kern="0" spc="-90" dirty="0" err="1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정보이용자</a:t>
                      </a:r>
                      <a:r>
                        <a:rPr lang="ko-KR" altLang="en-US" sz="1400" kern="0" spc="-9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 등</a:t>
                      </a:r>
                      <a:r>
                        <a:rPr lang="en-US" altLang="ko-KR" sz="1400" kern="0" spc="-9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) </a:t>
                      </a:r>
                      <a:r>
                        <a:rPr lang="ko-KR" altLang="en-US" sz="1400" kern="0" spc="-90" dirty="0" err="1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경제주체별</a:t>
                      </a:r>
                      <a:r>
                        <a:rPr lang="ko-KR" altLang="en-US" sz="1400" kern="0" spc="-9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400" kern="0" spc="-90" dirty="0" err="1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행태변화와</a:t>
                      </a:r>
                      <a:r>
                        <a:rPr lang="ko-KR" altLang="en-US" sz="1400" kern="0" spc="-9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 아직 남은 과제 및 이를 해소하기 위한 정책적 방안에 대해 말씀해 주십시오</a:t>
                      </a:r>
                      <a:r>
                        <a:rPr lang="en-US" altLang="ko-KR" sz="1400" kern="0" spc="-9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. </a:t>
                      </a:r>
                      <a:endParaRPr lang="ko-KR" altLang="en-US" sz="1400" kern="0" spc="-90" dirty="0">
                        <a:solidFill>
                          <a:schemeClr val="tx2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1744" marR="61744" marT="16860" marB="16860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675897703"/>
                  </a:ext>
                </a:extLst>
              </a:tr>
              <a:tr h="1388712"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5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소</a:t>
                      </a:r>
                    </a:p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5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연구주제</a:t>
                      </a:r>
                    </a:p>
                  </a:txBody>
                  <a:tcPr marL="61744" marR="61744" marT="16860" marB="168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-18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IFRS </a:t>
                      </a:r>
                      <a:r>
                        <a:rPr lang="ko-KR" altLang="en-US" sz="1400" kern="0" spc="-18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도입의 유용성</a:t>
                      </a:r>
                      <a:r>
                        <a:rPr lang="en-US" altLang="ko-KR" sz="1400" kern="0" spc="-18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400" kern="0" spc="-18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재무제표 작성의 용이성</a:t>
                      </a:r>
                      <a:r>
                        <a:rPr lang="en-US" altLang="ko-KR" sz="1400" kern="0" spc="-18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400" kern="0" spc="-18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자본조달비용과 신용등급</a:t>
                      </a:r>
                      <a:r>
                        <a:rPr lang="en-US" altLang="ko-KR" sz="1400" kern="0" spc="-18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400" kern="0" spc="-18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국제자본조달</a:t>
                      </a:r>
                      <a:r>
                        <a:rPr lang="en-US" altLang="ko-KR" sz="1400" kern="0" spc="-18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400" kern="0" spc="-18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자본시장 효율성</a:t>
                      </a:r>
                      <a:r>
                        <a:rPr lang="en-US" altLang="ko-KR" sz="1400" kern="0" spc="-18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400" kern="0" spc="-18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국가경쟁력</a:t>
                      </a:r>
                      <a:r>
                        <a:rPr lang="en-US" altLang="ko-KR" sz="1400" kern="0" spc="-18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400" kern="0" spc="-180" dirty="0" err="1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국제정합성</a:t>
                      </a:r>
                      <a:r>
                        <a:rPr lang="ko-KR" altLang="en-US" sz="1400" kern="0" spc="-18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 등</a:t>
                      </a:r>
                    </a:p>
                  </a:txBody>
                  <a:tcPr marL="61744" marR="61744" marT="16860" marB="16860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5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회계투명성</a:t>
                      </a:r>
                      <a:r>
                        <a:rPr lang="en-US" altLang="ko-KR" sz="1400" kern="0" spc="-5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400" kern="0" spc="-5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이해가능성</a:t>
                      </a:r>
                      <a:r>
                        <a:rPr lang="en-US" altLang="ko-KR" sz="1400" kern="0" spc="-5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400" kern="0" spc="-5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이익조정</a:t>
                      </a:r>
                      <a:r>
                        <a:rPr lang="en-US" altLang="ko-KR" sz="1400" kern="0" spc="-5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400" kern="0" spc="-5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신뢰성</a:t>
                      </a:r>
                      <a:r>
                        <a:rPr lang="en-US" altLang="ko-KR" sz="1400" kern="0" spc="-5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400" kern="0" spc="-5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적시성</a:t>
                      </a:r>
                      <a:r>
                        <a:rPr lang="en-US" altLang="ko-KR" sz="1400" kern="0" spc="-5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400" kern="0" spc="-5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비교가능성</a:t>
                      </a:r>
                      <a:r>
                        <a:rPr lang="en-US" altLang="ko-KR" sz="1400" kern="0" spc="-5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400" kern="0" spc="-5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예측가능성</a:t>
                      </a:r>
                      <a:r>
                        <a:rPr lang="en-US" altLang="ko-KR" sz="1400" kern="0" spc="-5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400" kern="0" spc="-5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공시 등</a:t>
                      </a:r>
                    </a:p>
                  </a:txBody>
                  <a:tcPr marL="61744" marR="61744" marT="16860" marB="16860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130" dirty="0" err="1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주체별</a:t>
                      </a:r>
                      <a:r>
                        <a:rPr lang="en-US" altLang="ko-KR" sz="1400" kern="0" spc="-13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400" kern="0" spc="-13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기업</a:t>
                      </a:r>
                      <a:r>
                        <a:rPr lang="en-US" altLang="ko-KR" sz="1400" kern="0" spc="-13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400" kern="0" spc="-13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회계사</a:t>
                      </a:r>
                      <a:r>
                        <a:rPr lang="en-US" altLang="ko-KR" sz="1400" kern="0" spc="-13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400" kern="0" spc="-13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감독기관</a:t>
                      </a:r>
                      <a:r>
                        <a:rPr lang="en-US" altLang="ko-KR" sz="1400" kern="0" spc="-13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400" kern="0" spc="-130" dirty="0" err="1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회계기준원</a:t>
                      </a:r>
                      <a:r>
                        <a:rPr lang="en-US" altLang="ko-KR" sz="1400" kern="0" spc="-13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400" kern="0" spc="-130" dirty="0" err="1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정보이용자</a:t>
                      </a:r>
                      <a:r>
                        <a:rPr lang="ko-KR" altLang="en-US" sz="1400" kern="0" spc="-13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 등</a:t>
                      </a:r>
                      <a:r>
                        <a:rPr lang="en-US" altLang="ko-KR" sz="1400" kern="0" spc="-13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) </a:t>
                      </a:r>
                      <a:r>
                        <a:rPr lang="ko-KR" altLang="en-US" sz="1400" kern="0" spc="-130" dirty="0" err="1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행태변화와</a:t>
                      </a:r>
                      <a:r>
                        <a:rPr lang="ko-KR" altLang="en-US" sz="1400" kern="0" spc="-13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 향후 과제 및 이를 해소하기 위한 정책적 </a:t>
                      </a:r>
                      <a:r>
                        <a:rPr lang="ko-KR" altLang="en-US" sz="1400" kern="0" spc="-130" dirty="0" err="1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방안제시</a:t>
                      </a:r>
                      <a:r>
                        <a:rPr lang="ko-KR" altLang="en-US" sz="1400" kern="0" spc="-13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 등</a:t>
                      </a:r>
                    </a:p>
                  </a:txBody>
                  <a:tcPr marL="61744" marR="61744" marT="16860" marB="16860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967350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8373482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36476" y="123758"/>
            <a:ext cx="79720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Ⅲ</a:t>
            </a:r>
            <a:r>
              <a:rPr lang="en-US" altLang="ko-KR" sz="28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. </a:t>
            </a:r>
            <a:r>
              <a:rPr lang="ko-KR" altLang="en-US" sz="28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국제회계기준 도입 평가 연구 결과 </a:t>
            </a:r>
            <a:r>
              <a:rPr lang="en-US" altLang="ko-KR" sz="28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(Evidence)</a:t>
            </a:r>
            <a:endParaRPr lang="en-US" altLang="ko-KR" sz="2800" b="1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+mn-ea"/>
            </a:endParaRPr>
          </a:p>
        </p:txBody>
      </p:sp>
      <p:sp>
        <p:nvSpPr>
          <p:cNvPr id="12" name="슬라이드 번호 개체 틀 5"/>
          <p:cNvSpPr txBox="1">
            <a:spLocks/>
          </p:cNvSpPr>
          <p:nvPr/>
        </p:nvSpPr>
        <p:spPr>
          <a:xfrm>
            <a:off x="4687231" y="6512089"/>
            <a:ext cx="531538" cy="260648"/>
          </a:xfrm>
          <a:prstGeom prst="rect">
            <a:avLst/>
          </a:prstGeom>
        </p:spPr>
        <p:txBody>
          <a:bodyPr vert="horz" lIns="91383" tIns="45692" rIns="91383" bIns="45692" rtlCol="0" anchor="ctr"/>
          <a:lstStyle>
            <a:defPPr>
              <a:defRPr lang="ko-KR"/>
            </a:defPPr>
            <a:lvl1pPr marL="0" algn="r" defTabSz="914400" rtl="0" eaLnBrk="1" latinLnBrk="1" hangingPunct="1">
              <a:defRPr sz="1200" b="1" kern="1200">
                <a:gradFill>
                  <a:gsLst>
                    <a:gs pos="18333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tx1">
                        <a:lumMod val="50000"/>
                        <a:lumOff val="50000"/>
                      </a:schemeClr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8E23911-D0FE-4AD4-B579-316E8E4737A1}" type="slidenum">
              <a:rPr lang="ko-KR" altLang="en-US" sz="1100" b="0">
                <a:gradFill>
                  <a:gsLst>
                    <a:gs pos="2083">
                      <a:schemeClr val="tx1">
                        <a:lumMod val="75000"/>
                        <a:lumOff val="25000"/>
                      </a:schemeClr>
                    </a:gs>
                    <a:gs pos="67000">
                      <a:schemeClr val="tx1">
                        <a:lumMod val="75000"/>
                        <a:lumOff val="25000"/>
                      </a:schemeClr>
                    </a:gs>
                  </a:gsLst>
                  <a:lin ang="5400000" scaled="0"/>
                </a:gradFill>
                <a:cs typeface="Arial" pitchFamily="34" charset="0"/>
              </a:rPr>
              <a:pPr algn="ctr"/>
              <a:t>23</a:t>
            </a:fld>
            <a:endParaRPr lang="ko-KR" altLang="en-US" sz="1100" b="0" dirty="0">
              <a:gradFill>
                <a:gsLst>
                  <a:gs pos="2083">
                    <a:schemeClr val="tx1">
                      <a:lumMod val="75000"/>
                      <a:lumOff val="25000"/>
                    </a:schemeClr>
                  </a:gs>
                  <a:gs pos="67000">
                    <a:schemeClr val="tx1">
                      <a:lumMod val="75000"/>
                      <a:lumOff val="25000"/>
                    </a:schemeClr>
                  </a:gs>
                </a:gsLst>
                <a:lin ang="5400000" scaled="0"/>
              </a:gradFill>
              <a:cs typeface="Arial" pitchFamily="34" charset="0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524508" y="1707195"/>
            <a:ext cx="669766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609600" indent="-514350">
              <a:spcBef>
                <a:spcPct val="0"/>
              </a:spcBef>
              <a:spcAft>
                <a:spcPts val="600"/>
              </a:spcAft>
              <a:buClr>
                <a:srgbClr val="002060"/>
              </a:buClr>
              <a:buFont typeface="Calibri" panose="020F0502020204030204" pitchFamily="34" charset="0"/>
              <a:buAutoNum type="arabicParenR" startAt="2"/>
            </a:pPr>
            <a:r>
              <a:rPr lang="ko-KR" altLang="en-US" sz="2400" i="1" dirty="0" err="1">
                <a:latin typeface="Trebuchet MS" panose="020B0603020202020204" pitchFamily="34" charset="0"/>
                <a:cs typeface="Arial" panose="020B0604020202020204" pitchFamily="34" charset="0"/>
              </a:rPr>
              <a:t>백원선</a:t>
            </a:r>
            <a:r>
              <a:rPr lang="en-US" altLang="ko-KR" sz="2400" i="1" dirty="0">
                <a:latin typeface="Trebuchet MS" panose="020B0603020202020204" pitchFamily="34" charset="0"/>
                <a:cs typeface="Arial" panose="020B0604020202020204" pitchFamily="34" charset="0"/>
              </a:rPr>
              <a:t>-</a:t>
            </a:r>
            <a:r>
              <a:rPr lang="ko-KR" altLang="en-US" sz="2400" i="1" dirty="0">
                <a:latin typeface="Trebuchet MS" panose="020B0603020202020204" pitchFamily="34" charset="0"/>
                <a:cs typeface="Arial" panose="020B0604020202020204" pitchFamily="34" charset="0"/>
              </a:rPr>
              <a:t>정도진</a:t>
            </a:r>
            <a:r>
              <a:rPr lang="en-US" altLang="ja-JP" sz="2400" i="1" dirty="0">
                <a:latin typeface="Trebuchet MS" panose="020B0603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(2016) </a:t>
            </a:r>
            <a:r>
              <a:rPr lang="ko-KR" altLang="en-US" sz="2400" dirty="0">
                <a:latin typeface="Trebuchet MS" panose="020B0603020202020204" pitchFamily="34" charset="0"/>
                <a:cs typeface="Arial" panose="020B0604020202020204" pitchFamily="34" charset="0"/>
              </a:rPr>
              <a:t>설문 및 </a:t>
            </a:r>
            <a:r>
              <a:rPr lang="ko-KR" altLang="en-US" sz="24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인터뷰 </a:t>
            </a:r>
            <a:r>
              <a:rPr lang="en-US" altLang="ko-KR" sz="24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(</a:t>
            </a:r>
            <a:r>
              <a:rPr lang="ko-KR" altLang="en-US" sz="24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계속</a:t>
            </a:r>
            <a:r>
              <a:rPr lang="en-US" altLang="ko-KR" sz="24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)</a:t>
            </a:r>
            <a:endParaRPr lang="en-US" altLang="ja-JP" sz="2400" i="1" dirty="0"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325251" y="1124792"/>
            <a:ext cx="8912225" cy="432000"/>
          </a:xfrm>
          <a:prstGeom prst="rect">
            <a:avLst/>
          </a:prstGeom>
        </p:spPr>
        <p:txBody>
          <a:bodyPr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◈ </a:t>
            </a:r>
            <a:r>
              <a:rPr lang="ko-KR" altLang="en-US" sz="2400" b="1" dirty="0" smtClean="0">
                <a:latin typeface="Trebuchet MS" panose="020B0603020202020204" pitchFamily="34" charset="0"/>
                <a:cs typeface="Arial" panose="020B0604020202020204" pitchFamily="34" charset="0"/>
              </a:rPr>
              <a:t>경제적 효과 </a:t>
            </a:r>
            <a:r>
              <a:rPr lang="en-US" altLang="ko-KR" sz="2400" b="1" dirty="0" smtClean="0">
                <a:latin typeface="Trebuchet MS" panose="020B0603020202020204" pitchFamily="34" charset="0"/>
                <a:cs typeface="Arial" panose="020B0604020202020204" pitchFamily="34" charset="0"/>
              </a:rPr>
              <a:t>(</a:t>
            </a:r>
            <a:r>
              <a:rPr lang="ko-KR" altLang="en-US" sz="2400" b="1" dirty="0" smtClean="0">
                <a:latin typeface="Trebuchet MS" panose="020B0603020202020204" pitchFamily="34" charset="0"/>
                <a:cs typeface="Arial" panose="020B0604020202020204" pitchFamily="34" charset="0"/>
              </a:rPr>
              <a:t>회계정보의 질</a:t>
            </a:r>
            <a:r>
              <a:rPr lang="en-US" altLang="ko-KR" sz="2400" b="1" dirty="0" smtClean="0">
                <a:latin typeface="Trebuchet MS" panose="020B0603020202020204" pitchFamily="34" charset="0"/>
                <a:cs typeface="Arial" panose="020B0604020202020204" pitchFamily="34" charset="0"/>
              </a:rPr>
              <a:t>)</a:t>
            </a:r>
            <a:endParaRPr lang="en-US" altLang="ja-JP" sz="2400" b="1" dirty="0" smtClean="0"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502927" y="2312876"/>
            <a:ext cx="8518525" cy="455295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514350">
              <a:spcBef>
                <a:spcPct val="0"/>
              </a:spcBef>
              <a:spcAft>
                <a:spcPts val="600"/>
              </a:spcAft>
              <a:buClr>
                <a:srgbClr val="002060"/>
              </a:buClr>
            </a:pPr>
            <a:r>
              <a:rPr lang="ko-KR" altLang="en-US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인터뷰 및 설문조사 결과 </a:t>
            </a:r>
            <a:r>
              <a:rPr lang="en-US" altLang="ko-KR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IFRS </a:t>
            </a:r>
            <a:r>
              <a:rPr lang="ko-KR" altLang="en-US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도입 시 예상했던 기대에 비추어 현 시점에서 만족할 만한 달성 수준을 보이는 것은 국제 정합성</a:t>
            </a:r>
            <a:r>
              <a:rPr lang="en-US" altLang="ko-KR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(</a:t>
            </a:r>
            <a:r>
              <a:rPr lang="ko-KR" altLang="en-US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국제적 비교가능성</a:t>
            </a:r>
            <a:r>
              <a:rPr lang="en-US" altLang="ko-KR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) </a:t>
            </a:r>
            <a:r>
              <a:rPr lang="ko-KR" altLang="en-US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정도</a:t>
            </a:r>
            <a:endParaRPr lang="en-US" altLang="ko-KR" sz="2000" dirty="0" smtClean="0">
              <a:latin typeface="Trebuchet MS" panose="020B0603020202020204" pitchFamily="34" charset="0"/>
              <a:cs typeface="Arial" panose="020B0604020202020204" pitchFamily="34" charset="0"/>
            </a:endParaRPr>
          </a:p>
          <a:p>
            <a:pPr marL="1009650" lvl="1" indent="-514350">
              <a:spcBef>
                <a:spcPct val="0"/>
              </a:spcBef>
              <a:spcAft>
                <a:spcPts val="600"/>
              </a:spcAft>
              <a:buClr>
                <a:srgbClr val="002060"/>
              </a:buClr>
            </a:pPr>
            <a:r>
              <a:rPr lang="en-US" altLang="ko-KR" sz="18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IFRS </a:t>
            </a:r>
            <a:r>
              <a:rPr lang="ko-KR" altLang="en-US" sz="18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도입 후 회계투명성 제고에 대해 달성수준뿐만 아니라 기대조차도 낮게 나타난 것은 </a:t>
            </a:r>
            <a:r>
              <a:rPr lang="en-US" altLang="ko-KR" sz="18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IFRS </a:t>
            </a:r>
            <a:r>
              <a:rPr lang="ko-KR" altLang="en-US" sz="18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도입 과정에서 회계기준은 변화되었지만</a:t>
            </a:r>
            <a:r>
              <a:rPr lang="en-US" altLang="ko-KR" sz="18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, </a:t>
            </a:r>
            <a:r>
              <a:rPr lang="ko-KR" altLang="en-US" sz="18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각 경제주체들의 </a:t>
            </a:r>
            <a:r>
              <a:rPr lang="en-US" altLang="ko-KR" sz="18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IFRS</a:t>
            </a:r>
            <a:r>
              <a:rPr lang="ko-KR" altLang="en-US" sz="18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에 부합되는 의식과 행태의 변화가 부족하였기 때문이라고 결론</a:t>
            </a:r>
            <a:endParaRPr lang="en-US" altLang="ko-KR" sz="1800" dirty="0" smtClean="0">
              <a:latin typeface="Trebuchet MS" panose="020B0603020202020204" pitchFamily="34" charset="0"/>
              <a:cs typeface="Arial" panose="020B0604020202020204" pitchFamily="34" charset="0"/>
            </a:endParaRPr>
          </a:p>
          <a:p>
            <a:pPr marL="1009650" lvl="1" indent="-514350">
              <a:spcBef>
                <a:spcPct val="0"/>
              </a:spcBef>
              <a:spcAft>
                <a:spcPts val="600"/>
              </a:spcAft>
              <a:buClr>
                <a:srgbClr val="002060"/>
              </a:buClr>
            </a:pPr>
            <a:r>
              <a:rPr lang="ko-KR" altLang="en-US" sz="18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연구진은 </a:t>
            </a:r>
            <a:r>
              <a:rPr lang="en-US" altLang="ko-KR" sz="18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IFRS</a:t>
            </a:r>
            <a:r>
              <a:rPr lang="ko-KR" altLang="en-US" sz="18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의 도입과 시행이 감독당국과 기준제정기관만의 게임으로 인식되어 다른 주체들이 </a:t>
            </a:r>
            <a:r>
              <a:rPr lang="en-US" altLang="ko-KR" sz="18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IFRS </a:t>
            </a:r>
            <a:r>
              <a:rPr lang="ko-KR" altLang="en-US" sz="18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도입 이후에 적극적인 의식 및 행태변화를 수반하지 못한 것으로 추측</a:t>
            </a:r>
            <a:endParaRPr lang="en-US" altLang="ko-KR" sz="1800" dirty="0" smtClean="0">
              <a:latin typeface="Trebuchet MS" panose="020B0603020202020204" pitchFamily="34" charset="0"/>
              <a:cs typeface="Arial" panose="020B0604020202020204" pitchFamily="34" charset="0"/>
            </a:endParaRPr>
          </a:p>
          <a:p>
            <a:pPr marL="1009650" lvl="1" indent="-514350">
              <a:spcBef>
                <a:spcPct val="0"/>
              </a:spcBef>
              <a:spcAft>
                <a:spcPts val="600"/>
              </a:spcAft>
              <a:buClr>
                <a:srgbClr val="002060"/>
              </a:buClr>
            </a:pPr>
            <a:r>
              <a:rPr lang="ko-KR" altLang="en-US" sz="18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그럼에도 불구하고 면접 및 설문조사의 응답자들은 미래에 대해서는 낙관적으로 전망</a:t>
            </a:r>
            <a:endParaRPr lang="en-US" altLang="ja-JP" sz="1800" dirty="0" smtClean="0"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182698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36476" y="123758"/>
            <a:ext cx="79720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Ⅲ</a:t>
            </a:r>
            <a:r>
              <a:rPr lang="en-US" altLang="ko-KR" sz="28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. </a:t>
            </a:r>
            <a:r>
              <a:rPr lang="ko-KR" altLang="en-US" sz="28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국제회계기준 도입 평가 연구 결과 </a:t>
            </a:r>
            <a:r>
              <a:rPr lang="en-US" altLang="ko-KR" sz="28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(Evidence)</a:t>
            </a:r>
            <a:endParaRPr lang="en-US" altLang="ko-KR" sz="2800" b="1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+mn-ea"/>
            </a:endParaRPr>
          </a:p>
        </p:txBody>
      </p:sp>
      <p:sp>
        <p:nvSpPr>
          <p:cNvPr id="12" name="슬라이드 번호 개체 틀 5"/>
          <p:cNvSpPr txBox="1">
            <a:spLocks/>
          </p:cNvSpPr>
          <p:nvPr/>
        </p:nvSpPr>
        <p:spPr>
          <a:xfrm>
            <a:off x="4687231" y="6512089"/>
            <a:ext cx="531538" cy="260648"/>
          </a:xfrm>
          <a:prstGeom prst="rect">
            <a:avLst/>
          </a:prstGeom>
        </p:spPr>
        <p:txBody>
          <a:bodyPr vert="horz" lIns="91383" tIns="45692" rIns="91383" bIns="45692" rtlCol="0" anchor="ctr"/>
          <a:lstStyle>
            <a:defPPr>
              <a:defRPr lang="ko-KR"/>
            </a:defPPr>
            <a:lvl1pPr marL="0" algn="r" defTabSz="914400" rtl="0" eaLnBrk="1" latinLnBrk="1" hangingPunct="1">
              <a:defRPr sz="1200" b="1" kern="1200">
                <a:gradFill>
                  <a:gsLst>
                    <a:gs pos="18333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tx1">
                        <a:lumMod val="50000"/>
                        <a:lumOff val="50000"/>
                      </a:schemeClr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8E23911-D0FE-4AD4-B579-316E8E4737A1}" type="slidenum">
              <a:rPr lang="ko-KR" altLang="en-US" sz="1100" b="0">
                <a:gradFill>
                  <a:gsLst>
                    <a:gs pos="2083">
                      <a:schemeClr val="tx1">
                        <a:lumMod val="75000"/>
                        <a:lumOff val="25000"/>
                      </a:schemeClr>
                    </a:gs>
                    <a:gs pos="67000">
                      <a:schemeClr val="tx1">
                        <a:lumMod val="75000"/>
                        <a:lumOff val="25000"/>
                      </a:schemeClr>
                    </a:gs>
                  </a:gsLst>
                  <a:lin ang="5400000" scaled="0"/>
                </a:gradFill>
                <a:cs typeface="Arial" pitchFamily="34" charset="0"/>
              </a:rPr>
              <a:pPr algn="ctr"/>
              <a:t>24</a:t>
            </a:fld>
            <a:endParaRPr lang="ko-KR" altLang="en-US" sz="1100" b="0" dirty="0">
              <a:gradFill>
                <a:gsLst>
                  <a:gs pos="2083">
                    <a:schemeClr val="tx1">
                      <a:lumMod val="75000"/>
                      <a:lumOff val="25000"/>
                    </a:schemeClr>
                  </a:gs>
                  <a:gs pos="67000">
                    <a:schemeClr val="tx1">
                      <a:lumMod val="75000"/>
                      <a:lumOff val="25000"/>
                    </a:schemeClr>
                  </a:gs>
                </a:gsLst>
                <a:lin ang="5400000" scaled="0"/>
              </a:gradFill>
              <a:cs typeface="Arial" pitchFamily="34" charset="0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524508" y="1707195"/>
            <a:ext cx="530305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95250">
              <a:spcBef>
                <a:spcPct val="0"/>
              </a:spcBef>
              <a:spcAft>
                <a:spcPts val="600"/>
              </a:spcAft>
              <a:buClr>
                <a:srgbClr val="002060"/>
              </a:buClr>
            </a:pPr>
            <a:r>
              <a:rPr lang="en-US" altLang="ko-KR" sz="2400" i="1" dirty="0" smtClean="0">
                <a:latin typeface="Trebuchet MS" panose="020B0603020202020204" pitchFamily="34" charset="0"/>
                <a:cs typeface="Arial" panose="020B0604020202020204" pitchFamily="34" charset="0"/>
              </a:rPr>
              <a:t>3)  </a:t>
            </a:r>
            <a:r>
              <a:rPr lang="ko-KR" altLang="en-US" sz="2400" i="1" dirty="0" smtClean="0">
                <a:latin typeface="Trebuchet MS" panose="020B0603020202020204" pitchFamily="34" charset="0"/>
                <a:cs typeface="Arial" panose="020B0604020202020204" pitchFamily="34" charset="0"/>
              </a:rPr>
              <a:t>송민섭</a:t>
            </a:r>
            <a:r>
              <a:rPr lang="en-US" altLang="ko-KR" sz="2400" i="1" dirty="0" smtClean="0">
                <a:latin typeface="Trebuchet MS" panose="020B0603020202020204" pitchFamily="34" charset="0"/>
                <a:cs typeface="Arial" panose="020B0604020202020204" pitchFamily="34" charset="0"/>
              </a:rPr>
              <a:t>-</a:t>
            </a:r>
            <a:r>
              <a:rPr lang="ko-KR" altLang="en-US" sz="2400" i="1" dirty="0" smtClean="0">
                <a:latin typeface="Trebuchet MS" panose="020B0603020202020204" pitchFamily="34" charset="0"/>
                <a:cs typeface="Arial" panose="020B0604020202020204" pitchFamily="34" charset="0"/>
              </a:rPr>
              <a:t>정준희</a:t>
            </a:r>
            <a:r>
              <a:rPr lang="en-US" altLang="ja-JP" sz="2400" i="1" dirty="0" smtClean="0">
                <a:latin typeface="Trebuchet MS" panose="020B0603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(</a:t>
            </a:r>
            <a:r>
              <a:rPr lang="en-US" altLang="ja-JP" sz="2400" i="1" dirty="0">
                <a:latin typeface="Trebuchet MS" panose="020B0603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2016</a:t>
            </a:r>
            <a:r>
              <a:rPr lang="en-US" altLang="ja-JP" sz="2400" i="1" dirty="0" smtClean="0">
                <a:latin typeface="Trebuchet MS" panose="020B0603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)</a:t>
            </a:r>
            <a:r>
              <a:rPr lang="ko-KR" altLang="en-US" sz="2400" i="1" dirty="0" smtClean="0">
                <a:latin typeface="Trebuchet MS" panose="020B0603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의 실증연구</a:t>
            </a:r>
            <a:endParaRPr lang="en-US" altLang="ja-JP" sz="2400" i="1" dirty="0"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325251" y="1124792"/>
            <a:ext cx="8912225" cy="432000"/>
          </a:xfrm>
          <a:prstGeom prst="rect">
            <a:avLst/>
          </a:prstGeom>
        </p:spPr>
        <p:txBody>
          <a:bodyPr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◈ </a:t>
            </a:r>
            <a:r>
              <a:rPr lang="ko-KR" altLang="en-US" sz="2400" b="1" dirty="0" smtClean="0">
                <a:latin typeface="Trebuchet MS" panose="020B0603020202020204" pitchFamily="34" charset="0"/>
                <a:cs typeface="Arial" panose="020B0604020202020204" pitchFamily="34" charset="0"/>
              </a:rPr>
              <a:t>경제적 효과 </a:t>
            </a:r>
            <a:r>
              <a:rPr lang="en-US" altLang="ko-KR" sz="2400" b="1" dirty="0" smtClean="0">
                <a:latin typeface="Trebuchet MS" panose="020B0603020202020204" pitchFamily="34" charset="0"/>
                <a:cs typeface="Arial" panose="020B0604020202020204" pitchFamily="34" charset="0"/>
              </a:rPr>
              <a:t>(</a:t>
            </a:r>
            <a:r>
              <a:rPr lang="ko-KR" altLang="en-US" sz="2400" b="1" dirty="0" smtClean="0">
                <a:latin typeface="Trebuchet MS" panose="020B0603020202020204" pitchFamily="34" charset="0"/>
                <a:cs typeface="Arial" panose="020B0604020202020204" pitchFamily="34" charset="0"/>
              </a:rPr>
              <a:t>회계정보의 질</a:t>
            </a:r>
            <a:r>
              <a:rPr lang="en-US" altLang="ko-KR" sz="2400" b="1" dirty="0" smtClean="0">
                <a:latin typeface="Trebuchet MS" panose="020B0603020202020204" pitchFamily="34" charset="0"/>
                <a:cs typeface="Arial" panose="020B0604020202020204" pitchFamily="34" charset="0"/>
              </a:rPr>
              <a:t>)</a:t>
            </a:r>
            <a:endParaRPr lang="en-US" altLang="ja-JP" sz="2400" b="1" dirty="0" smtClean="0"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754955" y="2211536"/>
            <a:ext cx="8518525" cy="42418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514350">
              <a:spcBef>
                <a:spcPct val="0"/>
              </a:spcBef>
              <a:spcAft>
                <a:spcPts val="600"/>
              </a:spcAft>
              <a:buClr>
                <a:srgbClr val="002060"/>
              </a:buClr>
            </a:pPr>
            <a:r>
              <a:rPr lang="ko-KR" altLang="en-US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기존연구의 짧은 시계열을 극복해 </a:t>
            </a:r>
            <a:r>
              <a:rPr lang="en-US" altLang="ko-KR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IFRS</a:t>
            </a:r>
            <a:r>
              <a:rPr lang="ko-KR" altLang="en-US" sz="2000" dirty="0">
                <a:latin typeface="Trebuchet MS" panose="020B0603020202020204" pitchFamily="34" charset="0"/>
                <a:cs typeface="Arial" panose="020B0604020202020204" pitchFamily="34" charset="0"/>
              </a:rPr>
              <a:t>도입 이후 </a:t>
            </a:r>
            <a:r>
              <a:rPr lang="en-US" altLang="ko-KR" sz="2000" dirty="0">
                <a:latin typeface="Trebuchet MS" panose="020B0603020202020204" pitchFamily="34" charset="0"/>
                <a:cs typeface="Arial" panose="020B0604020202020204" pitchFamily="34" charset="0"/>
              </a:rPr>
              <a:t>5</a:t>
            </a:r>
            <a:r>
              <a:rPr lang="ko-KR" altLang="en-US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년 </a:t>
            </a:r>
            <a:r>
              <a:rPr lang="ko-KR" altLang="en-US" sz="2000" dirty="0">
                <a:latin typeface="Trebuchet MS" panose="020B0603020202020204" pitchFamily="34" charset="0"/>
                <a:cs typeface="Arial" panose="020B0604020202020204" pitchFamily="34" charset="0"/>
              </a:rPr>
              <a:t>자료 모두 이용</a:t>
            </a:r>
          </a:p>
          <a:p>
            <a:pPr marL="609600" indent="-514350">
              <a:spcBef>
                <a:spcPct val="0"/>
              </a:spcBef>
              <a:spcAft>
                <a:spcPts val="600"/>
              </a:spcAft>
              <a:buClr>
                <a:srgbClr val="002060"/>
              </a:buClr>
            </a:pPr>
            <a:r>
              <a:rPr lang="ko-KR" altLang="en-US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연구결과</a:t>
            </a:r>
            <a:endParaRPr lang="en-US" altLang="ja-JP" sz="2000" dirty="0" smtClean="0">
              <a:latin typeface="Trebuchet MS" panose="020B0603020202020204" pitchFamily="34" charset="0"/>
              <a:ea typeface="맑은 고딕" panose="020B0503020000020004" pitchFamily="50" charset="-127"/>
              <a:cs typeface="Arial" panose="020B0604020202020204" pitchFamily="34" charset="0"/>
            </a:endParaRPr>
          </a:p>
          <a:p>
            <a:pPr marL="1009650" lvl="1" indent="-514350">
              <a:spcBef>
                <a:spcPct val="0"/>
              </a:spcBef>
              <a:spcAft>
                <a:spcPts val="600"/>
              </a:spcAft>
              <a:buClr>
                <a:srgbClr val="002060"/>
              </a:buClr>
            </a:pPr>
            <a:r>
              <a:rPr lang="ko-KR" altLang="en-US" sz="1800" dirty="0" smtClean="0">
                <a:latin typeface="Trebuchet MS" panose="020B0603020202020204" pitchFamily="34" charset="0"/>
              </a:rPr>
              <a:t>이익지속성 </a:t>
            </a:r>
            <a:r>
              <a:rPr lang="en-US" altLang="ko-KR" sz="1800" dirty="0" smtClean="0">
                <a:latin typeface="Trebuchet MS" panose="020B0603020202020204" pitchFamily="34" charset="0"/>
                <a:sym typeface="Wingdings" panose="05000000000000000000" pitchFamily="2" charset="2"/>
              </a:rPr>
              <a:t> </a:t>
            </a:r>
            <a:r>
              <a:rPr lang="ko-KR" altLang="en-US" sz="1800" dirty="0" smtClean="0">
                <a:latin typeface="Trebuchet MS" panose="020B0603020202020204" pitchFamily="34" charset="0"/>
                <a:sym typeface="Wingdings" panose="05000000000000000000" pitchFamily="2" charset="2"/>
              </a:rPr>
              <a:t>변화 없음</a:t>
            </a:r>
            <a:endParaRPr lang="en-US" altLang="ja-JP" sz="1800" dirty="0" smtClean="0">
              <a:latin typeface="Trebuchet MS" panose="020B0603020202020204" pitchFamily="34" charset="0"/>
              <a:cs typeface="Arial" panose="020B0604020202020204" pitchFamily="34" charset="0"/>
            </a:endParaRPr>
          </a:p>
          <a:p>
            <a:pPr marL="1009650" lvl="1" indent="-514350">
              <a:spcBef>
                <a:spcPct val="0"/>
              </a:spcBef>
              <a:spcAft>
                <a:spcPts val="600"/>
              </a:spcAft>
              <a:buClr>
                <a:srgbClr val="002060"/>
              </a:buClr>
            </a:pPr>
            <a:r>
              <a:rPr lang="ko-KR" altLang="en-US" sz="1800" dirty="0" smtClean="0">
                <a:latin typeface="Trebuchet MS" panose="020B0603020202020204" pitchFamily="34" charset="0"/>
              </a:rPr>
              <a:t>이익의 미래 현금흐름 예측력 </a:t>
            </a:r>
            <a:r>
              <a:rPr lang="en-US" altLang="ko-KR" sz="1800" dirty="0" smtClean="0">
                <a:latin typeface="Trebuchet MS" panose="020B0603020202020204" pitchFamily="34" charset="0"/>
                <a:sym typeface="Wingdings" panose="05000000000000000000" pitchFamily="2" charset="2"/>
              </a:rPr>
              <a:t> </a:t>
            </a:r>
            <a:r>
              <a:rPr lang="ko-KR" altLang="en-US" sz="1800" dirty="0" smtClean="0">
                <a:latin typeface="Trebuchet MS" panose="020B0603020202020204" pitchFamily="34" charset="0"/>
                <a:sym typeface="Wingdings" panose="05000000000000000000" pitchFamily="2" charset="2"/>
              </a:rPr>
              <a:t>향상 </a:t>
            </a:r>
            <a:r>
              <a:rPr lang="en-US" altLang="ko-KR" sz="1800" dirty="0" smtClean="0">
                <a:latin typeface="Trebuchet MS" panose="020B0603020202020204" pitchFamily="34" charset="0"/>
                <a:sym typeface="Wingdings" panose="05000000000000000000" pitchFamily="2" charset="2"/>
              </a:rPr>
              <a:t>(</a:t>
            </a:r>
            <a:r>
              <a:rPr lang="ko-KR" altLang="en-US" sz="1800" dirty="0" smtClean="0">
                <a:latin typeface="Trebuchet MS" panose="020B0603020202020204" pitchFamily="34" charset="0"/>
                <a:sym typeface="Wingdings" panose="05000000000000000000" pitchFamily="2" charset="2"/>
              </a:rPr>
              <a:t>긍정적 변화</a:t>
            </a:r>
            <a:r>
              <a:rPr lang="en-US" altLang="ko-KR" sz="1800" dirty="0" smtClean="0">
                <a:latin typeface="Trebuchet MS" panose="020B0603020202020204" pitchFamily="34" charset="0"/>
                <a:sym typeface="Wingdings" panose="05000000000000000000" pitchFamily="2" charset="2"/>
              </a:rPr>
              <a:t>)</a:t>
            </a:r>
            <a:endParaRPr lang="en-US" altLang="ja-JP" sz="1800" dirty="0" smtClean="0">
              <a:latin typeface="Trebuchet MS" panose="020B0603020202020204" pitchFamily="34" charset="0"/>
              <a:cs typeface="Arial" panose="020B0604020202020204" pitchFamily="34" charset="0"/>
            </a:endParaRPr>
          </a:p>
          <a:p>
            <a:pPr marL="1009650" lvl="1" indent="-514350">
              <a:spcBef>
                <a:spcPct val="0"/>
              </a:spcBef>
              <a:spcAft>
                <a:spcPts val="600"/>
              </a:spcAft>
              <a:buClr>
                <a:srgbClr val="002060"/>
              </a:buClr>
            </a:pPr>
            <a:r>
              <a:rPr lang="ko-KR" altLang="en-US" sz="1800" dirty="0" smtClean="0">
                <a:latin typeface="Trebuchet MS" panose="020B0603020202020204" pitchFamily="34" charset="0"/>
              </a:rPr>
              <a:t>발생액 및 비정상 발생액 </a:t>
            </a:r>
            <a:r>
              <a:rPr lang="en-US" altLang="ko-KR" sz="1800" dirty="0" smtClean="0">
                <a:latin typeface="Trebuchet MS" panose="020B0603020202020204" pitchFamily="34" charset="0"/>
                <a:sym typeface="Wingdings" panose="05000000000000000000" pitchFamily="2" charset="2"/>
              </a:rPr>
              <a:t> </a:t>
            </a:r>
            <a:r>
              <a:rPr lang="ko-KR" altLang="en-US" sz="1800" dirty="0" smtClean="0">
                <a:latin typeface="Trebuchet MS" panose="020B0603020202020204" pitchFamily="34" charset="0"/>
                <a:sym typeface="Wingdings" panose="05000000000000000000" pitchFamily="2" charset="2"/>
              </a:rPr>
              <a:t>감소</a:t>
            </a:r>
            <a:r>
              <a:rPr lang="en-US" altLang="ja-JP" sz="18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 (</a:t>
            </a:r>
            <a:r>
              <a:rPr lang="ko-KR" altLang="en-US" sz="1800" dirty="0" smtClean="0">
                <a:latin typeface="Trebuchet MS" panose="020B0603020202020204" pitchFamily="34" charset="0"/>
              </a:rPr>
              <a:t>긍정적 변화</a:t>
            </a:r>
            <a:r>
              <a:rPr lang="en-US" altLang="ko-KR" sz="1800" dirty="0" smtClean="0">
                <a:latin typeface="Trebuchet MS" panose="020B0603020202020204" pitchFamily="34" charset="0"/>
              </a:rPr>
              <a:t>)</a:t>
            </a:r>
            <a:endParaRPr lang="en-US" altLang="ja-JP" sz="1800" dirty="0" smtClean="0">
              <a:latin typeface="Trebuchet MS" panose="020B0603020202020204" pitchFamily="34" charset="0"/>
              <a:cs typeface="Arial" panose="020B0604020202020204" pitchFamily="34" charset="0"/>
            </a:endParaRPr>
          </a:p>
          <a:p>
            <a:pPr marL="1009650" lvl="1" indent="-514350">
              <a:spcBef>
                <a:spcPct val="0"/>
              </a:spcBef>
              <a:spcAft>
                <a:spcPts val="600"/>
              </a:spcAft>
              <a:buClr>
                <a:srgbClr val="002060"/>
              </a:buClr>
            </a:pPr>
            <a:r>
              <a:rPr lang="ko-KR" altLang="en-US" sz="1800" dirty="0" smtClean="0">
                <a:latin typeface="Trebuchet MS" panose="020B0603020202020204" pitchFamily="34" charset="0"/>
              </a:rPr>
              <a:t>이익반응계수 </a:t>
            </a:r>
            <a:r>
              <a:rPr lang="en-US" altLang="ko-KR" sz="1800" dirty="0" smtClean="0">
                <a:latin typeface="Trebuchet MS" panose="020B0603020202020204" pitchFamily="34" charset="0"/>
                <a:sym typeface="Wingdings" panose="05000000000000000000" pitchFamily="2" charset="2"/>
              </a:rPr>
              <a:t> </a:t>
            </a:r>
            <a:r>
              <a:rPr lang="ko-KR" altLang="en-US" sz="1800" dirty="0" smtClean="0">
                <a:latin typeface="Trebuchet MS" panose="020B0603020202020204" pitchFamily="34" charset="0"/>
                <a:sym typeface="Wingdings" panose="05000000000000000000" pitchFamily="2" charset="2"/>
              </a:rPr>
              <a:t>변화 없음</a:t>
            </a:r>
            <a:endParaRPr lang="en-US" altLang="ja-JP" sz="1800" dirty="0" smtClean="0">
              <a:latin typeface="Trebuchet MS" panose="020B0603020202020204" pitchFamily="34" charset="0"/>
              <a:cs typeface="Arial" panose="020B0604020202020204" pitchFamily="34" charset="0"/>
            </a:endParaRPr>
          </a:p>
          <a:p>
            <a:pPr marL="1009650" lvl="1" indent="-514350">
              <a:spcBef>
                <a:spcPct val="0"/>
              </a:spcBef>
              <a:spcAft>
                <a:spcPts val="600"/>
              </a:spcAft>
              <a:buClr>
                <a:srgbClr val="002060"/>
              </a:buClr>
            </a:pPr>
            <a:r>
              <a:rPr lang="ko-KR" altLang="en-US" sz="1800" dirty="0" smtClean="0">
                <a:latin typeface="Trebuchet MS" panose="020B0603020202020204" pitchFamily="34" charset="0"/>
              </a:rPr>
              <a:t>이익과 장부금액의 가치관련성 </a:t>
            </a:r>
            <a:r>
              <a:rPr lang="en-US" altLang="ko-KR" sz="1800" dirty="0" smtClean="0">
                <a:latin typeface="Trebuchet MS" panose="020B0603020202020204" pitchFamily="34" charset="0"/>
                <a:sym typeface="Wingdings" panose="05000000000000000000" pitchFamily="2" charset="2"/>
              </a:rPr>
              <a:t> </a:t>
            </a:r>
            <a:r>
              <a:rPr lang="ko-KR" altLang="en-US" sz="1800" dirty="0" smtClean="0">
                <a:latin typeface="Trebuchet MS" panose="020B0603020202020204" pitchFamily="34" charset="0"/>
                <a:sym typeface="Wingdings" panose="05000000000000000000" pitchFamily="2" charset="2"/>
              </a:rPr>
              <a:t>변화 없음</a:t>
            </a:r>
            <a:endParaRPr lang="en-US" altLang="ja-JP" sz="1800" dirty="0" smtClean="0">
              <a:latin typeface="Trebuchet MS" panose="020B0603020202020204" pitchFamily="34" charset="0"/>
              <a:cs typeface="Arial" panose="020B0604020202020204" pitchFamily="34" charset="0"/>
            </a:endParaRPr>
          </a:p>
          <a:p>
            <a:pPr marL="1009650" lvl="1" indent="-514350">
              <a:spcBef>
                <a:spcPct val="0"/>
              </a:spcBef>
              <a:spcAft>
                <a:spcPts val="600"/>
              </a:spcAft>
              <a:buClr>
                <a:srgbClr val="002060"/>
              </a:buClr>
            </a:pPr>
            <a:r>
              <a:rPr lang="ko-KR" altLang="en-US" sz="1800" dirty="0" smtClean="0">
                <a:latin typeface="Trebuchet MS" panose="020B0603020202020204" pitchFamily="34" charset="0"/>
              </a:rPr>
              <a:t>이익유연화 정도 </a:t>
            </a:r>
            <a:r>
              <a:rPr lang="en-US" altLang="ko-KR" sz="1800" dirty="0" smtClean="0">
                <a:latin typeface="Trebuchet MS" panose="020B0603020202020204" pitchFamily="34" charset="0"/>
                <a:sym typeface="Wingdings" panose="05000000000000000000" pitchFamily="2" charset="2"/>
              </a:rPr>
              <a:t> </a:t>
            </a:r>
            <a:r>
              <a:rPr lang="ko-KR" altLang="en-US" sz="1800" dirty="0" smtClean="0">
                <a:latin typeface="Trebuchet MS" panose="020B0603020202020204" pitchFamily="34" charset="0"/>
                <a:sym typeface="Wingdings" panose="05000000000000000000" pitchFamily="2" charset="2"/>
              </a:rPr>
              <a:t>일부 감소 </a:t>
            </a:r>
            <a:r>
              <a:rPr lang="en-US" altLang="ko-KR" sz="1800" dirty="0" smtClean="0">
                <a:latin typeface="Trebuchet MS" panose="020B0603020202020204" pitchFamily="34" charset="0"/>
                <a:sym typeface="Wingdings" panose="05000000000000000000" pitchFamily="2" charset="2"/>
              </a:rPr>
              <a:t>(</a:t>
            </a:r>
            <a:r>
              <a:rPr lang="ko-KR" altLang="en-US" sz="1800" dirty="0" smtClean="0">
                <a:latin typeface="Trebuchet MS" panose="020B0603020202020204" pitchFamily="34" charset="0"/>
                <a:sym typeface="Wingdings" panose="05000000000000000000" pitchFamily="2" charset="2"/>
              </a:rPr>
              <a:t>긍정적 변화</a:t>
            </a:r>
            <a:r>
              <a:rPr lang="en-US" altLang="ko-KR" sz="1800" dirty="0" smtClean="0">
                <a:latin typeface="Trebuchet MS" panose="020B0603020202020204" pitchFamily="34" charset="0"/>
                <a:sym typeface="Wingdings" panose="05000000000000000000" pitchFamily="2" charset="2"/>
              </a:rPr>
              <a:t>)</a:t>
            </a:r>
          </a:p>
          <a:p>
            <a:pPr marL="1009650" lvl="1" indent="-514350">
              <a:spcBef>
                <a:spcPct val="0"/>
              </a:spcBef>
              <a:spcAft>
                <a:spcPts val="600"/>
              </a:spcAft>
              <a:buClr>
                <a:srgbClr val="002060"/>
              </a:buClr>
            </a:pPr>
            <a:r>
              <a:rPr lang="ko-KR" altLang="en-US" sz="1800" dirty="0" smtClean="0">
                <a:latin typeface="Trebuchet MS" panose="020B0603020202020204" pitchFamily="34" charset="0"/>
                <a:sym typeface="Wingdings" panose="05000000000000000000" pitchFamily="2" charset="2"/>
              </a:rPr>
              <a:t>비교가능성 </a:t>
            </a:r>
            <a:r>
              <a:rPr lang="en-US" altLang="ko-KR" sz="1800" dirty="0" smtClean="0">
                <a:latin typeface="Trebuchet MS" panose="020B0603020202020204" pitchFamily="34" charset="0"/>
                <a:sym typeface="Wingdings" panose="05000000000000000000" pitchFamily="2" charset="2"/>
              </a:rPr>
              <a:t> </a:t>
            </a:r>
            <a:r>
              <a:rPr lang="ko-KR" altLang="en-US" sz="1800" dirty="0" smtClean="0">
                <a:latin typeface="Trebuchet MS" panose="020B0603020202020204" pitchFamily="34" charset="0"/>
                <a:sym typeface="Wingdings" panose="05000000000000000000" pitchFamily="2" charset="2"/>
              </a:rPr>
              <a:t>일부 향상 </a:t>
            </a:r>
            <a:r>
              <a:rPr lang="en-US" altLang="ko-KR" sz="1800" dirty="0" smtClean="0">
                <a:latin typeface="Trebuchet MS" panose="020B0603020202020204" pitchFamily="34" charset="0"/>
                <a:sym typeface="Wingdings" panose="05000000000000000000" pitchFamily="2" charset="2"/>
              </a:rPr>
              <a:t>(</a:t>
            </a:r>
            <a:r>
              <a:rPr lang="ko-KR" altLang="en-US" sz="1800" dirty="0" smtClean="0">
                <a:latin typeface="Trebuchet MS" panose="020B0603020202020204" pitchFamily="34" charset="0"/>
                <a:sym typeface="Wingdings" panose="05000000000000000000" pitchFamily="2" charset="2"/>
              </a:rPr>
              <a:t>긍정적 변화</a:t>
            </a:r>
            <a:r>
              <a:rPr lang="en-US" altLang="ko-KR" sz="1800" dirty="0" smtClean="0">
                <a:latin typeface="Trebuchet MS" panose="020B0603020202020204" pitchFamily="34" charset="0"/>
                <a:sym typeface="Wingdings" panose="05000000000000000000" pitchFamily="2" charset="2"/>
              </a:rPr>
              <a:t>) </a:t>
            </a:r>
          </a:p>
          <a:p>
            <a:pPr marL="609600" indent="-514350">
              <a:spcBef>
                <a:spcPct val="0"/>
              </a:spcBef>
              <a:spcAft>
                <a:spcPts val="600"/>
              </a:spcAft>
              <a:buClr>
                <a:srgbClr val="002060"/>
              </a:buClr>
            </a:pPr>
            <a:r>
              <a:rPr lang="ko-KR" altLang="en-US" sz="2000" dirty="0" smtClean="0">
                <a:latin typeface="Trebuchet MS" panose="020B0603020202020204" pitchFamily="34" charset="0"/>
              </a:rPr>
              <a:t>적어도 회계정보의 질이 하락하였다는 증거는 없음</a:t>
            </a:r>
            <a:r>
              <a:rPr lang="en-US" altLang="ko-KR" sz="2000" dirty="0" smtClean="0">
                <a:latin typeface="Trebuchet MS" panose="020B0603020202020204" pitchFamily="34" charset="0"/>
              </a:rPr>
              <a:t>!</a:t>
            </a:r>
          </a:p>
          <a:p>
            <a:pPr marL="609600" indent="-514350">
              <a:spcBef>
                <a:spcPct val="0"/>
              </a:spcBef>
              <a:spcAft>
                <a:spcPts val="600"/>
              </a:spcAft>
              <a:buClr>
                <a:srgbClr val="002060"/>
              </a:buClr>
            </a:pPr>
            <a:r>
              <a:rPr lang="ko-KR" altLang="en-US" sz="2000" dirty="0" smtClean="0">
                <a:latin typeface="Trebuchet MS" panose="020B0603020202020204" pitchFamily="34" charset="0"/>
              </a:rPr>
              <a:t>이익의 질이 향상되었다는 부분적 증거 제시</a:t>
            </a:r>
            <a:endParaRPr lang="en-US" altLang="ja-JP" sz="1800" dirty="0" smtClean="0"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205179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36476" y="123758"/>
            <a:ext cx="79720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Ⅲ</a:t>
            </a:r>
            <a:r>
              <a:rPr lang="en-US" altLang="ko-KR" sz="28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. </a:t>
            </a:r>
            <a:r>
              <a:rPr lang="ko-KR" altLang="en-US" sz="28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국제회계기준 도입 평가 연구 결과 </a:t>
            </a:r>
            <a:r>
              <a:rPr lang="en-US" altLang="ko-KR" sz="28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(Evidence)</a:t>
            </a:r>
            <a:endParaRPr lang="en-US" altLang="ko-KR" sz="2800" b="1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+mn-ea"/>
            </a:endParaRPr>
          </a:p>
        </p:txBody>
      </p:sp>
      <p:sp>
        <p:nvSpPr>
          <p:cNvPr id="12" name="슬라이드 번호 개체 틀 5"/>
          <p:cNvSpPr txBox="1">
            <a:spLocks/>
          </p:cNvSpPr>
          <p:nvPr/>
        </p:nvSpPr>
        <p:spPr>
          <a:xfrm>
            <a:off x="4687231" y="6512089"/>
            <a:ext cx="531538" cy="260648"/>
          </a:xfrm>
          <a:prstGeom prst="rect">
            <a:avLst/>
          </a:prstGeom>
        </p:spPr>
        <p:txBody>
          <a:bodyPr vert="horz" lIns="91383" tIns="45692" rIns="91383" bIns="45692" rtlCol="0" anchor="ctr"/>
          <a:lstStyle>
            <a:defPPr>
              <a:defRPr lang="ko-KR"/>
            </a:defPPr>
            <a:lvl1pPr marL="0" algn="r" defTabSz="914400" rtl="0" eaLnBrk="1" latinLnBrk="1" hangingPunct="1">
              <a:defRPr sz="1200" b="1" kern="1200">
                <a:gradFill>
                  <a:gsLst>
                    <a:gs pos="18333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tx1">
                        <a:lumMod val="50000"/>
                        <a:lumOff val="50000"/>
                      </a:schemeClr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8E23911-D0FE-4AD4-B579-316E8E4737A1}" type="slidenum">
              <a:rPr lang="ko-KR" altLang="en-US" sz="1100" b="0">
                <a:gradFill>
                  <a:gsLst>
                    <a:gs pos="2083">
                      <a:schemeClr val="tx1">
                        <a:lumMod val="75000"/>
                        <a:lumOff val="25000"/>
                      </a:schemeClr>
                    </a:gs>
                    <a:gs pos="67000">
                      <a:schemeClr val="tx1">
                        <a:lumMod val="75000"/>
                        <a:lumOff val="25000"/>
                      </a:schemeClr>
                    </a:gs>
                  </a:gsLst>
                  <a:lin ang="5400000" scaled="0"/>
                </a:gradFill>
                <a:cs typeface="Arial" pitchFamily="34" charset="0"/>
              </a:rPr>
              <a:pPr algn="ctr"/>
              <a:t>25</a:t>
            </a:fld>
            <a:endParaRPr lang="ko-KR" altLang="en-US" sz="1100" b="0" dirty="0">
              <a:gradFill>
                <a:gsLst>
                  <a:gs pos="2083">
                    <a:schemeClr val="tx1">
                      <a:lumMod val="75000"/>
                      <a:lumOff val="25000"/>
                    </a:schemeClr>
                  </a:gs>
                  <a:gs pos="67000">
                    <a:schemeClr val="tx1">
                      <a:lumMod val="75000"/>
                      <a:lumOff val="25000"/>
                    </a:schemeClr>
                  </a:gs>
                </a:gsLst>
                <a:lin ang="5400000" scaled="0"/>
              </a:gradFill>
              <a:cs typeface="Arial" pitchFamily="34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325251" y="1124792"/>
            <a:ext cx="9580749" cy="432000"/>
          </a:xfrm>
          <a:prstGeom prst="rect">
            <a:avLst/>
          </a:prstGeom>
        </p:spPr>
        <p:txBody>
          <a:bodyPr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◈ </a:t>
            </a:r>
            <a:r>
              <a:rPr lang="ko-KR" altLang="en-US" sz="2400" b="1" dirty="0" smtClean="0">
                <a:latin typeface="Trebuchet MS" panose="020B0603020202020204" pitchFamily="34" charset="0"/>
                <a:cs typeface="Arial" panose="020B0604020202020204" pitchFamily="34" charset="0"/>
              </a:rPr>
              <a:t>외부감사인 및 회계감독당국 관점의 도입효과 </a:t>
            </a:r>
            <a:r>
              <a:rPr lang="en-US" altLang="ko-KR" sz="2400" b="1" dirty="0" smtClean="0">
                <a:latin typeface="Trebuchet MS" panose="020B0603020202020204" pitchFamily="34" charset="0"/>
                <a:cs typeface="Arial" panose="020B0604020202020204" pitchFamily="34" charset="0"/>
              </a:rPr>
              <a:t>– </a:t>
            </a:r>
            <a:r>
              <a:rPr lang="ko-KR" altLang="en-US" sz="2400" b="1" dirty="0" err="1" smtClean="0">
                <a:latin typeface="Trebuchet MS" panose="020B0603020202020204" pitchFamily="34" charset="0"/>
                <a:cs typeface="Arial" panose="020B0604020202020204" pitchFamily="34" charset="0"/>
              </a:rPr>
              <a:t>전규안</a:t>
            </a:r>
            <a:r>
              <a:rPr lang="ko-KR" altLang="en-US" sz="2400" b="1" dirty="0" smtClean="0">
                <a:latin typeface="Trebuchet MS" panose="020B0603020202020204" pitchFamily="34" charset="0"/>
                <a:cs typeface="Arial" panose="020B0604020202020204" pitchFamily="34" charset="0"/>
              </a:rPr>
              <a:t> 등</a:t>
            </a:r>
            <a:r>
              <a:rPr lang="en-US" altLang="ko-KR" sz="2400" b="1" dirty="0" smtClean="0">
                <a:latin typeface="Trebuchet MS" panose="020B0603020202020204" pitchFamily="34" charset="0"/>
                <a:cs typeface="Arial" panose="020B0604020202020204" pitchFamily="34" charset="0"/>
              </a:rPr>
              <a:t>(2016) -</a:t>
            </a:r>
            <a:endParaRPr lang="en-US" altLang="ja-JP" sz="2400" b="1" dirty="0" smtClean="0"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30919" y="1749425"/>
            <a:ext cx="8518525" cy="5349875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514350">
              <a:spcBef>
                <a:spcPct val="0"/>
              </a:spcBef>
              <a:spcAft>
                <a:spcPts val="600"/>
              </a:spcAft>
              <a:buClr>
                <a:srgbClr val="002060"/>
              </a:buClr>
            </a:pPr>
            <a:r>
              <a:rPr lang="ko-KR" altLang="en-US" sz="24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실증 분석 결과</a:t>
            </a:r>
            <a:endParaRPr lang="en-US" altLang="ja-JP" sz="2400" dirty="0" smtClean="0">
              <a:latin typeface="Trebuchet MS" panose="020B0603020202020204" pitchFamily="34" charset="0"/>
              <a:ea typeface="맑은 고딕" panose="020B0503020000020004" pitchFamily="50" charset="-127"/>
              <a:cs typeface="Arial" panose="020B0604020202020204" pitchFamily="34" charset="0"/>
            </a:endParaRPr>
          </a:p>
          <a:p>
            <a:pPr marL="1009650" lvl="1" indent="-514350">
              <a:spcBef>
                <a:spcPct val="0"/>
              </a:spcBef>
              <a:spcAft>
                <a:spcPts val="600"/>
              </a:spcAft>
              <a:buClr>
                <a:srgbClr val="002060"/>
              </a:buClr>
            </a:pPr>
            <a:r>
              <a:rPr lang="ko-KR" altLang="en-US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감사보수는 증가하였다</a:t>
            </a:r>
            <a:endParaRPr lang="en-US" altLang="ko-KR" sz="2000" dirty="0" smtClean="0">
              <a:latin typeface="Trebuchet MS" panose="020B0603020202020204" pitchFamily="34" charset="0"/>
              <a:cs typeface="Arial" panose="020B0604020202020204" pitchFamily="34" charset="0"/>
            </a:endParaRPr>
          </a:p>
          <a:p>
            <a:pPr marL="1009650" lvl="1" indent="-514350">
              <a:spcBef>
                <a:spcPct val="0"/>
              </a:spcBef>
              <a:spcAft>
                <a:spcPts val="600"/>
              </a:spcAft>
              <a:buClr>
                <a:srgbClr val="002060"/>
              </a:buClr>
            </a:pPr>
            <a:r>
              <a:rPr lang="ko-KR" altLang="en-US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감사투입시간도 증가하였다</a:t>
            </a:r>
            <a:endParaRPr lang="en-US" altLang="ko-KR" sz="2000" dirty="0" smtClean="0">
              <a:latin typeface="Trebuchet MS" panose="020B0603020202020204" pitchFamily="34" charset="0"/>
              <a:cs typeface="Arial" panose="020B0604020202020204" pitchFamily="34" charset="0"/>
            </a:endParaRPr>
          </a:p>
          <a:p>
            <a:pPr marL="1009650" lvl="1" indent="-514350">
              <a:spcBef>
                <a:spcPct val="0"/>
              </a:spcBef>
              <a:spcAft>
                <a:spcPts val="600"/>
              </a:spcAft>
              <a:buClr>
                <a:srgbClr val="002060"/>
              </a:buClr>
            </a:pPr>
            <a:r>
              <a:rPr lang="ko-KR" altLang="en-US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시간당 감사보수는 하락하였다</a:t>
            </a:r>
            <a:r>
              <a:rPr lang="en-US" altLang="ko-KR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!</a:t>
            </a:r>
          </a:p>
          <a:p>
            <a:pPr marL="1009650" lvl="1" indent="-514350">
              <a:spcBef>
                <a:spcPct val="0"/>
              </a:spcBef>
              <a:spcAft>
                <a:spcPts val="600"/>
              </a:spcAft>
              <a:buClr>
                <a:srgbClr val="002060"/>
              </a:buClr>
            </a:pPr>
            <a:r>
              <a:rPr lang="ko-KR" altLang="en-US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대형회계법인으로 </a:t>
            </a:r>
            <a:r>
              <a:rPr lang="ko-KR" altLang="en-US" sz="2000" dirty="0" err="1" smtClean="0">
                <a:latin typeface="Trebuchet MS" panose="020B0603020202020204" pitchFamily="34" charset="0"/>
                <a:cs typeface="Arial" panose="020B0604020202020204" pitchFamily="34" charset="0"/>
              </a:rPr>
              <a:t>감사인을</a:t>
            </a:r>
            <a:r>
              <a:rPr lang="ko-KR" altLang="en-US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 변경하는 일은 일어나지 않았다</a:t>
            </a:r>
            <a:endParaRPr lang="en-US" altLang="ja-JP" sz="2000" dirty="0" smtClean="0">
              <a:latin typeface="Trebuchet MS" panose="020B0603020202020204" pitchFamily="34" charset="0"/>
              <a:cs typeface="Arial" panose="020B0604020202020204" pitchFamily="34" charset="0"/>
            </a:endParaRPr>
          </a:p>
          <a:p>
            <a:pPr marL="609600" indent="-514350">
              <a:spcBef>
                <a:spcPct val="0"/>
              </a:spcBef>
              <a:spcAft>
                <a:spcPts val="600"/>
              </a:spcAft>
              <a:buClr>
                <a:srgbClr val="002060"/>
              </a:buClr>
            </a:pPr>
            <a:r>
              <a:rPr lang="ko-KR" altLang="en-US" sz="2400" dirty="0" smtClean="0">
                <a:latin typeface="Trebuchet MS" panose="020B0603020202020204" pitchFamily="34" charset="0"/>
              </a:rPr>
              <a:t>설문조사 결과</a:t>
            </a:r>
            <a:endParaRPr lang="en-US" altLang="ja-JP" sz="2800" dirty="0" smtClean="0">
              <a:latin typeface="Trebuchet MS" panose="020B0603020202020204" pitchFamily="34" charset="0"/>
              <a:cs typeface="Arial" panose="020B0604020202020204" pitchFamily="34" charset="0"/>
            </a:endParaRPr>
          </a:p>
          <a:p>
            <a:pPr marL="1009650" lvl="1" indent="-514350">
              <a:spcBef>
                <a:spcPct val="0"/>
              </a:spcBef>
              <a:spcAft>
                <a:spcPts val="600"/>
              </a:spcAft>
              <a:buClr>
                <a:srgbClr val="002060"/>
              </a:buClr>
            </a:pPr>
            <a:r>
              <a:rPr lang="ko-KR" altLang="en-US" sz="2000" dirty="0" smtClean="0">
                <a:latin typeface="Trebuchet MS" panose="020B0603020202020204" pitchFamily="34" charset="0"/>
              </a:rPr>
              <a:t>공인회계사들이 연결 중심의 내부회계관리제도 정착에 대하여 매우 부정적으로 인지</a:t>
            </a:r>
            <a:endParaRPr lang="en-US" altLang="ko-KR" sz="2000" dirty="0" smtClean="0">
              <a:latin typeface="Trebuchet MS" panose="020B0603020202020204" pitchFamily="34" charset="0"/>
            </a:endParaRPr>
          </a:p>
          <a:p>
            <a:pPr marL="1009650" lvl="1" indent="-514350">
              <a:spcBef>
                <a:spcPct val="0"/>
              </a:spcBef>
              <a:spcAft>
                <a:spcPts val="600"/>
              </a:spcAft>
              <a:buClr>
                <a:srgbClr val="002060"/>
              </a:buClr>
            </a:pPr>
            <a:r>
              <a:rPr lang="ko-KR" altLang="en-US" sz="2000" dirty="0" smtClean="0">
                <a:latin typeface="Trebuchet MS" panose="020B0603020202020204" pitchFamily="34" charset="0"/>
              </a:rPr>
              <a:t>연결재무제표가 기업의 실제 의사결정에 기대한 만큼 활용되지 않음</a:t>
            </a:r>
            <a:endParaRPr lang="en-US" altLang="ko-KR" sz="2000" dirty="0" smtClean="0">
              <a:latin typeface="Trebuchet MS" panose="020B0603020202020204" pitchFamily="34" charset="0"/>
            </a:endParaRPr>
          </a:p>
          <a:p>
            <a:pPr marL="1409700" lvl="2" indent="-514350">
              <a:spcBef>
                <a:spcPct val="0"/>
              </a:spcBef>
              <a:spcAft>
                <a:spcPts val="600"/>
              </a:spcAft>
              <a:buClr>
                <a:srgbClr val="002060"/>
              </a:buClr>
            </a:pPr>
            <a:r>
              <a:rPr lang="ko-KR" altLang="en-US" sz="1600" dirty="0" smtClean="0">
                <a:latin typeface="Trebuchet MS" panose="020B0603020202020204" pitchFamily="34" charset="0"/>
              </a:rPr>
              <a:t>회계감독업무는 연결재무제표 중심으로 이루어지지만 회계감독업무 외의 금융감독업무는 개별재무제표</a:t>
            </a:r>
            <a:r>
              <a:rPr lang="en-US" altLang="ko-KR" sz="1600" dirty="0" smtClean="0">
                <a:latin typeface="Trebuchet MS" panose="020B0603020202020204" pitchFamily="34" charset="0"/>
              </a:rPr>
              <a:t>(</a:t>
            </a:r>
            <a:r>
              <a:rPr lang="ko-KR" altLang="en-US" sz="1600" dirty="0" smtClean="0">
                <a:latin typeface="Trebuchet MS" panose="020B0603020202020204" pitchFamily="34" charset="0"/>
              </a:rPr>
              <a:t>또는 별도재무제표</a:t>
            </a:r>
            <a:r>
              <a:rPr lang="en-US" altLang="ko-KR" sz="1600" dirty="0" smtClean="0">
                <a:latin typeface="Trebuchet MS" panose="020B0603020202020204" pitchFamily="34" charset="0"/>
              </a:rPr>
              <a:t>) </a:t>
            </a:r>
            <a:r>
              <a:rPr lang="ko-KR" altLang="en-US" sz="1600" dirty="0" smtClean="0">
                <a:latin typeface="Trebuchet MS" panose="020B0603020202020204" pitchFamily="34" charset="0"/>
              </a:rPr>
              <a:t>위주로 이루어지고</a:t>
            </a:r>
            <a:r>
              <a:rPr lang="en-US" altLang="ko-KR" sz="1600" dirty="0" smtClean="0">
                <a:latin typeface="Trebuchet MS" panose="020B0603020202020204" pitchFamily="34" charset="0"/>
              </a:rPr>
              <a:t>, </a:t>
            </a:r>
            <a:r>
              <a:rPr lang="ko-KR" altLang="en-US" sz="1600" dirty="0" smtClean="0">
                <a:latin typeface="Trebuchet MS" panose="020B0603020202020204" pitchFamily="34" charset="0"/>
              </a:rPr>
              <a:t>공정거래위원회 업무는 합산재무제표</a:t>
            </a:r>
            <a:r>
              <a:rPr lang="en-US" altLang="ko-KR" sz="1600" dirty="0" smtClean="0">
                <a:latin typeface="Trebuchet MS" panose="020B0603020202020204" pitchFamily="34" charset="0"/>
              </a:rPr>
              <a:t>(</a:t>
            </a:r>
            <a:r>
              <a:rPr lang="ko-KR" altLang="en-US" sz="1600" dirty="0" smtClean="0">
                <a:latin typeface="Trebuchet MS" panose="020B0603020202020204" pitchFamily="34" charset="0"/>
              </a:rPr>
              <a:t>과거 결합재무제표</a:t>
            </a:r>
            <a:r>
              <a:rPr lang="en-US" altLang="ko-KR" sz="1600" dirty="0" smtClean="0">
                <a:latin typeface="Trebuchet MS" panose="020B0603020202020204" pitchFamily="34" charset="0"/>
              </a:rPr>
              <a:t>) </a:t>
            </a:r>
            <a:r>
              <a:rPr lang="ko-KR" altLang="en-US" sz="1600" dirty="0" smtClean="0">
                <a:latin typeface="Trebuchet MS" panose="020B0603020202020204" pitchFamily="34" charset="0"/>
              </a:rPr>
              <a:t>위주로 이루어지기 때문에 연결재무제표 </a:t>
            </a:r>
            <a:r>
              <a:rPr lang="ko-KR" altLang="en-US" sz="1600" dirty="0" err="1" smtClean="0">
                <a:latin typeface="Trebuchet MS" panose="020B0603020202020204" pitchFamily="34" charset="0"/>
              </a:rPr>
              <a:t>활용정도가</a:t>
            </a:r>
            <a:r>
              <a:rPr lang="ko-KR" altLang="en-US" sz="1600" dirty="0" smtClean="0">
                <a:latin typeface="Trebuchet MS" panose="020B0603020202020204" pitchFamily="34" charset="0"/>
              </a:rPr>
              <a:t> 낮다는 응답</a:t>
            </a:r>
            <a:endParaRPr lang="en-US" altLang="ja-JP" sz="1600" dirty="0" smtClean="0"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249040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36476" y="123758"/>
            <a:ext cx="79720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Ⅲ</a:t>
            </a:r>
            <a:r>
              <a:rPr lang="en-US" altLang="ko-KR" sz="28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. </a:t>
            </a:r>
            <a:r>
              <a:rPr lang="ko-KR" altLang="en-US" sz="28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국제회계기준 도입 평가 연구 결과 </a:t>
            </a:r>
            <a:r>
              <a:rPr lang="en-US" altLang="ko-KR" sz="28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(Evidence)</a:t>
            </a:r>
            <a:endParaRPr lang="en-US" altLang="ko-KR" sz="2800" b="1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+mn-ea"/>
            </a:endParaRPr>
          </a:p>
        </p:txBody>
      </p:sp>
      <p:sp>
        <p:nvSpPr>
          <p:cNvPr id="12" name="슬라이드 번호 개체 틀 5"/>
          <p:cNvSpPr txBox="1">
            <a:spLocks/>
          </p:cNvSpPr>
          <p:nvPr/>
        </p:nvSpPr>
        <p:spPr>
          <a:xfrm>
            <a:off x="4687231" y="6512089"/>
            <a:ext cx="531538" cy="260648"/>
          </a:xfrm>
          <a:prstGeom prst="rect">
            <a:avLst/>
          </a:prstGeom>
        </p:spPr>
        <p:txBody>
          <a:bodyPr vert="horz" lIns="91383" tIns="45692" rIns="91383" bIns="45692" rtlCol="0" anchor="ctr"/>
          <a:lstStyle>
            <a:defPPr>
              <a:defRPr lang="ko-KR"/>
            </a:defPPr>
            <a:lvl1pPr marL="0" algn="r" defTabSz="914400" rtl="0" eaLnBrk="1" latinLnBrk="1" hangingPunct="1">
              <a:defRPr sz="1200" b="1" kern="1200">
                <a:gradFill>
                  <a:gsLst>
                    <a:gs pos="18333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tx1">
                        <a:lumMod val="50000"/>
                        <a:lumOff val="50000"/>
                      </a:schemeClr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8E23911-D0FE-4AD4-B579-316E8E4737A1}" type="slidenum">
              <a:rPr lang="ko-KR" altLang="en-US" sz="1100" b="0">
                <a:gradFill>
                  <a:gsLst>
                    <a:gs pos="2083">
                      <a:schemeClr val="tx1">
                        <a:lumMod val="75000"/>
                        <a:lumOff val="25000"/>
                      </a:schemeClr>
                    </a:gs>
                    <a:gs pos="67000">
                      <a:schemeClr val="tx1">
                        <a:lumMod val="75000"/>
                        <a:lumOff val="25000"/>
                      </a:schemeClr>
                    </a:gs>
                  </a:gsLst>
                  <a:lin ang="5400000" scaled="0"/>
                </a:gradFill>
                <a:cs typeface="Arial" pitchFamily="34" charset="0"/>
              </a:rPr>
              <a:pPr algn="ctr"/>
              <a:t>26</a:t>
            </a:fld>
            <a:endParaRPr lang="ko-KR" altLang="en-US" sz="1100" b="0" dirty="0">
              <a:gradFill>
                <a:gsLst>
                  <a:gs pos="2083">
                    <a:schemeClr val="tx1">
                      <a:lumMod val="75000"/>
                      <a:lumOff val="25000"/>
                    </a:schemeClr>
                  </a:gs>
                  <a:gs pos="67000">
                    <a:schemeClr val="tx1">
                      <a:lumMod val="75000"/>
                      <a:lumOff val="25000"/>
                    </a:schemeClr>
                  </a:gs>
                </a:gsLst>
                <a:lin ang="5400000" scaled="0"/>
              </a:gradFill>
              <a:cs typeface="Arial" pitchFamily="34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325251" y="1124792"/>
            <a:ext cx="9580749" cy="432000"/>
          </a:xfrm>
          <a:prstGeom prst="rect">
            <a:avLst/>
          </a:prstGeom>
        </p:spPr>
        <p:txBody>
          <a:bodyPr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◈ </a:t>
            </a:r>
            <a:r>
              <a:rPr lang="ko-KR" altLang="en-US" sz="2400" b="1" dirty="0" smtClean="0">
                <a:latin typeface="Trebuchet MS" panose="020B0603020202020204" pitchFamily="34" charset="0"/>
                <a:cs typeface="Arial" panose="020B0604020202020204" pitchFamily="34" charset="0"/>
              </a:rPr>
              <a:t>외부감사인 및 회계감독당국 관점의 도입효과 </a:t>
            </a:r>
            <a:r>
              <a:rPr lang="en-US" altLang="ko-KR" sz="2400" b="1" dirty="0" smtClean="0">
                <a:latin typeface="Trebuchet MS" panose="020B0603020202020204" pitchFamily="34" charset="0"/>
                <a:cs typeface="Arial" panose="020B0604020202020204" pitchFamily="34" charset="0"/>
              </a:rPr>
              <a:t>– </a:t>
            </a:r>
            <a:r>
              <a:rPr lang="ko-KR" altLang="en-US" sz="2400" b="1" dirty="0" err="1" smtClean="0">
                <a:latin typeface="Trebuchet MS" panose="020B0603020202020204" pitchFamily="34" charset="0"/>
                <a:cs typeface="Arial" panose="020B0604020202020204" pitchFamily="34" charset="0"/>
              </a:rPr>
              <a:t>전규안</a:t>
            </a:r>
            <a:r>
              <a:rPr lang="ko-KR" altLang="en-US" sz="2400" b="1" dirty="0" smtClean="0">
                <a:latin typeface="Trebuchet MS" panose="020B0603020202020204" pitchFamily="34" charset="0"/>
                <a:cs typeface="Arial" panose="020B0604020202020204" pitchFamily="34" charset="0"/>
              </a:rPr>
              <a:t> 등</a:t>
            </a:r>
            <a:r>
              <a:rPr lang="en-US" altLang="ko-KR" sz="2400" b="1" dirty="0" smtClean="0">
                <a:latin typeface="Trebuchet MS" panose="020B0603020202020204" pitchFamily="34" charset="0"/>
                <a:cs typeface="Arial" panose="020B0604020202020204" pitchFamily="34" charset="0"/>
              </a:rPr>
              <a:t>(2016) -</a:t>
            </a:r>
            <a:endParaRPr lang="en-US" altLang="ja-JP" sz="2400" b="1" dirty="0" smtClean="0"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52500" y="1967569"/>
            <a:ext cx="8518525" cy="444976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514350">
              <a:spcBef>
                <a:spcPct val="0"/>
              </a:spcBef>
              <a:spcAft>
                <a:spcPts val="600"/>
              </a:spcAft>
              <a:buClr>
                <a:srgbClr val="002060"/>
              </a:buClr>
            </a:pPr>
            <a:r>
              <a:rPr lang="ko-KR" altLang="en-US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설문조사 결과 </a:t>
            </a:r>
            <a:r>
              <a:rPr lang="en-US" altLang="ko-KR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(</a:t>
            </a:r>
            <a:r>
              <a:rPr lang="ko-KR" altLang="en-US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계속</a:t>
            </a:r>
            <a:r>
              <a:rPr lang="en-US" altLang="ko-KR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)</a:t>
            </a:r>
            <a:endParaRPr lang="en-US" altLang="ja-JP" sz="2400" dirty="0" smtClean="0">
              <a:latin typeface="Trebuchet MS" panose="020B0603020202020204" pitchFamily="34" charset="0"/>
              <a:ea typeface="맑은 고딕" panose="020B0503020000020004" pitchFamily="50" charset="-127"/>
              <a:cs typeface="Arial" panose="020B0604020202020204" pitchFamily="34" charset="0"/>
            </a:endParaRPr>
          </a:p>
          <a:p>
            <a:pPr marL="1009650" lvl="1" indent="-514350">
              <a:spcBef>
                <a:spcPct val="0"/>
              </a:spcBef>
              <a:spcAft>
                <a:spcPts val="600"/>
              </a:spcAft>
              <a:buClr>
                <a:srgbClr val="002060"/>
              </a:buClr>
            </a:pPr>
            <a:r>
              <a:rPr lang="ko-KR" altLang="en-US" sz="18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공인회계사들이 </a:t>
            </a:r>
            <a:r>
              <a:rPr lang="en-US" altLang="ko-KR" sz="18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IFRS </a:t>
            </a:r>
            <a:r>
              <a:rPr lang="ko-KR" altLang="en-US" sz="18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도입 이후 감사위험이 증가하였다고 응답</a:t>
            </a:r>
            <a:endParaRPr lang="en-US" altLang="ko-KR" sz="1800" dirty="0" smtClean="0">
              <a:latin typeface="Trebuchet MS" panose="020B0603020202020204" pitchFamily="34" charset="0"/>
              <a:cs typeface="Arial" panose="020B0604020202020204" pitchFamily="34" charset="0"/>
            </a:endParaRPr>
          </a:p>
          <a:p>
            <a:pPr marL="1009650" lvl="1" indent="-514350">
              <a:spcBef>
                <a:spcPct val="0"/>
              </a:spcBef>
              <a:spcAft>
                <a:spcPts val="600"/>
              </a:spcAft>
              <a:buClr>
                <a:srgbClr val="002060"/>
              </a:buClr>
            </a:pPr>
            <a:r>
              <a:rPr lang="ko-KR" altLang="en-US" sz="18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공인회계사들이 </a:t>
            </a:r>
            <a:r>
              <a:rPr lang="en-US" altLang="ko-KR" sz="18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IFRS </a:t>
            </a:r>
            <a:r>
              <a:rPr lang="ko-KR" altLang="en-US" sz="18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도입 이후 의견 불일치 정도를 더 심각하게 느끼고 있음</a:t>
            </a:r>
            <a:endParaRPr lang="en-US" altLang="ko-KR" sz="1800" dirty="0" smtClean="0">
              <a:latin typeface="Trebuchet MS" panose="020B0603020202020204" pitchFamily="34" charset="0"/>
              <a:cs typeface="Arial" panose="020B0604020202020204" pitchFamily="34" charset="0"/>
            </a:endParaRPr>
          </a:p>
          <a:p>
            <a:pPr marL="1009650" lvl="1" indent="-514350">
              <a:spcBef>
                <a:spcPct val="0"/>
              </a:spcBef>
              <a:spcAft>
                <a:spcPts val="600"/>
              </a:spcAft>
              <a:buClr>
                <a:srgbClr val="002060"/>
              </a:buClr>
            </a:pPr>
            <a:r>
              <a:rPr lang="en-US" altLang="ko-KR" sz="18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IFRS</a:t>
            </a:r>
            <a:r>
              <a:rPr lang="ko-KR" altLang="en-US" sz="18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도입 후 품질관리부서</a:t>
            </a:r>
            <a:r>
              <a:rPr lang="en-US" altLang="ko-KR" sz="18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(</a:t>
            </a:r>
            <a:r>
              <a:rPr lang="ko-KR" altLang="en-US" sz="18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심리실</a:t>
            </a:r>
            <a:r>
              <a:rPr lang="en-US" altLang="ko-KR" sz="18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)</a:t>
            </a:r>
            <a:r>
              <a:rPr lang="ko-KR" altLang="en-US" sz="18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의 역할</a:t>
            </a:r>
            <a:r>
              <a:rPr lang="en-US" altLang="ko-KR" sz="18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, </a:t>
            </a:r>
            <a:r>
              <a:rPr lang="ko-KR" altLang="en-US" sz="18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교육과 연구기능</a:t>
            </a:r>
            <a:r>
              <a:rPr lang="en-US" altLang="ko-KR" sz="18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, </a:t>
            </a:r>
            <a:r>
              <a:rPr lang="ko-KR" altLang="en-US" sz="18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글로벌 회계법인 네트워크 등의 중요성이 커진 것으로 응답</a:t>
            </a:r>
            <a:endParaRPr lang="en-US" altLang="ko-KR" sz="1800" dirty="0" smtClean="0">
              <a:latin typeface="Trebuchet MS" panose="020B0603020202020204" pitchFamily="34" charset="0"/>
              <a:cs typeface="Arial" panose="020B0604020202020204" pitchFamily="34" charset="0"/>
            </a:endParaRPr>
          </a:p>
          <a:p>
            <a:pPr marL="1009650" lvl="1" indent="-514350">
              <a:spcBef>
                <a:spcPct val="0"/>
              </a:spcBef>
              <a:spcAft>
                <a:spcPts val="600"/>
              </a:spcAft>
              <a:buClr>
                <a:srgbClr val="002060"/>
              </a:buClr>
            </a:pPr>
            <a:r>
              <a:rPr lang="en-US" altLang="ko-KR" sz="18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IFRS </a:t>
            </a:r>
            <a:r>
              <a:rPr lang="ko-KR" altLang="en-US" sz="18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도입 이후 연결재무제표 위주의 감리제도가 정착되었는지에 대하여 조사한 결과 기업종사자 중 </a:t>
            </a:r>
            <a:r>
              <a:rPr lang="en-US" altLang="ko-KR" sz="18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22.0%, </a:t>
            </a:r>
            <a:r>
              <a:rPr lang="ko-KR" altLang="en-US" sz="18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공인회계사의 </a:t>
            </a:r>
            <a:r>
              <a:rPr lang="en-US" altLang="ko-KR" sz="18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35.7%</a:t>
            </a:r>
            <a:r>
              <a:rPr lang="ko-KR" altLang="en-US" sz="18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가 정착되지 않았다고 응답</a:t>
            </a:r>
            <a:endParaRPr lang="en-US" altLang="ko-KR" sz="1800" dirty="0" smtClean="0">
              <a:latin typeface="Trebuchet MS" panose="020B0603020202020204" pitchFamily="34" charset="0"/>
              <a:cs typeface="Arial" panose="020B0604020202020204" pitchFamily="34" charset="0"/>
            </a:endParaRPr>
          </a:p>
          <a:p>
            <a:pPr marL="1009650" lvl="1" indent="-514350">
              <a:spcBef>
                <a:spcPct val="0"/>
              </a:spcBef>
              <a:spcAft>
                <a:spcPts val="600"/>
              </a:spcAft>
              <a:buClr>
                <a:srgbClr val="002060"/>
              </a:buClr>
            </a:pPr>
            <a:r>
              <a:rPr lang="ko-KR" altLang="en-US" sz="18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공인회계사들이 기업종사자에 비해 테마감리에 대하여 더 긍정적인 반응</a:t>
            </a:r>
            <a:r>
              <a:rPr lang="en-US" altLang="ko-KR" sz="18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(</a:t>
            </a:r>
            <a:r>
              <a:rPr lang="ko-KR" altLang="en-US" sz="18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기업종사자의 </a:t>
            </a:r>
            <a:r>
              <a:rPr lang="en-US" altLang="ko-KR" sz="18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36.0%, </a:t>
            </a:r>
            <a:r>
              <a:rPr lang="ko-KR" altLang="en-US" sz="18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공인회계사의 </a:t>
            </a:r>
            <a:r>
              <a:rPr lang="en-US" altLang="ko-KR" sz="18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61.9%)</a:t>
            </a:r>
            <a:endParaRPr lang="en-US" altLang="ja-JP" sz="1800" dirty="0" smtClean="0"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411732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36476" y="123758"/>
            <a:ext cx="79720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Ⅲ</a:t>
            </a:r>
            <a:r>
              <a:rPr lang="en-US" altLang="ko-KR" sz="28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. </a:t>
            </a:r>
            <a:r>
              <a:rPr lang="ko-KR" altLang="en-US" sz="28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국제회계기준 도입 평가 연구 결과 </a:t>
            </a:r>
            <a:r>
              <a:rPr lang="en-US" altLang="ko-KR" sz="28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(Evidence)</a:t>
            </a:r>
            <a:endParaRPr lang="en-US" altLang="ko-KR" sz="2800" b="1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+mn-ea"/>
            </a:endParaRPr>
          </a:p>
        </p:txBody>
      </p:sp>
      <p:sp>
        <p:nvSpPr>
          <p:cNvPr id="12" name="슬라이드 번호 개체 틀 5"/>
          <p:cNvSpPr txBox="1">
            <a:spLocks/>
          </p:cNvSpPr>
          <p:nvPr/>
        </p:nvSpPr>
        <p:spPr>
          <a:xfrm>
            <a:off x="4687231" y="6512089"/>
            <a:ext cx="531538" cy="260648"/>
          </a:xfrm>
          <a:prstGeom prst="rect">
            <a:avLst/>
          </a:prstGeom>
        </p:spPr>
        <p:txBody>
          <a:bodyPr vert="horz" lIns="91383" tIns="45692" rIns="91383" bIns="45692" rtlCol="0" anchor="ctr"/>
          <a:lstStyle>
            <a:defPPr>
              <a:defRPr lang="ko-KR"/>
            </a:defPPr>
            <a:lvl1pPr marL="0" algn="r" defTabSz="914400" rtl="0" eaLnBrk="1" latinLnBrk="1" hangingPunct="1">
              <a:defRPr sz="1200" b="1" kern="1200">
                <a:gradFill>
                  <a:gsLst>
                    <a:gs pos="18333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tx1">
                        <a:lumMod val="50000"/>
                        <a:lumOff val="50000"/>
                      </a:schemeClr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8E23911-D0FE-4AD4-B579-316E8E4737A1}" type="slidenum">
              <a:rPr lang="ko-KR" altLang="en-US" sz="1100" b="0">
                <a:gradFill>
                  <a:gsLst>
                    <a:gs pos="2083">
                      <a:schemeClr val="tx1">
                        <a:lumMod val="75000"/>
                        <a:lumOff val="25000"/>
                      </a:schemeClr>
                    </a:gs>
                    <a:gs pos="67000">
                      <a:schemeClr val="tx1">
                        <a:lumMod val="75000"/>
                        <a:lumOff val="25000"/>
                      </a:schemeClr>
                    </a:gs>
                  </a:gsLst>
                  <a:lin ang="5400000" scaled="0"/>
                </a:gradFill>
                <a:cs typeface="Arial" pitchFamily="34" charset="0"/>
              </a:rPr>
              <a:pPr algn="ctr"/>
              <a:t>27</a:t>
            </a:fld>
            <a:endParaRPr lang="ko-KR" altLang="en-US" sz="1100" b="0" dirty="0">
              <a:gradFill>
                <a:gsLst>
                  <a:gs pos="2083">
                    <a:schemeClr val="tx1">
                      <a:lumMod val="75000"/>
                      <a:lumOff val="25000"/>
                    </a:schemeClr>
                  </a:gs>
                  <a:gs pos="67000">
                    <a:schemeClr val="tx1">
                      <a:lumMod val="75000"/>
                      <a:lumOff val="25000"/>
                    </a:schemeClr>
                  </a:gs>
                </a:gsLst>
                <a:lin ang="5400000" scaled="0"/>
              </a:gradFill>
              <a:cs typeface="Arial" pitchFamily="34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325251" y="1124792"/>
            <a:ext cx="9580749" cy="432000"/>
          </a:xfrm>
          <a:prstGeom prst="rect">
            <a:avLst/>
          </a:prstGeom>
        </p:spPr>
        <p:txBody>
          <a:bodyPr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◈ </a:t>
            </a:r>
            <a:r>
              <a:rPr lang="ko-KR" altLang="en-US" sz="2400" b="1" dirty="0" smtClean="0">
                <a:latin typeface="Trebuchet MS" panose="020B0603020202020204" pitchFamily="34" charset="0"/>
                <a:cs typeface="Arial" panose="020B0604020202020204" pitchFamily="34" charset="0"/>
              </a:rPr>
              <a:t>공공기관의 도입효과 </a:t>
            </a:r>
            <a:r>
              <a:rPr lang="en-US" altLang="ko-KR" sz="2400" b="1" dirty="0" smtClean="0">
                <a:latin typeface="Trebuchet MS" panose="020B0603020202020204" pitchFamily="34" charset="0"/>
                <a:cs typeface="Arial" panose="020B0604020202020204" pitchFamily="34" charset="0"/>
              </a:rPr>
              <a:t>– </a:t>
            </a:r>
            <a:r>
              <a:rPr lang="ko-KR" altLang="en-US" sz="2400" b="1" dirty="0" smtClean="0">
                <a:latin typeface="Trebuchet MS" panose="020B0603020202020204" pitchFamily="34" charset="0"/>
                <a:cs typeface="Arial" panose="020B0604020202020204" pitchFamily="34" charset="0"/>
              </a:rPr>
              <a:t>문두철</a:t>
            </a:r>
            <a:r>
              <a:rPr lang="en-US" altLang="ko-KR" sz="2400" b="1" dirty="0" smtClean="0">
                <a:latin typeface="Trebuchet MS" panose="020B0603020202020204" pitchFamily="34" charset="0"/>
                <a:cs typeface="Arial" panose="020B0604020202020204" pitchFamily="34" charset="0"/>
              </a:rPr>
              <a:t>(2016) -</a:t>
            </a:r>
            <a:endParaRPr lang="en-US" altLang="ja-JP" sz="2400" b="1" dirty="0" smtClean="0"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056555319"/>
              </p:ext>
            </p:extLst>
          </p:nvPr>
        </p:nvGraphicFramePr>
        <p:xfrm>
          <a:off x="416496" y="2384884"/>
          <a:ext cx="9063483" cy="40537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8461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57886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3347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>
                          <a:latin typeface="Trebuchet MS" panose="020B0603020202020204" pitchFamily="34" charset="0"/>
                        </a:rPr>
                        <a:t>질문</a:t>
                      </a:r>
                      <a:endParaRPr lang="ko-KR" altLang="en-US" sz="1600" b="1" dirty="0">
                        <a:latin typeface="Trebuchet MS" panose="020B0603020202020204" pitchFamily="34" charset="0"/>
                      </a:endParaRPr>
                    </a:p>
                  </a:txBody>
                  <a:tcPr marT="45717" marB="45717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>
                          <a:latin typeface="Trebuchet MS" panose="020B0603020202020204" pitchFamily="34" charset="0"/>
                        </a:rPr>
                        <a:t>실증 결과</a:t>
                      </a:r>
                      <a:endParaRPr lang="ko-KR" altLang="en-US" sz="1600" b="1" dirty="0">
                        <a:latin typeface="Trebuchet MS" panose="020B0603020202020204" pitchFamily="34" charset="0"/>
                      </a:endParaRPr>
                    </a:p>
                  </a:txBody>
                  <a:tcPr marT="45717" marB="45717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76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kern="1200" dirty="0" smtClean="0">
                          <a:solidFill>
                            <a:schemeClr val="tx2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IFRS </a:t>
                      </a:r>
                      <a:r>
                        <a:rPr lang="ko-KR" altLang="en-US" sz="1600" b="0" kern="1200" dirty="0" smtClean="0">
                          <a:solidFill>
                            <a:schemeClr val="tx2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도입이 회계정보의 질에 영향을 미치는가</a:t>
                      </a:r>
                      <a:r>
                        <a:rPr lang="en-US" altLang="ko-KR" sz="1600" b="0" kern="1200" dirty="0" smtClean="0">
                          <a:solidFill>
                            <a:schemeClr val="tx2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?</a:t>
                      </a:r>
                      <a:endParaRPr lang="ko-KR" altLang="ko-KR" sz="1600" b="0" kern="1200" dirty="0" smtClean="0">
                        <a:solidFill>
                          <a:schemeClr val="tx2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</a:txBody>
                  <a:tcPr marT="45717" marB="45717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b="0" dirty="0" smtClean="0">
                          <a:solidFill>
                            <a:schemeClr val="tx2"/>
                          </a:solidFill>
                          <a:latin typeface="Trebuchet MS" panose="020B0603020202020204" pitchFamily="34" charset="0"/>
                        </a:rPr>
                        <a:t>위탁 </a:t>
                      </a:r>
                      <a:r>
                        <a:rPr lang="ko-KR" altLang="en-US" sz="1600" b="0" dirty="0" err="1" smtClean="0">
                          <a:solidFill>
                            <a:schemeClr val="tx2"/>
                          </a:solidFill>
                          <a:latin typeface="Trebuchet MS" panose="020B0603020202020204" pitchFamily="34" charset="0"/>
                        </a:rPr>
                        <a:t>집행형</a:t>
                      </a:r>
                      <a:r>
                        <a:rPr lang="ko-KR" altLang="en-US" sz="1600" b="0" dirty="0" smtClean="0">
                          <a:solidFill>
                            <a:schemeClr val="tx2"/>
                          </a:solidFill>
                          <a:latin typeface="Trebuchet MS" panose="020B0603020202020204" pitchFamily="34" charset="0"/>
                        </a:rPr>
                        <a:t> 준정부기관의 경우 이익감소회피가 의심되는 비율은 </a:t>
                      </a:r>
                      <a:r>
                        <a:rPr lang="en-US" altLang="ko-KR" sz="1600" b="0" dirty="0" smtClean="0">
                          <a:solidFill>
                            <a:schemeClr val="tx2"/>
                          </a:solidFill>
                          <a:latin typeface="Trebuchet MS" panose="020B0603020202020204" pitchFamily="34" charset="0"/>
                        </a:rPr>
                        <a:t>IFRS </a:t>
                      </a:r>
                      <a:r>
                        <a:rPr lang="ko-KR" altLang="en-US" sz="1600" b="0" dirty="0" smtClean="0">
                          <a:solidFill>
                            <a:schemeClr val="tx2"/>
                          </a:solidFill>
                          <a:latin typeface="Trebuchet MS" panose="020B0603020202020204" pitchFamily="34" charset="0"/>
                        </a:rPr>
                        <a:t>도입 이후에 다소 감소</a:t>
                      </a:r>
                      <a:endParaRPr lang="ko-KR" altLang="en-US" sz="1600" b="0" dirty="0">
                        <a:solidFill>
                          <a:schemeClr val="tx2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 marT="45717" marB="45717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81852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kern="1200" dirty="0" smtClean="0">
                          <a:solidFill>
                            <a:schemeClr val="tx2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IFRS </a:t>
                      </a:r>
                      <a:r>
                        <a:rPr lang="ko-KR" altLang="en-US" sz="1600" b="0" kern="1200" dirty="0" smtClean="0">
                          <a:solidFill>
                            <a:schemeClr val="tx2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도입 전후 공공기관의 회계정보 공시에 어떤 변화가 수반되었는가</a:t>
                      </a:r>
                      <a:r>
                        <a:rPr lang="en-US" altLang="ko-KR" sz="1600" b="0" kern="1200" dirty="0" smtClean="0">
                          <a:solidFill>
                            <a:schemeClr val="tx2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?</a:t>
                      </a:r>
                      <a:endParaRPr lang="ko-KR" altLang="ko-KR" sz="1600" b="0" kern="1200" dirty="0" smtClean="0">
                        <a:solidFill>
                          <a:schemeClr val="tx2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</a:txBody>
                  <a:tcPr marT="45717" marB="45717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b="0" dirty="0" smtClean="0">
                          <a:solidFill>
                            <a:schemeClr val="tx2"/>
                          </a:solidFill>
                          <a:latin typeface="Trebuchet MS" panose="020B0603020202020204" pitchFamily="34" charset="0"/>
                        </a:rPr>
                        <a:t>감사보고서의 경우 기관 유형별</a:t>
                      </a:r>
                      <a:r>
                        <a:rPr lang="en-US" altLang="ko-KR" sz="1600" b="0" dirty="0" smtClean="0">
                          <a:solidFill>
                            <a:schemeClr val="tx2"/>
                          </a:solidFill>
                          <a:latin typeface="Trebuchet MS" panose="020B0603020202020204" pitchFamily="34" charset="0"/>
                        </a:rPr>
                        <a:t>, </a:t>
                      </a:r>
                      <a:r>
                        <a:rPr lang="ko-KR" altLang="en-US" sz="1600" b="0" dirty="0" smtClean="0">
                          <a:solidFill>
                            <a:schemeClr val="tx2"/>
                          </a:solidFill>
                          <a:latin typeface="Trebuchet MS" panose="020B0603020202020204" pitchFamily="34" charset="0"/>
                        </a:rPr>
                        <a:t>업종별로 공통된 재무제표양식을 적용한 결과 동일한 형식을 띠게 되어 비교가능성이 향상</a:t>
                      </a:r>
                      <a:endParaRPr lang="ko-KR" altLang="en-US" sz="1600" b="0" dirty="0">
                        <a:solidFill>
                          <a:schemeClr val="tx2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 marT="45717" marB="45717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7600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solidFill>
                            <a:schemeClr val="tx2"/>
                          </a:solidFill>
                          <a:latin typeface="Trebuchet MS" panose="020B0603020202020204" pitchFamily="34" charset="0"/>
                        </a:rPr>
                        <a:t>IFRS</a:t>
                      </a:r>
                      <a:r>
                        <a:rPr lang="ko-KR" altLang="en-US" sz="1600" b="0" dirty="0" smtClean="0">
                          <a:solidFill>
                            <a:schemeClr val="tx2"/>
                          </a:solidFill>
                          <a:latin typeface="Trebuchet MS" panose="020B0603020202020204" pitchFamily="34" charset="0"/>
                        </a:rPr>
                        <a:t>의 도입이 타인자본비용에 미치는 영향은 무엇인가</a:t>
                      </a:r>
                      <a:r>
                        <a:rPr lang="en-US" altLang="ko-KR" sz="1600" b="0" dirty="0" smtClean="0">
                          <a:solidFill>
                            <a:schemeClr val="tx2"/>
                          </a:solidFill>
                          <a:latin typeface="Trebuchet MS" panose="020B0603020202020204" pitchFamily="34" charset="0"/>
                        </a:rPr>
                        <a:t>?</a:t>
                      </a:r>
                      <a:endParaRPr lang="ko-KR" altLang="en-US" sz="1600" b="0" dirty="0" smtClean="0">
                        <a:solidFill>
                          <a:schemeClr val="tx2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 marT="45717" marB="45717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b="0" dirty="0" smtClean="0">
                          <a:solidFill>
                            <a:schemeClr val="tx2"/>
                          </a:solidFill>
                          <a:latin typeface="Trebuchet MS" panose="020B0603020202020204" pitchFamily="34" charset="0"/>
                        </a:rPr>
                        <a:t>증거를 찾지 못함</a:t>
                      </a:r>
                      <a:endParaRPr lang="ko-KR" altLang="en-US" sz="1600" b="0" dirty="0">
                        <a:solidFill>
                          <a:schemeClr val="tx2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 marT="45717" marB="45717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76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kern="1200" dirty="0" smtClean="0">
                          <a:solidFill>
                            <a:schemeClr val="tx2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IFRS </a:t>
                      </a:r>
                      <a:r>
                        <a:rPr lang="ko-KR" altLang="en-US" sz="1600" b="0" kern="1200" dirty="0" smtClean="0">
                          <a:solidFill>
                            <a:schemeClr val="tx2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도입으로 공공요금의 산정기준 및 결정이 변화하였는가</a:t>
                      </a:r>
                      <a:r>
                        <a:rPr lang="en-US" altLang="ko-KR" sz="1600" b="0" kern="1200" dirty="0" smtClean="0">
                          <a:solidFill>
                            <a:schemeClr val="tx2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?</a:t>
                      </a:r>
                      <a:endParaRPr lang="ko-KR" altLang="en-US" sz="1600" b="0" dirty="0">
                        <a:solidFill>
                          <a:schemeClr val="tx2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 marT="45717" marB="45717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b="0" dirty="0" smtClean="0">
                          <a:solidFill>
                            <a:schemeClr val="tx2"/>
                          </a:solidFill>
                          <a:latin typeface="Trebuchet MS" panose="020B0603020202020204" pitchFamily="34" charset="0"/>
                        </a:rPr>
                        <a:t>공공요금 산정기준에 따라 별도로 요금 </a:t>
                      </a:r>
                      <a:r>
                        <a:rPr lang="ko-KR" altLang="en-US" sz="1600" b="0" dirty="0" err="1" smtClean="0">
                          <a:solidFill>
                            <a:schemeClr val="tx2"/>
                          </a:solidFill>
                          <a:latin typeface="Trebuchet MS" panose="020B0603020202020204" pitchFamily="34" charset="0"/>
                        </a:rPr>
                        <a:t>산정용</a:t>
                      </a:r>
                      <a:r>
                        <a:rPr lang="ko-KR" altLang="en-US" sz="1600" b="0" dirty="0" smtClean="0">
                          <a:solidFill>
                            <a:schemeClr val="tx2"/>
                          </a:solidFill>
                          <a:latin typeface="Trebuchet MS" panose="020B0603020202020204" pitchFamily="34" charset="0"/>
                        </a:rPr>
                        <a:t> 재무제표를 작성함으로써 오히려 </a:t>
                      </a:r>
                      <a:r>
                        <a:rPr lang="en-US" altLang="ko-KR" sz="1600" b="0" dirty="0" smtClean="0">
                          <a:solidFill>
                            <a:schemeClr val="tx2"/>
                          </a:solidFill>
                          <a:latin typeface="Trebuchet MS" panose="020B0603020202020204" pitchFamily="34" charset="0"/>
                        </a:rPr>
                        <a:t>IFRS</a:t>
                      </a:r>
                      <a:r>
                        <a:rPr lang="ko-KR" altLang="en-US" sz="1600" b="0" dirty="0" smtClean="0">
                          <a:solidFill>
                            <a:schemeClr val="tx2"/>
                          </a:solidFill>
                          <a:latin typeface="Trebuchet MS" panose="020B0603020202020204" pitchFamily="34" charset="0"/>
                        </a:rPr>
                        <a:t>의 영향을 명시적으로 배제</a:t>
                      </a:r>
                      <a:endParaRPr lang="ko-KR" altLang="en-US" sz="1600" b="0" dirty="0">
                        <a:solidFill>
                          <a:schemeClr val="tx2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 marT="45717" marB="45717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57600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kern="1200" dirty="0" smtClean="0">
                          <a:solidFill>
                            <a:schemeClr val="tx2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IFRS </a:t>
                      </a:r>
                      <a:r>
                        <a:rPr lang="ko-KR" altLang="en-US" sz="1600" b="0" kern="1200" dirty="0" smtClean="0">
                          <a:solidFill>
                            <a:schemeClr val="tx2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도입이 전년도 경영실적에 대한 평가에 미치는 영향은 무엇인가</a:t>
                      </a:r>
                      <a:r>
                        <a:rPr lang="en-US" altLang="ko-KR" sz="1600" b="0" kern="1200" dirty="0" smtClean="0">
                          <a:solidFill>
                            <a:schemeClr val="tx2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?</a:t>
                      </a:r>
                      <a:endParaRPr lang="ko-KR" altLang="en-US" sz="1600" b="0" dirty="0">
                        <a:solidFill>
                          <a:schemeClr val="tx2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 marT="45717" marB="45717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solidFill>
                            <a:schemeClr val="tx2"/>
                          </a:solidFill>
                          <a:latin typeface="Trebuchet MS" panose="020B0603020202020204" pitchFamily="34" charset="0"/>
                        </a:rPr>
                        <a:t>2011</a:t>
                      </a:r>
                      <a:r>
                        <a:rPr lang="ko-KR" altLang="en-US" sz="1600" b="0" dirty="0" smtClean="0">
                          <a:solidFill>
                            <a:schemeClr val="tx2"/>
                          </a:solidFill>
                          <a:latin typeface="Trebuchet MS" panose="020B0603020202020204" pitchFamily="34" charset="0"/>
                        </a:rPr>
                        <a:t>년도 공기업 경영실적 평가부터 업무효율지표와 재무예산성과지표의 가중치가 각각 대폭 상승</a:t>
                      </a:r>
                      <a:endParaRPr lang="ko-KR" altLang="en-US" sz="1600" b="0" dirty="0">
                        <a:solidFill>
                          <a:schemeClr val="tx2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 marT="45717" marB="45717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576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kern="1200" dirty="0" smtClean="0">
                          <a:solidFill>
                            <a:schemeClr val="tx2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FRS </a:t>
                      </a:r>
                      <a:r>
                        <a:rPr lang="ko-KR" altLang="en-US" sz="1600" b="0" kern="1200" dirty="0" smtClean="0">
                          <a:solidFill>
                            <a:schemeClr val="tx2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도입이 공공기관 배당 결정에 미치는 영향은 무엇인가</a:t>
                      </a:r>
                      <a:r>
                        <a:rPr lang="en-US" altLang="ko-KR" sz="1600" b="0" kern="1200" dirty="0" smtClean="0">
                          <a:solidFill>
                            <a:schemeClr val="tx2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?</a:t>
                      </a:r>
                      <a:endParaRPr lang="ko-KR" altLang="ko-KR" sz="1600" b="0" kern="1200" dirty="0" smtClean="0">
                        <a:solidFill>
                          <a:schemeClr val="tx2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</a:txBody>
                  <a:tcPr marT="45717" marB="45717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b="0" dirty="0" smtClean="0">
                          <a:solidFill>
                            <a:schemeClr val="tx2"/>
                          </a:solidFill>
                          <a:latin typeface="Trebuchet MS" panose="020B0603020202020204" pitchFamily="34" charset="0"/>
                        </a:rPr>
                        <a:t>변화 없음</a:t>
                      </a:r>
                      <a:endParaRPr lang="ko-KR" altLang="en-US" sz="1600" b="0" dirty="0">
                        <a:solidFill>
                          <a:schemeClr val="tx2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 marT="45717" marB="45717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292100" y="1608150"/>
            <a:ext cx="8909372" cy="92075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514350">
              <a:spcBef>
                <a:spcPct val="0"/>
              </a:spcBef>
              <a:spcAft>
                <a:spcPts val="600"/>
              </a:spcAft>
              <a:buClr>
                <a:srgbClr val="002060"/>
              </a:buClr>
            </a:pPr>
            <a:r>
              <a:rPr lang="en-US" altLang="ko-KR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IFRS</a:t>
            </a:r>
            <a:r>
              <a:rPr lang="ko-KR" altLang="en-US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의 도입이 공공기관의 회계정보와 관련 의사결정에 미치는 영향을 실증분석</a:t>
            </a:r>
            <a:endParaRPr lang="en-US" altLang="ja-JP" sz="1800" dirty="0" smtClean="0">
              <a:latin typeface="Trebuchet MS" panose="020B0603020202020204" pitchFamily="34" charset="0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599827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36476" y="123758"/>
            <a:ext cx="79720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Ⅲ</a:t>
            </a:r>
            <a:r>
              <a:rPr lang="en-US" altLang="ko-KR" sz="28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. </a:t>
            </a:r>
            <a:r>
              <a:rPr lang="ko-KR" altLang="en-US" sz="28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국제회계기준 도입 평가 연구 결과 </a:t>
            </a:r>
            <a:r>
              <a:rPr lang="en-US" altLang="ko-KR" sz="28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(Evidence)</a:t>
            </a:r>
            <a:endParaRPr lang="en-US" altLang="ko-KR" sz="2800" b="1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+mn-ea"/>
            </a:endParaRPr>
          </a:p>
        </p:txBody>
      </p:sp>
      <p:sp>
        <p:nvSpPr>
          <p:cNvPr id="12" name="슬라이드 번호 개체 틀 5"/>
          <p:cNvSpPr txBox="1">
            <a:spLocks/>
          </p:cNvSpPr>
          <p:nvPr/>
        </p:nvSpPr>
        <p:spPr>
          <a:xfrm>
            <a:off x="4687231" y="6512089"/>
            <a:ext cx="531538" cy="260648"/>
          </a:xfrm>
          <a:prstGeom prst="rect">
            <a:avLst/>
          </a:prstGeom>
        </p:spPr>
        <p:txBody>
          <a:bodyPr vert="horz" lIns="91383" tIns="45692" rIns="91383" bIns="45692" rtlCol="0" anchor="ctr"/>
          <a:lstStyle>
            <a:defPPr>
              <a:defRPr lang="ko-KR"/>
            </a:defPPr>
            <a:lvl1pPr marL="0" algn="r" defTabSz="914400" rtl="0" eaLnBrk="1" latinLnBrk="1" hangingPunct="1">
              <a:defRPr sz="1200" b="1" kern="1200">
                <a:gradFill>
                  <a:gsLst>
                    <a:gs pos="18333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tx1">
                        <a:lumMod val="50000"/>
                        <a:lumOff val="50000"/>
                      </a:schemeClr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8E23911-D0FE-4AD4-B579-316E8E4737A1}" type="slidenum">
              <a:rPr lang="ko-KR" altLang="en-US" sz="1100" b="0">
                <a:gradFill>
                  <a:gsLst>
                    <a:gs pos="2083">
                      <a:schemeClr val="tx1">
                        <a:lumMod val="75000"/>
                        <a:lumOff val="25000"/>
                      </a:schemeClr>
                    </a:gs>
                    <a:gs pos="67000">
                      <a:schemeClr val="tx1">
                        <a:lumMod val="75000"/>
                        <a:lumOff val="25000"/>
                      </a:schemeClr>
                    </a:gs>
                  </a:gsLst>
                  <a:lin ang="5400000" scaled="0"/>
                </a:gradFill>
                <a:cs typeface="Arial" pitchFamily="34" charset="0"/>
              </a:rPr>
              <a:pPr algn="ctr"/>
              <a:t>28</a:t>
            </a:fld>
            <a:endParaRPr lang="ko-KR" altLang="en-US" sz="1100" b="0" dirty="0">
              <a:gradFill>
                <a:gsLst>
                  <a:gs pos="2083">
                    <a:schemeClr val="tx1">
                      <a:lumMod val="75000"/>
                      <a:lumOff val="25000"/>
                    </a:schemeClr>
                  </a:gs>
                  <a:gs pos="67000">
                    <a:schemeClr val="tx1">
                      <a:lumMod val="75000"/>
                      <a:lumOff val="25000"/>
                    </a:schemeClr>
                  </a:gs>
                </a:gsLst>
                <a:lin ang="5400000" scaled="0"/>
              </a:gradFill>
              <a:cs typeface="Arial" pitchFamily="34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325251" y="1124792"/>
            <a:ext cx="9580749" cy="432000"/>
          </a:xfrm>
          <a:prstGeom prst="rect">
            <a:avLst/>
          </a:prstGeom>
        </p:spPr>
        <p:txBody>
          <a:bodyPr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2400" b="1" spc="-300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◈ </a:t>
            </a:r>
            <a:r>
              <a:rPr lang="ko-KR" altLang="en-US" sz="2400" b="1" spc="-3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기준제정자 관점에서의 도입절차 및 운영에 대한 평가 </a:t>
            </a:r>
            <a:r>
              <a:rPr lang="en-US" altLang="ko-KR" sz="2400" b="1" spc="-3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– </a:t>
            </a:r>
            <a:r>
              <a:rPr lang="ko-KR" altLang="en-US" sz="2400" b="1" spc="-3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이한상</a:t>
            </a:r>
            <a:r>
              <a:rPr lang="en-US" altLang="ko-KR" sz="2400" b="1" spc="-3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-</a:t>
            </a:r>
            <a:r>
              <a:rPr lang="ko-KR" altLang="en-US" sz="2400" b="1" spc="-3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권성수</a:t>
            </a:r>
            <a:r>
              <a:rPr lang="en-US" altLang="ko-KR" sz="2400" b="1" spc="-3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(2016) -</a:t>
            </a:r>
            <a:endParaRPr lang="en-US" altLang="ja-JP" sz="2400" b="1" spc="-300" dirty="0" smtClean="0"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560512" y="1948904"/>
            <a:ext cx="8518525" cy="42164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514350">
              <a:spcBef>
                <a:spcPct val="0"/>
              </a:spcBef>
              <a:spcAft>
                <a:spcPts val="600"/>
              </a:spcAft>
              <a:buClr>
                <a:srgbClr val="002060"/>
              </a:buClr>
            </a:pPr>
            <a:r>
              <a:rPr lang="ko-KR" altLang="en-US" sz="24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한국회계기준위원회와 감독 및 규제기관의 행동에 대한 정성적 연구</a:t>
            </a:r>
            <a:endParaRPr lang="en-US" altLang="ja-JP" sz="2400" dirty="0" smtClean="0">
              <a:latin typeface="Trebuchet MS" panose="020B0603020202020204" pitchFamily="34" charset="0"/>
              <a:ea typeface="맑은 고딕" panose="020B0503020000020004" pitchFamily="50" charset="-127"/>
              <a:cs typeface="Arial" panose="020B0604020202020204" pitchFamily="34" charset="0"/>
            </a:endParaRPr>
          </a:p>
          <a:p>
            <a:pPr marL="609600" indent="-514350">
              <a:spcBef>
                <a:spcPct val="0"/>
              </a:spcBef>
              <a:spcAft>
                <a:spcPts val="600"/>
              </a:spcAft>
              <a:buClr>
                <a:srgbClr val="002060"/>
              </a:buClr>
            </a:pPr>
            <a:r>
              <a:rPr lang="ko-KR" altLang="en-US" sz="24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우리나라에서 회계가 법규범의 일부임에 따라 필연적으로 발생하는 </a:t>
            </a:r>
            <a:r>
              <a:rPr lang="en-US" altLang="ko-KR" sz="24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IFRS</a:t>
            </a:r>
            <a:r>
              <a:rPr lang="ko-KR" altLang="en-US" sz="24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의 원칙중심 자율성과의 충돌을 논의</a:t>
            </a:r>
            <a:endParaRPr lang="en-US" altLang="ko-KR" sz="2400" dirty="0" smtClean="0"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177388222"/>
              </p:ext>
            </p:extLst>
          </p:nvPr>
        </p:nvGraphicFramePr>
        <p:xfrm>
          <a:off x="293720" y="3717032"/>
          <a:ext cx="9289032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70012"/>
                <a:gridCol w="5258780"/>
                <a:gridCol w="2160240"/>
              </a:tblGrid>
              <a:tr h="370840">
                <a:tc>
                  <a:txBody>
                    <a:bodyPr/>
                    <a:lstStyle/>
                    <a:p>
                      <a:r>
                        <a:rPr lang="ko-KR" altLang="en-US" b="1" dirty="0" smtClean="0"/>
                        <a:t>평가항목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b="1" dirty="0" smtClean="0"/>
                        <a:t>문제점 및 평가기준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b="1" dirty="0" smtClean="0"/>
                        <a:t>평가</a:t>
                      </a:r>
                      <a:endParaRPr lang="en-U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ko-KR" altLang="en-US" dirty="0" smtClean="0"/>
                        <a:t>인증절차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dirty="0" smtClean="0"/>
                        <a:t>정치</a:t>
                      </a:r>
                      <a:r>
                        <a:rPr lang="en-US" altLang="ko-KR" dirty="0" smtClean="0"/>
                        <a:t>-</a:t>
                      </a:r>
                      <a:r>
                        <a:rPr lang="ko-KR" altLang="en-US" dirty="0" smtClean="0"/>
                        <a:t>감독목적 지연여부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dirty="0" smtClean="0"/>
                        <a:t>매우 성공적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ko-KR" altLang="en-US" dirty="0" smtClean="0"/>
                        <a:t>완전도입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dirty="0" smtClean="0"/>
                        <a:t>정치</a:t>
                      </a:r>
                      <a:r>
                        <a:rPr lang="en-US" altLang="ko-KR" dirty="0" smtClean="0"/>
                        <a:t>-</a:t>
                      </a:r>
                      <a:r>
                        <a:rPr lang="ko-KR" altLang="en-US" dirty="0" smtClean="0"/>
                        <a:t>감독목적 기준변경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dirty="0" smtClean="0"/>
                        <a:t>매우 성공적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ko-KR" altLang="en-US" dirty="0" smtClean="0"/>
                        <a:t>질의회신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dirty="0" smtClean="0"/>
                        <a:t>정치</a:t>
                      </a:r>
                      <a:r>
                        <a:rPr lang="en-US" altLang="ko-KR" dirty="0" smtClean="0"/>
                        <a:t>-</a:t>
                      </a:r>
                      <a:r>
                        <a:rPr lang="ko-KR" altLang="en-US" dirty="0" smtClean="0"/>
                        <a:t>감독목적 자율판단개입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dirty="0" smtClean="0"/>
                        <a:t>성공적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ko-KR" altLang="en-US" dirty="0" smtClean="0"/>
                        <a:t>국제활동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ko-KR" dirty="0" smtClean="0"/>
                        <a:t>IFRS </a:t>
                      </a:r>
                      <a:r>
                        <a:rPr lang="ko-KR" altLang="en-US" dirty="0" smtClean="0"/>
                        <a:t>지배구조 참여 및 적극적 의견 개진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dirty="0" smtClean="0"/>
                        <a:t>매우 성공적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IFRS</a:t>
                      </a:r>
                      <a:r>
                        <a:rPr lang="ko-KR" altLang="en-US" dirty="0" smtClean="0"/>
                        <a:t>번역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dirty="0" smtClean="0"/>
                        <a:t>번역의 충실성 </a:t>
                      </a:r>
                      <a:r>
                        <a:rPr lang="en-US" altLang="ko-KR" dirty="0" smtClean="0"/>
                        <a:t>vs. </a:t>
                      </a:r>
                      <a:r>
                        <a:rPr lang="ko-KR" altLang="en-US" dirty="0" smtClean="0"/>
                        <a:t>가독성</a:t>
                      </a:r>
                      <a:r>
                        <a:rPr lang="en-US" altLang="ko-KR" dirty="0" smtClean="0"/>
                        <a:t>, </a:t>
                      </a:r>
                      <a:r>
                        <a:rPr lang="ko-KR" altLang="en-US" dirty="0" smtClean="0"/>
                        <a:t>이해가능성 충돌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dirty="0" smtClean="0"/>
                        <a:t>개선 필요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K-IFRS</a:t>
                      </a:r>
                      <a:r>
                        <a:rPr lang="ko-KR" altLang="en-US" dirty="0" smtClean="0"/>
                        <a:t>명칭문제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dirty="0" smtClean="0"/>
                        <a:t>해외 이용자가 </a:t>
                      </a:r>
                      <a:r>
                        <a:rPr lang="en-US" altLang="ko-KR" dirty="0" smtClean="0"/>
                        <a:t>K-IFRS</a:t>
                      </a:r>
                      <a:r>
                        <a:rPr lang="ko-KR" altLang="en-US" dirty="0" smtClean="0"/>
                        <a:t>를 </a:t>
                      </a:r>
                      <a:r>
                        <a:rPr lang="en-US" altLang="ko-KR" dirty="0" smtClean="0"/>
                        <a:t>IFRS</a:t>
                      </a:r>
                      <a:r>
                        <a:rPr lang="ko-KR" altLang="en-US" dirty="0" smtClean="0"/>
                        <a:t>가</a:t>
                      </a:r>
                      <a:r>
                        <a:rPr lang="ko-KR" altLang="en-US" baseline="0" dirty="0" smtClean="0"/>
                        <a:t> 아닌 것으로 오해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dirty="0" smtClean="0"/>
                        <a:t>시급히 개선 필요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5924691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5552" y="8620"/>
            <a:ext cx="990758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812540" y="1247272"/>
            <a:ext cx="141577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96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itchFamily="18" charset="-127"/>
                <a:ea typeface="바탕" pitchFamily="18" charset="-127"/>
              </a:rPr>
              <a:t>Ⅳ</a:t>
            </a:r>
            <a:endParaRPr lang="en-US" altLang="ko-KR" sz="96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바탕" pitchFamily="18" charset="-127"/>
              <a:ea typeface="바탕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556956" y="2570128"/>
            <a:ext cx="482453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40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기대와 우려에 대한 평가 </a:t>
            </a:r>
            <a:r>
              <a:rPr lang="en-US" altLang="ko-KR" sz="40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(Answers)</a:t>
            </a:r>
            <a:endParaRPr lang="en-US" altLang="ko-KR" sz="4800" b="1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+mn-ea"/>
            </a:endParaRPr>
          </a:p>
        </p:txBody>
      </p:sp>
      <p:sp>
        <p:nvSpPr>
          <p:cNvPr id="5" name="양쪽 모서리가 둥근 사각형 4"/>
          <p:cNvSpPr/>
          <p:nvPr/>
        </p:nvSpPr>
        <p:spPr>
          <a:xfrm rot="5400000">
            <a:off x="1421050" y="1493815"/>
            <a:ext cx="274696" cy="3116795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tx1">
              <a:alpha val="1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TextBox 30"/>
          <p:cNvSpPr txBox="1"/>
          <p:nvPr/>
        </p:nvSpPr>
        <p:spPr>
          <a:xfrm>
            <a:off x="569987" y="2913713"/>
            <a:ext cx="19768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FFFF00"/>
                </a:solidFill>
                <a:latin typeface="Helvetica" panose="020B0604020202030204" pitchFamily="34" charset="0"/>
                <a:ea typeface="-윤고딕330" panose="02030504000101010101" pitchFamily="18" charset="-127"/>
              </a:rPr>
              <a:t>K</a:t>
            </a:r>
            <a:r>
              <a:rPr lang="en-US" altLang="ko-KR" sz="1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Helvetica" panose="020B0604020202030204" pitchFamily="34" charset="0"/>
                <a:ea typeface="-윤고딕330" panose="02030504000101010101" pitchFamily="18" charset="-127"/>
              </a:rPr>
              <a:t>orea </a:t>
            </a:r>
            <a:r>
              <a:rPr lang="en-US" altLang="ko-KR" sz="1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FFFF00"/>
                </a:solidFill>
                <a:latin typeface="Helvetica" panose="020B0604020202030204" pitchFamily="34" charset="0"/>
                <a:ea typeface="-윤고딕330" panose="02030504000101010101" pitchFamily="18" charset="-127"/>
              </a:rPr>
              <a:t>A</a:t>
            </a:r>
            <a:r>
              <a:rPr lang="en-US" altLang="ko-KR" sz="1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Helvetica" panose="020B0604020202030204" pitchFamily="34" charset="0"/>
                <a:ea typeface="-윤고딕330" panose="02030504000101010101" pitchFamily="18" charset="-127"/>
              </a:rPr>
              <a:t>ccounting </a:t>
            </a:r>
            <a:r>
              <a:rPr lang="en-US" altLang="ko-KR" sz="1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FFFF00"/>
                </a:solidFill>
                <a:latin typeface="Helvetica" panose="020B0604020202030204" pitchFamily="34" charset="0"/>
                <a:ea typeface="-윤고딕330" panose="02030504000101010101" pitchFamily="18" charset="-127"/>
              </a:rPr>
              <a:t>I</a:t>
            </a:r>
            <a:r>
              <a:rPr lang="en-US" altLang="ko-KR" sz="1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Helvetica" panose="020B0604020202030204" pitchFamily="34" charset="0"/>
                <a:ea typeface="-윤고딕330" panose="02030504000101010101" pitchFamily="18" charset="-127"/>
              </a:rPr>
              <a:t>nstitute</a:t>
            </a:r>
            <a:endParaRPr lang="en-US" altLang="ko-KR" sz="1600" b="1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Helvetica" panose="020B0604020202030204" pitchFamily="34" charset="0"/>
              <a:ea typeface="-윤고딕330" panose="02030504000101010101" pitchFamily="18" charset="-127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235171" y="6201308"/>
            <a:ext cx="2328891" cy="443485"/>
            <a:chOff x="7064661" y="365543"/>
            <a:chExt cx="2328891" cy="443485"/>
          </a:xfrm>
        </p:grpSpPr>
        <p:pic>
          <p:nvPicPr>
            <p:cNvPr id="8" name="그림 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7064661" y="365543"/>
              <a:ext cx="448057" cy="443485"/>
            </a:xfrm>
            <a:prstGeom prst="rect">
              <a:avLst/>
            </a:prstGeom>
          </p:spPr>
        </p:pic>
        <p:pic>
          <p:nvPicPr>
            <p:cNvPr id="9" name="그림 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7691606" y="365543"/>
              <a:ext cx="448057" cy="443485"/>
            </a:xfrm>
            <a:prstGeom prst="rect">
              <a:avLst/>
            </a:prstGeom>
          </p:spPr>
        </p:pic>
        <p:pic>
          <p:nvPicPr>
            <p:cNvPr id="10" name="그림 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8318551" y="365543"/>
              <a:ext cx="448057" cy="443485"/>
            </a:xfrm>
            <a:prstGeom prst="rect">
              <a:avLst/>
            </a:prstGeom>
          </p:spPr>
        </p:pic>
        <p:pic>
          <p:nvPicPr>
            <p:cNvPr id="11" name="그림 1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8945495" y="365543"/>
              <a:ext cx="448057" cy="443485"/>
            </a:xfrm>
            <a:prstGeom prst="rect">
              <a:avLst/>
            </a:prstGeom>
          </p:spPr>
        </p:pic>
        <p:pic>
          <p:nvPicPr>
            <p:cNvPr id="12" name="그림 1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7149244" y="475272"/>
              <a:ext cx="278893" cy="224028"/>
            </a:xfrm>
            <a:prstGeom prst="rect">
              <a:avLst/>
            </a:prstGeom>
          </p:spPr>
        </p:pic>
        <p:pic>
          <p:nvPicPr>
            <p:cNvPr id="13" name="그림 12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8403134" y="475272"/>
              <a:ext cx="278893" cy="224028"/>
            </a:xfrm>
            <a:prstGeom prst="rect">
              <a:avLst/>
            </a:prstGeom>
          </p:spPr>
        </p:pic>
        <p:pic>
          <p:nvPicPr>
            <p:cNvPr id="14" name="그림 13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7776189" y="475272"/>
              <a:ext cx="278893" cy="224028"/>
            </a:xfrm>
            <a:prstGeom prst="rect">
              <a:avLst/>
            </a:prstGeom>
          </p:spPr>
        </p:pic>
        <p:pic>
          <p:nvPicPr>
            <p:cNvPr id="15" name="그림 14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9030078" y="475272"/>
              <a:ext cx="278893" cy="22402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15110274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36476" y="123758"/>
            <a:ext cx="63774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Ⅳ. </a:t>
            </a:r>
            <a:r>
              <a:rPr lang="ko-KR" altLang="en-US" sz="28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기대와 우려에 대한 평가 </a:t>
            </a:r>
            <a:r>
              <a:rPr lang="en-US" altLang="ko-KR" sz="28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(Answers)</a:t>
            </a:r>
            <a:endParaRPr lang="en-US" altLang="ko-KR" sz="2800" b="1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+mn-ea"/>
            </a:endParaRPr>
          </a:p>
        </p:txBody>
      </p:sp>
      <p:sp>
        <p:nvSpPr>
          <p:cNvPr id="12" name="슬라이드 번호 개체 틀 5"/>
          <p:cNvSpPr txBox="1">
            <a:spLocks/>
          </p:cNvSpPr>
          <p:nvPr/>
        </p:nvSpPr>
        <p:spPr>
          <a:xfrm>
            <a:off x="4687231" y="6512089"/>
            <a:ext cx="531538" cy="260648"/>
          </a:xfrm>
          <a:prstGeom prst="rect">
            <a:avLst/>
          </a:prstGeom>
        </p:spPr>
        <p:txBody>
          <a:bodyPr vert="horz" lIns="91383" tIns="45692" rIns="91383" bIns="45692" rtlCol="0" anchor="ctr"/>
          <a:lstStyle>
            <a:defPPr>
              <a:defRPr lang="ko-KR"/>
            </a:defPPr>
            <a:lvl1pPr marL="0" algn="r" defTabSz="914400" rtl="0" eaLnBrk="1" latinLnBrk="1" hangingPunct="1">
              <a:defRPr sz="1200" b="1" kern="1200">
                <a:gradFill>
                  <a:gsLst>
                    <a:gs pos="18333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tx1">
                        <a:lumMod val="50000"/>
                        <a:lumOff val="50000"/>
                      </a:schemeClr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8E23911-D0FE-4AD4-B579-316E8E4737A1}" type="slidenum">
              <a:rPr lang="ko-KR" altLang="en-US" sz="1100" b="0">
                <a:gradFill>
                  <a:gsLst>
                    <a:gs pos="2083">
                      <a:schemeClr val="tx1">
                        <a:lumMod val="75000"/>
                        <a:lumOff val="25000"/>
                      </a:schemeClr>
                    </a:gs>
                    <a:gs pos="67000">
                      <a:schemeClr val="tx1">
                        <a:lumMod val="75000"/>
                        <a:lumOff val="25000"/>
                      </a:schemeClr>
                    </a:gs>
                  </a:gsLst>
                  <a:lin ang="5400000" scaled="0"/>
                </a:gradFill>
                <a:cs typeface="Arial" pitchFamily="34" charset="0"/>
              </a:rPr>
              <a:pPr algn="ctr"/>
              <a:t>30</a:t>
            </a:fld>
            <a:endParaRPr lang="ko-KR" altLang="en-US" sz="1100" b="0" dirty="0">
              <a:gradFill>
                <a:gsLst>
                  <a:gs pos="2083">
                    <a:schemeClr val="tx1">
                      <a:lumMod val="75000"/>
                      <a:lumOff val="25000"/>
                    </a:schemeClr>
                  </a:gs>
                  <a:gs pos="67000">
                    <a:schemeClr val="tx1">
                      <a:lumMod val="75000"/>
                      <a:lumOff val="25000"/>
                    </a:schemeClr>
                  </a:gs>
                </a:gsLst>
                <a:lin ang="5400000" scaled="0"/>
              </a:gradFill>
              <a:cs typeface="Arial" pitchFamily="34" charset="0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325251" y="1124792"/>
            <a:ext cx="8912225" cy="432000"/>
          </a:xfrm>
          <a:prstGeom prst="rect">
            <a:avLst/>
          </a:prstGeom>
        </p:spPr>
        <p:txBody>
          <a:bodyPr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◈ </a:t>
            </a:r>
            <a:r>
              <a:rPr lang="ko-KR" altLang="en-US" sz="2400" b="1" dirty="0" smtClean="0">
                <a:latin typeface="Trebuchet MS" panose="020B0603020202020204" pitchFamily="34" charset="0"/>
                <a:cs typeface="Arial" panose="020B0604020202020204" pitchFamily="34" charset="0"/>
              </a:rPr>
              <a:t>당초</a:t>
            </a:r>
            <a:r>
              <a:rPr lang="en-US" altLang="ko-KR" sz="2400" b="1" dirty="0">
                <a:latin typeface="Trebuchet MS" panose="020B0603020202020204" pitchFamily="34" charset="0"/>
                <a:cs typeface="Arial" panose="020B0604020202020204" pitchFamily="34" charset="0"/>
              </a:rPr>
              <a:t> </a:t>
            </a:r>
            <a:r>
              <a:rPr lang="ko-KR" altLang="en-US" sz="2400" b="1" dirty="0" smtClean="0">
                <a:latin typeface="Trebuchet MS" panose="020B0603020202020204" pitchFamily="34" charset="0"/>
                <a:cs typeface="Arial" panose="020B0604020202020204" pitchFamily="34" charset="0"/>
              </a:rPr>
              <a:t>기대의 실현 여부 </a:t>
            </a:r>
            <a:r>
              <a:rPr lang="en-US" altLang="ko-KR" sz="2400" b="1" dirty="0" smtClean="0">
                <a:latin typeface="Trebuchet MS" panose="020B0603020202020204" pitchFamily="34" charset="0"/>
                <a:cs typeface="Arial" panose="020B0604020202020204" pitchFamily="34" charset="0"/>
              </a:rPr>
              <a:t>(</a:t>
            </a:r>
            <a:r>
              <a:rPr lang="ko-KR" altLang="en-US" sz="2400" b="1" dirty="0" smtClean="0">
                <a:latin typeface="Trebuchet MS" panose="020B0603020202020204" pitchFamily="34" charset="0"/>
                <a:cs typeface="Arial" panose="020B0604020202020204" pitchFamily="34" charset="0"/>
              </a:rPr>
              <a:t>질문 </a:t>
            </a:r>
            <a:r>
              <a:rPr lang="en-US" altLang="ko-KR" sz="2400" b="1" dirty="0" smtClean="0">
                <a:latin typeface="Trebuchet MS" panose="020B0603020202020204" pitchFamily="34" charset="0"/>
                <a:cs typeface="Arial" panose="020B0604020202020204" pitchFamily="34" charset="0"/>
              </a:rPr>
              <a:t>1)</a:t>
            </a:r>
            <a:endParaRPr lang="en-US" altLang="ja-JP" sz="2400" b="1" dirty="0" smtClean="0"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488577" y="1700808"/>
            <a:ext cx="8748899" cy="403066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52450" indent="-457200">
              <a:spcBef>
                <a:spcPts val="1200"/>
              </a:spcBef>
              <a:spcAft>
                <a:spcPts val="600"/>
              </a:spcAft>
              <a:buClr>
                <a:srgbClr val="002060"/>
              </a:buClr>
              <a:buFont typeface="Arial" panose="020B0604020202020204" pitchFamily="34" charset="0"/>
              <a:buNone/>
            </a:pPr>
            <a:r>
              <a:rPr lang="en-US" altLang="ja-JP" sz="22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Q1. </a:t>
            </a:r>
            <a:r>
              <a:rPr lang="en-US" altLang="ko-KR" sz="22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IFRS </a:t>
            </a:r>
            <a:r>
              <a:rPr lang="ko-KR" altLang="en-US" sz="22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도입으로 전 세계적인 회계처리기준 단일화 추세에 적극적으로 대응하고 회계기준의 국제적 정합성을 달성하였는가</a:t>
            </a:r>
            <a:r>
              <a:rPr lang="en-US" altLang="ko-KR" sz="22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?</a:t>
            </a:r>
            <a:endParaRPr lang="en-US" altLang="ja-JP" sz="2200" dirty="0" smtClean="0">
              <a:latin typeface="Trebuchet MS" panose="020B0603020202020204" pitchFamily="34" charset="0"/>
              <a:cs typeface="Arial" panose="020B0604020202020204" pitchFamily="34" charset="0"/>
            </a:endParaRPr>
          </a:p>
          <a:p>
            <a:pPr marL="952500" lvl="1" indent="-457200">
              <a:spcBef>
                <a:spcPts val="1200"/>
              </a:spcBef>
              <a:spcAft>
                <a:spcPts val="600"/>
              </a:spcAft>
              <a:buClr>
                <a:srgbClr val="002060"/>
              </a:buClr>
            </a:pPr>
            <a:r>
              <a:rPr lang="ko-KR" altLang="en-US" sz="2000" dirty="0" smtClean="0">
                <a:latin typeface="Trebuchet MS" panose="020B0603020202020204" pitchFamily="34" charset="0"/>
              </a:rPr>
              <a:t>확실히 그렇다</a:t>
            </a:r>
            <a:r>
              <a:rPr lang="en-US" altLang="ja-JP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 (KASB 2012)</a:t>
            </a:r>
          </a:p>
          <a:p>
            <a:pPr marL="952500" lvl="1" indent="-457200">
              <a:spcBef>
                <a:spcPts val="1200"/>
              </a:spcBef>
              <a:spcAft>
                <a:spcPts val="600"/>
              </a:spcAft>
              <a:buClr>
                <a:srgbClr val="002060"/>
              </a:buClr>
            </a:pPr>
            <a:r>
              <a:rPr lang="ko-KR" altLang="en-US" sz="2000" dirty="0" smtClean="0">
                <a:latin typeface="Trebuchet MS" panose="020B0603020202020204" pitchFamily="34" charset="0"/>
              </a:rPr>
              <a:t>앞장에서 논의한 한봉희 등</a:t>
            </a:r>
            <a:r>
              <a:rPr lang="en-US" altLang="ko-KR" sz="2000" dirty="0" smtClean="0">
                <a:latin typeface="Trebuchet MS" panose="020B0603020202020204" pitchFamily="34" charset="0"/>
              </a:rPr>
              <a:t>(2016) </a:t>
            </a:r>
            <a:r>
              <a:rPr lang="ko-KR" altLang="en-US" sz="2000" dirty="0" smtClean="0">
                <a:latin typeface="Trebuchet MS" panose="020B0603020202020204" pitchFamily="34" charset="0"/>
              </a:rPr>
              <a:t>및 정도진</a:t>
            </a:r>
            <a:r>
              <a:rPr lang="en-US" altLang="ko-KR" sz="2000" dirty="0" smtClean="0">
                <a:latin typeface="Trebuchet MS" panose="020B0603020202020204" pitchFamily="34" charset="0"/>
              </a:rPr>
              <a:t>-</a:t>
            </a:r>
            <a:r>
              <a:rPr lang="ko-KR" altLang="en-US" sz="2000" dirty="0" err="1" smtClean="0">
                <a:latin typeface="Trebuchet MS" panose="020B0603020202020204" pitchFamily="34" charset="0"/>
              </a:rPr>
              <a:t>백원선</a:t>
            </a:r>
            <a:r>
              <a:rPr lang="en-US" altLang="ko-KR" sz="2000" dirty="0" smtClean="0">
                <a:latin typeface="Trebuchet MS" panose="020B0603020202020204" pitchFamily="34" charset="0"/>
              </a:rPr>
              <a:t>(2016)</a:t>
            </a:r>
            <a:r>
              <a:rPr lang="ko-KR" altLang="en-US" sz="2000" dirty="0" smtClean="0">
                <a:latin typeface="Trebuchet MS" panose="020B0603020202020204" pitchFamily="34" charset="0"/>
              </a:rPr>
              <a:t>의 연구에 따르면 한국의 이해관계자들은 회계기준이 국제적 정합성을 달성한 것을 </a:t>
            </a:r>
            <a:r>
              <a:rPr lang="en-US" altLang="ko-KR" sz="2000" dirty="0" smtClean="0">
                <a:latin typeface="Trebuchet MS" panose="020B0603020202020204" pitchFamily="34" charset="0"/>
              </a:rPr>
              <a:t>IFRS </a:t>
            </a:r>
            <a:r>
              <a:rPr lang="ko-KR" altLang="en-US" sz="2000" dirty="0" smtClean="0">
                <a:latin typeface="Trebuchet MS" panose="020B0603020202020204" pitchFamily="34" charset="0"/>
              </a:rPr>
              <a:t>도입의 가장 큰 효과로 지목</a:t>
            </a:r>
            <a:endParaRPr lang="en-US" altLang="ko-KR" sz="2000" dirty="0" smtClean="0">
              <a:latin typeface="Trebuchet MS" panose="020B0603020202020204" pitchFamily="34" charset="0"/>
            </a:endParaRPr>
          </a:p>
          <a:p>
            <a:pPr marL="952500" lvl="1" indent="-457200">
              <a:spcBef>
                <a:spcPts val="1200"/>
              </a:spcBef>
              <a:spcAft>
                <a:spcPts val="600"/>
              </a:spcAft>
              <a:buClr>
                <a:srgbClr val="002060"/>
              </a:buClr>
            </a:pPr>
            <a:r>
              <a:rPr lang="ko-KR" altLang="en-US" sz="2000" dirty="0" smtClean="0">
                <a:latin typeface="Trebuchet MS" panose="020B0603020202020204" pitchFamily="34" charset="0"/>
              </a:rPr>
              <a:t>한국은 세계 </a:t>
            </a:r>
            <a:r>
              <a:rPr lang="en-US" altLang="ko-KR" sz="2000" dirty="0" smtClean="0">
                <a:latin typeface="Trebuchet MS" panose="020B0603020202020204" pitchFamily="34" charset="0"/>
              </a:rPr>
              <a:t>10</a:t>
            </a:r>
            <a:r>
              <a:rPr lang="ko-KR" altLang="en-US" sz="2000" dirty="0" smtClean="0">
                <a:latin typeface="Trebuchet MS" panose="020B0603020202020204" pitchFamily="34" charset="0"/>
              </a:rPr>
              <a:t>위권 경제규모를 유지하는 위상에 걸맞게 전 세계 단일회계기준의 발전에도 기여</a:t>
            </a:r>
            <a:endParaRPr lang="en-US" altLang="ko-KR" sz="2000" dirty="0" smtClean="0">
              <a:latin typeface="Trebuchet MS" panose="020B0603020202020204" pitchFamily="34" charset="0"/>
            </a:endParaRPr>
          </a:p>
          <a:p>
            <a:pPr marL="952500" lvl="1" indent="-457200">
              <a:spcBef>
                <a:spcPts val="1200"/>
              </a:spcBef>
              <a:spcAft>
                <a:spcPts val="600"/>
              </a:spcAft>
              <a:buClr>
                <a:srgbClr val="002060"/>
              </a:buClr>
            </a:pPr>
            <a:r>
              <a:rPr lang="ko-KR" altLang="en-US" sz="2000" dirty="0" smtClean="0">
                <a:latin typeface="Trebuchet MS" panose="020B0603020202020204" pitchFamily="34" charset="0"/>
              </a:rPr>
              <a:t>현재 한국은 </a:t>
            </a:r>
            <a:r>
              <a:rPr lang="en-US" altLang="ko-KR" sz="2000" dirty="0" smtClean="0">
                <a:latin typeface="Trebuchet MS" panose="020B0603020202020204" pitchFamily="34" charset="0"/>
              </a:rPr>
              <a:t>IFRS</a:t>
            </a:r>
            <a:r>
              <a:rPr lang="ko-KR" altLang="en-US" sz="2000" dirty="0" smtClean="0">
                <a:latin typeface="Trebuchet MS" panose="020B0603020202020204" pitchFamily="34" charset="0"/>
              </a:rPr>
              <a:t>재단의 모든 지배구조에 진출한 몇 안 되는 국가 중 하나</a:t>
            </a:r>
            <a:endParaRPr lang="en-US" altLang="ja-JP" sz="2000" dirty="0" smtClean="0"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205315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36476" y="123758"/>
            <a:ext cx="63774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Ⅳ. </a:t>
            </a:r>
            <a:r>
              <a:rPr lang="ko-KR" altLang="en-US" sz="28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기대와 우려에 대한 평가 </a:t>
            </a:r>
            <a:r>
              <a:rPr lang="en-US" altLang="ko-KR" sz="28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(Answers)</a:t>
            </a:r>
            <a:endParaRPr lang="en-US" altLang="ko-KR" sz="2800" b="1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+mn-ea"/>
            </a:endParaRPr>
          </a:p>
        </p:txBody>
      </p:sp>
      <p:sp>
        <p:nvSpPr>
          <p:cNvPr id="12" name="슬라이드 번호 개체 틀 5"/>
          <p:cNvSpPr txBox="1">
            <a:spLocks/>
          </p:cNvSpPr>
          <p:nvPr/>
        </p:nvSpPr>
        <p:spPr>
          <a:xfrm>
            <a:off x="4687231" y="6512089"/>
            <a:ext cx="531538" cy="260648"/>
          </a:xfrm>
          <a:prstGeom prst="rect">
            <a:avLst/>
          </a:prstGeom>
        </p:spPr>
        <p:txBody>
          <a:bodyPr vert="horz" lIns="91383" tIns="45692" rIns="91383" bIns="45692" rtlCol="0" anchor="ctr"/>
          <a:lstStyle>
            <a:defPPr>
              <a:defRPr lang="ko-KR"/>
            </a:defPPr>
            <a:lvl1pPr marL="0" algn="r" defTabSz="914400" rtl="0" eaLnBrk="1" latinLnBrk="1" hangingPunct="1">
              <a:defRPr sz="1200" b="1" kern="1200">
                <a:gradFill>
                  <a:gsLst>
                    <a:gs pos="18333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tx1">
                        <a:lumMod val="50000"/>
                        <a:lumOff val="50000"/>
                      </a:schemeClr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8E23911-D0FE-4AD4-B579-316E8E4737A1}" type="slidenum">
              <a:rPr lang="ko-KR" altLang="en-US" sz="1100" b="0">
                <a:gradFill>
                  <a:gsLst>
                    <a:gs pos="2083">
                      <a:schemeClr val="tx1">
                        <a:lumMod val="75000"/>
                        <a:lumOff val="25000"/>
                      </a:schemeClr>
                    </a:gs>
                    <a:gs pos="67000">
                      <a:schemeClr val="tx1">
                        <a:lumMod val="75000"/>
                        <a:lumOff val="25000"/>
                      </a:schemeClr>
                    </a:gs>
                  </a:gsLst>
                  <a:lin ang="5400000" scaled="0"/>
                </a:gradFill>
                <a:cs typeface="Arial" pitchFamily="34" charset="0"/>
              </a:rPr>
              <a:pPr algn="ctr"/>
              <a:t>31</a:t>
            </a:fld>
            <a:endParaRPr lang="ko-KR" altLang="en-US" sz="1100" b="0" dirty="0">
              <a:gradFill>
                <a:gsLst>
                  <a:gs pos="2083">
                    <a:schemeClr val="tx1">
                      <a:lumMod val="75000"/>
                      <a:lumOff val="25000"/>
                    </a:schemeClr>
                  </a:gs>
                  <a:gs pos="67000">
                    <a:schemeClr val="tx1">
                      <a:lumMod val="75000"/>
                      <a:lumOff val="25000"/>
                    </a:schemeClr>
                  </a:gs>
                </a:gsLst>
                <a:lin ang="5400000" scaled="0"/>
              </a:gradFill>
              <a:cs typeface="Arial" pitchFamily="34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325251" y="1124792"/>
            <a:ext cx="8912225" cy="432000"/>
          </a:xfrm>
          <a:prstGeom prst="rect">
            <a:avLst/>
          </a:prstGeom>
        </p:spPr>
        <p:txBody>
          <a:bodyPr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◈ </a:t>
            </a:r>
            <a:r>
              <a:rPr lang="ko-KR" altLang="en-US" sz="2400" b="1" dirty="0" smtClean="0">
                <a:latin typeface="Trebuchet MS" panose="020B0603020202020204" pitchFamily="34" charset="0"/>
                <a:cs typeface="Arial" panose="020B0604020202020204" pitchFamily="34" charset="0"/>
              </a:rPr>
              <a:t>당초</a:t>
            </a:r>
            <a:r>
              <a:rPr lang="en-US" altLang="ko-KR" sz="2400" b="1" dirty="0">
                <a:latin typeface="Trebuchet MS" panose="020B0603020202020204" pitchFamily="34" charset="0"/>
                <a:cs typeface="Arial" panose="020B0604020202020204" pitchFamily="34" charset="0"/>
              </a:rPr>
              <a:t> </a:t>
            </a:r>
            <a:r>
              <a:rPr lang="ko-KR" altLang="en-US" sz="2400" b="1" dirty="0" smtClean="0">
                <a:latin typeface="Trebuchet MS" panose="020B0603020202020204" pitchFamily="34" charset="0"/>
                <a:cs typeface="Arial" panose="020B0604020202020204" pitchFamily="34" charset="0"/>
              </a:rPr>
              <a:t>기대의 실현 여부 </a:t>
            </a:r>
            <a:r>
              <a:rPr lang="en-US" altLang="ko-KR" sz="2400" b="1" dirty="0" smtClean="0">
                <a:latin typeface="Trebuchet MS" panose="020B0603020202020204" pitchFamily="34" charset="0"/>
                <a:cs typeface="Arial" panose="020B0604020202020204" pitchFamily="34" charset="0"/>
              </a:rPr>
              <a:t>(</a:t>
            </a:r>
            <a:r>
              <a:rPr lang="ko-KR" altLang="en-US" sz="2400" b="1" dirty="0" smtClean="0">
                <a:latin typeface="Trebuchet MS" panose="020B0603020202020204" pitchFamily="34" charset="0"/>
                <a:cs typeface="Arial" panose="020B0604020202020204" pitchFamily="34" charset="0"/>
              </a:rPr>
              <a:t>질문 </a:t>
            </a:r>
            <a:r>
              <a:rPr lang="en-US" altLang="ko-KR" sz="2400" b="1" dirty="0" smtClean="0">
                <a:latin typeface="Trebuchet MS" panose="020B0603020202020204" pitchFamily="34" charset="0"/>
                <a:cs typeface="Arial" panose="020B0604020202020204" pitchFamily="34" charset="0"/>
              </a:rPr>
              <a:t>2)</a:t>
            </a:r>
            <a:endParaRPr lang="en-US" altLang="ja-JP" sz="2400" b="1" dirty="0" smtClean="0"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394915" y="1756618"/>
            <a:ext cx="9130593" cy="498475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514350">
              <a:spcBef>
                <a:spcPct val="0"/>
              </a:spcBef>
              <a:spcAft>
                <a:spcPts val="600"/>
              </a:spcAft>
              <a:buClr>
                <a:srgbClr val="002060"/>
              </a:buClr>
              <a:buFont typeface="Arial" panose="020B0604020202020204" pitchFamily="34" charset="0"/>
              <a:buNone/>
            </a:pPr>
            <a:r>
              <a:rPr lang="en-US" altLang="ja-JP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Q2. </a:t>
            </a:r>
            <a:r>
              <a:rPr lang="en-US" altLang="ko-KR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IFRS </a:t>
            </a:r>
            <a:r>
              <a:rPr lang="ko-KR" altLang="en-US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도입을 통해 글로벌 기업들의 회계정보 작성비용과 자금조달비용이 감소하였는가</a:t>
            </a:r>
            <a:r>
              <a:rPr lang="en-US" altLang="ja-JP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?</a:t>
            </a:r>
          </a:p>
          <a:p>
            <a:pPr marL="1009650" lvl="1" indent="-514350">
              <a:spcBef>
                <a:spcPct val="0"/>
              </a:spcBef>
              <a:spcAft>
                <a:spcPts val="600"/>
              </a:spcAft>
              <a:buClr>
                <a:srgbClr val="002060"/>
              </a:buClr>
            </a:pPr>
            <a:r>
              <a:rPr lang="ko-KR" altLang="en-US" sz="1800" dirty="0" smtClean="0">
                <a:latin typeface="Trebuchet MS" panose="020B0603020202020204" pitchFamily="34" charset="0"/>
              </a:rPr>
              <a:t>회계정보 작성비용</a:t>
            </a:r>
            <a:endParaRPr lang="en-US" altLang="ko-KR" sz="1800" dirty="0" smtClean="0">
              <a:latin typeface="Trebuchet MS" panose="020B0603020202020204" pitchFamily="34" charset="0"/>
            </a:endParaRPr>
          </a:p>
          <a:p>
            <a:pPr marL="1409700" lvl="2" indent="-514350">
              <a:spcBef>
                <a:spcPct val="0"/>
              </a:spcBef>
              <a:spcAft>
                <a:spcPts val="600"/>
              </a:spcAft>
              <a:buClr>
                <a:srgbClr val="002060"/>
              </a:buClr>
            </a:pPr>
            <a:r>
              <a:rPr lang="ko-KR" altLang="en-US" sz="1800" dirty="0" smtClean="0">
                <a:latin typeface="Trebuchet MS" panose="020B0603020202020204" pitchFamily="34" charset="0"/>
              </a:rPr>
              <a:t>해외증시에 상장했거나 상장할 수 있는 세계적 우량기업과 그렇지 않은 기업 간에 </a:t>
            </a:r>
            <a:r>
              <a:rPr lang="en-US" altLang="ko-KR" sz="1800" dirty="0" smtClean="0">
                <a:latin typeface="Trebuchet MS" panose="020B0603020202020204" pitchFamily="34" charset="0"/>
              </a:rPr>
              <a:t>IFRS </a:t>
            </a:r>
            <a:r>
              <a:rPr lang="ko-KR" altLang="en-US" sz="1800" dirty="0" smtClean="0">
                <a:latin typeface="Trebuchet MS" panose="020B0603020202020204" pitchFamily="34" charset="0"/>
              </a:rPr>
              <a:t>도입 순응비용</a:t>
            </a:r>
            <a:r>
              <a:rPr lang="en-US" altLang="ko-KR" sz="1800" dirty="0" smtClean="0">
                <a:latin typeface="Trebuchet MS" panose="020B0603020202020204" pitchFamily="34" charset="0"/>
              </a:rPr>
              <a:t>(compliance costs)</a:t>
            </a:r>
            <a:r>
              <a:rPr lang="ko-KR" altLang="en-US" sz="1800" dirty="0" smtClean="0">
                <a:latin typeface="Trebuchet MS" panose="020B0603020202020204" pitchFamily="34" charset="0"/>
              </a:rPr>
              <a:t>은 매우 다르게 느껴질 것</a:t>
            </a:r>
            <a:endParaRPr lang="en-US" altLang="ko-KR" sz="1800" dirty="0" smtClean="0">
              <a:latin typeface="Trebuchet MS" panose="020B0603020202020204" pitchFamily="34" charset="0"/>
            </a:endParaRPr>
          </a:p>
          <a:p>
            <a:pPr marL="1409700" lvl="2" indent="-514350">
              <a:spcBef>
                <a:spcPct val="0"/>
              </a:spcBef>
              <a:spcAft>
                <a:spcPts val="600"/>
              </a:spcAft>
              <a:buClr>
                <a:srgbClr val="002060"/>
              </a:buClr>
            </a:pPr>
            <a:r>
              <a:rPr lang="ko-KR" altLang="en-US" sz="1800" dirty="0" smtClean="0">
                <a:latin typeface="Trebuchet MS" panose="020B0603020202020204" pitchFamily="34" charset="0"/>
              </a:rPr>
              <a:t>일반기업을 대상으로 한 김기영 등</a:t>
            </a:r>
            <a:r>
              <a:rPr lang="en-US" altLang="ko-KR" sz="1800" dirty="0" smtClean="0">
                <a:latin typeface="Trebuchet MS" panose="020B0603020202020204" pitchFamily="34" charset="0"/>
              </a:rPr>
              <a:t>(2015)</a:t>
            </a:r>
            <a:r>
              <a:rPr lang="ko-KR" altLang="en-US" sz="1800" dirty="0" smtClean="0">
                <a:latin typeface="Trebuchet MS" panose="020B0603020202020204" pitchFamily="34" charset="0"/>
              </a:rPr>
              <a:t>의 설문</a:t>
            </a:r>
            <a:r>
              <a:rPr lang="en-US" altLang="ko-KR" sz="1800" dirty="0" smtClean="0">
                <a:latin typeface="Trebuchet MS" panose="020B0603020202020204" pitchFamily="34" charset="0"/>
              </a:rPr>
              <a:t>, </a:t>
            </a:r>
            <a:r>
              <a:rPr lang="ko-KR" altLang="en-US" sz="1800" dirty="0" smtClean="0">
                <a:latin typeface="Trebuchet MS" panose="020B0603020202020204" pitchFamily="34" charset="0"/>
              </a:rPr>
              <a:t>정도진</a:t>
            </a:r>
            <a:r>
              <a:rPr lang="en-US" altLang="ko-KR" sz="1800" dirty="0" smtClean="0">
                <a:latin typeface="Trebuchet MS" panose="020B0603020202020204" pitchFamily="34" charset="0"/>
              </a:rPr>
              <a:t>-</a:t>
            </a:r>
            <a:r>
              <a:rPr lang="ko-KR" altLang="en-US" sz="1800" dirty="0" err="1" smtClean="0">
                <a:latin typeface="Trebuchet MS" panose="020B0603020202020204" pitchFamily="34" charset="0"/>
              </a:rPr>
              <a:t>백원선</a:t>
            </a:r>
            <a:r>
              <a:rPr lang="en-US" altLang="ko-KR" sz="1800" dirty="0" smtClean="0">
                <a:latin typeface="Trebuchet MS" panose="020B0603020202020204" pitchFamily="34" charset="0"/>
              </a:rPr>
              <a:t>(2016)</a:t>
            </a:r>
            <a:r>
              <a:rPr lang="ko-KR" altLang="en-US" sz="1800" dirty="0" smtClean="0">
                <a:latin typeface="Trebuchet MS" panose="020B0603020202020204" pitchFamily="34" charset="0"/>
              </a:rPr>
              <a:t>의 설문</a:t>
            </a:r>
            <a:r>
              <a:rPr lang="en-US" altLang="ko-KR" sz="1800" dirty="0" smtClean="0">
                <a:latin typeface="Trebuchet MS" panose="020B0603020202020204" pitchFamily="34" charset="0"/>
              </a:rPr>
              <a:t>, </a:t>
            </a:r>
            <a:r>
              <a:rPr lang="ko-KR" altLang="en-US" sz="1800" dirty="0" smtClean="0">
                <a:latin typeface="Trebuchet MS" panose="020B0603020202020204" pitchFamily="34" charset="0"/>
              </a:rPr>
              <a:t>그리고 </a:t>
            </a:r>
            <a:r>
              <a:rPr lang="ko-KR" altLang="en-US" sz="1800" dirty="0" err="1" smtClean="0">
                <a:latin typeface="Trebuchet MS" panose="020B0603020202020204" pitchFamily="34" charset="0"/>
              </a:rPr>
              <a:t>전규안</a:t>
            </a:r>
            <a:r>
              <a:rPr lang="ko-KR" altLang="en-US" sz="1800" dirty="0" smtClean="0">
                <a:latin typeface="Trebuchet MS" panose="020B0603020202020204" pitchFamily="34" charset="0"/>
              </a:rPr>
              <a:t> 등</a:t>
            </a:r>
            <a:r>
              <a:rPr lang="en-US" altLang="ko-KR" sz="1800" dirty="0" smtClean="0">
                <a:latin typeface="Trebuchet MS" panose="020B0603020202020204" pitchFamily="34" charset="0"/>
              </a:rPr>
              <a:t>(2016)</a:t>
            </a:r>
            <a:r>
              <a:rPr lang="ko-KR" altLang="en-US" sz="1800" dirty="0" smtClean="0">
                <a:latin typeface="Trebuchet MS" panose="020B0603020202020204" pitchFamily="34" charset="0"/>
              </a:rPr>
              <a:t>의 설문 결과를 살펴보면  </a:t>
            </a:r>
            <a:r>
              <a:rPr lang="en-US" altLang="ko-KR" sz="1800" dirty="0" smtClean="0">
                <a:latin typeface="Trebuchet MS" panose="020B0603020202020204" pitchFamily="34" charset="0"/>
              </a:rPr>
              <a:t>IFRS </a:t>
            </a:r>
            <a:r>
              <a:rPr lang="ko-KR" altLang="en-US" sz="1800" dirty="0" smtClean="0">
                <a:latin typeface="Trebuchet MS" panose="020B0603020202020204" pitchFamily="34" charset="0"/>
              </a:rPr>
              <a:t>도입 관련 체감 비용은 매우 큰 것으로 나타남</a:t>
            </a:r>
            <a:endParaRPr lang="en-US" altLang="ja-JP" sz="1800" dirty="0" smtClean="0">
              <a:latin typeface="Trebuchet MS" panose="020B0603020202020204" pitchFamily="34" charset="0"/>
              <a:cs typeface="Arial" panose="020B0604020202020204" pitchFamily="34" charset="0"/>
            </a:endParaRPr>
          </a:p>
          <a:p>
            <a:pPr marL="1009650" lvl="1" indent="-514350">
              <a:spcBef>
                <a:spcPct val="0"/>
              </a:spcBef>
              <a:spcAft>
                <a:spcPts val="600"/>
              </a:spcAft>
              <a:buClr>
                <a:srgbClr val="002060"/>
              </a:buClr>
            </a:pPr>
            <a:r>
              <a:rPr lang="ko-KR" altLang="en-US" sz="1800" dirty="0" smtClean="0">
                <a:latin typeface="Trebuchet MS" panose="020B0603020202020204" pitchFamily="34" charset="0"/>
              </a:rPr>
              <a:t>자금조달비용 감소</a:t>
            </a:r>
            <a:endParaRPr lang="en-US" altLang="ja-JP" sz="1800" dirty="0" smtClean="0">
              <a:latin typeface="Trebuchet MS" panose="020B0603020202020204" pitchFamily="34" charset="0"/>
              <a:cs typeface="Arial" panose="020B0604020202020204" pitchFamily="34" charset="0"/>
            </a:endParaRPr>
          </a:p>
          <a:p>
            <a:pPr marL="1409700" lvl="2" indent="-514350">
              <a:spcBef>
                <a:spcPct val="0"/>
              </a:spcBef>
              <a:spcAft>
                <a:spcPts val="600"/>
              </a:spcAft>
              <a:buClr>
                <a:srgbClr val="002060"/>
              </a:buClr>
            </a:pPr>
            <a:r>
              <a:rPr lang="ko-KR" altLang="en-US" sz="1800" dirty="0" smtClean="0">
                <a:latin typeface="Trebuchet MS" panose="020B0603020202020204" pitchFamily="34" charset="0"/>
              </a:rPr>
              <a:t>상반된 여러 연구결과 등 뚜렷한 증거 찾기 어려움</a:t>
            </a:r>
            <a:endParaRPr lang="en-US" altLang="ko-KR" sz="1800" dirty="0" smtClean="0">
              <a:latin typeface="Trebuchet MS" panose="020B0603020202020204" pitchFamily="34" charset="0"/>
            </a:endParaRPr>
          </a:p>
          <a:p>
            <a:pPr marL="1409700" lvl="2" indent="-514350">
              <a:spcBef>
                <a:spcPct val="0"/>
              </a:spcBef>
              <a:spcAft>
                <a:spcPts val="600"/>
              </a:spcAft>
              <a:buClr>
                <a:srgbClr val="002060"/>
              </a:buClr>
            </a:pPr>
            <a:r>
              <a:rPr lang="ko-KR" altLang="en-US" sz="1800" dirty="0" smtClean="0">
                <a:latin typeface="Trebuchet MS" panose="020B0603020202020204" pitchFamily="34" charset="0"/>
              </a:rPr>
              <a:t>인터뷰와 설문조사 결과 뚜렷한 개선 응답 찾기 어려움</a:t>
            </a:r>
            <a:endParaRPr lang="en-US" altLang="ko-KR" sz="1800" dirty="0" smtClean="0">
              <a:latin typeface="Trebuchet MS" panose="020B0603020202020204" pitchFamily="34" charset="0"/>
            </a:endParaRPr>
          </a:p>
          <a:p>
            <a:pPr marL="1409700" lvl="2" indent="-514350">
              <a:spcBef>
                <a:spcPct val="0"/>
              </a:spcBef>
              <a:spcAft>
                <a:spcPts val="600"/>
              </a:spcAft>
              <a:buClr>
                <a:srgbClr val="002060"/>
              </a:buClr>
            </a:pPr>
            <a:r>
              <a:rPr lang="ko-KR" altLang="en-US" sz="1800" dirty="0" smtClean="0">
                <a:latin typeface="Trebuchet MS" panose="020B0603020202020204" pitchFamily="34" charset="0"/>
              </a:rPr>
              <a:t>한봉희 등</a:t>
            </a:r>
            <a:r>
              <a:rPr lang="en-US" altLang="ko-KR" sz="1800" dirty="0" smtClean="0">
                <a:latin typeface="Trebuchet MS" panose="020B0603020202020204" pitchFamily="34" charset="0"/>
              </a:rPr>
              <a:t>(2016)</a:t>
            </a:r>
            <a:r>
              <a:rPr lang="ko-KR" altLang="en-US" sz="1800" dirty="0" smtClean="0">
                <a:latin typeface="Trebuchet MS" panose="020B0603020202020204" pitchFamily="34" charset="0"/>
              </a:rPr>
              <a:t>의 연구에서 심층면접 응답자들은 코스닥시장 상장 기업에 대한 외국인투자가는 </a:t>
            </a:r>
            <a:r>
              <a:rPr lang="en-US" altLang="ko-KR" sz="1800" dirty="0" smtClean="0">
                <a:latin typeface="Trebuchet MS" panose="020B0603020202020204" pitchFamily="34" charset="0"/>
              </a:rPr>
              <a:t>IFRS </a:t>
            </a:r>
            <a:r>
              <a:rPr lang="ko-KR" altLang="en-US" sz="1800" dirty="0" smtClean="0">
                <a:latin typeface="Trebuchet MS" panose="020B0603020202020204" pitchFamily="34" charset="0"/>
              </a:rPr>
              <a:t>도입 이후 기간인 </a:t>
            </a:r>
            <a:r>
              <a:rPr lang="en-US" altLang="ko-KR" sz="1800" dirty="0" smtClean="0">
                <a:latin typeface="Trebuchet MS" panose="020B0603020202020204" pitchFamily="34" charset="0"/>
              </a:rPr>
              <a:t>2011</a:t>
            </a:r>
            <a:r>
              <a:rPr lang="ko-KR" altLang="en-US" sz="1800" dirty="0" smtClean="0">
                <a:latin typeface="Trebuchet MS" panose="020B0603020202020204" pitchFamily="34" charset="0"/>
              </a:rPr>
              <a:t>년 이후에 큰 폭으로 확대됨을 밝힘</a:t>
            </a:r>
            <a:endParaRPr lang="en-US" altLang="ja-JP" sz="1800" dirty="0" smtClean="0"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117842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36476" y="123758"/>
            <a:ext cx="63774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Ⅳ. </a:t>
            </a:r>
            <a:r>
              <a:rPr lang="ko-KR" altLang="en-US" sz="28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기대와 우려에 대한 평가 </a:t>
            </a:r>
            <a:r>
              <a:rPr lang="en-US" altLang="ko-KR" sz="28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(Answers)</a:t>
            </a:r>
            <a:endParaRPr lang="en-US" altLang="ko-KR" sz="2800" b="1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+mn-ea"/>
            </a:endParaRPr>
          </a:p>
        </p:txBody>
      </p:sp>
      <p:sp>
        <p:nvSpPr>
          <p:cNvPr id="12" name="슬라이드 번호 개체 틀 5"/>
          <p:cNvSpPr txBox="1">
            <a:spLocks/>
          </p:cNvSpPr>
          <p:nvPr/>
        </p:nvSpPr>
        <p:spPr>
          <a:xfrm>
            <a:off x="4687231" y="6512089"/>
            <a:ext cx="531538" cy="260648"/>
          </a:xfrm>
          <a:prstGeom prst="rect">
            <a:avLst/>
          </a:prstGeom>
        </p:spPr>
        <p:txBody>
          <a:bodyPr vert="horz" lIns="91383" tIns="45692" rIns="91383" bIns="45692" rtlCol="0" anchor="ctr"/>
          <a:lstStyle>
            <a:defPPr>
              <a:defRPr lang="ko-KR"/>
            </a:defPPr>
            <a:lvl1pPr marL="0" algn="r" defTabSz="914400" rtl="0" eaLnBrk="1" latinLnBrk="1" hangingPunct="1">
              <a:defRPr sz="1200" b="1" kern="1200">
                <a:gradFill>
                  <a:gsLst>
                    <a:gs pos="18333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tx1">
                        <a:lumMod val="50000"/>
                        <a:lumOff val="50000"/>
                      </a:schemeClr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8E23911-D0FE-4AD4-B579-316E8E4737A1}" type="slidenum">
              <a:rPr lang="ko-KR" altLang="en-US" sz="1100" b="0">
                <a:gradFill>
                  <a:gsLst>
                    <a:gs pos="2083">
                      <a:schemeClr val="tx1">
                        <a:lumMod val="75000"/>
                        <a:lumOff val="25000"/>
                      </a:schemeClr>
                    </a:gs>
                    <a:gs pos="67000">
                      <a:schemeClr val="tx1">
                        <a:lumMod val="75000"/>
                        <a:lumOff val="25000"/>
                      </a:schemeClr>
                    </a:gs>
                  </a:gsLst>
                  <a:lin ang="5400000" scaled="0"/>
                </a:gradFill>
                <a:cs typeface="Arial" pitchFamily="34" charset="0"/>
              </a:rPr>
              <a:pPr algn="ctr"/>
              <a:t>32</a:t>
            </a:fld>
            <a:endParaRPr lang="ko-KR" altLang="en-US" sz="1100" b="0" dirty="0">
              <a:gradFill>
                <a:gsLst>
                  <a:gs pos="2083">
                    <a:schemeClr val="tx1">
                      <a:lumMod val="75000"/>
                      <a:lumOff val="25000"/>
                    </a:schemeClr>
                  </a:gs>
                  <a:gs pos="67000">
                    <a:schemeClr val="tx1">
                      <a:lumMod val="75000"/>
                      <a:lumOff val="25000"/>
                    </a:schemeClr>
                  </a:gs>
                </a:gsLst>
                <a:lin ang="5400000" scaled="0"/>
              </a:gradFill>
              <a:cs typeface="Arial" pitchFamily="34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325251" y="1124792"/>
            <a:ext cx="8912225" cy="432000"/>
          </a:xfrm>
          <a:prstGeom prst="rect">
            <a:avLst/>
          </a:prstGeom>
        </p:spPr>
        <p:txBody>
          <a:bodyPr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◈ </a:t>
            </a:r>
            <a:r>
              <a:rPr lang="ko-KR" altLang="en-US" sz="2400" b="1" dirty="0" smtClean="0">
                <a:latin typeface="Trebuchet MS" panose="020B0603020202020204" pitchFamily="34" charset="0"/>
                <a:cs typeface="Arial" panose="020B0604020202020204" pitchFamily="34" charset="0"/>
              </a:rPr>
              <a:t>당초</a:t>
            </a:r>
            <a:r>
              <a:rPr lang="en-US" altLang="ko-KR" sz="2400" b="1" dirty="0">
                <a:latin typeface="Trebuchet MS" panose="020B0603020202020204" pitchFamily="34" charset="0"/>
                <a:cs typeface="Arial" panose="020B0604020202020204" pitchFamily="34" charset="0"/>
              </a:rPr>
              <a:t> </a:t>
            </a:r>
            <a:r>
              <a:rPr lang="ko-KR" altLang="en-US" sz="2400" b="1" dirty="0" smtClean="0">
                <a:latin typeface="Trebuchet MS" panose="020B0603020202020204" pitchFamily="34" charset="0"/>
                <a:cs typeface="Arial" panose="020B0604020202020204" pitchFamily="34" charset="0"/>
              </a:rPr>
              <a:t>기대의 실현 여부 </a:t>
            </a:r>
            <a:r>
              <a:rPr lang="en-US" altLang="ko-KR" sz="2400" b="1" dirty="0" smtClean="0">
                <a:latin typeface="Trebuchet MS" panose="020B0603020202020204" pitchFamily="34" charset="0"/>
                <a:cs typeface="Arial" panose="020B0604020202020204" pitchFamily="34" charset="0"/>
              </a:rPr>
              <a:t>(</a:t>
            </a:r>
            <a:r>
              <a:rPr lang="ko-KR" altLang="en-US" sz="2400" b="1" dirty="0" smtClean="0">
                <a:latin typeface="Trebuchet MS" panose="020B0603020202020204" pitchFamily="34" charset="0"/>
                <a:cs typeface="Arial" panose="020B0604020202020204" pitchFamily="34" charset="0"/>
              </a:rPr>
              <a:t>질문 </a:t>
            </a:r>
            <a:r>
              <a:rPr lang="en-US" altLang="ko-KR" sz="2400" b="1" dirty="0" smtClean="0">
                <a:latin typeface="Trebuchet MS" panose="020B0603020202020204" pitchFamily="34" charset="0"/>
                <a:cs typeface="Arial" panose="020B0604020202020204" pitchFamily="34" charset="0"/>
              </a:rPr>
              <a:t>3)</a:t>
            </a:r>
            <a:endParaRPr lang="en-US" altLang="ja-JP" sz="2400" b="1" dirty="0" smtClean="0"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21580" y="1681869"/>
            <a:ext cx="9067924" cy="495148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514350">
              <a:spcBef>
                <a:spcPct val="0"/>
              </a:spcBef>
              <a:spcAft>
                <a:spcPts val="600"/>
              </a:spcAft>
              <a:buClr>
                <a:srgbClr val="002060"/>
              </a:buClr>
              <a:buFont typeface="Arial" panose="020B0604020202020204" pitchFamily="34" charset="0"/>
              <a:buNone/>
            </a:pPr>
            <a:r>
              <a:rPr lang="en-US" altLang="ja-JP" sz="2000" smtClean="0">
                <a:latin typeface="Trebuchet MS" panose="020B0603020202020204" pitchFamily="34" charset="0"/>
                <a:cs typeface="Arial" panose="020B0604020202020204" pitchFamily="34" charset="0"/>
              </a:rPr>
              <a:t>Q3. </a:t>
            </a:r>
            <a:r>
              <a:rPr lang="ko-KR" altLang="en-US" sz="2000" smtClean="0">
                <a:latin typeface="Trebuchet MS" panose="020B0603020202020204" pitchFamily="34" charset="0"/>
                <a:cs typeface="Arial" panose="020B0604020202020204" pitchFamily="34" charset="0"/>
              </a:rPr>
              <a:t>기업의 실질을 반영하는 원칙중심의 </a:t>
            </a:r>
            <a:r>
              <a:rPr lang="en-US" altLang="ko-KR" sz="2000" smtClean="0">
                <a:latin typeface="Trebuchet MS" panose="020B0603020202020204" pitchFamily="34" charset="0"/>
                <a:cs typeface="Arial" panose="020B0604020202020204" pitchFamily="34" charset="0"/>
              </a:rPr>
              <a:t>IFRS </a:t>
            </a:r>
            <a:r>
              <a:rPr lang="ko-KR" altLang="en-US" sz="2000" smtClean="0">
                <a:latin typeface="Trebuchet MS" panose="020B0603020202020204" pitchFamily="34" charset="0"/>
                <a:cs typeface="Arial" panose="020B0604020202020204" pitchFamily="34" charset="0"/>
              </a:rPr>
              <a:t>도입으로 회계정보의 질과 기업가치가 향상되었는가</a:t>
            </a:r>
            <a:r>
              <a:rPr lang="en-US" altLang="ko-KR" sz="2000" smtClean="0">
                <a:latin typeface="Trebuchet MS" panose="020B0603020202020204" pitchFamily="34" charset="0"/>
                <a:cs typeface="Arial" panose="020B0604020202020204" pitchFamily="34" charset="0"/>
              </a:rPr>
              <a:t>?</a:t>
            </a:r>
            <a:r>
              <a:rPr lang="en-US" altLang="ja-JP" sz="2000" smtClean="0">
                <a:latin typeface="Trebuchet MS" panose="020B0603020202020204" pitchFamily="34" charset="0"/>
                <a:cs typeface="Arial" panose="020B0604020202020204" pitchFamily="34" charset="0"/>
              </a:rPr>
              <a:t> </a:t>
            </a:r>
          </a:p>
          <a:p>
            <a:pPr marL="1009650" lvl="1" indent="-514350">
              <a:spcBef>
                <a:spcPct val="0"/>
              </a:spcBef>
              <a:spcAft>
                <a:spcPts val="600"/>
              </a:spcAft>
              <a:buClr>
                <a:srgbClr val="002060"/>
              </a:buClr>
            </a:pPr>
            <a:r>
              <a:rPr lang="ko-KR" altLang="en-US" sz="1800" smtClean="0">
                <a:latin typeface="Trebuchet MS" panose="020B0603020202020204" pitchFamily="34" charset="0"/>
              </a:rPr>
              <a:t>그렇기도 하고 아니기도 하다</a:t>
            </a:r>
            <a:endParaRPr lang="en-US" altLang="ko-KR" sz="1800" smtClean="0">
              <a:latin typeface="Trebuchet MS" panose="020B0603020202020204" pitchFamily="34" charset="0"/>
            </a:endParaRPr>
          </a:p>
          <a:p>
            <a:pPr marL="1009650" lvl="1" indent="-514350">
              <a:spcBef>
                <a:spcPct val="0"/>
              </a:spcBef>
              <a:spcAft>
                <a:spcPts val="600"/>
              </a:spcAft>
              <a:buClr>
                <a:srgbClr val="002060"/>
              </a:buClr>
            </a:pPr>
            <a:r>
              <a:rPr lang="ko-KR" altLang="en-US" sz="1800" smtClean="0">
                <a:latin typeface="Trebuchet MS" panose="020B0603020202020204" pitchFamily="34" charset="0"/>
              </a:rPr>
              <a:t>제</a:t>
            </a:r>
            <a:r>
              <a:rPr lang="en-US" altLang="ko-KR" sz="1800" smtClean="0">
                <a:latin typeface="Trebuchet MS" panose="020B0603020202020204" pitchFamily="34" charset="0"/>
              </a:rPr>
              <a:t>3</a:t>
            </a:r>
            <a:r>
              <a:rPr lang="ko-KR" altLang="en-US" sz="1800" smtClean="0">
                <a:latin typeface="Trebuchet MS" panose="020B0603020202020204" pitchFamily="34" charset="0"/>
              </a:rPr>
              <a:t>장에 제시된 송민섭</a:t>
            </a:r>
            <a:r>
              <a:rPr lang="en-US" altLang="ko-KR" sz="1800" smtClean="0">
                <a:latin typeface="Trebuchet MS" panose="020B0603020202020204" pitchFamily="34" charset="0"/>
              </a:rPr>
              <a:t>-</a:t>
            </a:r>
            <a:r>
              <a:rPr lang="ko-KR" altLang="en-US" sz="1800" smtClean="0">
                <a:latin typeface="Trebuchet MS" panose="020B0603020202020204" pitchFamily="34" charset="0"/>
              </a:rPr>
              <a:t>정준희</a:t>
            </a:r>
            <a:r>
              <a:rPr lang="en-US" altLang="ko-KR" sz="1800" smtClean="0">
                <a:latin typeface="Trebuchet MS" panose="020B0603020202020204" pitchFamily="34" charset="0"/>
              </a:rPr>
              <a:t>(2016)</a:t>
            </a:r>
            <a:r>
              <a:rPr lang="ko-KR" altLang="en-US" sz="1800" smtClean="0">
                <a:latin typeface="Trebuchet MS" panose="020B0603020202020204" pitchFamily="34" charset="0"/>
              </a:rPr>
              <a:t>의 실증연구의 결과 </a:t>
            </a:r>
            <a:r>
              <a:rPr lang="en-US" altLang="ko-KR" sz="1800" smtClean="0">
                <a:latin typeface="Trebuchet MS" panose="020B0603020202020204" pitchFamily="34" charset="0"/>
              </a:rPr>
              <a:t>IFRS </a:t>
            </a:r>
            <a:r>
              <a:rPr lang="ko-KR" altLang="en-US" sz="1800" smtClean="0">
                <a:latin typeface="Trebuchet MS" panose="020B0603020202020204" pitchFamily="34" charset="0"/>
              </a:rPr>
              <a:t>도입 이후 우리기업의 회계정보의 질이 일정 부분 상승</a:t>
            </a:r>
            <a:endParaRPr lang="en-US" altLang="ko-KR" sz="1800" smtClean="0">
              <a:latin typeface="Trebuchet MS" panose="020B0603020202020204" pitchFamily="34" charset="0"/>
            </a:endParaRPr>
          </a:p>
          <a:p>
            <a:pPr marL="1009650" lvl="1" indent="-514350">
              <a:spcBef>
                <a:spcPct val="0"/>
              </a:spcBef>
              <a:spcAft>
                <a:spcPts val="600"/>
              </a:spcAft>
              <a:buClr>
                <a:srgbClr val="002060"/>
              </a:buClr>
            </a:pPr>
            <a:r>
              <a:rPr lang="ko-KR" altLang="en-US" sz="1800" smtClean="0">
                <a:latin typeface="Trebuchet MS" panose="020B0603020202020204" pitchFamily="34" charset="0"/>
              </a:rPr>
              <a:t>그러나 투자자관점에서 사건일의 이익반응계수와 가치관련성은 </a:t>
            </a:r>
            <a:r>
              <a:rPr lang="en-US" altLang="ko-KR" sz="1800" smtClean="0">
                <a:latin typeface="Trebuchet MS" panose="020B0603020202020204" pitchFamily="34" charset="0"/>
              </a:rPr>
              <a:t>IFRS </a:t>
            </a:r>
            <a:r>
              <a:rPr lang="ko-KR" altLang="en-US" sz="1800" smtClean="0">
                <a:latin typeface="Trebuchet MS" panose="020B0603020202020204" pitchFamily="34" charset="0"/>
              </a:rPr>
              <a:t>도입 전후로 변화가 없음</a:t>
            </a:r>
            <a:endParaRPr lang="en-US" altLang="ko-KR" sz="1800" smtClean="0">
              <a:latin typeface="Trebuchet MS" panose="020B0603020202020204" pitchFamily="34" charset="0"/>
            </a:endParaRPr>
          </a:p>
          <a:p>
            <a:pPr marL="1009650" lvl="1" indent="-514350">
              <a:spcBef>
                <a:spcPct val="0"/>
              </a:spcBef>
              <a:spcAft>
                <a:spcPts val="600"/>
              </a:spcAft>
              <a:buClr>
                <a:srgbClr val="002060"/>
              </a:buClr>
            </a:pPr>
            <a:r>
              <a:rPr lang="ko-KR" altLang="en-US" sz="1800" smtClean="0">
                <a:latin typeface="Trebuchet MS" panose="020B0603020202020204" pitchFamily="34" charset="0"/>
              </a:rPr>
              <a:t>재무제표의 질은 좋아졌지만 투자자는 이를 정확히 인지하고 있지 않을 가능성이 크다는 결과</a:t>
            </a:r>
            <a:endParaRPr lang="en-US" altLang="ko-KR" sz="1800" smtClean="0">
              <a:latin typeface="Trebuchet MS" panose="020B0603020202020204" pitchFamily="34" charset="0"/>
            </a:endParaRPr>
          </a:p>
          <a:p>
            <a:pPr marL="1009650" lvl="1" indent="-514350">
              <a:spcBef>
                <a:spcPct val="0"/>
              </a:spcBef>
              <a:spcAft>
                <a:spcPts val="600"/>
              </a:spcAft>
              <a:buClr>
                <a:srgbClr val="002060"/>
              </a:buClr>
            </a:pPr>
            <a:r>
              <a:rPr lang="ko-KR" altLang="en-US" sz="1800" smtClean="0">
                <a:latin typeface="Trebuchet MS" panose="020B0603020202020204" pitchFamily="34" charset="0"/>
              </a:rPr>
              <a:t>그럼에도 불구하고 한봉희 등</a:t>
            </a:r>
            <a:r>
              <a:rPr lang="en-US" altLang="ko-KR" sz="1800" smtClean="0">
                <a:latin typeface="Trebuchet MS" panose="020B0603020202020204" pitchFamily="34" charset="0"/>
              </a:rPr>
              <a:t>(2016)</a:t>
            </a:r>
            <a:r>
              <a:rPr lang="ko-KR" altLang="en-US" sz="1800" smtClean="0">
                <a:latin typeface="Trebuchet MS" panose="020B0603020202020204" pitchFamily="34" charset="0"/>
              </a:rPr>
              <a:t>의 연구에서 대기업 및 해외시장 관련자들이 재무제표의 유용성이 제고된 것으로 일부 평가한 것을 제외하고는</a:t>
            </a:r>
            <a:r>
              <a:rPr lang="en-US" altLang="ko-KR" sz="1800" smtClean="0">
                <a:latin typeface="Trebuchet MS" panose="020B0603020202020204" pitchFamily="34" charset="0"/>
              </a:rPr>
              <a:t>, </a:t>
            </a:r>
            <a:r>
              <a:rPr lang="ko-KR" altLang="en-US" sz="1800" smtClean="0">
                <a:latin typeface="Trebuchet MS" panose="020B0603020202020204" pitchFamily="34" charset="0"/>
              </a:rPr>
              <a:t>김기영 등</a:t>
            </a:r>
            <a:r>
              <a:rPr lang="en-US" altLang="ko-KR" sz="1800" smtClean="0">
                <a:latin typeface="Trebuchet MS" panose="020B0603020202020204" pitchFamily="34" charset="0"/>
              </a:rPr>
              <a:t>(2015)</a:t>
            </a:r>
            <a:r>
              <a:rPr lang="ko-KR" altLang="en-US" sz="1800" smtClean="0">
                <a:latin typeface="Trebuchet MS" panose="020B0603020202020204" pitchFamily="34" charset="0"/>
              </a:rPr>
              <a:t>의 연구 및 정도진</a:t>
            </a:r>
            <a:r>
              <a:rPr lang="en-US" altLang="ko-KR" sz="1800" smtClean="0">
                <a:latin typeface="Trebuchet MS" panose="020B0603020202020204" pitchFamily="34" charset="0"/>
              </a:rPr>
              <a:t>-</a:t>
            </a:r>
            <a:r>
              <a:rPr lang="ko-KR" altLang="en-US" sz="1800" smtClean="0">
                <a:latin typeface="Trebuchet MS" panose="020B0603020202020204" pitchFamily="34" charset="0"/>
              </a:rPr>
              <a:t>백원선</a:t>
            </a:r>
            <a:r>
              <a:rPr lang="en-US" altLang="ko-KR" sz="1800" smtClean="0">
                <a:latin typeface="Trebuchet MS" panose="020B0603020202020204" pitchFamily="34" charset="0"/>
              </a:rPr>
              <a:t>(2016)</a:t>
            </a:r>
            <a:r>
              <a:rPr lang="ko-KR" altLang="en-US" sz="1800" smtClean="0">
                <a:latin typeface="Trebuchet MS" panose="020B0603020202020204" pitchFamily="34" charset="0"/>
              </a:rPr>
              <a:t>의 연구에서 기업 및 시장참여자를 대상으로 한 설문 및 인터뷰 결과 그러한 긍정적인 평가가 발견되지 않음</a:t>
            </a:r>
            <a:endParaRPr lang="en-US" altLang="ko-KR" sz="1800" smtClean="0">
              <a:latin typeface="Trebuchet MS" panose="020B0603020202020204" pitchFamily="34" charset="0"/>
            </a:endParaRPr>
          </a:p>
          <a:p>
            <a:pPr marL="1009650" lvl="1" indent="-514350">
              <a:spcBef>
                <a:spcPct val="0"/>
              </a:spcBef>
              <a:spcAft>
                <a:spcPts val="600"/>
              </a:spcAft>
              <a:buClr>
                <a:srgbClr val="002060"/>
              </a:buClr>
            </a:pPr>
            <a:r>
              <a:rPr lang="ko-KR" altLang="en-US" sz="1800" smtClean="0">
                <a:latin typeface="Trebuchet MS" panose="020B0603020202020204" pitchFamily="34" charset="0"/>
              </a:rPr>
              <a:t>기업의 신뢰성 문제인지 아니면 투자자의 정보수요 부족에 따른 기업의 자발적 정보생산 유인 부족의 문제인지 추가적 검토 필요</a:t>
            </a:r>
            <a:endParaRPr lang="en-US" altLang="ja-JP" sz="1800" dirty="0" smtClean="0"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464116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36476" y="123758"/>
            <a:ext cx="63774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Ⅳ. </a:t>
            </a:r>
            <a:r>
              <a:rPr lang="ko-KR" altLang="en-US" sz="28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기대와 우려에 대한 평가 </a:t>
            </a:r>
            <a:r>
              <a:rPr lang="en-US" altLang="ko-KR" sz="28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(Answers)</a:t>
            </a:r>
            <a:endParaRPr lang="en-US" altLang="ko-KR" sz="2800" b="1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+mn-ea"/>
            </a:endParaRPr>
          </a:p>
        </p:txBody>
      </p:sp>
      <p:sp>
        <p:nvSpPr>
          <p:cNvPr id="12" name="슬라이드 번호 개체 틀 5"/>
          <p:cNvSpPr txBox="1">
            <a:spLocks/>
          </p:cNvSpPr>
          <p:nvPr/>
        </p:nvSpPr>
        <p:spPr>
          <a:xfrm>
            <a:off x="4687231" y="6512089"/>
            <a:ext cx="531538" cy="260648"/>
          </a:xfrm>
          <a:prstGeom prst="rect">
            <a:avLst/>
          </a:prstGeom>
        </p:spPr>
        <p:txBody>
          <a:bodyPr vert="horz" lIns="91383" tIns="45692" rIns="91383" bIns="45692" rtlCol="0" anchor="ctr"/>
          <a:lstStyle>
            <a:defPPr>
              <a:defRPr lang="ko-KR"/>
            </a:defPPr>
            <a:lvl1pPr marL="0" algn="r" defTabSz="914400" rtl="0" eaLnBrk="1" latinLnBrk="1" hangingPunct="1">
              <a:defRPr sz="1200" b="1" kern="1200">
                <a:gradFill>
                  <a:gsLst>
                    <a:gs pos="18333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tx1">
                        <a:lumMod val="50000"/>
                        <a:lumOff val="50000"/>
                      </a:schemeClr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8E23911-D0FE-4AD4-B579-316E8E4737A1}" type="slidenum">
              <a:rPr lang="ko-KR" altLang="en-US" sz="1100" b="0">
                <a:gradFill>
                  <a:gsLst>
                    <a:gs pos="2083">
                      <a:schemeClr val="tx1">
                        <a:lumMod val="75000"/>
                        <a:lumOff val="25000"/>
                      </a:schemeClr>
                    </a:gs>
                    <a:gs pos="67000">
                      <a:schemeClr val="tx1">
                        <a:lumMod val="75000"/>
                        <a:lumOff val="25000"/>
                      </a:schemeClr>
                    </a:gs>
                  </a:gsLst>
                  <a:lin ang="5400000" scaled="0"/>
                </a:gradFill>
                <a:cs typeface="Arial" pitchFamily="34" charset="0"/>
              </a:rPr>
              <a:pPr algn="ctr"/>
              <a:t>33</a:t>
            </a:fld>
            <a:endParaRPr lang="ko-KR" altLang="en-US" sz="1100" b="0" dirty="0">
              <a:gradFill>
                <a:gsLst>
                  <a:gs pos="2083">
                    <a:schemeClr val="tx1">
                      <a:lumMod val="75000"/>
                      <a:lumOff val="25000"/>
                    </a:schemeClr>
                  </a:gs>
                  <a:gs pos="67000">
                    <a:schemeClr val="tx1">
                      <a:lumMod val="75000"/>
                      <a:lumOff val="25000"/>
                    </a:schemeClr>
                  </a:gs>
                </a:gsLst>
                <a:lin ang="5400000" scaled="0"/>
              </a:gradFill>
              <a:cs typeface="Arial" pitchFamily="34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325251" y="1124792"/>
            <a:ext cx="8912225" cy="432000"/>
          </a:xfrm>
          <a:prstGeom prst="rect">
            <a:avLst/>
          </a:prstGeom>
        </p:spPr>
        <p:txBody>
          <a:bodyPr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◈ </a:t>
            </a:r>
            <a:r>
              <a:rPr lang="ko-KR" altLang="en-US" sz="2400" b="1" dirty="0" smtClean="0">
                <a:latin typeface="Trebuchet MS" panose="020B0603020202020204" pitchFamily="34" charset="0"/>
                <a:cs typeface="Arial" panose="020B0604020202020204" pitchFamily="34" charset="0"/>
              </a:rPr>
              <a:t>당초</a:t>
            </a:r>
            <a:r>
              <a:rPr lang="en-US" altLang="ko-KR" sz="2400" b="1" dirty="0">
                <a:latin typeface="Trebuchet MS" panose="020B0603020202020204" pitchFamily="34" charset="0"/>
                <a:cs typeface="Arial" panose="020B0604020202020204" pitchFamily="34" charset="0"/>
              </a:rPr>
              <a:t> </a:t>
            </a:r>
            <a:r>
              <a:rPr lang="ko-KR" altLang="en-US" sz="2400" b="1" dirty="0" smtClean="0">
                <a:latin typeface="Trebuchet MS" panose="020B0603020202020204" pitchFamily="34" charset="0"/>
                <a:cs typeface="Arial" panose="020B0604020202020204" pitchFamily="34" charset="0"/>
              </a:rPr>
              <a:t>기대의 실현 여부 </a:t>
            </a:r>
            <a:r>
              <a:rPr lang="en-US" altLang="ko-KR" sz="2400" b="1" dirty="0" smtClean="0">
                <a:latin typeface="Trebuchet MS" panose="020B0603020202020204" pitchFamily="34" charset="0"/>
                <a:cs typeface="Arial" panose="020B0604020202020204" pitchFamily="34" charset="0"/>
              </a:rPr>
              <a:t>(</a:t>
            </a:r>
            <a:r>
              <a:rPr lang="ko-KR" altLang="en-US" sz="2400" b="1" dirty="0" smtClean="0">
                <a:latin typeface="Trebuchet MS" panose="020B0603020202020204" pitchFamily="34" charset="0"/>
                <a:cs typeface="Arial" panose="020B0604020202020204" pitchFamily="34" charset="0"/>
              </a:rPr>
              <a:t>질문 </a:t>
            </a:r>
            <a:r>
              <a:rPr lang="en-US" altLang="ko-KR" sz="2400" b="1" dirty="0" smtClean="0">
                <a:latin typeface="Trebuchet MS" panose="020B0603020202020204" pitchFamily="34" charset="0"/>
                <a:cs typeface="Arial" panose="020B0604020202020204" pitchFamily="34" charset="0"/>
              </a:rPr>
              <a:t>4)</a:t>
            </a:r>
            <a:endParaRPr lang="en-US" altLang="ja-JP" sz="2400" b="1" dirty="0" smtClean="0"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349572" y="1720614"/>
            <a:ext cx="8887904" cy="498475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514350">
              <a:spcBef>
                <a:spcPct val="0"/>
              </a:spcBef>
              <a:spcAft>
                <a:spcPts val="600"/>
              </a:spcAft>
              <a:buClr>
                <a:srgbClr val="002060"/>
              </a:buClr>
              <a:buFont typeface="Arial" panose="020B0604020202020204" pitchFamily="34" charset="0"/>
              <a:buNone/>
            </a:pPr>
            <a:r>
              <a:rPr lang="en-US" altLang="ja-JP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Q4. </a:t>
            </a:r>
            <a:r>
              <a:rPr lang="ko-KR" altLang="en-US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회계정보에 대한 대내</a:t>
            </a:r>
            <a:r>
              <a:rPr lang="en-US" altLang="ko-KR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·</a:t>
            </a:r>
            <a:r>
              <a:rPr lang="ko-KR" altLang="en-US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외 신뢰도를 향상시켜 회계투명성을 제고함으로써 코리아 디스카운트</a:t>
            </a:r>
            <a:r>
              <a:rPr lang="en-US" altLang="ko-KR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(Korea Discount)</a:t>
            </a:r>
            <a:r>
              <a:rPr lang="ko-KR" altLang="en-US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는 해소되었는가</a:t>
            </a:r>
            <a:r>
              <a:rPr lang="en-US" altLang="ja-JP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?</a:t>
            </a:r>
          </a:p>
          <a:p>
            <a:pPr marL="1009650" lvl="1" indent="-514350">
              <a:spcBef>
                <a:spcPct val="0"/>
              </a:spcBef>
              <a:spcAft>
                <a:spcPts val="600"/>
              </a:spcAft>
              <a:buClr>
                <a:srgbClr val="002060"/>
              </a:buClr>
            </a:pPr>
            <a:r>
              <a:rPr lang="ko-KR" altLang="en-US" sz="1800" dirty="0" smtClean="0">
                <a:latin typeface="Trebuchet MS" panose="020B0603020202020204" pitchFamily="34" charset="0"/>
              </a:rPr>
              <a:t>투명성</a:t>
            </a:r>
            <a:endParaRPr lang="en-US" altLang="ko-KR" sz="1800" dirty="0" smtClean="0">
              <a:latin typeface="Trebuchet MS" panose="020B0603020202020204" pitchFamily="34" charset="0"/>
            </a:endParaRPr>
          </a:p>
          <a:p>
            <a:pPr marL="1409700" lvl="2" indent="-514350">
              <a:spcBef>
                <a:spcPct val="0"/>
              </a:spcBef>
              <a:spcAft>
                <a:spcPts val="600"/>
              </a:spcAft>
              <a:buClr>
                <a:srgbClr val="002060"/>
              </a:buClr>
            </a:pPr>
            <a:r>
              <a:rPr lang="ko-KR" altLang="en-US" sz="1600" dirty="0" smtClean="0">
                <a:latin typeface="Trebuchet MS" panose="020B0603020202020204" pitchFamily="34" charset="0"/>
              </a:rPr>
              <a:t>정도진</a:t>
            </a:r>
            <a:r>
              <a:rPr lang="en-US" altLang="ko-KR" sz="1600" dirty="0" smtClean="0">
                <a:latin typeface="Trebuchet MS" panose="020B0603020202020204" pitchFamily="34" charset="0"/>
              </a:rPr>
              <a:t>-</a:t>
            </a:r>
            <a:r>
              <a:rPr lang="ko-KR" altLang="en-US" sz="1600" dirty="0" err="1" smtClean="0">
                <a:latin typeface="Trebuchet MS" panose="020B0603020202020204" pitchFamily="34" charset="0"/>
              </a:rPr>
              <a:t>백원선</a:t>
            </a:r>
            <a:r>
              <a:rPr lang="en-US" altLang="ko-KR" sz="1600" dirty="0" smtClean="0">
                <a:latin typeface="Trebuchet MS" panose="020B0603020202020204" pitchFamily="34" charset="0"/>
              </a:rPr>
              <a:t>(2016)</a:t>
            </a:r>
            <a:r>
              <a:rPr lang="ko-KR" altLang="en-US" sz="1600" dirty="0" smtClean="0">
                <a:latin typeface="Trebuchet MS" panose="020B0603020202020204" pitchFamily="34" charset="0"/>
              </a:rPr>
              <a:t>의 설문 조사 결과</a:t>
            </a:r>
            <a:r>
              <a:rPr lang="en-US" altLang="ko-KR" sz="1600" dirty="0" smtClean="0">
                <a:latin typeface="Trebuchet MS" panose="020B0603020202020204" pitchFamily="34" charset="0"/>
              </a:rPr>
              <a:t>, </a:t>
            </a:r>
            <a:r>
              <a:rPr lang="ko-KR" altLang="en-US" sz="1600" dirty="0" smtClean="0">
                <a:latin typeface="Trebuchet MS" panose="020B0603020202020204" pitchFamily="34" charset="0"/>
              </a:rPr>
              <a:t>애초에 시장참여자들은 이러한 효과를 기대하지도 않았고</a:t>
            </a:r>
            <a:r>
              <a:rPr lang="en-US" altLang="ko-KR" sz="1600" dirty="0" smtClean="0">
                <a:latin typeface="Trebuchet MS" panose="020B0603020202020204" pitchFamily="34" charset="0"/>
              </a:rPr>
              <a:t>, </a:t>
            </a:r>
            <a:r>
              <a:rPr lang="ko-KR" altLang="en-US" sz="1600" dirty="0" smtClean="0">
                <a:latin typeface="Trebuchet MS" panose="020B0603020202020204" pitchFamily="34" charset="0"/>
              </a:rPr>
              <a:t>오직 규제당국과 기준제정기구만 이러한 효과를 기대</a:t>
            </a:r>
            <a:endParaRPr lang="en-US" altLang="ja-JP" sz="1600" dirty="0" smtClean="0">
              <a:latin typeface="Trebuchet MS" panose="020B0603020202020204" pitchFamily="34" charset="0"/>
              <a:cs typeface="Arial" panose="020B0604020202020204" pitchFamily="34" charset="0"/>
            </a:endParaRPr>
          </a:p>
          <a:p>
            <a:pPr marL="1009650" lvl="1" indent="-514350">
              <a:spcBef>
                <a:spcPct val="0"/>
              </a:spcBef>
              <a:spcAft>
                <a:spcPts val="600"/>
              </a:spcAft>
              <a:buClr>
                <a:srgbClr val="002060"/>
              </a:buClr>
            </a:pPr>
            <a:r>
              <a:rPr lang="ko-KR" altLang="en-US" sz="1800" dirty="0" smtClean="0">
                <a:latin typeface="Trebuchet MS" panose="020B0603020202020204" pitchFamily="34" charset="0"/>
              </a:rPr>
              <a:t>회계투명성은 회계기준 이외에도 기업의 내부통제제도를 포함한 기업지배구조 및 회계감사</a:t>
            </a:r>
            <a:r>
              <a:rPr lang="en-US" altLang="ko-KR" sz="1800" dirty="0" smtClean="0">
                <a:latin typeface="Trebuchet MS" panose="020B0603020202020204" pitchFamily="34" charset="0"/>
              </a:rPr>
              <a:t>, </a:t>
            </a:r>
            <a:r>
              <a:rPr lang="ko-KR" altLang="en-US" sz="1800" dirty="0" smtClean="0">
                <a:latin typeface="Trebuchet MS" panose="020B0603020202020204" pitchFamily="34" charset="0"/>
              </a:rPr>
              <a:t>감독 등의 집행강도 등에 의해 종합적으로 결정</a:t>
            </a:r>
            <a:endParaRPr lang="en-US" altLang="ja-JP" sz="1800" dirty="0" smtClean="0"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759073671"/>
              </p:ext>
            </p:extLst>
          </p:nvPr>
        </p:nvGraphicFramePr>
        <p:xfrm>
          <a:off x="1208584" y="3992358"/>
          <a:ext cx="7350126" cy="2505206"/>
        </p:xfrm>
        <a:graphic>
          <a:graphicData uri="http://schemas.openxmlformats.org/drawingml/2006/table">
            <a:tbl>
              <a:tblPr/>
              <a:tblGrid>
                <a:gridCol w="194757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80085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80085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80085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969158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6690" algn="l"/>
                          <a:tab pos="377190" algn="l"/>
                          <a:tab pos="568960" algn="l"/>
                        </a:tabLst>
                      </a:pPr>
                      <a:r>
                        <a:rPr lang="en-US" sz="1200" b="1" kern="0" spc="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휴먼명조"/>
                        </a:rPr>
                        <a:t>The case of Korea</a:t>
                      </a:r>
                      <a:endParaRPr lang="en-US" sz="1200" b="1" kern="0" spc="0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8320" marR="68320" marT="45695" marB="45695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6690" algn="l"/>
                          <a:tab pos="377190" algn="l"/>
                          <a:tab pos="568960" algn="l"/>
                        </a:tabLst>
                      </a:pPr>
                      <a:r>
                        <a:rPr lang="en-US" sz="1200" b="1" kern="0" spc="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휴먼명조"/>
                        </a:rPr>
                        <a:t>2002-2004 Score </a:t>
                      </a:r>
                      <a:endParaRPr lang="en-US" sz="1200" b="1" kern="0" spc="0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6690" algn="l"/>
                          <a:tab pos="377190" algn="l"/>
                          <a:tab pos="568960" algn="l"/>
                        </a:tabLst>
                      </a:pPr>
                      <a:r>
                        <a:rPr lang="en-US" sz="1200" b="1" kern="0" spc="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휴먼명조"/>
                        </a:rPr>
                        <a:t>(The best score)</a:t>
                      </a:r>
                      <a:endParaRPr lang="en-US" sz="1200" b="1" kern="0" spc="0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6690" algn="l"/>
                          <a:tab pos="377190" algn="l"/>
                          <a:tab pos="568960" algn="l"/>
                        </a:tabLst>
                      </a:pPr>
                      <a:r>
                        <a:rPr lang="en-US" sz="1200" b="1" kern="0" spc="-6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휴먼명조"/>
                        </a:rPr>
                        <a:t>Rank/#of countries</a:t>
                      </a:r>
                      <a:endParaRPr lang="en-US" sz="1200" b="1" kern="0" spc="-60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8320" marR="68320" marT="45695" marB="45695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6690" algn="l"/>
                          <a:tab pos="377190" algn="l"/>
                          <a:tab pos="568960" algn="l"/>
                        </a:tabLst>
                      </a:pPr>
                      <a:r>
                        <a:rPr lang="en-US" sz="1200" b="1" kern="0" spc="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휴먼명조"/>
                        </a:rPr>
                        <a:t>2005-2007 Score</a:t>
                      </a:r>
                      <a:endParaRPr lang="en-US" sz="1200" b="1" kern="0" spc="0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6690" algn="l"/>
                          <a:tab pos="377190" algn="l"/>
                          <a:tab pos="568960" algn="l"/>
                        </a:tabLst>
                      </a:pPr>
                      <a:r>
                        <a:rPr lang="en-US" sz="1200" b="1" kern="0" spc="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휴먼명조"/>
                        </a:rPr>
                        <a:t>(The best score)</a:t>
                      </a:r>
                      <a:endParaRPr lang="en-US" sz="1200" b="1" kern="0" spc="0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6690" algn="l"/>
                          <a:tab pos="377190" algn="l"/>
                          <a:tab pos="568960" algn="l"/>
                        </a:tabLst>
                      </a:pPr>
                      <a:r>
                        <a:rPr lang="en-US" sz="1200" b="1" kern="0" spc="-6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휴먼명조"/>
                        </a:rPr>
                        <a:t>Rank/#of countries</a:t>
                      </a:r>
                      <a:endParaRPr lang="en-US" sz="1200" b="1" kern="0" spc="-60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8320" marR="68320" marT="45695" marB="45695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6690" algn="l"/>
                          <a:tab pos="377190" algn="l"/>
                          <a:tab pos="568960" algn="l"/>
                        </a:tabLst>
                      </a:pPr>
                      <a:r>
                        <a:rPr lang="en-US" sz="1200" b="1" kern="0" spc="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휴먼명조"/>
                        </a:rPr>
                        <a:t>2008-2011 Score</a:t>
                      </a:r>
                      <a:endParaRPr lang="en-US" sz="1200" b="1" kern="0" spc="0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6690" algn="l"/>
                          <a:tab pos="377190" algn="l"/>
                          <a:tab pos="568960" algn="l"/>
                        </a:tabLst>
                      </a:pPr>
                      <a:r>
                        <a:rPr lang="en-US" sz="1200" b="1" kern="0" spc="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휴먼명조"/>
                        </a:rPr>
                        <a:t>(The best score)</a:t>
                      </a:r>
                      <a:endParaRPr lang="en-US" sz="1200" b="1" kern="0" spc="0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6690" algn="l"/>
                          <a:tab pos="377190" algn="l"/>
                          <a:tab pos="568960" algn="l"/>
                        </a:tabLst>
                      </a:pPr>
                      <a:r>
                        <a:rPr lang="en-US" sz="1200" b="1" kern="0" spc="-6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휴먼명조"/>
                        </a:rPr>
                        <a:t>Rank/#of countries</a:t>
                      </a:r>
                      <a:endParaRPr lang="en-US" sz="1200" b="1" kern="0" spc="-60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8320" marR="68320" marT="45695" marB="45695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83979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6690" algn="l"/>
                          <a:tab pos="377190" algn="l"/>
                          <a:tab pos="568960" algn="l"/>
                        </a:tabLst>
                      </a:pPr>
                      <a:r>
                        <a:rPr lang="en-US" sz="1200" b="1" kern="0" spc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휴먼명조"/>
                        </a:rPr>
                        <a:t>Audit Power Score</a:t>
                      </a:r>
                      <a:endParaRPr lang="en-US" sz="1200" b="1" kern="0" spc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8320" marR="68320" marT="45695" marB="45695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6690" algn="l"/>
                          <a:tab pos="377190" algn="l"/>
                          <a:tab pos="568960" algn="l"/>
                        </a:tabLst>
                      </a:pPr>
                      <a:r>
                        <a:rPr lang="en-US" sz="1200" b="1" kern="0" spc="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휴먼명조"/>
                        </a:rPr>
                        <a:t>4(18)</a:t>
                      </a:r>
                      <a:endParaRPr lang="en-US" sz="1200" b="1" kern="0" spc="0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8320" marR="68320" marT="45695" marB="45695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6690" algn="l"/>
                          <a:tab pos="377190" algn="l"/>
                          <a:tab pos="568960" algn="l"/>
                        </a:tabLst>
                      </a:pPr>
                      <a:r>
                        <a:rPr lang="en-US" sz="1200" b="1" kern="0" spc="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휴먼명조"/>
                        </a:rPr>
                        <a:t>14(32)</a:t>
                      </a:r>
                      <a:endParaRPr lang="en-US" sz="1200" b="1" kern="0" spc="0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8320" marR="68320" marT="45695" marB="45695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6690" algn="l"/>
                          <a:tab pos="377190" algn="l"/>
                          <a:tab pos="568960" algn="l"/>
                        </a:tabLst>
                      </a:pPr>
                      <a:r>
                        <a:rPr lang="en-US" sz="1200" b="1" kern="0" spc="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휴먼명조"/>
                        </a:rPr>
                        <a:t>18(32)</a:t>
                      </a:r>
                      <a:endParaRPr lang="en-US" sz="1200" b="1" kern="0" spc="0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8320" marR="68320" marT="45695" marB="45695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83979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6690" algn="l"/>
                          <a:tab pos="377190" algn="l"/>
                          <a:tab pos="568960" algn="l"/>
                        </a:tabLst>
                      </a:pPr>
                      <a:r>
                        <a:rPr lang="en-US" sz="1200" b="1" kern="0" spc="-1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휴먼명조"/>
                        </a:rPr>
                        <a:t>Audit Power Ranking</a:t>
                      </a:r>
                      <a:endParaRPr lang="en-US" sz="1200" b="1" kern="0" spc="-10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8320" marR="68320" marT="45695" marB="45695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6690" algn="l"/>
                          <a:tab pos="377190" algn="l"/>
                          <a:tab pos="568960" algn="l"/>
                        </a:tabLst>
                      </a:pPr>
                      <a:r>
                        <a:rPr lang="en-US" sz="1200" b="1" kern="0" spc="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휴먼명조"/>
                        </a:rPr>
                        <a:t>44/51</a:t>
                      </a:r>
                      <a:endParaRPr lang="en-US" sz="1200" b="1" kern="0" spc="0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8320" marR="68320" marT="45695" marB="45695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6690" algn="l"/>
                          <a:tab pos="377190" algn="l"/>
                          <a:tab pos="568960" algn="l"/>
                        </a:tabLst>
                      </a:pPr>
                      <a:r>
                        <a:rPr lang="en-US" sz="1200" b="1" kern="0" spc="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휴먼명조"/>
                        </a:rPr>
                        <a:t>28/51</a:t>
                      </a:r>
                      <a:endParaRPr lang="en-US" sz="1200" b="1" kern="0" spc="0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8320" marR="68320" marT="45695" marB="45695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6690" algn="l"/>
                          <a:tab pos="377190" algn="l"/>
                          <a:tab pos="568960" algn="l"/>
                        </a:tabLst>
                      </a:pPr>
                      <a:r>
                        <a:rPr lang="en-US" sz="1200" b="1" kern="0" spc="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휴먼명조"/>
                        </a:rPr>
                        <a:t>28/51</a:t>
                      </a:r>
                      <a:endParaRPr lang="en-US" sz="1200" b="1" kern="0" spc="0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8320" marR="68320" marT="45695" marB="45695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83979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6690" algn="l"/>
                          <a:tab pos="377190" algn="l"/>
                          <a:tab pos="568960" algn="l"/>
                        </a:tabLst>
                      </a:pPr>
                      <a:r>
                        <a:rPr lang="en-US" sz="1200" b="1" kern="0" spc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휴먼명조"/>
                        </a:rPr>
                        <a:t>Enforcement Score</a:t>
                      </a:r>
                      <a:endParaRPr lang="en-US" sz="1200" b="1" kern="0" spc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8320" marR="68320" marT="45695" marB="45695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6690" algn="l"/>
                          <a:tab pos="377190" algn="l"/>
                          <a:tab pos="568960" algn="l"/>
                        </a:tabLst>
                      </a:pPr>
                      <a:r>
                        <a:rPr lang="en-US" sz="1200" b="1" kern="0" spc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휴먼명조"/>
                        </a:rPr>
                        <a:t>12(40)</a:t>
                      </a:r>
                      <a:endParaRPr lang="en-US" sz="1200" b="1" kern="0" spc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8320" marR="68320" marT="45695" marB="45695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6690" algn="l"/>
                          <a:tab pos="377190" algn="l"/>
                          <a:tab pos="568960" algn="l"/>
                        </a:tabLst>
                      </a:pPr>
                      <a:r>
                        <a:rPr lang="en-US" sz="1200" b="1" kern="0" spc="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휴먼명조"/>
                        </a:rPr>
                        <a:t>24(54)</a:t>
                      </a:r>
                      <a:endParaRPr lang="en-US" sz="1200" b="1" kern="0" spc="0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8320" marR="68320" marT="45695" marB="45695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6690" algn="l"/>
                          <a:tab pos="377190" algn="l"/>
                          <a:tab pos="568960" algn="l"/>
                        </a:tabLst>
                      </a:pPr>
                      <a:r>
                        <a:rPr lang="en-US" sz="1200" b="1" kern="0" spc="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휴먼명조"/>
                        </a:rPr>
                        <a:t>28(56)</a:t>
                      </a:r>
                      <a:endParaRPr lang="en-US" sz="1200" b="1" kern="0" spc="0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8320" marR="68320" marT="45695" marB="45695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83979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6690" algn="l"/>
                          <a:tab pos="377190" algn="l"/>
                          <a:tab pos="568960" algn="l"/>
                        </a:tabLst>
                      </a:pPr>
                      <a:r>
                        <a:rPr lang="en-US" sz="1200" b="1" kern="0" spc="-7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휴먼명조"/>
                        </a:rPr>
                        <a:t>Enforcement Ranking</a:t>
                      </a:r>
                      <a:endParaRPr lang="en-US" sz="1200" b="1" kern="0" spc="-7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8320" marR="68320" marT="45695" marB="45695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6690" algn="l"/>
                          <a:tab pos="377190" algn="l"/>
                          <a:tab pos="568960" algn="l"/>
                        </a:tabLst>
                      </a:pPr>
                      <a:r>
                        <a:rPr lang="en-US" sz="1200" b="1" kern="0" spc="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휴먼명조"/>
                        </a:rPr>
                        <a:t>38/51</a:t>
                      </a:r>
                      <a:endParaRPr lang="en-US" sz="1200" b="1" kern="0" spc="0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8320" marR="68320" marT="45695" marB="45695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6690" algn="l"/>
                          <a:tab pos="377190" algn="l"/>
                          <a:tab pos="568960" algn="l"/>
                        </a:tabLst>
                      </a:pPr>
                      <a:r>
                        <a:rPr lang="en-US" sz="1200" b="1" kern="0" spc="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휴먼명조"/>
                        </a:rPr>
                        <a:t>30/51</a:t>
                      </a:r>
                      <a:endParaRPr lang="en-US" sz="1200" b="1" kern="0" spc="0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8320" marR="68320" marT="45695" marB="45695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6690" algn="l"/>
                          <a:tab pos="377190" algn="l"/>
                          <a:tab pos="568960" algn="l"/>
                        </a:tabLst>
                      </a:pPr>
                      <a:r>
                        <a:rPr lang="en-US" sz="1200" b="1" kern="0" spc="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휴먼명조"/>
                        </a:rPr>
                        <a:t>28/51</a:t>
                      </a:r>
                      <a:endParaRPr lang="en-US" sz="1200" b="1" kern="0" spc="0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8320" marR="68320" marT="45695" marB="45695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6306328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36476" y="123758"/>
            <a:ext cx="63774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Ⅳ. </a:t>
            </a:r>
            <a:r>
              <a:rPr lang="ko-KR" altLang="en-US" sz="28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기대와 우려에 대한 평가 </a:t>
            </a:r>
            <a:r>
              <a:rPr lang="en-US" altLang="ko-KR" sz="28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(Answers)</a:t>
            </a:r>
            <a:endParaRPr lang="en-US" altLang="ko-KR" sz="2800" b="1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+mn-ea"/>
            </a:endParaRPr>
          </a:p>
        </p:txBody>
      </p:sp>
      <p:sp>
        <p:nvSpPr>
          <p:cNvPr id="12" name="슬라이드 번호 개체 틀 5"/>
          <p:cNvSpPr txBox="1">
            <a:spLocks/>
          </p:cNvSpPr>
          <p:nvPr/>
        </p:nvSpPr>
        <p:spPr>
          <a:xfrm>
            <a:off x="4687231" y="6512089"/>
            <a:ext cx="531538" cy="260648"/>
          </a:xfrm>
          <a:prstGeom prst="rect">
            <a:avLst/>
          </a:prstGeom>
        </p:spPr>
        <p:txBody>
          <a:bodyPr vert="horz" lIns="91383" tIns="45692" rIns="91383" bIns="45692" rtlCol="0" anchor="ctr"/>
          <a:lstStyle>
            <a:defPPr>
              <a:defRPr lang="ko-KR"/>
            </a:defPPr>
            <a:lvl1pPr marL="0" algn="r" defTabSz="914400" rtl="0" eaLnBrk="1" latinLnBrk="1" hangingPunct="1">
              <a:defRPr sz="1200" b="1" kern="1200">
                <a:gradFill>
                  <a:gsLst>
                    <a:gs pos="18333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tx1">
                        <a:lumMod val="50000"/>
                        <a:lumOff val="50000"/>
                      </a:schemeClr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8E23911-D0FE-4AD4-B579-316E8E4737A1}" type="slidenum">
              <a:rPr lang="ko-KR" altLang="en-US" sz="1100" b="0">
                <a:gradFill>
                  <a:gsLst>
                    <a:gs pos="2083">
                      <a:schemeClr val="tx1">
                        <a:lumMod val="75000"/>
                        <a:lumOff val="25000"/>
                      </a:schemeClr>
                    </a:gs>
                    <a:gs pos="67000">
                      <a:schemeClr val="tx1">
                        <a:lumMod val="75000"/>
                        <a:lumOff val="25000"/>
                      </a:schemeClr>
                    </a:gs>
                  </a:gsLst>
                  <a:lin ang="5400000" scaled="0"/>
                </a:gradFill>
                <a:cs typeface="Arial" pitchFamily="34" charset="0"/>
              </a:rPr>
              <a:pPr algn="ctr"/>
              <a:t>34</a:t>
            </a:fld>
            <a:endParaRPr lang="ko-KR" altLang="en-US" sz="1100" b="0" dirty="0">
              <a:gradFill>
                <a:gsLst>
                  <a:gs pos="2083">
                    <a:schemeClr val="tx1">
                      <a:lumMod val="75000"/>
                      <a:lumOff val="25000"/>
                    </a:schemeClr>
                  </a:gs>
                  <a:gs pos="67000">
                    <a:schemeClr val="tx1">
                      <a:lumMod val="75000"/>
                      <a:lumOff val="25000"/>
                    </a:schemeClr>
                  </a:gs>
                </a:gsLst>
                <a:lin ang="5400000" scaled="0"/>
              </a:gradFill>
              <a:cs typeface="Arial" pitchFamily="34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325251" y="1124792"/>
            <a:ext cx="8912225" cy="432000"/>
          </a:xfrm>
          <a:prstGeom prst="rect">
            <a:avLst/>
          </a:prstGeom>
        </p:spPr>
        <p:txBody>
          <a:bodyPr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◈ </a:t>
            </a:r>
            <a:r>
              <a:rPr lang="ko-KR" altLang="en-US" sz="2400" b="1" dirty="0" smtClean="0">
                <a:latin typeface="Trebuchet MS" panose="020B0603020202020204" pitchFamily="34" charset="0"/>
                <a:cs typeface="Arial" panose="020B0604020202020204" pitchFamily="34" charset="0"/>
              </a:rPr>
              <a:t>기타 보고된 </a:t>
            </a:r>
            <a:r>
              <a:rPr lang="en-US" altLang="ko-KR" sz="2400" b="1" dirty="0" smtClean="0">
                <a:latin typeface="Trebuchet MS" panose="020B0603020202020204" pitchFamily="34" charset="0"/>
                <a:cs typeface="Arial" panose="020B0604020202020204" pitchFamily="34" charset="0"/>
              </a:rPr>
              <a:t>IFRS </a:t>
            </a:r>
            <a:r>
              <a:rPr lang="ko-KR" altLang="en-US" sz="2400" b="1" dirty="0" smtClean="0">
                <a:latin typeface="Trebuchet MS" panose="020B0603020202020204" pitchFamily="34" charset="0"/>
                <a:cs typeface="Arial" panose="020B0604020202020204" pitchFamily="34" charset="0"/>
              </a:rPr>
              <a:t>도입의 </a:t>
            </a:r>
            <a:r>
              <a:rPr lang="ko-KR" altLang="en-US" sz="2400" b="1" dirty="0" err="1" smtClean="0">
                <a:latin typeface="Trebuchet MS" panose="020B0603020202020204" pitchFamily="34" charset="0"/>
                <a:cs typeface="Arial" panose="020B0604020202020204" pitchFamily="34" charset="0"/>
              </a:rPr>
              <a:t>효익</a:t>
            </a:r>
            <a:endParaRPr lang="en-US" altLang="ja-JP" sz="2400" b="1" dirty="0" smtClean="0"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21580" y="1792622"/>
            <a:ext cx="8923908" cy="437268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514350">
              <a:spcBef>
                <a:spcPct val="0"/>
              </a:spcBef>
              <a:spcAft>
                <a:spcPts val="600"/>
              </a:spcAft>
              <a:buClr>
                <a:srgbClr val="002060"/>
              </a:buClr>
            </a:pPr>
            <a:r>
              <a:rPr lang="ko-KR" altLang="en-US" sz="2200" smtClean="0">
                <a:latin typeface="Trebuchet MS" panose="020B0603020202020204" pitchFamily="34" charset="0"/>
                <a:cs typeface="Arial" panose="020B0604020202020204" pitchFamily="34" charset="0"/>
              </a:rPr>
              <a:t>해외 사업이 활발한 기업들의 경우 </a:t>
            </a:r>
            <a:r>
              <a:rPr lang="en-US" altLang="ko-KR" sz="2200" smtClean="0">
                <a:latin typeface="Trebuchet MS" panose="020B0603020202020204" pitchFamily="34" charset="0"/>
                <a:cs typeface="Arial" panose="020B0604020202020204" pitchFamily="34" charset="0"/>
              </a:rPr>
              <a:t>IFRS </a:t>
            </a:r>
            <a:r>
              <a:rPr lang="ko-KR" altLang="en-US" sz="2200" smtClean="0">
                <a:latin typeface="Trebuchet MS" panose="020B0603020202020204" pitchFamily="34" charset="0"/>
                <a:cs typeface="Arial" panose="020B0604020202020204" pitchFamily="34" charset="0"/>
              </a:rPr>
              <a:t>도입으로 주재무제표화 된 연결재무제표를 활용함으로써 종속회사 관리 및 해외진출 관련 비용</a:t>
            </a:r>
            <a:r>
              <a:rPr lang="en-US" altLang="ko-KR" sz="2200" smtClean="0">
                <a:latin typeface="Trebuchet MS" panose="020B0603020202020204" pitchFamily="34" charset="0"/>
                <a:cs typeface="Arial" panose="020B0604020202020204" pitchFamily="34" charset="0"/>
              </a:rPr>
              <a:t>(</a:t>
            </a:r>
            <a:r>
              <a:rPr lang="ko-KR" altLang="en-US" sz="2200" smtClean="0">
                <a:latin typeface="Trebuchet MS" panose="020B0603020202020204" pitchFamily="34" charset="0"/>
                <a:cs typeface="Arial" panose="020B0604020202020204" pitchFamily="34" charset="0"/>
              </a:rPr>
              <a:t>재무제표 이중 작성</a:t>
            </a:r>
            <a:r>
              <a:rPr lang="en-US" altLang="ko-KR" sz="2200" smtClean="0">
                <a:latin typeface="Trebuchet MS" panose="020B0603020202020204" pitchFamily="34" charset="0"/>
                <a:cs typeface="Arial" panose="020B0604020202020204" pitchFamily="34" charset="0"/>
              </a:rPr>
              <a:t>, </a:t>
            </a:r>
            <a:r>
              <a:rPr lang="ko-KR" altLang="en-US" sz="2200" smtClean="0">
                <a:latin typeface="Trebuchet MS" panose="020B0603020202020204" pitchFamily="34" charset="0"/>
                <a:cs typeface="Arial" panose="020B0604020202020204" pitchFamily="34" charset="0"/>
              </a:rPr>
              <a:t>해외 계약 등</a:t>
            </a:r>
            <a:r>
              <a:rPr lang="en-US" altLang="ko-KR" sz="2200" smtClean="0">
                <a:latin typeface="Trebuchet MS" panose="020B0603020202020204" pitchFamily="34" charset="0"/>
                <a:cs typeface="Arial" panose="020B0604020202020204" pitchFamily="34" charset="0"/>
              </a:rPr>
              <a:t>)</a:t>
            </a:r>
            <a:r>
              <a:rPr lang="ko-KR" altLang="en-US" sz="2200" smtClean="0">
                <a:latin typeface="Trebuchet MS" panose="020B0603020202020204" pitchFamily="34" charset="0"/>
                <a:cs typeface="Arial" panose="020B0604020202020204" pitchFamily="34" charset="0"/>
              </a:rPr>
              <a:t>등이 감소했음</a:t>
            </a:r>
            <a:endParaRPr lang="en-US" altLang="ko-KR" sz="2200" smtClean="0">
              <a:latin typeface="Trebuchet MS" panose="020B0603020202020204" pitchFamily="34" charset="0"/>
              <a:cs typeface="Arial" panose="020B0604020202020204" pitchFamily="34" charset="0"/>
            </a:endParaRPr>
          </a:p>
          <a:p>
            <a:pPr marL="609600" indent="-514350">
              <a:spcBef>
                <a:spcPct val="0"/>
              </a:spcBef>
              <a:spcAft>
                <a:spcPts val="600"/>
              </a:spcAft>
              <a:buClr>
                <a:srgbClr val="002060"/>
              </a:buClr>
            </a:pPr>
            <a:r>
              <a:rPr lang="ko-KR" altLang="en-US" sz="2200" smtClean="0">
                <a:latin typeface="Trebuchet MS" panose="020B0603020202020204" pitchFamily="34" charset="0"/>
                <a:cs typeface="Arial" panose="020B0604020202020204" pitchFamily="34" charset="0"/>
              </a:rPr>
              <a:t>해외에 적극적으로 진출하려는 기업의 경우</a:t>
            </a:r>
            <a:r>
              <a:rPr lang="en-US" altLang="ko-KR" sz="2200" smtClean="0">
                <a:latin typeface="Trebuchet MS" panose="020B0603020202020204" pitchFamily="34" charset="0"/>
                <a:cs typeface="Arial" panose="020B0604020202020204" pitchFamily="34" charset="0"/>
              </a:rPr>
              <a:t>, </a:t>
            </a:r>
            <a:r>
              <a:rPr lang="ko-KR" altLang="en-US" sz="2200" smtClean="0">
                <a:latin typeface="Trebuchet MS" panose="020B0603020202020204" pitchFamily="34" charset="0"/>
                <a:cs typeface="Arial" panose="020B0604020202020204" pitchFamily="34" charset="0"/>
              </a:rPr>
              <a:t>인수합병후보 대상기업 선정 과정에서 쉽게 회사의 내용을 이해할 수 있게 되고</a:t>
            </a:r>
            <a:r>
              <a:rPr lang="en-US" altLang="ko-KR" sz="2200" smtClean="0">
                <a:latin typeface="Trebuchet MS" panose="020B0603020202020204" pitchFamily="34" charset="0"/>
                <a:cs typeface="Arial" panose="020B0604020202020204" pitchFamily="34" charset="0"/>
              </a:rPr>
              <a:t>, </a:t>
            </a:r>
            <a:r>
              <a:rPr lang="ko-KR" altLang="en-US" sz="2200" smtClean="0">
                <a:latin typeface="Trebuchet MS" panose="020B0603020202020204" pitchFamily="34" charset="0"/>
                <a:cs typeface="Arial" panose="020B0604020202020204" pitchFamily="34" charset="0"/>
              </a:rPr>
              <a:t>해외기업 인수 시 연결재무제표에 미치는 영향을 고려함에 따라 </a:t>
            </a:r>
            <a:r>
              <a:rPr lang="en-US" altLang="ko-KR" sz="2200" smtClean="0">
                <a:latin typeface="Trebuchet MS" panose="020B0603020202020204" pitchFamily="34" charset="0"/>
                <a:cs typeface="Arial" panose="020B0604020202020204" pitchFamily="34" charset="0"/>
              </a:rPr>
              <a:t>IFRS </a:t>
            </a:r>
            <a:r>
              <a:rPr lang="ko-KR" altLang="en-US" sz="2200" smtClean="0">
                <a:latin typeface="Trebuchet MS" panose="020B0603020202020204" pitchFamily="34" charset="0"/>
                <a:cs typeface="Arial" panose="020B0604020202020204" pitchFamily="34" charset="0"/>
              </a:rPr>
              <a:t>도입이 고평가 인수를 막는 안전장치 역할</a:t>
            </a:r>
            <a:endParaRPr lang="en-US" altLang="ko-KR" sz="2200" smtClean="0">
              <a:latin typeface="Trebuchet MS" panose="020B0603020202020204" pitchFamily="34" charset="0"/>
              <a:cs typeface="Arial" panose="020B0604020202020204" pitchFamily="34" charset="0"/>
            </a:endParaRPr>
          </a:p>
          <a:p>
            <a:pPr marL="609600" indent="-514350">
              <a:spcBef>
                <a:spcPct val="0"/>
              </a:spcBef>
              <a:spcAft>
                <a:spcPts val="600"/>
              </a:spcAft>
              <a:buClr>
                <a:srgbClr val="002060"/>
              </a:buClr>
            </a:pPr>
            <a:r>
              <a:rPr lang="ko-KR" altLang="en-US" sz="2200" smtClean="0">
                <a:latin typeface="Trebuchet MS" panose="020B0603020202020204" pitchFamily="34" charset="0"/>
                <a:cs typeface="Arial" panose="020B0604020202020204" pitchFamily="34" charset="0"/>
              </a:rPr>
              <a:t>회계 및 </a:t>
            </a:r>
            <a:r>
              <a:rPr lang="en-US" altLang="ko-KR" sz="2200" smtClean="0">
                <a:latin typeface="Trebuchet MS" panose="020B0603020202020204" pitchFamily="34" charset="0"/>
                <a:cs typeface="Arial" panose="020B0604020202020204" pitchFamily="34" charset="0"/>
              </a:rPr>
              <a:t>IT</a:t>
            </a:r>
            <a:r>
              <a:rPr lang="ko-KR" altLang="en-US" sz="2200" smtClean="0">
                <a:latin typeface="Trebuchet MS" panose="020B0603020202020204" pitchFamily="34" charset="0"/>
                <a:cs typeface="Arial" panose="020B0604020202020204" pitchFamily="34" charset="0"/>
              </a:rPr>
              <a:t>시스템에 대한 투자와 인력 증강 및 고급화 과정에서 많은 수의 회계사들이 기업으로 전직하여 기업의 회계 역량을 강화</a:t>
            </a:r>
            <a:endParaRPr lang="en-US" altLang="ja-JP" sz="2200" smtClean="0">
              <a:latin typeface="Trebuchet MS" panose="020B0603020202020204" pitchFamily="34" charset="0"/>
              <a:ea typeface="맑은 고딕" panose="020B0503020000020004" pitchFamily="50" charset="-127"/>
              <a:cs typeface="Arial" panose="020B0604020202020204" pitchFamily="34" charset="0"/>
            </a:endParaRPr>
          </a:p>
          <a:p>
            <a:pPr marL="609600" indent="-514350">
              <a:spcBef>
                <a:spcPct val="0"/>
              </a:spcBef>
              <a:spcAft>
                <a:spcPts val="600"/>
              </a:spcAft>
              <a:buClr>
                <a:srgbClr val="002060"/>
              </a:buClr>
            </a:pPr>
            <a:r>
              <a:rPr lang="ko-KR" altLang="en-US" sz="2200" smtClean="0">
                <a:latin typeface="Trebuchet MS" panose="020B0603020202020204" pitchFamily="34" charset="0"/>
                <a:cs typeface="Arial" panose="020B0604020202020204" pitchFamily="34" charset="0"/>
              </a:rPr>
              <a:t>한국에 특정된 효과들로</a:t>
            </a:r>
            <a:r>
              <a:rPr lang="en-US" altLang="ko-KR" sz="2200" smtClean="0">
                <a:latin typeface="Trebuchet MS" panose="020B0603020202020204" pitchFamily="34" charset="0"/>
                <a:cs typeface="Arial" panose="020B0604020202020204" pitchFamily="34" charset="0"/>
              </a:rPr>
              <a:t>, </a:t>
            </a:r>
            <a:r>
              <a:rPr lang="ko-KR" altLang="en-US" sz="2200" smtClean="0">
                <a:latin typeface="Trebuchet MS" panose="020B0603020202020204" pitchFamily="34" charset="0"/>
                <a:cs typeface="Arial" panose="020B0604020202020204" pitchFamily="34" charset="0"/>
              </a:rPr>
              <a:t>비상장 기업의 </a:t>
            </a:r>
            <a:r>
              <a:rPr lang="en-US" altLang="ko-KR" sz="2200" smtClean="0">
                <a:latin typeface="Trebuchet MS" panose="020B0603020202020204" pitchFamily="34" charset="0"/>
                <a:cs typeface="Arial" panose="020B0604020202020204" pitchFamily="34" charset="0"/>
              </a:rPr>
              <a:t>IFRS </a:t>
            </a:r>
            <a:r>
              <a:rPr lang="ko-KR" altLang="en-US" sz="2200" smtClean="0">
                <a:latin typeface="Trebuchet MS" panose="020B0603020202020204" pitchFamily="34" charset="0"/>
                <a:cs typeface="Arial" panose="020B0604020202020204" pitchFamily="34" charset="0"/>
              </a:rPr>
              <a:t>자발적 선택 및 공공부분의 </a:t>
            </a:r>
            <a:r>
              <a:rPr lang="en-US" altLang="ko-KR" sz="2200" smtClean="0">
                <a:latin typeface="Trebuchet MS" panose="020B0603020202020204" pitchFamily="34" charset="0"/>
                <a:cs typeface="Arial" panose="020B0604020202020204" pitchFamily="34" charset="0"/>
              </a:rPr>
              <a:t>IFRS </a:t>
            </a:r>
            <a:r>
              <a:rPr lang="ko-KR" altLang="en-US" sz="2200" smtClean="0">
                <a:latin typeface="Trebuchet MS" panose="020B0603020202020204" pitchFamily="34" charset="0"/>
                <a:cs typeface="Arial" panose="020B0604020202020204" pitchFamily="34" charset="0"/>
              </a:rPr>
              <a:t>적용 확대</a:t>
            </a:r>
            <a:r>
              <a:rPr lang="en-US" altLang="ko-KR" sz="2200" smtClean="0">
                <a:latin typeface="Trebuchet MS" panose="020B0603020202020204" pitchFamily="34" charset="0"/>
                <a:cs typeface="Arial" panose="020B0604020202020204" pitchFamily="34" charset="0"/>
              </a:rPr>
              <a:t>, </a:t>
            </a:r>
            <a:r>
              <a:rPr lang="ko-KR" altLang="en-US" sz="2200" smtClean="0">
                <a:latin typeface="Trebuchet MS" panose="020B0603020202020204" pitchFamily="34" charset="0"/>
                <a:cs typeface="Arial" panose="020B0604020202020204" pitchFamily="34" charset="0"/>
              </a:rPr>
              <a:t>그리고 정부회계의 투명성 증대라는 외부 효과</a:t>
            </a:r>
            <a:endParaRPr lang="en-US" altLang="ja-JP" sz="2200" dirty="0" smtClean="0"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724439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36476" y="123758"/>
            <a:ext cx="63774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Ⅳ. </a:t>
            </a:r>
            <a:r>
              <a:rPr lang="ko-KR" altLang="en-US" sz="28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기대와 우려에 대한 평가 </a:t>
            </a:r>
            <a:r>
              <a:rPr lang="en-US" altLang="ko-KR" sz="28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(Answers)</a:t>
            </a:r>
            <a:endParaRPr lang="en-US" altLang="ko-KR" sz="2800" b="1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+mn-ea"/>
            </a:endParaRPr>
          </a:p>
        </p:txBody>
      </p:sp>
      <p:sp>
        <p:nvSpPr>
          <p:cNvPr id="12" name="슬라이드 번호 개체 틀 5"/>
          <p:cNvSpPr txBox="1">
            <a:spLocks/>
          </p:cNvSpPr>
          <p:nvPr/>
        </p:nvSpPr>
        <p:spPr>
          <a:xfrm>
            <a:off x="4687231" y="6512089"/>
            <a:ext cx="531538" cy="260648"/>
          </a:xfrm>
          <a:prstGeom prst="rect">
            <a:avLst/>
          </a:prstGeom>
        </p:spPr>
        <p:txBody>
          <a:bodyPr vert="horz" lIns="91383" tIns="45692" rIns="91383" bIns="45692" rtlCol="0" anchor="ctr"/>
          <a:lstStyle>
            <a:defPPr>
              <a:defRPr lang="ko-KR"/>
            </a:defPPr>
            <a:lvl1pPr marL="0" algn="r" defTabSz="914400" rtl="0" eaLnBrk="1" latinLnBrk="1" hangingPunct="1">
              <a:defRPr sz="1200" b="1" kern="1200">
                <a:gradFill>
                  <a:gsLst>
                    <a:gs pos="18333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tx1">
                        <a:lumMod val="50000"/>
                        <a:lumOff val="50000"/>
                      </a:schemeClr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8E23911-D0FE-4AD4-B579-316E8E4737A1}" type="slidenum">
              <a:rPr lang="ko-KR" altLang="en-US" sz="1100" b="0">
                <a:gradFill>
                  <a:gsLst>
                    <a:gs pos="2083">
                      <a:schemeClr val="tx1">
                        <a:lumMod val="75000"/>
                        <a:lumOff val="25000"/>
                      </a:schemeClr>
                    </a:gs>
                    <a:gs pos="67000">
                      <a:schemeClr val="tx1">
                        <a:lumMod val="75000"/>
                        <a:lumOff val="25000"/>
                      </a:schemeClr>
                    </a:gs>
                  </a:gsLst>
                  <a:lin ang="5400000" scaled="0"/>
                </a:gradFill>
                <a:cs typeface="Arial" pitchFamily="34" charset="0"/>
              </a:rPr>
              <a:pPr algn="ctr"/>
              <a:t>35</a:t>
            </a:fld>
            <a:endParaRPr lang="ko-KR" altLang="en-US" sz="1100" b="0" dirty="0">
              <a:gradFill>
                <a:gsLst>
                  <a:gs pos="2083">
                    <a:schemeClr val="tx1">
                      <a:lumMod val="75000"/>
                      <a:lumOff val="25000"/>
                    </a:schemeClr>
                  </a:gs>
                  <a:gs pos="67000">
                    <a:schemeClr val="tx1">
                      <a:lumMod val="75000"/>
                      <a:lumOff val="25000"/>
                    </a:schemeClr>
                  </a:gs>
                </a:gsLst>
                <a:lin ang="5400000" scaled="0"/>
              </a:gradFill>
              <a:cs typeface="Arial" pitchFamily="34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325251" y="1124792"/>
            <a:ext cx="8912225" cy="432000"/>
          </a:xfrm>
          <a:prstGeom prst="rect">
            <a:avLst/>
          </a:prstGeom>
        </p:spPr>
        <p:txBody>
          <a:bodyPr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◈ </a:t>
            </a:r>
            <a:r>
              <a:rPr lang="ko-KR" altLang="en-US" sz="2400" b="1" dirty="0" smtClean="0">
                <a:latin typeface="Trebuchet MS" panose="020B0603020202020204" pitchFamily="34" charset="0"/>
                <a:cs typeface="Arial" panose="020B0604020202020204" pitchFamily="34" charset="0"/>
              </a:rPr>
              <a:t>당초</a:t>
            </a:r>
            <a:r>
              <a:rPr lang="en-US" altLang="ko-KR" sz="2400" b="1" dirty="0">
                <a:latin typeface="Trebuchet MS" panose="020B0603020202020204" pitchFamily="34" charset="0"/>
                <a:cs typeface="Arial" panose="020B0604020202020204" pitchFamily="34" charset="0"/>
              </a:rPr>
              <a:t> </a:t>
            </a:r>
            <a:r>
              <a:rPr lang="ko-KR" altLang="en-US" sz="2400" b="1" dirty="0" smtClean="0">
                <a:latin typeface="Trebuchet MS" panose="020B0603020202020204" pitchFamily="34" charset="0"/>
                <a:cs typeface="Arial" panose="020B0604020202020204" pitchFamily="34" charset="0"/>
              </a:rPr>
              <a:t>우려의 현실화 여부 </a:t>
            </a:r>
            <a:r>
              <a:rPr lang="en-US" altLang="ko-KR" sz="2400" b="1" dirty="0" smtClean="0">
                <a:latin typeface="Trebuchet MS" panose="020B0603020202020204" pitchFamily="34" charset="0"/>
                <a:cs typeface="Arial" panose="020B0604020202020204" pitchFamily="34" charset="0"/>
              </a:rPr>
              <a:t>(</a:t>
            </a:r>
            <a:r>
              <a:rPr lang="ko-KR" altLang="en-US" sz="2400" b="1" dirty="0" smtClean="0">
                <a:latin typeface="Trebuchet MS" panose="020B0603020202020204" pitchFamily="34" charset="0"/>
                <a:cs typeface="Arial" panose="020B0604020202020204" pitchFamily="34" charset="0"/>
              </a:rPr>
              <a:t>우려 </a:t>
            </a:r>
            <a:r>
              <a:rPr lang="en-US" altLang="ko-KR" sz="2400" b="1" dirty="0" smtClean="0">
                <a:latin typeface="Trebuchet MS" panose="020B0603020202020204" pitchFamily="34" charset="0"/>
                <a:cs typeface="Arial" panose="020B0604020202020204" pitchFamily="34" charset="0"/>
              </a:rPr>
              <a:t>1)</a:t>
            </a:r>
            <a:endParaRPr lang="en-US" altLang="ja-JP" sz="2400" b="1" dirty="0" smtClean="0"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16496" y="1876251"/>
            <a:ext cx="8777920" cy="4937125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52450" indent="-457200">
              <a:spcBef>
                <a:spcPts val="1200"/>
              </a:spcBef>
              <a:spcAft>
                <a:spcPts val="600"/>
              </a:spcAft>
              <a:buClr>
                <a:srgbClr val="002060"/>
              </a:buClr>
              <a:buFont typeface="Arial" panose="020B0604020202020204" pitchFamily="34" charset="0"/>
              <a:buNone/>
            </a:pPr>
            <a:r>
              <a:rPr lang="en-US" altLang="ja-JP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Q1. </a:t>
            </a:r>
            <a:r>
              <a:rPr lang="ko-KR" altLang="en-US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기업들에게 주어지는 </a:t>
            </a:r>
            <a:r>
              <a:rPr lang="en-US" altLang="ko-KR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IFRS </a:t>
            </a:r>
            <a:r>
              <a:rPr lang="ko-KR" altLang="en-US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도입 </a:t>
            </a:r>
            <a:r>
              <a:rPr lang="ko-KR" altLang="en-US" sz="2000" dirty="0" err="1" smtClean="0">
                <a:latin typeface="Trebuchet MS" panose="020B0603020202020204" pitchFamily="34" charset="0"/>
                <a:cs typeface="Arial" panose="020B0604020202020204" pitchFamily="34" charset="0"/>
              </a:rPr>
              <a:t>효익보다</a:t>
            </a:r>
            <a:r>
              <a:rPr lang="ko-KR" altLang="en-US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 도입 및 운영 비용이 더 크다</a:t>
            </a:r>
            <a:r>
              <a:rPr lang="en-US" altLang="ko-KR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.</a:t>
            </a:r>
            <a:endParaRPr lang="en-US" altLang="ja-JP" sz="1800" dirty="0" smtClean="0">
              <a:latin typeface="Trebuchet MS" panose="020B0603020202020204" pitchFamily="34" charset="0"/>
              <a:cs typeface="Arial" panose="020B0604020202020204" pitchFamily="34" charset="0"/>
            </a:endParaRPr>
          </a:p>
          <a:p>
            <a:pPr marL="952500" lvl="1" indent="-457200">
              <a:spcBef>
                <a:spcPts val="1200"/>
              </a:spcBef>
              <a:spcAft>
                <a:spcPts val="600"/>
              </a:spcAft>
              <a:buClr>
                <a:srgbClr val="002060"/>
              </a:buClr>
            </a:pPr>
            <a:r>
              <a:rPr lang="ko-KR" altLang="en-US" sz="1900" dirty="0" smtClean="0">
                <a:latin typeface="Trebuchet MS" panose="020B0603020202020204" pitchFamily="34" charset="0"/>
              </a:rPr>
              <a:t>김기영 등</a:t>
            </a:r>
            <a:r>
              <a:rPr lang="en-US" altLang="ko-KR" sz="1900" dirty="0" smtClean="0">
                <a:latin typeface="Trebuchet MS" panose="020B0603020202020204" pitchFamily="34" charset="0"/>
              </a:rPr>
              <a:t>(2015)</a:t>
            </a:r>
            <a:r>
              <a:rPr lang="ko-KR" altLang="en-US" sz="1900" dirty="0" smtClean="0">
                <a:latin typeface="Trebuchet MS" panose="020B0603020202020204" pitchFamily="34" charset="0"/>
              </a:rPr>
              <a:t>과 같이 일반기업의 경우</a:t>
            </a:r>
            <a:r>
              <a:rPr lang="en-US" altLang="ko-KR" sz="1900" dirty="0" smtClean="0">
                <a:latin typeface="Trebuchet MS" panose="020B0603020202020204" pitchFamily="34" charset="0"/>
              </a:rPr>
              <a:t>, </a:t>
            </a:r>
            <a:r>
              <a:rPr lang="ko-KR" altLang="en-US" sz="1900" dirty="0" smtClean="0">
                <a:latin typeface="Trebuchet MS" panose="020B0603020202020204" pitchFamily="34" charset="0"/>
              </a:rPr>
              <a:t>시스템구축</a:t>
            </a:r>
            <a:r>
              <a:rPr lang="en-US" altLang="ko-KR" sz="1900" dirty="0" smtClean="0">
                <a:latin typeface="Trebuchet MS" panose="020B0603020202020204" pitchFamily="34" charset="0"/>
              </a:rPr>
              <a:t>, </a:t>
            </a:r>
            <a:r>
              <a:rPr lang="ko-KR" altLang="en-US" sz="1900" dirty="0" smtClean="0">
                <a:latin typeface="Trebuchet MS" panose="020B0603020202020204" pitchFamily="34" charset="0"/>
              </a:rPr>
              <a:t>교육비용 등 도입비용은 금액으로 측정되는 반면</a:t>
            </a:r>
            <a:r>
              <a:rPr lang="en-US" altLang="ko-KR" sz="1900" dirty="0" smtClean="0">
                <a:latin typeface="Trebuchet MS" panose="020B0603020202020204" pitchFamily="34" charset="0"/>
              </a:rPr>
              <a:t>, </a:t>
            </a:r>
            <a:r>
              <a:rPr lang="ko-KR" altLang="en-US" sz="1900" dirty="0" smtClean="0">
                <a:latin typeface="Trebuchet MS" panose="020B0603020202020204" pitchFamily="34" charset="0"/>
              </a:rPr>
              <a:t>도입 </a:t>
            </a:r>
            <a:r>
              <a:rPr lang="ko-KR" altLang="en-US" sz="1900" dirty="0" err="1" smtClean="0">
                <a:latin typeface="Trebuchet MS" panose="020B0603020202020204" pitchFamily="34" charset="0"/>
              </a:rPr>
              <a:t>효익은</a:t>
            </a:r>
            <a:r>
              <a:rPr lang="ko-KR" altLang="en-US" sz="1900" dirty="0" smtClean="0">
                <a:latin typeface="Trebuchet MS" panose="020B0603020202020204" pitchFamily="34" charset="0"/>
              </a:rPr>
              <a:t> 측정하기가 어려워 </a:t>
            </a:r>
            <a:r>
              <a:rPr lang="en-US" altLang="ko-KR" sz="1900" dirty="0" smtClean="0">
                <a:latin typeface="Trebuchet MS" panose="020B0603020202020204" pitchFamily="34" charset="0"/>
              </a:rPr>
              <a:t>IFRS </a:t>
            </a:r>
            <a:r>
              <a:rPr lang="ko-KR" altLang="en-US" sz="1900" dirty="0" smtClean="0">
                <a:latin typeface="Trebuchet MS" panose="020B0603020202020204" pitchFamily="34" charset="0"/>
              </a:rPr>
              <a:t>도입의 비용이 </a:t>
            </a:r>
            <a:r>
              <a:rPr lang="ko-KR" altLang="en-US" sz="1900" dirty="0" err="1" smtClean="0">
                <a:latin typeface="Trebuchet MS" panose="020B0603020202020204" pitchFamily="34" charset="0"/>
              </a:rPr>
              <a:t>효익보다</a:t>
            </a:r>
            <a:r>
              <a:rPr lang="ko-KR" altLang="en-US" sz="1900" dirty="0" smtClean="0">
                <a:latin typeface="Trebuchet MS" panose="020B0603020202020204" pitchFamily="34" charset="0"/>
              </a:rPr>
              <a:t> 크다는 판단</a:t>
            </a:r>
            <a:endParaRPr lang="en-US" altLang="ko-KR" sz="1900" dirty="0" smtClean="0">
              <a:latin typeface="Trebuchet MS" panose="020B0603020202020204" pitchFamily="34" charset="0"/>
            </a:endParaRPr>
          </a:p>
          <a:p>
            <a:pPr marL="952500" lvl="1" indent="-457200">
              <a:spcBef>
                <a:spcPts val="1200"/>
              </a:spcBef>
              <a:spcAft>
                <a:spcPts val="600"/>
              </a:spcAft>
              <a:buClr>
                <a:srgbClr val="002060"/>
              </a:buClr>
            </a:pPr>
            <a:r>
              <a:rPr lang="ko-KR" altLang="en-US" sz="1900" dirty="0" smtClean="0">
                <a:latin typeface="Trebuchet MS" panose="020B0603020202020204" pitchFamily="34" charset="0"/>
              </a:rPr>
              <a:t>재무제표 작성 기업의 경우 해당 기업에 직접 관련된 </a:t>
            </a:r>
            <a:r>
              <a:rPr lang="ko-KR" altLang="en-US" sz="1900" dirty="0" err="1" smtClean="0">
                <a:latin typeface="Trebuchet MS" panose="020B0603020202020204" pitchFamily="34" charset="0"/>
              </a:rPr>
              <a:t>효익의</a:t>
            </a:r>
            <a:r>
              <a:rPr lang="ko-KR" altLang="en-US" sz="1900" dirty="0" smtClean="0">
                <a:latin typeface="Trebuchet MS" panose="020B0603020202020204" pitchFamily="34" charset="0"/>
              </a:rPr>
              <a:t> 개별적 판별이 어려운 반면</a:t>
            </a:r>
            <a:r>
              <a:rPr lang="en-US" altLang="ko-KR" sz="1900" dirty="0" smtClean="0">
                <a:latin typeface="Trebuchet MS" panose="020B0603020202020204" pitchFamily="34" charset="0"/>
              </a:rPr>
              <a:t>, </a:t>
            </a:r>
            <a:r>
              <a:rPr lang="ko-KR" altLang="en-US" sz="1900" dirty="0" smtClean="0">
                <a:latin typeface="Trebuchet MS" panose="020B0603020202020204" pitchFamily="34" charset="0"/>
              </a:rPr>
              <a:t>학자</a:t>
            </a:r>
            <a:r>
              <a:rPr lang="en-US" altLang="ko-KR" sz="1900" dirty="0" smtClean="0">
                <a:latin typeface="Trebuchet MS" panose="020B0603020202020204" pitchFamily="34" charset="0"/>
              </a:rPr>
              <a:t>, </a:t>
            </a:r>
            <a:r>
              <a:rPr lang="ko-KR" altLang="en-US" sz="1900" dirty="0" smtClean="0">
                <a:latin typeface="Trebuchet MS" panose="020B0603020202020204" pitchFamily="34" charset="0"/>
              </a:rPr>
              <a:t>감사인</a:t>
            </a:r>
            <a:r>
              <a:rPr lang="en-US" altLang="ko-KR" sz="1900" dirty="0" smtClean="0">
                <a:latin typeface="Trebuchet MS" panose="020B0603020202020204" pitchFamily="34" charset="0"/>
              </a:rPr>
              <a:t>, </a:t>
            </a:r>
            <a:r>
              <a:rPr lang="ko-KR" altLang="en-US" sz="1900" dirty="0" smtClean="0">
                <a:latin typeface="Trebuchet MS" panose="020B0603020202020204" pitchFamily="34" charset="0"/>
              </a:rPr>
              <a:t>제정기구</a:t>
            </a:r>
            <a:r>
              <a:rPr lang="en-US" altLang="ko-KR" sz="1900" dirty="0" smtClean="0">
                <a:latin typeface="Trebuchet MS" panose="020B0603020202020204" pitchFamily="34" charset="0"/>
              </a:rPr>
              <a:t>, </a:t>
            </a:r>
            <a:r>
              <a:rPr lang="ko-KR" altLang="en-US" sz="1900" dirty="0" smtClean="0">
                <a:latin typeface="Trebuchet MS" panose="020B0603020202020204" pitchFamily="34" charset="0"/>
              </a:rPr>
              <a:t>감독기관 등의 경우 여러 기업을 경험함에 따라 정도진</a:t>
            </a:r>
            <a:r>
              <a:rPr lang="en-US" altLang="ko-KR" sz="1900" dirty="0" smtClean="0">
                <a:latin typeface="Trebuchet MS" panose="020B0603020202020204" pitchFamily="34" charset="0"/>
              </a:rPr>
              <a:t>-</a:t>
            </a:r>
            <a:r>
              <a:rPr lang="ko-KR" altLang="en-US" sz="1900" dirty="0" err="1" smtClean="0">
                <a:latin typeface="Trebuchet MS" panose="020B0603020202020204" pitchFamily="34" charset="0"/>
              </a:rPr>
              <a:t>백원선</a:t>
            </a:r>
            <a:r>
              <a:rPr lang="en-US" altLang="ko-KR" sz="1900" dirty="0" smtClean="0">
                <a:latin typeface="Trebuchet MS" panose="020B0603020202020204" pitchFamily="34" charset="0"/>
              </a:rPr>
              <a:t>(2016)</a:t>
            </a:r>
            <a:r>
              <a:rPr lang="ko-KR" altLang="en-US" sz="1900" dirty="0" smtClean="0">
                <a:latin typeface="Trebuchet MS" panose="020B0603020202020204" pitchFamily="34" charset="0"/>
              </a:rPr>
              <a:t>의 설문조사 결과에서와 같이 </a:t>
            </a:r>
            <a:r>
              <a:rPr lang="ko-KR" altLang="en-US" sz="1900" dirty="0" err="1" smtClean="0">
                <a:latin typeface="Trebuchet MS" panose="020B0603020202020204" pitchFamily="34" charset="0"/>
              </a:rPr>
              <a:t>효익을</a:t>
            </a:r>
            <a:r>
              <a:rPr lang="ko-KR" altLang="en-US" sz="1900" dirty="0" smtClean="0">
                <a:latin typeface="Trebuchet MS" panose="020B0603020202020204" pitchFamily="34" charset="0"/>
              </a:rPr>
              <a:t> 보다 긍정적으로 인식</a:t>
            </a:r>
            <a:endParaRPr lang="en-US" altLang="ko-KR" sz="1900" dirty="0" smtClean="0">
              <a:latin typeface="Trebuchet MS" panose="020B0603020202020204" pitchFamily="34" charset="0"/>
            </a:endParaRPr>
          </a:p>
          <a:p>
            <a:pPr marL="952500" lvl="1" indent="-457200">
              <a:spcBef>
                <a:spcPts val="1200"/>
              </a:spcBef>
              <a:spcAft>
                <a:spcPts val="600"/>
              </a:spcAft>
              <a:buClr>
                <a:srgbClr val="002060"/>
              </a:buClr>
            </a:pPr>
            <a:r>
              <a:rPr lang="ko-KR" altLang="en-US" sz="1900" dirty="0" smtClean="0">
                <a:latin typeface="Trebuchet MS" panose="020B0603020202020204" pitchFamily="34" charset="0"/>
              </a:rPr>
              <a:t>앞선 연구의 결과를 종합해 보면</a:t>
            </a:r>
            <a:r>
              <a:rPr lang="en-US" altLang="ko-KR" sz="1900" dirty="0" smtClean="0">
                <a:latin typeface="Trebuchet MS" panose="020B0603020202020204" pitchFamily="34" charset="0"/>
              </a:rPr>
              <a:t>, </a:t>
            </a:r>
            <a:r>
              <a:rPr lang="ko-KR" altLang="en-US" sz="1900" dirty="0" err="1" smtClean="0">
                <a:latin typeface="Trebuchet MS" panose="020B0603020202020204" pitchFamily="34" charset="0"/>
              </a:rPr>
              <a:t>효익은</a:t>
            </a:r>
            <a:r>
              <a:rPr lang="ko-KR" altLang="en-US" sz="1900" dirty="0" smtClean="0">
                <a:latin typeface="Trebuchet MS" panose="020B0603020202020204" pitchFamily="34" charset="0"/>
              </a:rPr>
              <a:t> 단기적으로는 가시적이지 않지만 작성 비용은 단기적으로 눈에 띄게 증가했다는 것이 결론이나</a:t>
            </a:r>
            <a:r>
              <a:rPr lang="en-US" altLang="ko-KR" sz="1900" dirty="0" smtClean="0">
                <a:latin typeface="Trebuchet MS" panose="020B0603020202020204" pitchFamily="34" charset="0"/>
              </a:rPr>
              <a:t>, </a:t>
            </a:r>
            <a:r>
              <a:rPr lang="ko-KR" altLang="en-US" sz="1900" dirty="0" smtClean="0">
                <a:latin typeface="Trebuchet MS" panose="020B0603020202020204" pitchFamily="34" charset="0"/>
              </a:rPr>
              <a:t>그러한 비용 증가가 </a:t>
            </a:r>
            <a:r>
              <a:rPr lang="en-US" altLang="ko-KR" sz="1900" dirty="0" smtClean="0">
                <a:latin typeface="Trebuchet MS" panose="020B0603020202020204" pitchFamily="34" charset="0"/>
              </a:rPr>
              <a:t>IFRS</a:t>
            </a:r>
            <a:r>
              <a:rPr lang="ko-KR" altLang="en-US" sz="1900" dirty="0" smtClean="0">
                <a:latin typeface="Trebuchet MS" panose="020B0603020202020204" pitchFamily="34" charset="0"/>
              </a:rPr>
              <a:t>를 수용하기 어려울 정도는 아닌 것으로 판단</a:t>
            </a:r>
            <a:endParaRPr lang="en-US" altLang="ja-JP" sz="1900" dirty="0" smtClean="0"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043216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36476" y="123758"/>
            <a:ext cx="63774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Ⅳ. </a:t>
            </a:r>
            <a:r>
              <a:rPr lang="ko-KR" altLang="en-US" sz="28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기대와 우려에 대한 평가 </a:t>
            </a:r>
            <a:r>
              <a:rPr lang="en-US" altLang="ko-KR" sz="28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(Answers)</a:t>
            </a:r>
            <a:endParaRPr lang="en-US" altLang="ko-KR" sz="2800" b="1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+mn-ea"/>
            </a:endParaRPr>
          </a:p>
        </p:txBody>
      </p:sp>
      <p:sp>
        <p:nvSpPr>
          <p:cNvPr id="12" name="슬라이드 번호 개체 틀 5"/>
          <p:cNvSpPr txBox="1">
            <a:spLocks/>
          </p:cNvSpPr>
          <p:nvPr/>
        </p:nvSpPr>
        <p:spPr>
          <a:xfrm>
            <a:off x="4687231" y="6512089"/>
            <a:ext cx="531538" cy="260648"/>
          </a:xfrm>
          <a:prstGeom prst="rect">
            <a:avLst/>
          </a:prstGeom>
        </p:spPr>
        <p:txBody>
          <a:bodyPr vert="horz" lIns="91383" tIns="45692" rIns="91383" bIns="45692" rtlCol="0" anchor="ctr"/>
          <a:lstStyle>
            <a:defPPr>
              <a:defRPr lang="ko-KR"/>
            </a:defPPr>
            <a:lvl1pPr marL="0" algn="r" defTabSz="914400" rtl="0" eaLnBrk="1" latinLnBrk="1" hangingPunct="1">
              <a:defRPr sz="1200" b="1" kern="1200">
                <a:gradFill>
                  <a:gsLst>
                    <a:gs pos="18333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tx1">
                        <a:lumMod val="50000"/>
                        <a:lumOff val="50000"/>
                      </a:schemeClr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8E23911-D0FE-4AD4-B579-316E8E4737A1}" type="slidenum">
              <a:rPr lang="ko-KR" altLang="en-US" sz="1100" b="0">
                <a:gradFill>
                  <a:gsLst>
                    <a:gs pos="2083">
                      <a:schemeClr val="tx1">
                        <a:lumMod val="75000"/>
                        <a:lumOff val="25000"/>
                      </a:schemeClr>
                    </a:gs>
                    <a:gs pos="67000">
                      <a:schemeClr val="tx1">
                        <a:lumMod val="75000"/>
                        <a:lumOff val="25000"/>
                      </a:schemeClr>
                    </a:gs>
                  </a:gsLst>
                  <a:lin ang="5400000" scaled="0"/>
                </a:gradFill>
                <a:cs typeface="Arial" pitchFamily="34" charset="0"/>
              </a:rPr>
              <a:pPr algn="ctr"/>
              <a:t>36</a:t>
            </a:fld>
            <a:endParaRPr lang="ko-KR" altLang="en-US" sz="1100" b="0" dirty="0">
              <a:gradFill>
                <a:gsLst>
                  <a:gs pos="2083">
                    <a:schemeClr val="tx1">
                      <a:lumMod val="75000"/>
                      <a:lumOff val="25000"/>
                    </a:schemeClr>
                  </a:gs>
                  <a:gs pos="67000">
                    <a:schemeClr val="tx1">
                      <a:lumMod val="75000"/>
                      <a:lumOff val="25000"/>
                    </a:schemeClr>
                  </a:gs>
                </a:gsLst>
                <a:lin ang="5400000" scaled="0"/>
              </a:gradFill>
              <a:cs typeface="Arial" pitchFamily="34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325251" y="1124792"/>
            <a:ext cx="8912225" cy="432000"/>
          </a:xfrm>
          <a:prstGeom prst="rect">
            <a:avLst/>
          </a:prstGeom>
        </p:spPr>
        <p:txBody>
          <a:bodyPr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◈ </a:t>
            </a:r>
            <a:r>
              <a:rPr lang="ko-KR" altLang="en-US" sz="2400" b="1" dirty="0" smtClean="0">
                <a:latin typeface="Trebuchet MS" panose="020B0603020202020204" pitchFamily="34" charset="0"/>
                <a:cs typeface="Arial" panose="020B0604020202020204" pitchFamily="34" charset="0"/>
              </a:rPr>
              <a:t>당초</a:t>
            </a:r>
            <a:r>
              <a:rPr lang="en-US" altLang="ko-KR" sz="2400" b="1" dirty="0">
                <a:latin typeface="Trebuchet MS" panose="020B0603020202020204" pitchFamily="34" charset="0"/>
                <a:cs typeface="Arial" panose="020B0604020202020204" pitchFamily="34" charset="0"/>
              </a:rPr>
              <a:t> </a:t>
            </a:r>
            <a:r>
              <a:rPr lang="ko-KR" altLang="en-US" sz="2400" b="1" dirty="0" smtClean="0">
                <a:latin typeface="Trebuchet MS" panose="020B0603020202020204" pitchFamily="34" charset="0"/>
                <a:cs typeface="Arial" panose="020B0604020202020204" pitchFamily="34" charset="0"/>
              </a:rPr>
              <a:t>우려의 현실화 여부 </a:t>
            </a:r>
            <a:r>
              <a:rPr lang="en-US" altLang="ko-KR" sz="2400" b="1" dirty="0" smtClean="0">
                <a:latin typeface="Trebuchet MS" panose="020B0603020202020204" pitchFamily="34" charset="0"/>
                <a:cs typeface="Arial" panose="020B0604020202020204" pitchFamily="34" charset="0"/>
              </a:rPr>
              <a:t>(</a:t>
            </a:r>
            <a:r>
              <a:rPr lang="ko-KR" altLang="en-US" sz="2400" b="1" dirty="0" smtClean="0">
                <a:latin typeface="Trebuchet MS" panose="020B0603020202020204" pitchFamily="34" charset="0"/>
                <a:cs typeface="Arial" panose="020B0604020202020204" pitchFamily="34" charset="0"/>
              </a:rPr>
              <a:t>우려 </a:t>
            </a:r>
            <a:r>
              <a:rPr lang="en-US" altLang="ko-KR" sz="2400" b="1" dirty="0" smtClean="0">
                <a:latin typeface="Trebuchet MS" panose="020B0603020202020204" pitchFamily="34" charset="0"/>
                <a:cs typeface="Arial" panose="020B0604020202020204" pitchFamily="34" charset="0"/>
              </a:rPr>
              <a:t>2)</a:t>
            </a:r>
            <a:endParaRPr lang="en-US" altLang="ja-JP" sz="2400" b="1" dirty="0" smtClean="0"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52500" y="1900634"/>
            <a:ext cx="8784976" cy="401264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514350">
              <a:spcBef>
                <a:spcPct val="0"/>
              </a:spcBef>
              <a:spcAft>
                <a:spcPts val="600"/>
              </a:spcAft>
              <a:buClr>
                <a:srgbClr val="002060"/>
              </a:buClr>
              <a:buFont typeface="Arial" panose="020B0604020202020204" pitchFamily="34" charset="0"/>
              <a:buNone/>
            </a:pPr>
            <a:r>
              <a:rPr lang="en-US" altLang="ja-JP" sz="22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Q2. </a:t>
            </a:r>
            <a:r>
              <a:rPr lang="en-US" altLang="ko-KR" sz="22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IFRS</a:t>
            </a:r>
            <a:r>
              <a:rPr lang="ko-KR" altLang="en-US" sz="22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가 원칙중심이라서 경영자의 재량 확대로 회계정보의 비교가능성이 저하되었는가</a:t>
            </a:r>
            <a:r>
              <a:rPr lang="en-US" altLang="ja-JP" sz="22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?</a:t>
            </a:r>
          </a:p>
          <a:p>
            <a:pPr marL="1009650" lvl="1" indent="-514350">
              <a:spcBef>
                <a:spcPct val="0"/>
              </a:spcBef>
              <a:spcAft>
                <a:spcPts val="600"/>
              </a:spcAft>
              <a:buClr>
                <a:srgbClr val="002060"/>
              </a:buClr>
            </a:pPr>
            <a:r>
              <a:rPr lang="ko-KR" altLang="en-US" sz="1900" dirty="0" smtClean="0">
                <a:latin typeface="Trebuchet MS" panose="020B0603020202020204" pitchFamily="34" charset="0"/>
              </a:rPr>
              <a:t>그렇지 않다</a:t>
            </a:r>
            <a:endParaRPr lang="en-US" altLang="ja-JP" sz="1900" dirty="0" smtClean="0">
              <a:latin typeface="Trebuchet MS" panose="020B0603020202020204" pitchFamily="34" charset="0"/>
              <a:cs typeface="Arial" panose="020B0604020202020204" pitchFamily="34" charset="0"/>
            </a:endParaRPr>
          </a:p>
          <a:p>
            <a:pPr marL="1009650" lvl="1" indent="-514350">
              <a:spcBef>
                <a:spcPct val="0"/>
              </a:spcBef>
              <a:spcAft>
                <a:spcPts val="600"/>
              </a:spcAft>
              <a:buClr>
                <a:srgbClr val="002060"/>
              </a:buClr>
            </a:pPr>
            <a:r>
              <a:rPr lang="ko-KR" altLang="en-US" sz="1900" dirty="0" smtClean="0">
                <a:latin typeface="Trebuchet MS" panose="020B0603020202020204" pitchFamily="34" charset="0"/>
              </a:rPr>
              <a:t>최영수 등</a:t>
            </a:r>
            <a:r>
              <a:rPr lang="en-US" altLang="ko-KR" sz="1900" dirty="0" smtClean="0">
                <a:latin typeface="Trebuchet MS" panose="020B0603020202020204" pitchFamily="34" charset="0"/>
              </a:rPr>
              <a:t>(2015)</a:t>
            </a:r>
            <a:r>
              <a:rPr lang="ko-KR" altLang="en-US" sz="1900" dirty="0" smtClean="0">
                <a:latin typeface="Trebuchet MS" panose="020B0603020202020204" pitchFamily="34" charset="0"/>
              </a:rPr>
              <a:t>이 </a:t>
            </a:r>
            <a:r>
              <a:rPr lang="en-US" altLang="ko-KR" sz="1900" dirty="0" smtClean="0">
                <a:latin typeface="Trebuchet MS" panose="020B0603020202020204" pitchFamily="34" charset="0"/>
              </a:rPr>
              <a:t>IFRS </a:t>
            </a:r>
            <a:r>
              <a:rPr lang="ko-KR" altLang="en-US" sz="1900" dirty="0" smtClean="0">
                <a:latin typeface="Trebuchet MS" panose="020B0603020202020204" pitchFamily="34" charset="0"/>
              </a:rPr>
              <a:t>도입 전후 </a:t>
            </a:r>
            <a:r>
              <a:rPr lang="en-US" altLang="ko-KR" sz="1900" dirty="0" smtClean="0">
                <a:latin typeface="Trebuchet MS" panose="020B0603020202020204" pitchFamily="34" charset="0"/>
              </a:rPr>
              <a:t>3</a:t>
            </a:r>
            <a:r>
              <a:rPr lang="ko-KR" altLang="en-US" sz="1900" dirty="0" smtClean="0">
                <a:latin typeface="Trebuchet MS" panose="020B0603020202020204" pitchFamily="34" charset="0"/>
              </a:rPr>
              <a:t>년간의 분기 자료를 바탕으로 해외와 유사하게 비교가능성이 증대하였음을 보고</a:t>
            </a:r>
            <a:endParaRPr lang="en-US" altLang="ko-KR" sz="1900" dirty="0" smtClean="0">
              <a:latin typeface="Trebuchet MS" panose="020B0603020202020204" pitchFamily="34" charset="0"/>
            </a:endParaRPr>
          </a:p>
          <a:p>
            <a:pPr marL="1009650" lvl="1" indent="-514350">
              <a:spcBef>
                <a:spcPct val="0"/>
              </a:spcBef>
              <a:spcAft>
                <a:spcPts val="600"/>
              </a:spcAft>
              <a:buClr>
                <a:srgbClr val="002060"/>
              </a:buClr>
            </a:pPr>
            <a:r>
              <a:rPr lang="ko-KR" altLang="en-US" sz="1900" dirty="0" smtClean="0">
                <a:latin typeface="Trebuchet MS" panose="020B0603020202020204" pitchFamily="34" charset="0"/>
              </a:rPr>
              <a:t>확장된 자료를 이용한 송민섭</a:t>
            </a:r>
            <a:r>
              <a:rPr lang="en-US" altLang="ko-KR" sz="1900" dirty="0" smtClean="0">
                <a:latin typeface="Trebuchet MS" panose="020B0603020202020204" pitchFamily="34" charset="0"/>
              </a:rPr>
              <a:t>-</a:t>
            </a:r>
            <a:r>
              <a:rPr lang="ko-KR" altLang="en-US" sz="1900" dirty="0" smtClean="0">
                <a:latin typeface="Trebuchet MS" panose="020B0603020202020204" pitchFamily="34" charset="0"/>
              </a:rPr>
              <a:t>정준희</a:t>
            </a:r>
            <a:r>
              <a:rPr lang="en-US" altLang="ko-KR" sz="1900" dirty="0" smtClean="0">
                <a:latin typeface="Trebuchet MS" panose="020B0603020202020204" pitchFamily="34" charset="0"/>
              </a:rPr>
              <a:t>(2016)</a:t>
            </a:r>
            <a:r>
              <a:rPr lang="ko-KR" altLang="en-US" sz="1900" dirty="0" smtClean="0">
                <a:latin typeface="Trebuchet MS" panose="020B0603020202020204" pitchFamily="34" charset="0"/>
              </a:rPr>
              <a:t>가 분기자료를 통해 실증 분석한 결과에서도 </a:t>
            </a:r>
            <a:r>
              <a:rPr lang="en-US" altLang="ko-KR" sz="1900" dirty="0" smtClean="0">
                <a:latin typeface="Trebuchet MS" panose="020B0603020202020204" pitchFamily="34" charset="0"/>
              </a:rPr>
              <a:t>IFRS </a:t>
            </a:r>
            <a:r>
              <a:rPr lang="ko-KR" altLang="en-US" sz="1900" dirty="0" smtClean="0">
                <a:latin typeface="Trebuchet MS" panose="020B0603020202020204" pitchFamily="34" charset="0"/>
              </a:rPr>
              <a:t>도입 이후 주식수익률을 기반으로 한 비교가능성과 </a:t>
            </a:r>
            <a:r>
              <a:rPr lang="ko-KR" altLang="en-US" sz="1900" dirty="0" err="1" smtClean="0">
                <a:latin typeface="Trebuchet MS" panose="020B0603020202020204" pitchFamily="34" charset="0"/>
              </a:rPr>
              <a:t>발생액을</a:t>
            </a:r>
            <a:r>
              <a:rPr lang="ko-KR" altLang="en-US" sz="1900" dirty="0" smtClean="0">
                <a:latin typeface="Trebuchet MS" panose="020B0603020202020204" pitchFamily="34" charset="0"/>
              </a:rPr>
              <a:t> 기반으로 한 비교가능성 모두 높아진 것을 보고</a:t>
            </a:r>
            <a:endParaRPr lang="en-US" altLang="ja-JP" sz="1900" dirty="0" smtClean="0">
              <a:latin typeface="Trebuchet MS" panose="020B0603020202020204" pitchFamily="34" charset="0"/>
              <a:cs typeface="Arial" panose="020B0604020202020204" pitchFamily="34" charset="0"/>
            </a:endParaRPr>
          </a:p>
          <a:p>
            <a:pPr marL="1009650" lvl="1" indent="-514350">
              <a:spcBef>
                <a:spcPct val="0"/>
              </a:spcBef>
              <a:spcAft>
                <a:spcPts val="600"/>
              </a:spcAft>
              <a:buClr>
                <a:srgbClr val="002060"/>
              </a:buClr>
            </a:pPr>
            <a:r>
              <a:rPr lang="ko-KR" altLang="en-US" sz="1900" dirty="0" smtClean="0">
                <a:latin typeface="Trebuchet MS" panose="020B0603020202020204" pitchFamily="34" charset="0"/>
              </a:rPr>
              <a:t>이는 국제적 결과와 부합함</a:t>
            </a:r>
            <a:r>
              <a:rPr lang="en-US" altLang="ja-JP" sz="19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(Yip and Young 2012, Barth et al. 2012)</a:t>
            </a:r>
          </a:p>
          <a:p>
            <a:pPr marL="1009650" lvl="1" indent="-514350">
              <a:spcBef>
                <a:spcPct val="0"/>
              </a:spcBef>
              <a:spcAft>
                <a:spcPts val="600"/>
              </a:spcAft>
              <a:buClr>
                <a:srgbClr val="002060"/>
              </a:buClr>
            </a:pPr>
            <a:r>
              <a:rPr lang="ko-KR" altLang="en-US" sz="1900" dirty="0" smtClean="0">
                <a:latin typeface="Trebuchet MS" panose="020B0603020202020204" pitchFamily="34" charset="0"/>
              </a:rPr>
              <a:t>결과적으로 원칙중심의 </a:t>
            </a:r>
            <a:r>
              <a:rPr lang="en-US" altLang="ko-KR" sz="1900" dirty="0" smtClean="0">
                <a:latin typeface="Trebuchet MS" panose="020B0603020202020204" pitchFamily="34" charset="0"/>
              </a:rPr>
              <a:t>IFRS</a:t>
            </a:r>
            <a:r>
              <a:rPr lang="ko-KR" altLang="en-US" sz="1900" dirty="0" smtClean="0">
                <a:latin typeface="Trebuchet MS" panose="020B0603020202020204" pitchFamily="34" charset="0"/>
              </a:rPr>
              <a:t>가 경영자 재량확대로 인해 회계정보의 비교가능성을 저하할 수 있다는 당초의 우려는 기우라고 판단</a:t>
            </a:r>
            <a:endParaRPr lang="en-US" altLang="ja-JP" sz="1900" dirty="0" smtClean="0"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516710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36476" y="123758"/>
            <a:ext cx="63774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Ⅳ. </a:t>
            </a:r>
            <a:r>
              <a:rPr lang="ko-KR" altLang="en-US" sz="28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기대와 우려에 대한 평가 </a:t>
            </a:r>
            <a:r>
              <a:rPr lang="en-US" altLang="ko-KR" sz="28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(Answers)</a:t>
            </a:r>
            <a:endParaRPr lang="en-US" altLang="ko-KR" sz="2800" b="1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+mn-ea"/>
            </a:endParaRPr>
          </a:p>
        </p:txBody>
      </p:sp>
      <p:sp>
        <p:nvSpPr>
          <p:cNvPr id="12" name="슬라이드 번호 개체 틀 5"/>
          <p:cNvSpPr txBox="1">
            <a:spLocks/>
          </p:cNvSpPr>
          <p:nvPr/>
        </p:nvSpPr>
        <p:spPr>
          <a:xfrm>
            <a:off x="4687231" y="6512089"/>
            <a:ext cx="531538" cy="260648"/>
          </a:xfrm>
          <a:prstGeom prst="rect">
            <a:avLst/>
          </a:prstGeom>
        </p:spPr>
        <p:txBody>
          <a:bodyPr vert="horz" lIns="91383" tIns="45692" rIns="91383" bIns="45692" rtlCol="0" anchor="ctr"/>
          <a:lstStyle>
            <a:defPPr>
              <a:defRPr lang="ko-KR"/>
            </a:defPPr>
            <a:lvl1pPr marL="0" algn="r" defTabSz="914400" rtl="0" eaLnBrk="1" latinLnBrk="1" hangingPunct="1">
              <a:defRPr sz="1200" b="1" kern="1200">
                <a:gradFill>
                  <a:gsLst>
                    <a:gs pos="18333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tx1">
                        <a:lumMod val="50000"/>
                        <a:lumOff val="50000"/>
                      </a:schemeClr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8E23911-D0FE-4AD4-B579-316E8E4737A1}" type="slidenum">
              <a:rPr lang="ko-KR" altLang="en-US" sz="1100" b="0">
                <a:gradFill>
                  <a:gsLst>
                    <a:gs pos="2083">
                      <a:schemeClr val="tx1">
                        <a:lumMod val="75000"/>
                        <a:lumOff val="25000"/>
                      </a:schemeClr>
                    </a:gs>
                    <a:gs pos="67000">
                      <a:schemeClr val="tx1">
                        <a:lumMod val="75000"/>
                        <a:lumOff val="25000"/>
                      </a:schemeClr>
                    </a:gs>
                  </a:gsLst>
                  <a:lin ang="5400000" scaled="0"/>
                </a:gradFill>
                <a:cs typeface="Arial" pitchFamily="34" charset="0"/>
              </a:rPr>
              <a:pPr algn="ctr"/>
              <a:t>37</a:t>
            </a:fld>
            <a:endParaRPr lang="ko-KR" altLang="en-US" sz="1100" b="0" dirty="0">
              <a:gradFill>
                <a:gsLst>
                  <a:gs pos="2083">
                    <a:schemeClr val="tx1">
                      <a:lumMod val="75000"/>
                      <a:lumOff val="25000"/>
                    </a:schemeClr>
                  </a:gs>
                  <a:gs pos="67000">
                    <a:schemeClr val="tx1">
                      <a:lumMod val="75000"/>
                      <a:lumOff val="25000"/>
                    </a:schemeClr>
                  </a:gs>
                </a:gsLst>
                <a:lin ang="5400000" scaled="0"/>
              </a:gradFill>
              <a:cs typeface="Arial" pitchFamily="34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325251" y="1124792"/>
            <a:ext cx="8912225" cy="432000"/>
          </a:xfrm>
          <a:prstGeom prst="rect">
            <a:avLst/>
          </a:prstGeom>
        </p:spPr>
        <p:txBody>
          <a:bodyPr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◈ </a:t>
            </a:r>
            <a:r>
              <a:rPr lang="ko-KR" altLang="en-US" sz="2400" b="1" dirty="0" smtClean="0">
                <a:latin typeface="Trebuchet MS" panose="020B0603020202020204" pitchFamily="34" charset="0"/>
                <a:cs typeface="Arial" panose="020B0604020202020204" pitchFamily="34" charset="0"/>
              </a:rPr>
              <a:t>당초</a:t>
            </a:r>
            <a:r>
              <a:rPr lang="en-US" altLang="ko-KR" sz="2400" b="1" dirty="0">
                <a:latin typeface="Trebuchet MS" panose="020B0603020202020204" pitchFamily="34" charset="0"/>
                <a:cs typeface="Arial" panose="020B0604020202020204" pitchFamily="34" charset="0"/>
              </a:rPr>
              <a:t> </a:t>
            </a:r>
            <a:r>
              <a:rPr lang="ko-KR" altLang="en-US" sz="2400" b="1" dirty="0" smtClean="0">
                <a:latin typeface="Trebuchet MS" panose="020B0603020202020204" pitchFamily="34" charset="0"/>
                <a:cs typeface="Arial" panose="020B0604020202020204" pitchFamily="34" charset="0"/>
              </a:rPr>
              <a:t>우려의 현실화 여부 </a:t>
            </a:r>
            <a:r>
              <a:rPr lang="en-US" altLang="ko-KR" sz="2400" b="1" dirty="0" smtClean="0">
                <a:latin typeface="Trebuchet MS" panose="020B0603020202020204" pitchFamily="34" charset="0"/>
                <a:cs typeface="Arial" panose="020B0604020202020204" pitchFamily="34" charset="0"/>
              </a:rPr>
              <a:t>(</a:t>
            </a:r>
            <a:r>
              <a:rPr lang="ko-KR" altLang="en-US" sz="2400" b="1" dirty="0" smtClean="0">
                <a:latin typeface="Trebuchet MS" panose="020B0603020202020204" pitchFamily="34" charset="0"/>
                <a:cs typeface="Arial" panose="020B0604020202020204" pitchFamily="34" charset="0"/>
              </a:rPr>
              <a:t>우려 </a:t>
            </a:r>
            <a:r>
              <a:rPr lang="en-US" altLang="ko-KR" sz="2400" b="1" dirty="0" smtClean="0">
                <a:latin typeface="Trebuchet MS" panose="020B0603020202020204" pitchFamily="34" charset="0"/>
                <a:cs typeface="Arial" panose="020B0604020202020204" pitchFamily="34" charset="0"/>
              </a:rPr>
              <a:t>3)</a:t>
            </a:r>
            <a:endParaRPr lang="en-US" altLang="ja-JP" sz="2400" b="1" dirty="0" smtClean="0"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394915" y="1792622"/>
            <a:ext cx="9130593" cy="498475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514350">
              <a:spcBef>
                <a:spcPct val="0"/>
              </a:spcBef>
              <a:spcAft>
                <a:spcPts val="600"/>
              </a:spcAft>
              <a:buClr>
                <a:srgbClr val="002060"/>
              </a:buClr>
              <a:buFont typeface="Arial" panose="020B0604020202020204" pitchFamily="34" charset="0"/>
              <a:buNone/>
            </a:pPr>
            <a:r>
              <a:rPr lang="en-US" altLang="ja-JP" sz="2000" smtClean="0">
                <a:latin typeface="Trebuchet MS" panose="020B0603020202020204" pitchFamily="34" charset="0"/>
                <a:cs typeface="Arial" panose="020B0604020202020204" pitchFamily="34" charset="0"/>
              </a:rPr>
              <a:t>Q3. </a:t>
            </a:r>
            <a:r>
              <a:rPr lang="ko-KR" altLang="en-US" sz="2000" smtClean="0">
                <a:latin typeface="Trebuchet MS" panose="020B0603020202020204" pitchFamily="34" charset="0"/>
                <a:cs typeface="Arial" panose="020B0604020202020204" pitchFamily="34" charset="0"/>
              </a:rPr>
              <a:t>원칙중심</a:t>
            </a:r>
            <a:r>
              <a:rPr lang="en-US" altLang="ko-KR" sz="2000" smtClean="0">
                <a:latin typeface="Trebuchet MS" panose="020B0603020202020204" pitchFamily="34" charset="0"/>
                <a:cs typeface="Arial" panose="020B0604020202020204" pitchFamily="34" charset="0"/>
              </a:rPr>
              <a:t>, </a:t>
            </a:r>
            <a:r>
              <a:rPr lang="ko-KR" altLang="en-US" sz="2000" smtClean="0">
                <a:latin typeface="Trebuchet MS" panose="020B0603020202020204" pitchFamily="34" charset="0"/>
                <a:cs typeface="Arial" panose="020B0604020202020204" pitchFamily="34" charset="0"/>
              </a:rPr>
              <a:t>공정가치 중심의 회계는 회계의 법규성 및 감독당국의 감리현실에 부합하지 않을 것이다</a:t>
            </a:r>
            <a:r>
              <a:rPr lang="en-US" altLang="ja-JP" sz="2000" smtClean="0">
                <a:latin typeface="Trebuchet MS" panose="020B0603020202020204" pitchFamily="34" charset="0"/>
                <a:cs typeface="Arial" panose="020B0604020202020204" pitchFamily="34" charset="0"/>
              </a:rPr>
              <a:t>?</a:t>
            </a:r>
          </a:p>
          <a:p>
            <a:pPr marL="1009650" lvl="1" indent="-514350">
              <a:spcBef>
                <a:spcPct val="0"/>
              </a:spcBef>
              <a:spcAft>
                <a:spcPts val="600"/>
              </a:spcAft>
              <a:buClr>
                <a:srgbClr val="002060"/>
              </a:buClr>
            </a:pPr>
            <a:r>
              <a:rPr lang="ko-KR" altLang="en-US" sz="1800" smtClean="0">
                <a:latin typeface="Trebuchet MS" panose="020B0603020202020204" pitchFamily="34" charset="0"/>
              </a:rPr>
              <a:t>그렇기도 하고 아니기도 하다</a:t>
            </a:r>
            <a:r>
              <a:rPr lang="en-US" altLang="ja-JP" sz="1800" smtClean="0">
                <a:latin typeface="Trebuchet MS" panose="020B0603020202020204" pitchFamily="34" charset="0"/>
                <a:cs typeface="Arial" panose="020B0604020202020204" pitchFamily="34" charset="0"/>
              </a:rPr>
              <a:t>.</a:t>
            </a:r>
          </a:p>
          <a:p>
            <a:pPr marL="1009650" lvl="1" indent="-514350">
              <a:spcBef>
                <a:spcPct val="0"/>
              </a:spcBef>
              <a:spcAft>
                <a:spcPts val="600"/>
              </a:spcAft>
              <a:buClr>
                <a:srgbClr val="002060"/>
              </a:buClr>
            </a:pPr>
            <a:r>
              <a:rPr lang="ko-KR" altLang="en-US" sz="1800" smtClean="0">
                <a:latin typeface="Trebuchet MS" panose="020B0603020202020204" pitchFamily="34" charset="0"/>
              </a:rPr>
              <a:t>한국은 독일법을 계수한 일본의 법률체계를 근간으로 한 법률을 가진 성문법</a:t>
            </a:r>
            <a:r>
              <a:rPr lang="en-US" altLang="ko-KR" sz="1800" smtClean="0">
                <a:latin typeface="Trebuchet MS" panose="020B0603020202020204" pitchFamily="34" charset="0"/>
              </a:rPr>
              <a:t>(statutory law) </a:t>
            </a:r>
            <a:r>
              <a:rPr lang="ko-KR" altLang="en-US" sz="1800" smtClean="0">
                <a:latin typeface="Trebuchet MS" panose="020B0603020202020204" pitchFamily="34" charset="0"/>
              </a:rPr>
              <a:t>국가</a:t>
            </a:r>
            <a:endParaRPr lang="en-US" altLang="ko-KR" sz="1800" smtClean="0">
              <a:latin typeface="Trebuchet MS" panose="020B0603020202020204" pitchFamily="34" charset="0"/>
            </a:endParaRPr>
          </a:p>
          <a:p>
            <a:pPr marL="1009650" lvl="1" indent="-514350">
              <a:spcBef>
                <a:spcPct val="0"/>
              </a:spcBef>
              <a:spcAft>
                <a:spcPts val="600"/>
              </a:spcAft>
              <a:buClr>
                <a:srgbClr val="002060"/>
              </a:buClr>
            </a:pPr>
            <a:r>
              <a:rPr lang="ko-KR" altLang="en-US" sz="1800" smtClean="0">
                <a:latin typeface="Trebuchet MS" panose="020B0603020202020204" pitchFamily="34" charset="0"/>
              </a:rPr>
              <a:t>한국에서 회계는 성문법 규범의 하위 법규의 성격</a:t>
            </a:r>
            <a:endParaRPr lang="en-US" altLang="ja-JP" sz="1800" smtClean="0">
              <a:latin typeface="Trebuchet MS" panose="020B0603020202020204" pitchFamily="34" charset="0"/>
              <a:cs typeface="Arial" panose="020B0604020202020204" pitchFamily="34" charset="0"/>
            </a:endParaRPr>
          </a:p>
          <a:p>
            <a:pPr marL="1009650" lvl="1" indent="-514350">
              <a:spcBef>
                <a:spcPct val="0"/>
              </a:spcBef>
              <a:spcAft>
                <a:spcPts val="600"/>
              </a:spcAft>
              <a:buClr>
                <a:srgbClr val="002060"/>
              </a:buClr>
            </a:pPr>
            <a:r>
              <a:rPr lang="ko-KR" altLang="en-US" sz="1800" smtClean="0">
                <a:latin typeface="Trebuchet MS" panose="020B0603020202020204" pitchFamily="34" charset="0"/>
              </a:rPr>
              <a:t>한국의 회계관계자들이 원칙중심의 </a:t>
            </a:r>
            <a:r>
              <a:rPr lang="en-US" altLang="ko-KR" sz="1800" smtClean="0">
                <a:latin typeface="Trebuchet MS" panose="020B0603020202020204" pitchFamily="34" charset="0"/>
              </a:rPr>
              <a:t>IFRS</a:t>
            </a:r>
            <a:r>
              <a:rPr lang="ko-KR" altLang="en-US" sz="1800" smtClean="0">
                <a:latin typeface="Trebuchet MS" panose="020B0603020202020204" pitchFamily="34" charset="0"/>
              </a:rPr>
              <a:t>를 잘 적용하기 위해서는 성문법 국가의 사고방식</a:t>
            </a:r>
            <a:r>
              <a:rPr lang="en-US" altLang="ko-KR" sz="1800" smtClean="0">
                <a:latin typeface="Trebuchet MS" panose="020B0603020202020204" pitchFamily="34" charset="0"/>
              </a:rPr>
              <a:t>(</a:t>
            </a:r>
            <a:r>
              <a:rPr lang="ko-KR" altLang="en-US" sz="1800" smtClean="0">
                <a:latin typeface="Trebuchet MS" panose="020B0603020202020204" pitchFamily="34" charset="0"/>
              </a:rPr>
              <a:t>규칙 순응</a:t>
            </a:r>
            <a:r>
              <a:rPr lang="en-US" altLang="ko-KR" sz="1800" smtClean="0">
                <a:latin typeface="Trebuchet MS" panose="020B0603020202020204" pitchFamily="34" charset="0"/>
              </a:rPr>
              <a:t>)</a:t>
            </a:r>
            <a:r>
              <a:rPr lang="ko-KR" altLang="en-US" sz="1800" smtClean="0">
                <a:latin typeface="Trebuchet MS" panose="020B0603020202020204" pitchFamily="34" charset="0"/>
              </a:rPr>
              <a:t>을 넘어 구체적인 사례에 원칙을 적용하여 판단을 하며 지식을 축적하는 귀납적 사고에 익숙해져야</a:t>
            </a:r>
            <a:endParaRPr lang="en-US" altLang="ko-KR" sz="1800" smtClean="0">
              <a:latin typeface="Trebuchet MS" panose="020B0603020202020204" pitchFamily="34" charset="0"/>
            </a:endParaRPr>
          </a:p>
          <a:p>
            <a:pPr marL="1009650" lvl="1" indent="-514350">
              <a:spcBef>
                <a:spcPct val="0"/>
              </a:spcBef>
              <a:spcAft>
                <a:spcPts val="600"/>
              </a:spcAft>
              <a:buClr>
                <a:srgbClr val="002060"/>
              </a:buClr>
            </a:pPr>
            <a:r>
              <a:rPr lang="ko-KR" altLang="en-US" sz="1800" smtClean="0">
                <a:latin typeface="Trebuchet MS" panose="020B0603020202020204" pitchFamily="34" charset="0"/>
              </a:rPr>
              <a:t>원칙중심 회계는 기업에게 많은 불확실성을 안겨주게 되며</a:t>
            </a:r>
            <a:r>
              <a:rPr lang="en-US" altLang="ko-KR" sz="1800" smtClean="0">
                <a:latin typeface="Trebuchet MS" panose="020B0603020202020204" pitchFamily="34" charset="0"/>
              </a:rPr>
              <a:t>, </a:t>
            </a:r>
            <a:r>
              <a:rPr lang="ko-KR" altLang="en-US" sz="1800" smtClean="0">
                <a:latin typeface="Trebuchet MS" panose="020B0603020202020204" pitchFamily="34" charset="0"/>
              </a:rPr>
              <a:t>특히 감리당국의 비조치의견서</a:t>
            </a:r>
            <a:r>
              <a:rPr lang="en-US" altLang="ko-KR" sz="1800" smtClean="0">
                <a:latin typeface="Trebuchet MS" panose="020B0603020202020204" pitchFamily="34" charset="0"/>
              </a:rPr>
              <a:t>(no-action letter)</a:t>
            </a:r>
            <a:r>
              <a:rPr lang="ko-KR" altLang="en-US" sz="1800" smtClean="0">
                <a:latin typeface="Trebuchet MS" panose="020B0603020202020204" pitchFamily="34" charset="0"/>
              </a:rPr>
              <a:t>가 일종의 회계규범이 되는 경우</a:t>
            </a:r>
            <a:r>
              <a:rPr lang="en-US" altLang="ko-KR" sz="1800" smtClean="0">
                <a:latin typeface="Trebuchet MS" panose="020B0603020202020204" pitchFamily="34" charset="0"/>
              </a:rPr>
              <a:t>, </a:t>
            </a:r>
            <a:r>
              <a:rPr lang="ko-KR" altLang="en-US" sz="1800" smtClean="0">
                <a:latin typeface="Trebuchet MS" panose="020B0603020202020204" pitchFamily="34" charset="0"/>
              </a:rPr>
              <a:t>자율성을 요구하는 기업과 감사인은 </a:t>
            </a:r>
            <a:r>
              <a:rPr lang="en-US" altLang="ko-KR" sz="1800" smtClean="0">
                <a:latin typeface="Trebuchet MS" panose="020B0603020202020204" pitchFamily="34" charset="0"/>
              </a:rPr>
              <a:t>IFRS</a:t>
            </a:r>
            <a:r>
              <a:rPr lang="ko-KR" altLang="en-US" sz="1800" smtClean="0">
                <a:latin typeface="Trebuchet MS" panose="020B0603020202020204" pitchFamily="34" charset="0"/>
              </a:rPr>
              <a:t>의 자율적 판단이 주는 효용에 대해 의구심을 가지게 됨</a:t>
            </a:r>
            <a:endParaRPr lang="en-US" altLang="ko-KR" sz="1800" smtClean="0">
              <a:latin typeface="Trebuchet MS" panose="020B0603020202020204" pitchFamily="34" charset="0"/>
            </a:endParaRPr>
          </a:p>
          <a:p>
            <a:pPr marL="1009650" lvl="1" indent="-514350">
              <a:spcBef>
                <a:spcPct val="0"/>
              </a:spcBef>
              <a:spcAft>
                <a:spcPts val="600"/>
              </a:spcAft>
              <a:buClr>
                <a:srgbClr val="002060"/>
              </a:buClr>
            </a:pPr>
            <a:r>
              <a:rPr lang="ko-KR" altLang="en-US" sz="1800" smtClean="0">
                <a:latin typeface="Trebuchet MS" panose="020B0603020202020204" pitchFamily="34" charset="0"/>
              </a:rPr>
              <a:t>기업의 판단과 당국의 판단이 다른 일부 사례에서는 갈등의 소지</a:t>
            </a:r>
            <a:endParaRPr lang="en-US" altLang="ko-KR" sz="1800" smtClean="0">
              <a:latin typeface="Trebuchet MS" panose="020B0603020202020204" pitchFamily="34" charset="0"/>
            </a:endParaRPr>
          </a:p>
          <a:p>
            <a:pPr marL="1009650" lvl="1" indent="-514350">
              <a:spcBef>
                <a:spcPct val="0"/>
              </a:spcBef>
              <a:spcAft>
                <a:spcPts val="600"/>
              </a:spcAft>
              <a:buClr>
                <a:srgbClr val="002060"/>
              </a:buClr>
            </a:pPr>
            <a:endParaRPr lang="en-US" altLang="ja-JP" sz="1800" dirty="0" smtClean="0"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160705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36476" y="123758"/>
            <a:ext cx="63774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Ⅳ. </a:t>
            </a:r>
            <a:r>
              <a:rPr lang="ko-KR" altLang="en-US" sz="28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기대와 우려에 대한 평가 </a:t>
            </a:r>
            <a:r>
              <a:rPr lang="en-US" altLang="ko-KR" sz="28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(Answers)</a:t>
            </a:r>
            <a:endParaRPr lang="en-US" altLang="ko-KR" sz="2800" b="1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+mn-ea"/>
            </a:endParaRPr>
          </a:p>
        </p:txBody>
      </p:sp>
      <p:sp>
        <p:nvSpPr>
          <p:cNvPr id="12" name="슬라이드 번호 개체 틀 5"/>
          <p:cNvSpPr txBox="1">
            <a:spLocks/>
          </p:cNvSpPr>
          <p:nvPr/>
        </p:nvSpPr>
        <p:spPr>
          <a:xfrm>
            <a:off x="4687231" y="6512089"/>
            <a:ext cx="531538" cy="260648"/>
          </a:xfrm>
          <a:prstGeom prst="rect">
            <a:avLst/>
          </a:prstGeom>
        </p:spPr>
        <p:txBody>
          <a:bodyPr vert="horz" lIns="91383" tIns="45692" rIns="91383" bIns="45692" rtlCol="0" anchor="ctr"/>
          <a:lstStyle>
            <a:defPPr>
              <a:defRPr lang="ko-KR"/>
            </a:defPPr>
            <a:lvl1pPr marL="0" algn="r" defTabSz="914400" rtl="0" eaLnBrk="1" latinLnBrk="1" hangingPunct="1">
              <a:defRPr sz="1200" b="1" kern="1200">
                <a:gradFill>
                  <a:gsLst>
                    <a:gs pos="18333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tx1">
                        <a:lumMod val="50000"/>
                        <a:lumOff val="50000"/>
                      </a:schemeClr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8E23911-D0FE-4AD4-B579-316E8E4737A1}" type="slidenum">
              <a:rPr lang="ko-KR" altLang="en-US" sz="1100" b="0">
                <a:gradFill>
                  <a:gsLst>
                    <a:gs pos="2083">
                      <a:schemeClr val="tx1">
                        <a:lumMod val="75000"/>
                        <a:lumOff val="25000"/>
                      </a:schemeClr>
                    </a:gs>
                    <a:gs pos="67000">
                      <a:schemeClr val="tx1">
                        <a:lumMod val="75000"/>
                        <a:lumOff val="25000"/>
                      </a:schemeClr>
                    </a:gs>
                  </a:gsLst>
                  <a:lin ang="5400000" scaled="0"/>
                </a:gradFill>
                <a:cs typeface="Arial" pitchFamily="34" charset="0"/>
              </a:rPr>
              <a:pPr algn="ctr"/>
              <a:t>38</a:t>
            </a:fld>
            <a:endParaRPr lang="ko-KR" altLang="en-US" sz="1100" b="0" dirty="0">
              <a:gradFill>
                <a:gsLst>
                  <a:gs pos="2083">
                    <a:schemeClr val="tx1">
                      <a:lumMod val="75000"/>
                      <a:lumOff val="25000"/>
                    </a:schemeClr>
                  </a:gs>
                  <a:gs pos="67000">
                    <a:schemeClr val="tx1">
                      <a:lumMod val="75000"/>
                      <a:lumOff val="25000"/>
                    </a:schemeClr>
                  </a:gs>
                </a:gsLst>
                <a:lin ang="5400000" scaled="0"/>
              </a:gradFill>
              <a:cs typeface="Arial" pitchFamily="34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325251" y="1124792"/>
            <a:ext cx="8912225" cy="432000"/>
          </a:xfrm>
          <a:prstGeom prst="rect">
            <a:avLst/>
          </a:prstGeom>
        </p:spPr>
        <p:txBody>
          <a:bodyPr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◈ </a:t>
            </a:r>
            <a:r>
              <a:rPr lang="ko-KR" altLang="en-US" sz="2400" b="1" dirty="0" smtClean="0">
                <a:latin typeface="Trebuchet MS" panose="020B0603020202020204" pitchFamily="34" charset="0"/>
                <a:cs typeface="Arial" panose="020B0604020202020204" pitchFamily="34" charset="0"/>
              </a:rPr>
              <a:t>당초</a:t>
            </a:r>
            <a:r>
              <a:rPr lang="en-US" altLang="ko-KR" sz="2400" b="1" dirty="0">
                <a:latin typeface="Trebuchet MS" panose="020B0603020202020204" pitchFamily="34" charset="0"/>
                <a:cs typeface="Arial" panose="020B0604020202020204" pitchFamily="34" charset="0"/>
              </a:rPr>
              <a:t> </a:t>
            </a:r>
            <a:r>
              <a:rPr lang="ko-KR" altLang="en-US" sz="2400" b="1" dirty="0" smtClean="0">
                <a:latin typeface="Trebuchet MS" panose="020B0603020202020204" pitchFamily="34" charset="0"/>
                <a:cs typeface="Arial" panose="020B0604020202020204" pitchFamily="34" charset="0"/>
              </a:rPr>
              <a:t>우려의 현실화 여부 </a:t>
            </a:r>
            <a:r>
              <a:rPr lang="en-US" altLang="ko-KR" sz="2400" b="1" dirty="0" smtClean="0">
                <a:latin typeface="Trebuchet MS" panose="020B0603020202020204" pitchFamily="34" charset="0"/>
                <a:cs typeface="Arial" panose="020B0604020202020204" pitchFamily="34" charset="0"/>
              </a:rPr>
              <a:t>(</a:t>
            </a:r>
            <a:r>
              <a:rPr lang="ko-KR" altLang="en-US" sz="2400" b="1" dirty="0" smtClean="0">
                <a:latin typeface="Trebuchet MS" panose="020B0603020202020204" pitchFamily="34" charset="0"/>
                <a:cs typeface="Arial" panose="020B0604020202020204" pitchFamily="34" charset="0"/>
              </a:rPr>
              <a:t>우려 </a:t>
            </a:r>
            <a:r>
              <a:rPr lang="en-US" altLang="ko-KR" sz="2400" b="1" dirty="0" smtClean="0">
                <a:latin typeface="Trebuchet MS" panose="020B0603020202020204" pitchFamily="34" charset="0"/>
                <a:cs typeface="Arial" panose="020B0604020202020204" pitchFamily="34" charset="0"/>
              </a:rPr>
              <a:t>4)</a:t>
            </a:r>
            <a:endParaRPr lang="en-US" altLang="ja-JP" sz="2400" b="1" dirty="0" smtClean="0"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358911" y="1735844"/>
            <a:ext cx="9022581" cy="4776245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514350">
              <a:spcBef>
                <a:spcPct val="0"/>
              </a:spcBef>
              <a:spcAft>
                <a:spcPts val="600"/>
              </a:spcAft>
              <a:buClr>
                <a:srgbClr val="002060"/>
              </a:buClr>
              <a:buFont typeface="Arial" panose="020B0604020202020204" pitchFamily="34" charset="0"/>
              <a:buNone/>
            </a:pPr>
            <a:r>
              <a:rPr lang="en-US" altLang="ja-JP" sz="2000" smtClean="0">
                <a:latin typeface="Trebuchet MS" panose="020B0603020202020204" pitchFamily="34" charset="0"/>
                <a:cs typeface="Arial" panose="020B0604020202020204" pitchFamily="34" charset="0"/>
              </a:rPr>
              <a:t>Q4. </a:t>
            </a:r>
            <a:r>
              <a:rPr lang="ko-KR" altLang="en-US" sz="2000" smtClean="0">
                <a:latin typeface="Trebuchet MS" panose="020B0603020202020204" pitchFamily="34" charset="0"/>
                <a:cs typeface="Arial" panose="020B0604020202020204" pitchFamily="34" charset="0"/>
              </a:rPr>
              <a:t>국내 기업의 특성을 반영하기 어렵고 재무적 위기 대응 또는 특정 정책목적 달성을 위한 회계기준 변경이 어려워져 회계주권을 상실할 것이다</a:t>
            </a:r>
            <a:endParaRPr lang="en-US" altLang="ja-JP" sz="2000" smtClean="0">
              <a:latin typeface="Trebuchet MS" panose="020B0603020202020204" pitchFamily="34" charset="0"/>
              <a:cs typeface="Arial" panose="020B0604020202020204" pitchFamily="34" charset="0"/>
            </a:endParaRPr>
          </a:p>
          <a:p>
            <a:pPr marL="1009650" lvl="1" indent="-514350">
              <a:spcBef>
                <a:spcPct val="0"/>
              </a:spcBef>
              <a:spcAft>
                <a:spcPts val="600"/>
              </a:spcAft>
              <a:buClr>
                <a:srgbClr val="002060"/>
              </a:buClr>
            </a:pPr>
            <a:r>
              <a:rPr lang="ko-KR" altLang="en-US" sz="1800" smtClean="0">
                <a:latin typeface="Trebuchet MS" panose="020B0603020202020204" pitchFamily="34" charset="0"/>
              </a:rPr>
              <a:t>아직 그렇지 않다</a:t>
            </a:r>
            <a:endParaRPr lang="en-US" altLang="ko-KR" sz="1800" smtClean="0">
              <a:latin typeface="Trebuchet MS" panose="020B0603020202020204" pitchFamily="34" charset="0"/>
            </a:endParaRPr>
          </a:p>
          <a:p>
            <a:pPr marL="1009650" lvl="1" indent="-514350">
              <a:spcBef>
                <a:spcPct val="0"/>
              </a:spcBef>
              <a:spcAft>
                <a:spcPts val="600"/>
              </a:spcAft>
              <a:buClr>
                <a:srgbClr val="002060"/>
              </a:buClr>
            </a:pPr>
            <a:r>
              <a:rPr lang="ko-KR" altLang="en-US" sz="1800" smtClean="0">
                <a:latin typeface="Trebuchet MS" panose="020B0603020202020204" pitchFamily="34" charset="0"/>
              </a:rPr>
              <a:t>한국은 다른 나라의 예에서 찾아볼 수 있는 </a:t>
            </a:r>
            <a:r>
              <a:rPr lang="en-US" altLang="ko-KR" sz="1800" smtClean="0">
                <a:latin typeface="Trebuchet MS" panose="020B0603020202020204" pitchFamily="34" charset="0"/>
              </a:rPr>
              <a:t>IFRS</a:t>
            </a:r>
            <a:r>
              <a:rPr lang="ko-KR" altLang="en-US" sz="1800" smtClean="0">
                <a:latin typeface="Trebuchet MS" panose="020B0603020202020204" pitchFamily="34" charset="0"/>
              </a:rPr>
              <a:t>의 삭제</a:t>
            </a:r>
            <a:r>
              <a:rPr lang="en-US" altLang="ko-KR" sz="1800" smtClean="0">
                <a:latin typeface="Trebuchet MS" panose="020B0603020202020204" pitchFamily="34" charset="0"/>
              </a:rPr>
              <a:t>(carve-out)</a:t>
            </a:r>
            <a:r>
              <a:rPr lang="ko-KR" altLang="en-US" sz="1800" smtClean="0">
                <a:latin typeface="Trebuchet MS" panose="020B0603020202020204" pitchFamily="34" charset="0"/>
              </a:rPr>
              <a:t>나 수정 없이 전면 채택을 성공적으로 이끌어 온 모범 도입국가</a:t>
            </a:r>
            <a:endParaRPr lang="en-US" altLang="ko-KR" sz="1800" smtClean="0">
              <a:latin typeface="Trebuchet MS" panose="020B0603020202020204" pitchFamily="34" charset="0"/>
            </a:endParaRPr>
          </a:p>
          <a:p>
            <a:pPr marL="1409700" lvl="2" indent="-514350">
              <a:spcBef>
                <a:spcPct val="0"/>
              </a:spcBef>
              <a:spcAft>
                <a:spcPts val="600"/>
              </a:spcAft>
              <a:buClr>
                <a:srgbClr val="002060"/>
              </a:buClr>
            </a:pPr>
            <a:r>
              <a:rPr lang="ko-KR" altLang="en-US" sz="1800" smtClean="0">
                <a:latin typeface="Trebuchet MS" panose="020B0603020202020204" pitchFamily="34" charset="0"/>
              </a:rPr>
              <a:t> </a:t>
            </a:r>
            <a:r>
              <a:rPr lang="en-US" altLang="ko-KR" sz="1800" smtClean="0">
                <a:latin typeface="Trebuchet MS" panose="020B0603020202020204" pitchFamily="34" charset="0"/>
              </a:rPr>
              <a:t>IFRS </a:t>
            </a:r>
            <a:r>
              <a:rPr lang="ko-KR" altLang="en-US" sz="1800" smtClean="0">
                <a:latin typeface="Trebuchet MS" panose="020B0603020202020204" pitchFamily="34" charset="0"/>
              </a:rPr>
              <a:t>재단과의 계약에서 허용한 범위내의 추가적 정보제공</a:t>
            </a:r>
            <a:r>
              <a:rPr lang="en-US" altLang="ko-KR" sz="1800" smtClean="0">
                <a:latin typeface="Trebuchet MS" panose="020B0603020202020204" pitchFamily="34" charset="0"/>
              </a:rPr>
              <a:t/>
            </a:r>
            <a:br>
              <a:rPr lang="en-US" altLang="ko-KR" sz="1800" smtClean="0">
                <a:latin typeface="Trebuchet MS" panose="020B0603020202020204" pitchFamily="34" charset="0"/>
              </a:rPr>
            </a:br>
            <a:r>
              <a:rPr lang="en-US" altLang="ko-KR" sz="1800" smtClean="0">
                <a:latin typeface="Trebuchet MS" panose="020B0603020202020204" pitchFamily="34" charset="0"/>
              </a:rPr>
              <a:t>(</a:t>
            </a:r>
            <a:r>
              <a:rPr lang="ko-KR" altLang="en-US" sz="1800" smtClean="0">
                <a:latin typeface="Trebuchet MS" panose="020B0603020202020204" pitchFamily="34" charset="0"/>
              </a:rPr>
              <a:t>영업이익 및 수주산업 관련 추가 표시 및 공시</a:t>
            </a:r>
            <a:r>
              <a:rPr lang="en-US" altLang="ko-KR" sz="1800" smtClean="0">
                <a:latin typeface="Trebuchet MS" panose="020B0603020202020204" pitchFamily="34" charset="0"/>
              </a:rPr>
              <a:t>)</a:t>
            </a:r>
          </a:p>
          <a:p>
            <a:pPr marL="1009650" lvl="1" indent="-514350">
              <a:spcBef>
                <a:spcPct val="0"/>
              </a:spcBef>
              <a:spcAft>
                <a:spcPts val="600"/>
              </a:spcAft>
              <a:buClr>
                <a:srgbClr val="002060"/>
              </a:buClr>
            </a:pPr>
            <a:r>
              <a:rPr lang="ko-KR" altLang="en-US" sz="1800" smtClean="0">
                <a:latin typeface="Trebuchet MS" panose="020B0603020202020204" pitchFamily="34" charset="0"/>
              </a:rPr>
              <a:t>감독당국이 감독목적의 회계처리와 </a:t>
            </a:r>
            <a:r>
              <a:rPr lang="en-US" altLang="ko-KR" sz="1800" smtClean="0">
                <a:latin typeface="Trebuchet MS" panose="020B0603020202020204" pitchFamily="34" charset="0"/>
              </a:rPr>
              <a:t>IFRS</a:t>
            </a:r>
            <a:r>
              <a:rPr lang="ko-KR" altLang="en-US" sz="1800" smtClean="0">
                <a:latin typeface="Trebuchet MS" panose="020B0603020202020204" pitchFamily="34" charset="0"/>
              </a:rPr>
              <a:t>의 회계처리가 갈등을 일으킬 소지가 있는 경우</a:t>
            </a:r>
            <a:r>
              <a:rPr lang="en-US" altLang="ko-KR" sz="1800" smtClean="0">
                <a:latin typeface="Trebuchet MS" panose="020B0603020202020204" pitchFamily="34" charset="0"/>
              </a:rPr>
              <a:t>(</a:t>
            </a:r>
            <a:r>
              <a:rPr lang="ko-KR" altLang="en-US" sz="1800" smtClean="0">
                <a:latin typeface="Trebuchet MS" panose="020B0603020202020204" pitchFamily="34" charset="0"/>
              </a:rPr>
              <a:t>예</a:t>
            </a:r>
            <a:r>
              <a:rPr lang="en-US" altLang="ko-KR" sz="1800" smtClean="0">
                <a:latin typeface="Trebuchet MS" panose="020B0603020202020204" pitchFamily="34" charset="0"/>
              </a:rPr>
              <a:t>: </a:t>
            </a:r>
            <a:r>
              <a:rPr lang="ko-KR" altLang="en-US" sz="1800" smtClean="0">
                <a:latin typeface="Trebuchet MS" panose="020B0603020202020204" pitchFamily="34" charset="0"/>
              </a:rPr>
              <a:t>특정 조건부 영구채의 부채</a:t>
            </a:r>
            <a:r>
              <a:rPr lang="en-US" altLang="ko-KR" sz="1800" smtClean="0">
                <a:latin typeface="Trebuchet MS" panose="020B0603020202020204" pitchFamily="34" charset="0"/>
              </a:rPr>
              <a:t>/</a:t>
            </a:r>
            <a:r>
              <a:rPr lang="ko-KR" altLang="en-US" sz="1800" smtClean="0">
                <a:latin typeface="Trebuchet MS" panose="020B0603020202020204" pitchFamily="34" charset="0"/>
              </a:rPr>
              <a:t>자본 분류 문제</a:t>
            </a:r>
            <a:r>
              <a:rPr lang="en-US" altLang="ko-KR" sz="1800" smtClean="0">
                <a:latin typeface="Trebuchet MS" panose="020B0603020202020204" pitchFamily="34" charset="0"/>
              </a:rPr>
              <a:t>), </a:t>
            </a:r>
            <a:r>
              <a:rPr lang="ko-KR" altLang="en-US" sz="1800" smtClean="0">
                <a:latin typeface="Trebuchet MS" panose="020B0603020202020204" pitchFamily="34" charset="0"/>
              </a:rPr>
              <a:t>정부는 특정한 해석을 강요하지 않고 </a:t>
            </a:r>
            <a:r>
              <a:rPr lang="en-US" altLang="ko-KR" sz="1800" smtClean="0">
                <a:latin typeface="Trebuchet MS" panose="020B0603020202020204" pitchFamily="34" charset="0"/>
              </a:rPr>
              <a:t>IFRS IC</a:t>
            </a:r>
            <a:r>
              <a:rPr lang="ko-KR" altLang="en-US" sz="1800" smtClean="0">
                <a:latin typeface="Trebuchet MS" panose="020B0603020202020204" pitchFamily="34" charset="0"/>
              </a:rPr>
              <a:t>의 판단을 기다리고 존중하는 성숙한 자세를 보여줌</a:t>
            </a:r>
            <a:endParaRPr lang="en-US" altLang="ko-KR" sz="1800" smtClean="0">
              <a:latin typeface="Trebuchet MS" panose="020B0603020202020204" pitchFamily="34" charset="0"/>
            </a:endParaRPr>
          </a:p>
          <a:p>
            <a:pPr marL="1409700" lvl="2" indent="-514350">
              <a:spcBef>
                <a:spcPct val="0"/>
              </a:spcBef>
              <a:spcAft>
                <a:spcPts val="600"/>
              </a:spcAft>
              <a:buClr>
                <a:srgbClr val="002060"/>
              </a:buClr>
            </a:pPr>
            <a:r>
              <a:rPr lang="ko-KR" altLang="en-US" sz="1800" smtClean="0">
                <a:latin typeface="Trebuchet MS" panose="020B0603020202020204" pitchFamily="34" charset="0"/>
              </a:rPr>
              <a:t>향후 보험계약 </a:t>
            </a:r>
            <a:r>
              <a:rPr lang="en-US" altLang="ko-KR" sz="1800" smtClean="0">
                <a:latin typeface="Trebuchet MS" panose="020B0603020202020204" pitchFamily="34" charset="0"/>
              </a:rPr>
              <a:t>IFRS 17 </a:t>
            </a:r>
            <a:r>
              <a:rPr lang="ko-KR" altLang="en-US" sz="1800" smtClean="0">
                <a:latin typeface="Trebuchet MS" panose="020B0603020202020204" pitchFamily="34" charset="0"/>
              </a:rPr>
              <a:t>과 관련해서도 현명하게 대처해야</a:t>
            </a:r>
            <a:endParaRPr lang="en-US" altLang="ko-KR" sz="1800" smtClean="0">
              <a:latin typeface="Trebuchet MS" panose="020B0603020202020204" pitchFamily="34" charset="0"/>
            </a:endParaRPr>
          </a:p>
          <a:p>
            <a:pPr marL="1009650" lvl="1" indent="-514350">
              <a:spcBef>
                <a:spcPct val="0"/>
              </a:spcBef>
              <a:spcAft>
                <a:spcPts val="600"/>
              </a:spcAft>
              <a:buClr>
                <a:srgbClr val="002060"/>
              </a:buClr>
            </a:pPr>
            <a:r>
              <a:rPr lang="en-US" altLang="ko-KR" sz="1800" smtClean="0">
                <a:latin typeface="Trebuchet MS" panose="020B0603020202020204" pitchFamily="34" charset="0"/>
              </a:rPr>
              <a:t>KASB</a:t>
            </a:r>
            <a:r>
              <a:rPr lang="ko-KR" altLang="en-US" sz="1800" smtClean="0">
                <a:latin typeface="Trebuchet MS" panose="020B0603020202020204" pitchFamily="34" charset="0"/>
              </a:rPr>
              <a:t>는 </a:t>
            </a:r>
            <a:r>
              <a:rPr lang="en-US" altLang="ko-KR" sz="1800" smtClean="0">
                <a:latin typeface="Trebuchet MS" panose="020B0603020202020204" pitchFamily="34" charset="0"/>
              </a:rPr>
              <a:t>IASB</a:t>
            </a:r>
            <a:r>
              <a:rPr lang="ko-KR" altLang="en-US" sz="1800" smtClean="0">
                <a:latin typeface="Trebuchet MS" panose="020B0603020202020204" pitchFamily="34" charset="0"/>
              </a:rPr>
              <a:t>가 정하는 기준서를 수동적으로 채택하는 존재가 아니라</a:t>
            </a:r>
            <a:r>
              <a:rPr lang="en-US" altLang="ko-KR" sz="1800" smtClean="0">
                <a:latin typeface="Trebuchet MS" panose="020B0603020202020204" pitchFamily="34" charset="0"/>
              </a:rPr>
              <a:t>, </a:t>
            </a:r>
            <a:r>
              <a:rPr lang="ko-KR" altLang="en-US" sz="1800" smtClean="0">
                <a:latin typeface="Trebuchet MS" panose="020B0603020202020204" pitchFamily="34" charset="0"/>
              </a:rPr>
              <a:t>관련 기준제정 과정에 적극적으로 참여하고 논의를 주도하며 국내의 특수성을 반영하려는 노력을 꾸준히 진행</a:t>
            </a:r>
            <a:endParaRPr lang="en-US" altLang="ja-JP" sz="1800" dirty="0" smtClean="0"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061058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36476" y="123758"/>
            <a:ext cx="63774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Ⅳ. </a:t>
            </a:r>
            <a:r>
              <a:rPr lang="ko-KR" altLang="en-US" sz="28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기대와 우려에 대한 평가 </a:t>
            </a:r>
            <a:r>
              <a:rPr lang="en-US" altLang="ko-KR" sz="28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(Answers)</a:t>
            </a:r>
            <a:endParaRPr lang="en-US" altLang="ko-KR" sz="2800" b="1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+mn-ea"/>
            </a:endParaRPr>
          </a:p>
        </p:txBody>
      </p:sp>
      <p:sp>
        <p:nvSpPr>
          <p:cNvPr id="12" name="슬라이드 번호 개체 틀 5"/>
          <p:cNvSpPr txBox="1">
            <a:spLocks/>
          </p:cNvSpPr>
          <p:nvPr/>
        </p:nvSpPr>
        <p:spPr>
          <a:xfrm>
            <a:off x="4687231" y="6512089"/>
            <a:ext cx="531538" cy="260648"/>
          </a:xfrm>
          <a:prstGeom prst="rect">
            <a:avLst/>
          </a:prstGeom>
        </p:spPr>
        <p:txBody>
          <a:bodyPr vert="horz" lIns="91383" tIns="45692" rIns="91383" bIns="45692" rtlCol="0" anchor="ctr"/>
          <a:lstStyle>
            <a:defPPr>
              <a:defRPr lang="ko-KR"/>
            </a:defPPr>
            <a:lvl1pPr marL="0" algn="r" defTabSz="914400" rtl="0" eaLnBrk="1" latinLnBrk="1" hangingPunct="1">
              <a:defRPr sz="1200" b="1" kern="1200">
                <a:gradFill>
                  <a:gsLst>
                    <a:gs pos="18333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tx1">
                        <a:lumMod val="50000"/>
                        <a:lumOff val="50000"/>
                      </a:schemeClr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8E23911-D0FE-4AD4-B579-316E8E4737A1}" type="slidenum">
              <a:rPr lang="ko-KR" altLang="en-US" sz="1100" b="0">
                <a:gradFill>
                  <a:gsLst>
                    <a:gs pos="2083">
                      <a:schemeClr val="tx1">
                        <a:lumMod val="75000"/>
                        <a:lumOff val="25000"/>
                      </a:schemeClr>
                    </a:gs>
                    <a:gs pos="67000">
                      <a:schemeClr val="tx1">
                        <a:lumMod val="75000"/>
                        <a:lumOff val="25000"/>
                      </a:schemeClr>
                    </a:gs>
                  </a:gsLst>
                  <a:lin ang="5400000" scaled="0"/>
                </a:gradFill>
                <a:cs typeface="Arial" pitchFamily="34" charset="0"/>
              </a:rPr>
              <a:pPr algn="ctr"/>
              <a:t>39</a:t>
            </a:fld>
            <a:endParaRPr lang="ko-KR" altLang="en-US" sz="1100" b="0" dirty="0">
              <a:gradFill>
                <a:gsLst>
                  <a:gs pos="2083">
                    <a:schemeClr val="tx1">
                      <a:lumMod val="75000"/>
                      <a:lumOff val="25000"/>
                    </a:schemeClr>
                  </a:gs>
                  <a:gs pos="67000">
                    <a:schemeClr val="tx1">
                      <a:lumMod val="75000"/>
                      <a:lumOff val="25000"/>
                    </a:schemeClr>
                  </a:gs>
                </a:gsLst>
                <a:lin ang="5400000" scaled="0"/>
              </a:gradFill>
              <a:cs typeface="Arial" pitchFamily="34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325251" y="1124792"/>
            <a:ext cx="8912225" cy="432000"/>
          </a:xfrm>
          <a:prstGeom prst="rect">
            <a:avLst/>
          </a:prstGeom>
        </p:spPr>
        <p:txBody>
          <a:bodyPr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◈ </a:t>
            </a:r>
            <a:r>
              <a:rPr lang="ko-KR" altLang="en-US" sz="2400" b="1" dirty="0" smtClean="0">
                <a:latin typeface="Trebuchet MS" panose="020B0603020202020204" pitchFamily="34" charset="0"/>
                <a:cs typeface="Arial" panose="020B0604020202020204" pitchFamily="34" charset="0"/>
              </a:rPr>
              <a:t>당초</a:t>
            </a:r>
            <a:r>
              <a:rPr lang="en-US" altLang="ko-KR" sz="2400" b="1" dirty="0">
                <a:latin typeface="Trebuchet MS" panose="020B0603020202020204" pitchFamily="34" charset="0"/>
                <a:cs typeface="Arial" panose="020B0604020202020204" pitchFamily="34" charset="0"/>
              </a:rPr>
              <a:t> </a:t>
            </a:r>
            <a:r>
              <a:rPr lang="ko-KR" altLang="en-US" sz="2400" b="1" dirty="0" smtClean="0">
                <a:latin typeface="Trebuchet MS" panose="020B0603020202020204" pitchFamily="34" charset="0"/>
                <a:cs typeface="Arial" panose="020B0604020202020204" pitchFamily="34" charset="0"/>
              </a:rPr>
              <a:t>우려의 현실화 여부 </a:t>
            </a:r>
            <a:r>
              <a:rPr lang="en-US" altLang="ko-KR" sz="2400" b="1" dirty="0" smtClean="0">
                <a:latin typeface="Trebuchet MS" panose="020B0603020202020204" pitchFamily="34" charset="0"/>
                <a:cs typeface="Arial" panose="020B0604020202020204" pitchFamily="34" charset="0"/>
              </a:rPr>
              <a:t>(</a:t>
            </a:r>
            <a:r>
              <a:rPr lang="ko-KR" altLang="en-US" sz="2400" b="1" dirty="0" smtClean="0">
                <a:latin typeface="Trebuchet MS" panose="020B0603020202020204" pitchFamily="34" charset="0"/>
                <a:cs typeface="Arial" panose="020B0604020202020204" pitchFamily="34" charset="0"/>
              </a:rPr>
              <a:t>우려 </a:t>
            </a:r>
            <a:r>
              <a:rPr lang="en-US" altLang="ko-KR" sz="2400" b="1" dirty="0" smtClean="0">
                <a:latin typeface="Trebuchet MS" panose="020B0603020202020204" pitchFamily="34" charset="0"/>
                <a:cs typeface="Arial" panose="020B0604020202020204" pitchFamily="34" charset="0"/>
              </a:rPr>
              <a:t>5)</a:t>
            </a:r>
            <a:endParaRPr lang="en-US" altLang="ja-JP" sz="2400" b="1" dirty="0" smtClean="0"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394915" y="1756618"/>
            <a:ext cx="8842561" cy="498475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514350">
              <a:spcBef>
                <a:spcPct val="0"/>
              </a:spcBef>
              <a:spcAft>
                <a:spcPts val="600"/>
              </a:spcAft>
              <a:buClr>
                <a:srgbClr val="002060"/>
              </a:buClr>
              <a:buFont typeface="Arial" panose="020B0604020202020204" pitchFamily="34" charset="0"/>
              <a:buNone/>
            </a:pPr>
            <a:r>
              <a:rPr lang="en-US" altLang="ja-JP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Q5. </a:t>
            </a:r>
            <a:r>
              <a:rPr lang="ko-KR" altLang="en-US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작성자</a:t>
            </a:r>
            <a:r>
              <a:rPr lang="en-US" altLang="ko-KR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, </a:t>
            </a:r>
            <a:r>
              <a:rPr lang="ko-KR" altLang="en-US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감사인</a:t>
            </a:r>
            <a:r>
              <a:rPr lang="en-US" altLang="ko-KR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, </a:t>
            </a:r>
            <a:r>
              <a:rPr lang="ko-KR" altLang="en-US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이용자 및 회계감독당국의 행태를 변화시킬 경제적 유인의 부재로 </a:t>
            </a:r>
            <a:r>
              <a:rPr lang="en-US" altLang="ko-KR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IFRS</a:t>
            </a:r>
            <a:r>
              <a:rPr lang="ko-KR" altLang="en-US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가 효과적으로 운영되기 어려울 것이다</a:t>
            </a:r>
            <a:endParaRPr lang="en-US" altLang="ko-KR" sz="2000" dirty="0" smtClean="0">
              <a:latin typeface="Trebuchet MS" panose="020B0603020202020204" pitchFamily="34" charset="0"/>
              <a:cs typeface="Arial" panose="020B0604020202020204" pitchFamily="34" charset="0"/>
            </a:endParaRPr>
          </a:p>
          <a:p>
            <a:pPr marL="1009650" lvl="1" indent="-514350">
              <a:spcBef>
                <a:spcPct val="0"/>
              </a:spcBef>
              <a:spcAft>
                <a:spcPts val="600"/>
              </a:spcAft>
              <a:buClr>
                <a:srgbClr val="002060"/>
              </a:buClr>
            </a:pPr>
            <a:r>
              <a:rPr lang="ko-KR" altLang="en-US" sz="18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일부 그렇다</a:t>
            </a:r>
            <a:endParaRPr lang="en-US" altLang="ja-JP" sz="1800" dirty="0" smtClean="0">
              <a:latin typeface="Trebuchet MS" panose="020B0603020202020204" pitchFamily="34" charset="0"/>
              <a:cs typeface="Arial" panose="020B0604020202020204" pitchFamily="34" charset="0"/>
            </a:endParaRPr>
          </a:p>
          <a:p>
            <a:pPr marL="1009650" lvl="1" indent="-514350">
              <a:spcBef>
                <a:spcPct val="0"/>
              </a:spcBef>
              <a:spcAft>
                <a:spcPts val="600"/>
              </a:spcAft>
              <a:buClr>
                <a:srgbClr val="002060"/>
              </a:buClr>
            </a:pPr>
            <a:r>
              <a:rPr lang="ko-KR" altLang="en-US" sz="1800" dirty="0" smtClean="0">
                <a:latin typeface="Trebuchet MS" panose="020B0603020202020204" pitchFamily="34" charset="0"/>
              </a:rPr>
              <a:t>정도진</a:t>
            </a:r>
            <a:r>
              <a:rPr lang="en-US" altLang="ko-KR" sz="1800" dirty="0" smtClean="0">
                <a:latin typeface="Trebuchet MS" panose="020B0603020202020204" pitchFamily="34" charset="0"/>
              </a:rPr>
              <a:t>-</a:t>
            </a:r>
            <a:r>
              <a:rPr lang="ko-KR" altLang="en-US" sz="1800" dirty="0" smtClean="0">
                <a:latin typeface="Trebuchet MS" panose="020B0603020202020204" pitchFamily="34" charset="0"/>
              </a:rPr>
              <a:t>백원선</a:t>
            </a:r>
            <a:r>
              <a:rPr lang="en-US" altLang="ko-KR" sz="1800" dirty="0" smtClean="0">
                <a:latin typeface="Trebuchet MS" panose="020B0603020202020204" pitchFamily="34" charset="0"/>
              </a:rPr>
              <a:t>(2016)</a:t>
            </a:r>
            <a:r>
              <a:rPr lang="ko-KR" altLang="en-US" sz="1800" dirty="0" smtClean="0">
                <a:latin typeface="Trebuchet MS" panose="020B0603020202020204" pitchFamily="34" charset="0"/>
              </a:rPr>
              <a:t>의 설문에서 나타난 흥미로운 결과중 하나는 </a:t>
            </a:r>
            <a:r>
              <a:rPr lang="en-US" altLang="ko-KR" sz="1800" dirty="0" smtClean="0">
                <a:latin typeface="Trebuchet MS" panose="020B0603020202020204" pitchFamily="34" charset="0"/>
              </a:rPr>
              <a:t>IFRS </a:t>
            </a:r>
            <a:r>
              <a:rPr lang="ko-KR" altLang="en-US" sz="1800" dirty="0" smtClean="0">
                <a:latin typeface="Trebuchet MS" panose="020B0603020202020204" pitchFamily="34" charset="0"/>
              </a:rPr>
              <a:t>도입 효과에 대하여 제정기구와 규제기관이 다른 주체들에 비해 그 기대가 컸다는 점</a:t>
            </a:r>
            <a:endParaRPr lang="en-US" altLang="ko-KR" sz="1800" dirty="0" smtClean="0">
              <a:latin typeface="Trebuchet MS" panose="020B0603020202020204" pitchFamily="34" charset="0"/>
            </a:endParaRPr>
          </a:p>
          <a:p>
            <a:pPr marL="1009650" lvl="1" indent="-514350">
              <a:spcBef>
                <a:spcPct val="0"/>
              </a:spcBef>
              <a:spcAft>
                <a:spcPts val="600"/>
              </a:spcAft>
              <a:buClr>
                <a:srgbClr val="002060"/>
              </a:buClr>
            </a:pPr>
            <a:r>
              <a:rPr lang="ko-KR" altLang="en-US" sz="1800" dirty="0" smtClean="0">
                <a:latin typeface="Trebuchet MS" panose="020B0603020202020204" pitchFamily="34" charset="0"/>
              </a:rPr>
              <a:t>이는 </a:t>
            </a:r>
            <a:r>
              <a:rPr lang="en-US" altLang="ko-KR" sz="1800" dirty="0" smtClean="0">
                <a:latin typeface="Trebuchet MS" panose="020B0603020202020204" pitchFamily="34" charset="0"/>
              </a:rPr>
              <a:t>IFRS</a:t>
            </a:r>
            <a:r>
              <a:rPr lang="ko-KR" altLang="en-US" sz="1800" dirty="0" smtClean="0">
                <a:latin typeface="Trebuchet MS" panose="020B0603020202020204" pitchFamily="34" charset="0"/>
              </a:rPr>
              <a:t>가 민간 주도로 도입되었다기 보다는 국가 경제 정책 아젠다의 일환으로 추진된 것을 반영하는 것</a:t>
            </a:r>
            <a:endParaRPr lang="en-US" altLang="ko-KR" sz="1800" dirty="0" smtClean="0">
              <a:latin typeface="Trebuchet MS" panose="020B0603020202020204" pitchFamily="34" charset="0"/>
            </a:endParaRPr>
          </a:p>
          <a:p>
            <a:pPr marL="1009650" lvl="1" indent="-514350">
              <a:spcBef>
                <a:spcPct val="0"/>
              </a:spcBef>
              <a:spcAft>
                <a:spcPts val="600"/>
              </a:spcAft>
              <a:buClr>
                <a:srgbClr val="002060"/>
              </a:buClr>
            </a:pPr>
            <a:r>
              <a:rPr lang="ko-KR" altLang="en-US" sz="1800" dirty="0" smtClean="0">
                <a:latin typeface="Trebuchet MS" panose="020B0603020202020204" pitchFamily="34" charset="0"/>
              </a:rPr>
              <a:t>국가적인 지원은 각종 법률의 제</a:t>
            </a:r>
            <a:r>
              <a:rPr lang="en-US" altLang="ko-KR" sz="1800" dirty="0" smtClean="0">
                <a:latin typeface="Trebuchet MS" panose="020B0603020202020204" pitchFamily="34" charset="0"/>
              </a:rPr>
              <a:t>·</a:t>
            </a:r>
            <a:r>
              <a:rPr lang="ko-KR" altLang="en-US" sz="1800" dirty="0" smtClean="0">
                <a:latin typeface="Trebuchet MS" panose="020B0603020202020204" pitchFamily="34" charset="0"/>
              </a:rPr>
              <a:t>개정을 비롯해 </a:t>
            </a:r>
            <a:r>
              <a:rPr lang="en-US" altLang="ko-KR" sz="1800" dirty="0" smtClean="0">
                <a:latin typeface="Trebuchet MS" panose="020B0603020202020204" pitchFamily="34" charset="0"/>
              </a:rPr>
              <a:t>IFRS</a:t>
            </a:r>
            <a:r>
              <a:rPr lang="ko-KR" altLang="en-US" sz="1800" dirty="0" smtClean="0">
                <a:latin typeface="Trebuchet MS" panose="020B0603020202020204" pitchFamily="34" charset="0"/>
              </a:rPr>
              <a:t>의 도입과 추진 실행에 커다란 힘</a:t>
            </a:r>
            <a:endParaRPr lang="en-US" altLang="ja-JP" sz="1800" dirty="0" smtClean="0">
              <a:latin typeface="Trebuchet MS" panose="020B0603020202020204" pitchFamily="34" charset="0"/>
              <a:cs typeface="Arial" panose="020B0604020202020204" pitchFamily="34" charset="0"/>
            </a:endParaRPr>
          </a:p>
          <a:p>
            <a:pPr marL="1009650" lvl="1" indent="-514350">
              <a:spcBef>
                <a:spcPct val="0"/>
              </a:spcBef>
              <a:spcAft>
                <a:spcPts val="600"/>
              </a:spcAft>
              <a:buClr>
                <a:srgbClr val="002060"/>
              </a:buClr>
            </a:pPr>
            <a:r>
              <a:rPr lang="ko-KR" altLang="en-US" sz="1800" dirty="0" smtClean="0">
                <a:latin typeface="Trebuchet MS" panose="020B0603020202020204" pitchFamily="34" charset="0"/>
              </a:rPr>
              <a:t>그렇지만</a:t>
            </a:r>
            <a:r>
              <a:rPr lang="en-US" altLang="ko-KR" sz="1800" dirty="0" smtClean="0">
                <a:latin typeface="Trebuchet MS" panose="020B0603020202020204" pitchFamily="34" charset="0"/>
              </a:rPr>
              <a:t>, </a:t>
            </a:r>
            <a:r>
              <a:rPr lang="ko-KR" altLang="en-US" sz="1800" dirty="0" smtClean="0">
                <a:latin typeface="Trebuchet MS" panose="020B0603020202020204" pitchFamily="34" charset="0"/>
              </a:rPr>
              <a:t>이러한 추진 방식은 </a:t>
            </a:r>
            <a:r>
              <a:rPr lang="en-US" altLang="ko-KR" sz="1800" dirty="0" smtClean="0">
                <a:latin typeface="Trebuchet MS" panose="020B0603020202020204" pitchFamily="34" charset="0"/>
              </a:rPr>
              <a:t>IFRS </a:t>
            </a:r>
            <a:r>
              <a:rPr lang="ko-KR" altLang="en-US" sz="1800" dirty="0" smtClean="0">
                <a:latin typeface="Trebuchet MS" panose="020B0603020202020204" pitchFamily="34" charset="0"/>
              </a:rPr>
              <a:t>도입 컨설팅과 감사보수인상을 기대한 감사인 및 일부 작성비용 경감이 기대되었던 글로벌 기업을 제외하고는 전반적으로 </a:t>
            </a:r>
            <a:r>
              <a:rPr lang="en-US" altLang="ko-KR" sz="1800" dirty="0" smtClean="0">
                <a:latin typeface="Trebuchet MS" panose="020B0603020202020204" pitchFamily="34" charset="0"/>
              </a:rPr>
              <a:t>IFRS </a:t>
            </a:r>
            <a:r>
              <a:rPr lang="ko-KR" altLang="en-US" sz="1800" dirty="0" smtClean="0">
                <a:latin typeface="Trebuchet MS" panose="020B0603020202020204" pitchFamily="34" charset="0"/>
              </a:rPr>
              <a:t>도입의 경제적 유인에 대한 컨센서스가 부족한 상태에서 제도만 먼저 변화되는 결과</a:t>
            </a:r>
            <a:endParaRPr lang="en-US" altLang="ja-JP" sz="1600" dirty="0" smtClean="0"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457962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546" y="-21524"/>
            <a:ext cx="990758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812540" y="1247272"/>
            <a:ext cx="141577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96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itchFamily="18" charset="-127"/>
                <a:ea typeface="바탕" pitchFamily="18" charset="-127"/>
              </a:rPr>
              <a:t>Ⅴ</a:t>
            </a:r>
            <a:endParaRPr lang="en-US" altLang="ko-KR" sz="96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바탕" pitchFamily="18" charset="-127"/>
              <a:ea typeface="바탕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376936" y="2651428"/>
            <a:ext cx="482453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48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교훈</a:t>
            </a:r>
            <a:endParaRPr lang="en-US" altLang="ko-KR" sz="4800" b="1" spc="-5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r"/>
            <a:r>
              <a:rPr lang="en-US" altLang="ko-KR" sz="48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(Insights)</a:t>
            </a:r>
            <a:endParaRPr lang="en-US" altLang="ko-KR" sz="6000" b="1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+mn-ea"/>
            </a:endParaRPr>
          </a:p>
        </p:txBody>
      </p:sp>
      <p:sp>
        <p:nvSpPr>
          <p:cNvPr id="5" name="양쪽 모서리가 둥근 사각형 4"/>
          <p:cNvSpPr/>
          <p:nvPr/>
        </p:nvSpPr>
        <p:spPr>
          <a:xfrm rot="5400000">
            <a:off x="1421050" y="1493815"/>
            <a:ext cx="274696" cy="3116795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tx1">
              <a:alpha val="1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TextBox 30"/>
          <p:cNvSpPr txBox="1"/>
          <p:nvPr/>
        </p:nvSpPr>
        <p:spPr>
          <a:xfrm>
            <a:off x="569987" y="2913713"/>
            <a:ext cx="19768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FFFF00"/>
                </a:solidFill>
                <a:latin typeface="Helvetica" panose="020B0604020202030204" pitchFamily="34" charset="0"/>
                <a:ea typeface="-윤고딕330" panose="02030504000101010101" pitchFamily="18" charset="-127"/>
              </a:rPr>
              <a:t>K</a:t>
            </a:r>
            <a:r>
              <a:rPr lang="en-US" altLang="ko-KR" sz="1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Helvetica" panose="020B0604020202030204" pitchFamily="34" charset="0"/>
                <a:ea typeface="-윤고딕330" panose="02030504000101010101" pitchFamily="18" charset="-127"/>
              </a:rPr>
              <a:t>orea </a:t>
            </a:r>
            <a:r>
              <a:rPr lang="en-US" altLang="ko-KR" sz="1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FFFF00"/>
                </a:solidFill>
                <a:latin typeface="Helvetica" panose="020B0604020202030204" pitchFamily="34" charset="0"/>
                <a:ea typeface="-윤고딕330" panose="02030504000101010101" pitchFamily="18" charset="-127"/>
              </a:rPr>
              <a:t>A</a:t>
            </a:r>
            <a:r>
              <a:rPr lang="en-US" altLang="ko-KR" sz="1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Helvetica" panose="020B0604020202030204" pitchFamily="34" charset="0"/>
                <a:ea typeface="-윤고딕330" panose="02030504000101010101" pitchFamily="18" charset="-127"/>
              </a:rPr>
              <a:t>ccounting </a:t>
            </a:r>
            <a:r>
              <a:rPr lang="en-US" altLang="ko-KR" sz="1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FFFF00"/>
                </a:solidFill>
                <a:latin typeface="Helvetica" panose="020B0604020202030204" pitchFamily="34" charset="0"/>
                <a:ea typeface="-윤고딕330" panose="02030504000101010101" pitchFamily="18" charset="-127"/>
              </a:rPr>
              <a:t>I</a:t>
            </a:r>
            <a:r>
              <a:rPr lang="en-US" altLang="ko-KR" sz="1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Helvetica" panose="020B0604020202030204" pitchFamily="34" charset="0"/>
                <a:ea typeface="-윤고딕330" panose="02030504000101010101" pitchFamily="18" charset="-127"/>
              </a:rPr>
              <a:t>nstitute</a:t>
            </a:r>
            <a:endParaRPr lang="en-US" altLang="ko-KR" sz="1600" b="1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Helvetica" panose="020B0604020202030204" pitchFamily="34" charset="0"/>
              <a:ea typeface="-윤고딕330" panose="02030504000101010101" pitchFamily="18" charset="-127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235171" y="6201308"/>
            <a:ext cx="2328891" cy="443485"/>
            <a:chOff x="7064661" y="365543"/>
            <a:chExt cx="2328891" cy="443485"/>
          </a:xfrm>
        </p:grpSpPr>
        <p:pic>
          <p:nvPicPr>
            <p:cNvPr id="8" name="그림 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7064661" y="365543"/>
              <a:ext cx="448057" cy="443485"/>
            </a:xfrm>
            <a:prstGeom prst="rect">
              <a:avLst/>
            </a:prstGeom>
          </p:spPr>
        </p:pic>
        <p:pic>
          <p:nvPicPr>
            <p:cNvPr id="9" name="그림 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7691606" y="365543"/>
              <a:ext cx="448057" cy="443485"/>
            </a:xfrm>
            <a:prstGeom prst="rect">
              <a:avLst/>
            </a:prstGeom>
          </p:spPr>
        </p:pic>
        <p:pic>
          <p:nvPicPr>
            <p:cNvPr id="10" name="그림 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8318551" y="365543"/>
              <a:ext cx="448057" cy="443485"/>
            </a:xfrm>
            <a:prstGeom prst="rect">
              <a:avLst/>
            </a:prstGeom>
          </p:spPr>
        </p:pic>
        <p:pic>
          <p:nvPicPr>
            <p:cNvPr id="11" name="그림 1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8945495" y="365543"/>
              <a:ext cx="448057" cy="443485"/>
            </a:xfrm>
            <a:prstGeom prst="rect">
              <a:avLst/>
            </a:prstGeom>
          </p:spPr>
        </p:pic>
        <p:pic>
          <p:nvPicPr>
            <p:cNvPr id="12" name="그림 1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7149244" y="475272"/>
              <a:ext cx="278893" cy="224028"/>
            </a:xfrm>
            <a:prstGeom prst="rect">
              <a:avLst/>
            </a:prstGeom>
          </p:spPr>
        </p:pic>
        <p:pic>
          <p:nvPicPr>
            <p:cNvPr id="13" name="그림 12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8403134" y="475272"/>
              <a:ext cx="278893" cy="224028"/>
            </a:xfrm>
            <a:prstGeom prst="rect">
              <a:avLst/>
            </a:prstGeom>
          </p:spPr>
        </p:pic>
        <p:pic>
          <p:nvPicPr>
            <p:cNvPr id="14" name="그림 13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7776189" y="475272"/>
              <a:ext cx="278893" cy="224028"/>
            </a:xfrm>
            <a:prstGeom prst="rect">
              <a:avLst/>
            </a:prstGeom>
          </p:spPr>
        </p:pic>
        <p:pic>
          <p:nvPicPr>
            <p:cNvPr id="15" name="그림 14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9030078" y="475272"/>
              <a:ext cx="278893" cy="22402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3927328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36476" y="123758"/>
            <a:ext cx="30877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Ⅴ</a:t>
            </a:r>
            <a:r>
              <a:rPr lang="en-US" altLang="ko-KR" sz="28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. </a:t>
            </a:r>
            <a:r>
              <a:rPr lang="ko-KR" altLang="en-US" sz="28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교훈 </a:t>
            </a:r>
            <a:r>
              <a:rPr lang="en-US" altLang="ko-KR" sz="28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(Lessons)</a:t>
            </a:r>
            <a:endParaRPr lang="en-US" altLang="ko-KR" sz="2800" b="1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+mn-ea"/>
            </a:endParaRPr>
          </a:p>
        </p:txBody>
      </p:sp>
      <p:sp>
        <p:nvSpPr>
          <p:cNvPr id="12" name="슬라이드 번호 개체 틀 5"/>
          <p:cNvSpPr txBox="1">
            <a:spLocks/>
          </p:cNvSpPr>
          <p:nvPr/>
        </p:nvSpPr>
        <p:spPr>
          <a:xfrm>
            <a:off x="4687231" y="6512089"/>
            <a:ext cx="531538" cy="260648"/>
          </a:xfrm>
          <a:prstGeom prst="rect">
            <a:avLst/>
          </a:prstGeom>
        </p:spPr>
        <p:txBody>
          <a:bodyPr vert="horz" lIns="91383" tIns="45692" rIns="91383" bIns="45692" rtlCol="0" anchor="ctr"/>
          <a:lstStyle>
            <a:defPPr>
              <a:defRPr lang="ko-KR"/>
            </a:defPPr>
            <a:lvl1pPr marL="0" algn="r" defTabSz="914400" rtl="0" eaLnBrk="1" latinLnBrk="1" hangingPunct="1">
              <a:defRPr sz="1200" b="1" kern="1200">
                <a:gradFill>
                  <a:gsLst>
                    <a:gs pos="18333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tx1">
                        <a:lumMod val="50000"/>
                        <a:lumOff val="50000"/>
                      </a:schemeClr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8E23911-D0FE-4AD4-B579-316E8E4737A1}" type="slidenum">
              <a:rPr lang="ko-KR" altLang="en-US" sz="1100" b="0">
                <a:gradFill>
                  <a:gsLst>
                    <a:gs pos="2083">
                      <a:schemeClr val="tx1">
                        <a:lumMod val="75000"/>
                        <a:lumOff val="25000"/>
                      </a:schemeClr>
                    </a:gs>
                    <a:gs pos="67000">
                      <a:schemeClr val="tx1">
                        <a:lumMod val="75000"/>
                        <a:lumOff val="25000"/>
                      </a:schemeClr>
                    </a:gs>
                  </a:gsLst>
                  <a:lin ang="5400000" scaled="0"/>
                </a:gradFill>
                <a:cs typeface="Arial" pitchFamily="34" charset="0"/>
              </a:rPr>
              <a:pPr algn="ctr"/>
              <a:t>41</a:t>
            </a:fld>
            <a:endParaRPr lang="ko-KR" altLang="en-US" sz="1100" b="0" dirty="0">
              <a:gradFill>
                <a:gsLst>
                  <a:gs pos="2083">
                    <a:schemeClr val="tx1">
                      <a:lumMod val="75000"/>
                      <a:lumOff val="25000"/>
                    </a:schemeClr>
                  </a:gs>
                  <a:gs pos="67000">
                    <a:schemeClr val="tx1">
                      <a:lumMod val="75000"/>
                      <a:lumOff val="25000"/>
                    </a:schemeClr>
                  </a:gs>
                </a:gsLst>
                <a:lin ang="5400000" scaled="0"/>
              </a:gradFill>
              <a:cs typeface="Arial" pitchFamily="34" charset="0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507367" y="1427187"/>
            <a:ext cx="4294188" cy="48101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52450" indent="-457200">
              <a:spcBef>
                <a:spcPts val="1200"/>
              </a:spcBef>
              <a:spcAft>
                <a:spcPts val="600"/>
              </a:spcAft>
              <a:buClr>
                <a:srgbClr val="002060"/>
              </a:buClr>
              <a:buFont typeface="+mj-lt"/>
              <a:buAutoNum type="arabicPeriod"/>
              <a:defRPr/>
            </a:pPr>
            <a:r>
              <a:rPr lang="ko-KR" altLang="en-US" sz="2400" dirty="0" smtClean="0">
                <a:solidFill>
                  <a:schemeClr val="tx2"/>
                </a:solidFill>
                <a:latin typeface="Trebuchet MS" pitchFamily="34" charset="0"/>
                <a:cs typeface="Arial" pitchFamily="34" charset="0"/>
              </a:rPr>
              <a:t>규칙중심 실무관행과 문화 및 사고방식 등의 변화가 따라야 한다</a:t>
            </a:r>
            <a:r>
              <a:rPr lang="en-US" altLang="ja-JP" sz="2400" dirty="0" smtClean="0">
                <a:solidFill>
                  <a:schemeClr val="tx2"/>
                </a:solidFill>
                <a:latin typeface="Trebuchet MS" pitchFamily="34" charset="0"/>
                <a:cs typeface="Arial" pitchFamily="34" charset="0"/>
              </a:rPr>
              <a:t>.</a:t>
            </a:r>
          </a:p>
          <a:p>
            <a:pPr marL="552450" indent="-457200">
              <a:spcBef>
                <a:spcPts val="1200"/>
              </a:spcBef>
              <a:spcAft>
                <a:spcPts val="600"/>
              </a:spcAft>
              <a:buClr>
                <a:srgbClr val="002060"/>
              </a:buClr>
              <a:buFont typeface="+mj-lt"/>
              <a:buAutoNum type="arabicPeriod"/>
              <a:defRPr/>
            </a:pPr>
            <a:r>
              <a:rPr lang="ko-KR" altLang="en-US" sz="2400" dirty="0" smtClean="0">
                <a:solidFill>
                  <a:schemeClr val="tx2"/>
                </a:solidFill>
                <a:latin typeface="Trebuchet MS" pitchFamily="34" charset="0"/>
                <a:cs typeface="Arial" pitchFamily="34" charset="0"/>
              </a:rPr>
              <a:t>엄정한 집행</a:t>
            </a:r>
            <a:r>
              <a:rPr lang="en-US" altLang="ko-KR" sz="2400" dirty="0" smtClean="0">
                <a:solidFill>
                  <a:schemeClr val="tx2"/>
                </a:solidFill>
                <a:latin typeface="Trebuchet MS" pitchFamily="34" charset="0"/>
                <a:cs typeface="Arial" pitchFamily="34" charset="0"/>
              </a:rPr>
              <a:t>(</a:t>
            </a:r>
            <a:r>
              <a:rPr lang="en-US" altLang="ja-JP" sz="2400" dirty="0" smtClean="0">
                <a:solidFill>
                  <a:schemeClr val="tx2"/>
                </a:solidFill>
                <a:latin typeface="Trebuchet MS" pitchFamily="34" charset="0"/>
                <a:cs typeface="Arial" pitchFamily="34" charset="0"/>
              </a:rPr>
              <a:t>Strong </a:t>
            </a:r>
            <a:br>
              <a:rPr lang="en-US" altLang="ja-JP" sz="2400" dirty="0" smtClean="0">
                <a:solidFill>
                  <a:schemeClr val="tx2"/>
                </a:solidFill>
                <a:latin typeface="Trebuchet MS" pitchFamily="34" charset="0"/>
                <a:cs typeface="Arial" pitchFamily="34" charset="0"/>
              </a:rPr>
            </a:br>
            <a:r>
              <a:rPr lang="en-US" altLang="ja-JP" sz="2400" dirty="0" smtClean="0">
                <a:solidFill>
                  <a:schemeClr val="tx2"/>
                </a:solidFill>
                <a:latin typeface="Trebuchet MS" pitchFamily="34" charset="0"/>
                <a:cs typeface="Arial" pitchFamily="34" charset="0"/>
              </a:rPr>
              <a:t>enforcement)</a:t>
            </a:r>
            <a:r>
              <a:rPr lang="ko-KR" altLang="en-US" sz="2400" dirty="0" smtClean="0">
                <a:solidFill>
                  <a:schemeClr val="tx2"/>
                </a:solidFill>
                <a:latin typeface="Trebuchet MS" pitchFamily="34" charset="0"/>
                <a:cs typeface="Arial" pitchFamily="34" charset="0"/>
              </a:rPr>
              <a:t>이 중요하다</a:t>
            </a:r>
            <a:r>
              <a:rPr lang="en-US" altLang="ja-JP" sz="2400" dirty="0" smtClean="0">
                <a:solidFill>
                  <a:schemeClr val="tx2"/>
                </a:solidFill>
                <a:latin typeface="Trebuchet MS" pitchFamily="34" charset="0"/>
                <a:cs typeface="Arial" pitchFamily="34" charset="0"/>
              </a:rPr>
              <a:t>.</a:t>
            </a:r>
          </a:p>
          <a:p>
            <a:pPr marL="552450" indent="-457200">
              <a:spcBef>
                <a:spcPts val="1200"/>
              </a:spcBef>
              <a:spcAft>
                <a:spcPts val="600"/>
              </a:spcAft>
              <a:buClr>
                <a:srgbClr val="002060"/>
              </a:buClr>
              <a:buFont typeface="+mj-lt"/>
              <a:buAutoNum type="arabicPeriod"/>
              <a:defRPr/>
            </a:pPr>
            <a:r>
              <a:rPr lang="ko-KR" altLang="en-US" sz="2400" dirty="0" smtClean="0">
                <a:solidFill>
                  <a:schemeClr val="tx2"/>
                </a:solidFill>
                <a:latin typeface="Trebuchet MS" pitchFamily="34" charset="0"/>
                <a:cs typeface="Arial" pitchFamily="34" charset="0"/>
              </a:rPr>
              <a:t>정부주도의 </a:t>
            </a:r>
            <a:r>
              <a:rPr lang="en-US" altLang="ko-KR" sz="2400" dirty="0" smtClean="0">
                <a:solidFill>
                  <a:schemeClr val="tx2"/>
                </a:solidFill>
                <a:latin typeface="Trebuchet MS" pitchFamily="34" charset="0"/>
                <a:cs typeface="Arial" pitchFamily="34" charset="0"/>
              </a:rPr>
              <a:t>FIRS </a:t>
            </a:r>
            <a:r>
              <a:rPr lang="ko-KR" altLang="en-US" sz="2400" dirty="0" smtClean="0">
                <a:solidFill>
                  <a:schemeClr val="tx2"/>
                </a:solidFill>
                <a:latin typeface="Trebuchet MS" pitchFamily="34" charset="0"/>
                <a:cs typeface="Arial" pitchFamily="34" charset="0"/>
              </a:rPr>
              <a:t>도입 방식과 경제적 유인 관계를 고려해야 한다</a:t>
            </a:r>
            <a:r>
              <a:rPr lang="en-US" altLang="ja-JP" sz="2400" dirty="0" smtClean="0">
                <a:solidFill>
                  <a:schemeClr val="tx2"/>
                </a:solidFill>
                <a:latin typeface="Trebuchet MS" pitchFamily="34" charset="0"/>
                <a:cs typeface="Arial" pitchFamily="34" charset="0"/>
              </a:rPr>
              <a:t>.</a:t>
            </a:r>
          </a:p>
          <a:p>
            <a:pPr marL="552450" indent="-457200">
              <a:buFont typeface="+mj-lt"/>
              <a:buAutoNum type="arabicPeriod"/>
              <a:defRPr/>
            </a:pPr>
            <a:r>
              <a:rPr lang="ko-KR" altLang="en-US" sz="2400" dirty="0" smtClean="0">
                <a:solidFill>
                  <a:schemeClr val="tx2"/>
                </a:solidFill>
                <a:latin typeface="Trebuchet MS" pitchFamily="34" charset="0"/>
                <a:cs typeface="Arial" pitchFamily="34" charset="0"/>
              </a:rPr>
              <a:t>지역적 해석</a:t>
            </a:r>
            <a:r>
              <a:rPr lang="en-US" altLang="ko-KR" sz="2400" dirty="0" smtClean="0">
                <a:solidFill>
                  <a:schemeClr val="tx2"/>
                </a:solidFill>
                <a:latin typeface="Trebuchet MS" pitchFamily="34" charset="0"/>
                <a:cs typeface="Arial" pitchFamily="34" charset="0"/>
              </a:rPr>
              <a:t>(local interpretation)</a:t>
            </a:r>
            <a:r>
              <a:rPr lang="ko-KR" altLang="en-US" sz="2400" dirty="0" smtClean="0">
                <a:solidFill>
                  <a:schemeClr val="tx2"/>
                </a:solidFill>
                <a:latin typeface="Trebuchet MS" pitchFamily="34" charset="0"/>
                <a:cs typeface="Arial" pitchFamily="34" charset="0"/>
              </a:rPr>
              <a:t>을 지양해야 한다</a:t>
            </a:r>
            <a:r>
              <a:rPr lang="en-US" altLang="ja-JP" sz="2400" dirty="0" smtClean="0">
                <a:solidFill>
                  <a:schemeClr val="tx2"/>
                </a:solidFill>
                <a:latin typeface="Trebuchet MS" pitchFamily="34" charset="0"/>
                <a:cs typeface="Arial" pitchFamily="34" charset="0"/>
              </a:rPr>
              <a:t>.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4823780" y="1398612"/>
            <a:ext cx="4557712" cy="48387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52450" indent="-457200" eaLnBrk="1" hangingPunct="1">
              <a:spcBef>
                <a:spcPct val="20000"/>
              </a:spcBef>
              <a:buFont typeface="+mj-lt"/>
              <a:buAutoNum type="arabicPeriod" startAt="5"/>
              <a:defRPr/>
            </a:pPr>
            <a:r>
              <a:rPr kumimoji="0" lang="ko-KR" altLang="en-US" sz="2400" dirty="0">
                <a:solidFill>
                  <a:schemeClr val="tx2"/>
                </a:solidFill>
                <a:latin typeface="+mn-ea"/>
                <a:cs typeface="Arial" pitchFamily="34" charset="0"/>
              </a:rPr>
              <a:t>비영어사용국가는 번역 절차에 신중하여야 한다</a:t>
            </a:r>
            <a:r>
              <a:rPr kumimoji="0" lang="en-US" altLang="ja-JP" sz="2400" dirty="0">
                <a:solidFill>
                  <a:schemeClr val="tx2"/>
                </a:solidFill>
                <a:latin typeface="+mn-ea"/>
                <a:cs typeface="Arial" pitchFamily="34" charset="0"/>
              </a:rPr>
              <a:t>.</a:t>
            </a:r>
          </a:p>
          <a:p>
            <a:pPr marL="552450" indent="-457200" eaLnBrk="1" hangingPunct="1">
              <a:spcBef>
                <a:spcPct val="20000"/>
              </a:spcBef>
              <a:buFont typeface="+mj-lt"/>
              <a:buAutoNum type="arabicPeriod" startAt="5"/>
              <a:defRPr/>
            </a:pPr>
            <a:r>
              <a:rPr kumimoji="0" lang="ko-KR" altLang="en-US" sz="2400" dirty="0">
                <a:solidFill>
                  <a:schemeClr val="tx2"/>
                </a:solidFill>
                <a:latin typeface="+mn-ea"/>
                <a:cs typeface="Arial" pitchFamily="34" charset="0"/>
              </a:rPr>
              <a:t>국내 회계기준제정기구와 지역제정기구그룹들의 역할을 증대해야 한다</a:t>
            </a:r>
            <a:r>
              <a:rPr kumimoji="0" lang="en-US" altLang="ja-JP" sz="2400" dirty="0">
                <a:solidFill>
                  <a:schemeClr val="tx2"/>
                </a:solidFill>
                <a:latin typeface="+mn-ea"/>
                <a:cs typeface="Arial" pitchFamily="34" charset="0"/>
              </a:rPr>
              <a:t>.</a:t>
            </a:r>
          </a:p>
          <a:p>
            <a:pPr marL="552450" indent="-457200" eaLnBrk="1" hangingPunct="1">
              <a:spcBef>
                <a:spcPct val="20000"/>
              </a:spcBef>
              <a:buFont typeface="+mj-lt"/>
              <a:buAutoNum type="arabicPeriod" startAt="5"/>
              <a:defRPr/>
            </a:pPr>
            <a:r>
              <a:rPr kumimoji="0" lang="ko-KR" altLang="en-US" sz="2400" dirty="0">
                <a:solidFill>
                  <a:schemeClr val="tx2"/>
                </a:solidFill>
                <a:latin typeface="+mn-ea"/>
                <a:cs typeface="Arial" pitchFamily="34" charset="0"/>
              </a:rPr>
              <a:t>인증</a:t>
            </a:r>
            <a:r>
              <a:rPr kumimoji="0" lang="en-US" altLang="ko-KR" sz="2400" dirty="0">
                <a:solidFill>
                  <a:schemeClr val="tx2"/>
                </a:solidFill>
                <a:latin typeface="+mn-ea"/>
                <a:cs typeface="Arial" pitchFamily="34" charset="0"/>
              </a:rPr>
              <a:t>(endorsement) </a:t>
            </a:r>
            <a:r>
              <a:rPr kumimoji="0" lang="ko-KR" altLang="en-US" sz="2400" dirty="0">
                <a:solidFill>
                  <a:schemeClr val="tx2"/>
                </a:solidFill>
                <a:latin typeface="+mn-ea"/>
                <a:cs typeface="Arial" pitchFamily="34" charset="0"/>
              </a:rPr>
              <a:t>이전의 </a:t>
            </a:r>
            <a:r>
              <a:rPr kumimoji="0" lang="en-US" altLang="ko-KR" sz="2400" dirty="0">
                <a:solidFill>
                  <a:schemeClr val="tx2"/>
                </a:solidFill>
                <a:latin typeface="+mn-ea"/>
                <a:cs typeface="Arial" pitchFamily="34" charset="0"/>
              </a:rPr>
              <a:t>IFRS </a:t>
            </a:r>
            <a:r>
              <a:rPr kumimoji="0" lang="ko-KR" altLang="en-US" sz="2400" dirty="0" smtClean="0">
                <a:solidFill>
                  <a:schemeClr val="tx2"/>
                </a:solidFill>
                <a:latin typeface="+mn-ea"/>
                <a:cs typeface="Arial" pitchFamily="34" charset="0"/>
              </a:rPr>
              <a:t>제정 참여 </a:t>
            </a:r>
            <a:r>
              <a:rPr kumimoji="0" lang="ko-KR" altLang="en-US" sz="2400" dirty="0">
                <a:solidFill>
                  <a:schemeClr val="tx2"/>
                </a:solidFill>
                <a:latin typeface="+mn-ea"/>
                <a:cs typeface="Arial" pitchFamily="34" charset="0"/>
              </a:rPr>
              <a:t>활동이 중요하다</a:t>
            </a:r>
            <a:r>
              <a:rPr kumimoji="0" lang="en-US" altLang="ko-KR" sz="2400" dirty="0">
                <a:solidFill>
                  <a:schemeClr val="tx2"/>
                </a:solidFill>
                <a:latin typeface="+mn-ea"/>
                <a:cs typeface="Arial" pitchFamily="34" charset="0"/>
              </a:rPr>
              <a:t>.</a:t>
            </a:r>
          </a:p>
          <a:p>
            <a:pPr marL="552450" indent="-457200" eaLnBrk="1" hangingPunct="1">
              <a:spcBef>
                <a:spcPct val="20000"/>
              </a:spcBef>
              <a:buFont typeface="+mj-lt"/>
              <a:buAutoNum type="arabicPeriod" startAt="5"/>
              <a:defRPr/>
            </a:pPr>
            <a:r>
              <a:rPr kumimoji="0" lang="ko-KR" altLang="en-US" sz="2400" dirty="0">
                <a:solidFill>
                  <a:schemeClr val="tx2"/>
                </a:solidFill>
                <a:latin typeface="+mn-ea"/>
                <a:cs typeface="Arial" pitchFamily="34" charset="0"/>
              </a:rPr>
              <a:t>교육 수요자에 맞춘 양질의 회계기준 교육을 지속적으로 제공하는 것이 중요하다</a:t>
            </a:r>
            <a:r>
              <a:rPr kumimoji="0" lang="en-US" altLang="ja-JP" sz="2400" dirty="0">
                <a:solidFill>
                  <a:schemeClr val="tx2"/>
                </a:solidFill>
                <a:latin typeface="+mn-ea"/>
                <a:cs typeface="Arial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30801227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36476" y="123758"/>
            <a:ext cx="30877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Ⅴ</a:t>
            </a:r>
            <a:r>
              <a:rPr lang="en-US" altLang="ko-KR" sz="28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. </a:t>
            </a:r>
            <a:r>
              <a:rPr lang="ko-KR" altLang="en-US" sz="28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교훈 </a:t>
            </a:r>
            <a:r>
              <a:rPr lang="en-US" altLang="ko-KR" sz="28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(Lessons)</a:t>
            </a:r>
            <a:endParaRPr lang="en-US" altLang="ko-KR" sz="2800" b="1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+mn-ea"/>
            </a:endParaRPr>
          </a:p>
        </p:txBody>
      </p:sp>
      <p:sp>
        <p:nvSpPr>
          <p:cNvPr id="12" name="슬라이드 번호 개체 틀 5"/>
          <p:cNvSpPr txBox="1">
            <a:spLocks/>
          </p:cNvSpPr>
          <p:nvPr/>
        </p:nvSpPr>
        <p:spPr>
          <a:xfrm>
            <a:off x="4687231" y="6512089"/>
            <a:ext cx="531538" cy="260648"/>
          </a:xfrm>
          <a:prstGeom prst="rect">
            <a:avLst/>
          </a:prstGeom>
        </p:spPr>
        <p:txBody>
          <a:bodyPr vert="horz" lIns="91383" tIns="45692" rIns="91383" bIns="45692" rtlCol="0" anchor="ctr"/>
          <a:lstStyle>
            <a:defPPr>
              <a:defRPr lang="ko-KR"/>
            </a:defPPr>
            <a:lvl1pPr marL="0" algn="r" defTabSz="914400" rtl="0" eaLnBrk="1" latinLnBrk="1" hangingPunct="1">
              <a:defRPr sz="1200" b="1" kern="1200">
                <a:gradFill>
                  <a:gsLst>
                    <a:gs pos="18333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tx1">
                        <a:lumMod val="50000"/>
                        <a:lumOff val="50000"/>
                      </a:schemeClr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8E23911-D0FE-4AD4-B579-316E8E4737A1}" type="slidenum">
              <a:rPr lang="ko-KR" altLang="en-US" sz="1100" b="0">
                <a:gradFill>
                  <a:gsLst>
                    <a:gs pos="2083">
                      <a:schemeClr val="tx1">
                        <a:lumMod val="75000"/>
                        <a:lumOff val="25000"/>
                      </a:schemeClr>
                    </a:gs>
                    <a:gs pos="67000">
                      <a:schemeClr val="tx1">
                        <a:lumMod val="75000"/>
                        <a:lumOff val="25000"/>
                      </a:schemeClr>
                    </a:gs>
                  </a:gsLst>
                  <a:lin ang="5400000" scaled="0"/>
                </a:gradFill>
                <a:cs typeface="Arial" pitchFamily="34" charset="0"/>
              </a:rPr>
              <a:pPr algn="ctr"/>
              <a:t>42</a:t>
            </a:fld>
            <a:endParaRPr lang="ko-KR" altLang="en-US" sz="1100" b="0" dirty="0">
              <a:gradFill>
                <a:gsLst>
                  <a:gs pos="2083">
                    <a:schemeClr val="tx1">
                      <a:lumMod val="75000"/>
                      <a:lumOff val="25000"/>
                    </a:schemeClr>
                  </a:gs>
                  <a:gs pos="67000">
                    <a:schemeClr val="tx1">
                      <a:lumMod val="75000"/>
                      <a:lumOff val="25000"/>
                    </a:schemeClr>
                  </a:gs>
                </a:gsLst>
                <a:lin ang="5400000" scaled="0"/>
              </a:gradFill>
              <a:cs typeface="Arial" pitchFamily="34" charset="0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325251" y="1268760"/>
            <a:ext cx="8912225" cy="432000"/>
          </a:xfrm>
          <a:prstGeom prst="rect">
            <a:avLst/>
          </a:prstGeom>
        </p:spPr>
        <p:txBody>
          <a:bodyPr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◈ </a:t>
            </a:r>
            <a:r>
              <a:rPr lang="ko-KR" altLang="en-US" sz="2400" b="1" dirty="0" smtClean="0">
                <a:latin typeface="Trebuchet MS" panose="020B0603020202020204" pitchFamily="34" charset="0"/>
                <a:cs typeface="Arial" panose="020B0604020202020204" pitchFamily="34" charset="0"/>
              </a:rPr>
              <a:t>교훈 </a:t>
            </a:r>
            <a:r>
              <a:rPr lang="en-US" altLang="ko-KR" sz="2400" b="1" dirty="0" smtClean="0">
                <a:latin typeface="Trebuchet MS" panose="020B0603020202020204" pitchFamily="34" charset="0"/>
                <a:cs typeface="Arial" panose="020B0604020202020204" pitchFamily="34" charset="0"/>
              </a:rPr>
              <a:t>1</a:t>
            </a:r>
            <a:endParaRPr lang="en-US" altLang="ja-JP" sz="2400" b="1" dirty="0" smtClean="0"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>
          <a:xfrm>
            <a:off x="394915" y="1881216"/>
            <a:ext cx="8518525" cy="34920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52450" indent="-457200">
              <a:spcBef>
                <a:spcPts val="1200"/>
              </a:spcBef>
              <a:spcAft>
                <a:spcPts val="600"/>
              </a:spcAft>
              <a:buClr>
                <a:srgbClr val="002060"/>
              </a:buClr>
            </a:pPr>
            <a:r>
              <a:rPr lang="ko-KR" altLang="en-US" sz="24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규칙중심 실무관행과 문화 및 사고방식 등의 변화가 따라야 한다</a:t>
            </a:r>
            <a:r>
              <a:rPr lang="en-US" altLang="ko-KR" sz="24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. </a:t>
            </a:r>
          </a:p>
          <a:p>
            <a:pPr marL="952500" lvl="1" indent="-457200">
              <a:spcBef>
                <a:spcPts val="1200"/>
              </a:spcBef>
              <a:spcAft>
                <a:spcPts val="600"/>
              </a:spcAft>
              <a:buClr>
                <a:srgbClr val="002060"/>
              </a:buClr>
            </a:pPr>
            <a:r>
              <a:rPr lang="ko-KR" altLang="en-US" sz="22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원칙중심의 </a:t>
            </a:r>
            <a:r>
              <a:rPr lang="en-US" altLang="ko-KR" sz="22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IFRS</a:t>
            </a:r>
            <a:r>
              <a:rPr lang="ko-KR" altLang="en-US" sz="22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가 제대로 정착되려면 먼저 규칙중심의 틀과 문화를 원칙중심의 틀과 문화로 </a:t>
            </a:r>
            <a:r>
              <a:rPr lang="ko-KR" altLang="en-US" sz="2200" dirty="0" err="1" smtClean="0">
                <a:latin typeface="Trebuchet MS" panose="020B0603020202020204" pitchFamily="34" charset="0"/>
                <a:cs typeface="Arial" panose="020B0604020202020204" pitchFamily="34" charset="0"/>
              </a:rPr>
              <a:t>대전환하는</a:t>
            </a:r>
            <a:r>
              <a:rPr lang="ko-KR" altLang="en-US" sz="22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 것이 가장 중요</a:t>
            </a:r>
            <a:endParaRPr lang="en-US" altLang="ko-KR" sz="2200" dirty="0" smtClean="0">
              <a:latin typeface="Trebuchet MS" panose="020B0603020202020204" pitchFamily="34" charset="0"/>
              <a:cs typeface="Arial" panose="020B0604020202020204" pitchFamily="34" charset="0"/>
            </a:endParaRPr>
          </a:p>
          <a:p>
            <a:pPr marL="952500" lvl="1" indent="-457200">
              <a:spcBef>
                <a:spcPts val="1200"/>
              </a:spcBef>
              <a:spcAft>
                <a:spcPts val="600"/>
              </a:spcAft>
              <a:buClr>
                <a:srgbClr val="002060"/>
              </a:buClr>
            </a:pPr>
            <a:r>
              <a:rPr lang="ko-KR" altLang="en-US" sz="22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이러한 전환은 단기간의 과정이 아니며 장기간에 걸친 점진적인 변화와 노력이 필요</a:t>
            </a:r>
            <a:endParaRPr lang="en-US" altLang="ja-JP" sz="2200" dirty="0" smtClean="0"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784489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36476" y="123758"/>
            <a:ext cx="30877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Ⅴ</a:t>
            </a:r>
            <a:r>
              <a:rPr lang="en-US" altLang="ko-KR" sz="28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. </a:t>
            </a:r>
            <a:r>
              <a:rPr lang="ko-KR" altLang="en-US" sz="28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교훈 </a:t>
            </a:r>
            <a:r>
              <a:rPr lang="en-US" altLang="ko-KR" sz="28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(Lessons)</a:t>
            </a:r>
            <a:endParaRPr lang="en-US" altLang="ko-KR" sz="2800" b="1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+mn-ea"/>
            </a:endParaRPr>
          </a:p>
        </p:txBody>
      </p:sp>
      <p:sp>
        <p:nvSpPr>
          <p:cNvPr id="12" name="슬라이드 번호 개체 틀 5"/>
          <p:cNvSpPr txBox="1">
            <a:spLocks/>
          </p:cNvSpPr>
          <p:nvPr/>
        </p:nvSpPr>
        <p:spPr>
          <a:xfrm>
            <a:off x="4687231" y="6512089"/>
            <a:ext cx="531538" cy="260648"/>
          </a:xfrm>
          <a:prstGeom prst="rect">
            <a:avLst/>
          </a:prstGeom>
        </p:spPr>
        <p:txBody>
          <a:bodyPr vert="horz" lIns="91383" tIns="45692" rIns="91383" bIns="45692" rtlCol="0" anchor="ctr"/>
          <a:lstStyle>
            <a:defPPr>
              <a:defRPr lang="ko-KR"/>
            </a:defPPr>
            <a:lvl1pPr marL="0" algn="r" defTabSz="914400" rtl="0" eaLnBrk="1" latinLnBrk="1" hangingPunct="1">
              <a:defRPr sz="1200" b="1" kern="1200">
                <a:gradFill>
                  <a:gsLst>
                    <a:gs pos="18333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tx1">
                        <a:lumMod val="50000"/>
                        <a:lumOff val="50000"/>
                      </a:schemeClr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8E23911-D0FE-4AD4-B579-316E8E4737A1}" type="slidenum">
              <a:rPr lang="ko-KR" altLang="en-US" sz="1100" b="0">
                <a:gradFill>
                  <a:gsLst>
                    <a:gs pos="2083">
                      <a:schemeClr val="tx1">
                        <a:lumMod val="75000"/>
                        <a:lumOff val="25000"/>
                      </a:schemeClr>
                    </a:gs>
                    <a:gs pos="67000">
                      <a:schemeClr val="tx1">
                        <a:lumMod val="75000"/>
                        <a:lumOff val="25000"/>
                      </a:schemeClr>
                    </a:gs>
                  </a:gsLst>
                  <a:lin ang="5400000" scaled="0"/>
                </a:gradFill>
                <a:cs typeface="Arial" pitchFamily="34" charset="0"/>
              </a:rPr>
              <a:pPr algn="ctr"/>
              <a:t>43</a:t>
            </a:fld>
            <a:endParaRPr lang="ko-KR" altLang="en-US" sz="1100" b="0" dirty="0">
              <a:gradFill>
                <a:gsLst>
                  <a:gs pos="2083">
                    <a:schemeClr val="tx1">
                      <a:lumMod val="75000"/>
                      <a:lumOff val="25000"/>
                    </a:schemeClr>
                  </a:gs>
                  <a:gs pos="67000">
                    <a:schemeClr val="tx1">
                      <a:lumMod val="75000"/>
                      <a:lumOff val="25000"/>
                    </a:schemeClr>
                  </a:gs>
                </a:gsLst>
                <a:lin ang="5400000" scaled="0"/>
              </a:gradFill>
              <a:cs typeface="Arial" pitchFamily="34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325251" y="1268760"/>
            <a:ext cx="8912225" cy="432000"/>
          </a:xfrm>
          <a:prstGeom prst="rect">
            <a:avLst/>
          </a:prstGeom>
        </p:spPr>
        <p:txBody>
          <a:bodyPr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◈ </a:t>
            </a:r>
            <a:r>
              <a:rPr lang="ko-KR" altLang="en-US" sz="2400" b="1" dirty="0" smtClean="0">
                <a:latin typeface="Trebuchet MS" panose="020B0603020202020204" pitchFamily="34" charset="0"/>
                <a:cs typeface="Arial" panose="020B0604020202020204" pitchFamily="34" charset="0"/>
              </a:rPr>
              <a:t>교훈 </a:t>
            </a:r>
            <a:r>
              <a:rPr lang="en-US" altLang="ko-KR" sz="2400" b="1" dirty="0" smtClean="0">
                <a:latin typeface="Trebuchet MS" panose="020B0603020202020204" pitchFamily="34" charset="0"/>
                <a:cs typeface="Arial" panose="020B0604020202020204" pitchFamily="34" charset="0"/>
              </a:rPr>
              <a:t>2</a:t>
            </a:r>
            <a:endParaRPr lang="en-US" altLang="ja-JP" sz="2400" b="1" dirty="0" smtClean="0"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394915" y="1916832"/>
            <a:ext cx="8518525" cy="411875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52450" indent="-457200">
              <a:spcBef>
                <a:spcPts val="1200"/>
              </a:spcBef>
              <a:spcAft>
                <a:spcPts val="600"/>
              </a:spcAft>
              <a:buClr>
                <a:srgbClr val="002060"/>
              </a:buClr>
            </a:pPr>
            <a:r>
              <a:rPr lang="ko-KR" altLang="en-US" sz="24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엄정한 집행</a:t>
            </a:r>
            <a:r>
              <a:rPr lang="en-US" altLang="ko-KR" sz="24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(</a:t>
            </a:r>
            <a:r>
              <a:rPr lang="en-US" altLang="ja-JP" sz="2400" dirty="0" smtClean="0">
                <a:latin typeface="Trebuchet MS" panose="020B0603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Strong enforcement)</a:t>
            </a:r>
            <a:r>
              <a:rPr lang="ko-KR" altLang="en-US" sz="24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이 중요하다</a:t>
            </a:r>
            <a:r>
              <a:rPr lang="en-US" altLang="ja-JP" sz="24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.</a:t>
            </a:r>
          </a:p>
          <a:p>
            <a:pPr marL="952500" lvl="1" indent="-457200">
              <a:spcBef>
                <a:spcPts val="1200"/>
              </a:spcBef>
              <a:spcAft>
                <a:spcPts val="600"/>
              </a:spcAft>
              <a:buClr>
                <a:srgbClr val="002060"/>
              </a:buClr>
            </a:pPr>
            <a:r>
              <a:rPr lang="ko-KR" altLang="en-US" sz="2200" dirty="0" smtClean="0">
                <a:latin typeface="Trebuchet MS" panose="020B0603020202020204" pitchFamily="34" charset="0"/>
              </a:rPr>
              <a:t>이는 단순히 집행기관의 크기와 힘을 의미하는 것이 아님</a:t>
            </a:r>
            <a:endParaRPr lang="en-US" altLang="ko-KR" sz="2200" dirty="0" smtClean="0">
              <a:latin typeface="Trebuchet MS" panose="020B0603020202020204" pitchFamily="34" charset="0"/>
            </a:endParaRPr>
          </a:p>
          <a:p>
            <a:pPr marL="952500" lvl="1" indent="-457200">
              <a:spcBef>
                <a:spcPts val="1200"/>
              </a:spcBef>
              <a:spcAft>
                <a:spcPts val="600"/>
              </a:spcAft>
              <a:buClr>
                <a:srgbClr val="002060"/>
              </a:buClr>
            </a:pPr>
            <a:r>
              <a:rPr lang="ko-KR" altLang="en-US" sz="2200" dirty="0" smtClean="0">
                <a:latin typeface="Trebuchet MS" panose="020B0603020202020204" pitchFamily="34" charset="0"/>
              </a:rPr>
              <a:t>한국과 같은 성문법 국가에서 규제당국은 법규범인 회계규범과 관련하여 자신의 조직목표 혹은 영향력 극대화를 위해 원칙중심기준에 따르는 자율성과 판단을 억누를 가능성이 항상 존재함</a:t>
            </a:r>
            <a:endParaRPr lang="en-US" altLang="ko-KR" sz="2200" dirty="0" smtClean="0">
              <a:latin typeface="Trebuchet MS" panose="020B0603020202020204" pitchFamily="34" charset="0"/>
            </a:endParaRPr>
          </a:p>
          <a:p>
            <a:pPr marL="952500" lvl="1" indent="-457200">
              <a:spcBef>
                <a:spcPts val="1200"/>
              </a:spcBef>
              <a:spcAft>
                <a:spcPts val="600"/>
              </a:spcAft>
              <a:buClr>
                <a:srgbClr val="002060"/>
              </a:buClr>
            </a:pPr>
            <a:r>
              <a:rPr lang="ko-KR" altLang="en-US" sz="2200" dirty="0" smtClean="0">
                <a:latin typeface="Trebuchet MS" panose="020B0603020202020204" pitchFamily="34" charset="0"/>
              </a:rPr>
              <a:t>회계기준의 인증</a:t>
            </a:r>
            <a:r>
              <a:rPr lang="en-US" altLang="ko-KR" sz="2200" dirty="0" smtClean="0">
                <a:latin typeface="Trebuchet MS" panose="020B0603020202020204" pitchFamily="34" charset="0"/>
              </a:rPr>
              <a:t>, </a:t>
            </a:r>
            <a:r>
              <a:rPr lang="ko-KR" altLang="en-US" sz="2200" dirty="0" smtClean="0">
                <a:latin typeface="Trebuchet MS" panose="020B0603020202020204" pitchFamily="34" charset="0"/>
              </a:rPr>
              <a:t>개정요구</a:t>
            </a:r>
            <a:r>
              <a:rPr lang="en-US" altLang="ko-KR" sz="2200" dirty="0" smtClean="0">
                <a:latin typeface="Trebuchet MS" panose="020B0603020202020204" pitchFamily="34" charset="0"/>
              </a:rPr>
              <a:t>, </a:t>
            </a:r>
            <a:r>
              <a:rPr lang="ko-KR" altLang="en-US" sz="2200" dirty="0" smtClean="0">
                <a:latin typeface="Trebuchet MS" panose="020B0603020202020204" pitchFamily="34" charset="0"/>
              </a:rPr>
              <a:t>질의회신 등과 관련하여 정책 및 감독 당국은 정치적 혹은 정책적 목적으로 중립적인 회계관행에 개입하는 것에 신중하여야 함</a:t>
            </a:r>
            <a:endParaRPr lang="en-US" altLang="ja-JP" sz="2200" dirty="0" smtClean="0"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913922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36476" y="123758"/>
            <a:ext cx="30877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Ⅴ</a:t>
            </a:r>
            <a:r>
              <a:rPr lang="en-US" altLang="ko-KR" sz="28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. </a:t>
            </a:r>
            <a:r>
              <a:rPr lang="ko-KR" altLang="en-US" sz="28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교훈 </a:t>
            </a:r>
            <a:r>
              <a:rPr lang="en-US" altLang="ko-KR" sz="28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(Lessons)</a:t>
            </a:r>
            <a:endParaRPr lang="en-US" altLang="ko-KR" sz="2800" b="1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+mn-ea"/>
            </a:endParaRPr>
          </a:p>
        </p:txBody>
      </p:sp>
      <p:sp>
        <p:nvSpPr>
          <p:cNvPr id="12" name="슬라이드 번호 개체 틀 5"/>
          <p:cNvSpPr txBox="1">
            <a:spLocks/>
          </p:cNvSpPr>
          <p:nvPr/>
        </p:nvSpPr>
        <p:spPr>
          <a:xfrm>
            <a:off x="4687231" y="6512089"/>
            <a:ext cx="531538" cy="260648"/>
          </a:xfrm>
          <a:prstGeom prst="rect">
            <a:avLst/>
          </a:prstGeom>
        </p:spPr>
        <p:txBody>
          <a:bodyPr vert="horz" lIns="91383" tIns="45692" rIns="91383" bIns="45692" rtlCol="0" anchor="ctr"/>
          <a:lstStyle>
            <a:defPPr>
              <a:defRPr lang="ko-KR"/>
            </a:defPPr>
            <a:lvl1pPr marL="0" algn="r" defTabSz="914400" rtl="0" eaLnBrk="1" latinLnBrk="1" hangingPunct="1">
              <a:defRPr sz="1200" b="1" kern="1200">
                <a:gradFill>
                  <a:gsLst>
                    <a:gs pos="18333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tx1">
                        <a:lumMod val="50000"/>
                        <a:lumOff val="50000"/>
                      </a:schemeClr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8E23911-D0FE-4AD4-B579-316E8E4737A1}" type="slidenum">
              <a:rPr lang="ko-KR" altLang="en-US" sz="1100" b="0">
                <a:gradFill>
                  <a:gsLst>
                    <a:gs pos="2083">
                      <a:schemeClr val="tx1">
                        <a:lumMod val="75000"/>
                        <a:lumOff val="25000"/>
                      </a:schemeClr>
                    </a:gs>
                    <a:gs pos="67000">
                      <a:schemeClr val="tx1">
                        <a:lumMod val="75000"/>
                        <a:lumOff val="25000"/>
                      </a:schemeClr>
                    </a:gs>
                  </a:gsLst>
                  <a:lin ang="5400000" scaled="0"/>
                </a:gradFill>
                <a:cs typeface="Arial" pitchFamily="34" charset="0"/>
              </a:rPr>
              <a:pPr algn="ctr"/>
              <a:t>44</a:t>
            </a:fld>
            <a:endParaRPr lang="ko-KR" altLang="en-US" sz="1100" b="0" dirty="0">
              <a:gradFill>
                <a:gsLst>
                  <a:gs pos="2083">
                    <a:schemeClr val="tx1">
                      <a:lumMod val="75000"/>
                      <a:lumOff val="25000"/>
                    </a:schemeClr>
                  </a:gs>
                  <a:gs pos="67000">
                    <a:schemeClr val="tx1">
                      <a:lumMod val="75000"/>
                      <a:lumOff val="25000"/>
                    </a:schemeClr>
                  </a:gs>
                </a:gsLst>
                <a:lin ang="5400000" scaled="0"/>
              </a:gradFill>
              <a:cs typeface="Arial" pitchFamily="34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325251" y="1268760"/>
            <a:ext cx="8912225" cy="432000"/>
          </a:xfrm>
          <a:prstGeom prst="rect">
            <a:avLst/>
          </a:prstGeom>
        </p:spPr>
        <p:txBody>
          <a:bodyPr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◈ </a:t>
            </a:r>
            <a:r>
              <a:rPr lang="ko-KR" altLang="en-US" sz="2400" b="1" dirty="0" smtClean="0">
                <a:latin typeface="Trebuchet MS" panose="020B0603020202020204" pitchFamily="34" charset="0"/>
                <a:cs typeface="Arial" panose="020B0604020202020204" pitchFamily="34" charset="0"/>
              </a:rPr>
              <a:t>교훈 </a:t>
            </a:r>
            <a:r>
              <a:rPr lang="en-US" altLang="ko-KR" sz="2400" b="1" dirty="0" smtClean="0">
                <a:latin typeface="Trebuchet MS" panose="020B0603020202020204" pitchFamily="34" charset="0"/>
                <a:cs typeface="Arial" panose="020B0604020202020204" pitchFamily="34" charset="0"/>
              </a:rPr>
              <a:t>3</a:t>
            </a:r>
            <a:endParaRPr lang="en-US" altLang="ja-JP" sz="2400" b="1" dirty="0" smtClean="0"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16496" y="1938536"/>
            <a:ext cx="9001000" cy="426277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52450" indent="-457200">
              <a:spcBef>
                <a:spcPts val="1200"/>
              </a:spcBef>
              <a:spcAft>
                <a:spcPts val="600"/>
              </a:spcAft>
              <a:buClr>
                <a:srgbClr val="002060"/>
              </a:buClr>
            </a:pPr>
            <a:r>
              <a:rPr lang="ko-KR" altLang="en-US" sz="22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정부주도의 </a:t>
            </a:r>
            <a:r>
              <a:rPr lang="en-US" altLang="ko-KR" sz="22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FIRS </a:t>
            </a:r>
            <a:r>
              <a:rPr lang="ko-KR" altLang="en-US" sz="22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도입 방식과 경제적 유인 관계를 고려해야 한다</a:t>
            </a:r>
            <a:r>
              <a:rPr lang="en-US" altLang="ja-JP" sz="2200" dirty="0" smtClean="0">
                <a:latin typeface="Trebuchet MS" panose="020B0603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.</a:t>
            </a:r>
          </a:p>
          <a:p>
            <a:pPr marL="952500" lvl="1" indent="-457200">
              <a:spcBef>
                <a:spcPts val="600"/>
              </a:spcBef>
              <a:spcAft>
                <a:spcPts val="600"/>
              </a:spcAft>
              <a:buClr>
                <a:srgbClr val="002060"/>
              </a:buClr>
            </a:pPr>
            <a:r>
              <a:rPr lang="ko-KR" altLang="en-US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정부주도의 </a:t>
            </a:r>
            <a:r>
              <a:rPr lang="en-US" altLang="ko-KR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IFRS </a:t>
            </a:r>
            <a:r>
              <a:rPr lang="ko-KR" altLang="en-US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도입 방식은 효과적</a:t>
            </a:r>
            <a:endParaRPr lang="en-US" altLang="ko-KR" sz="2000" dirty="0" smtClean="0">
              <a:latin typeface="Trebuchet MS" panose="020B0603020202020204" pitchFamily="34" charset="0"/>
              <a:cs typeface="Arial" panose="020B0604020202020204" pitchFamily="34" charset="0"/>
            </a:endParaRPr>
          </a:p>
          <a:p>
            <a:pPr marL="952500" lvl="1" indent="-457200">
              <a:spcBef>
                <a:spcPts val="600"/>
              </a:spcBef>
              <a:spcAft>
                <a:spcPts val="600"/>
              </a:spcAft>
              <a:buClr>
                <a:srgbClr val="002060"/>
              </a:buClr>
            </a:pPr>
            <a:r>
              <a:rPr lang="ko-KR" altLang="en-US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문제는 민간의 경제적 유인의 변화를 담보하지 못함</a:t>
            </a:r>
            <a:endParaRPr lang="en-US" altLang="ko-KR" sz="2000" dirty="0" smtClean="0">
              <a:latin typeface="Trebuchet MS" panose="020B0603020202020204" pitchFamily="34" charset="0"/>
              <a:cs typeface="Arial" panose="020B0604020202020204" pitchFamily="34" charset="0"/>
            </a:endParaRPr>
          </a:p>
          <a:p>
            <a:pPr marL="952500" lvl="1" indent="-457200">
              <a:spcBef>
                <a:spcPts val="600"/>
              </a:spcBef>
              <a:spcAft>
                <a:spcPts val="600"/>
              </a:spcAft>
              <a:buClr>
                <a:srgbClr val="002060"/>
              </a:buClr>
            </a:pPr>
            <a:r>
              <a:rPr lang="ko-KR" altLang="en-US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개별기업의 경우 증가된 비용에 따라 회계정보의 질이 향상하여도 투자자들이 이를 충분히 자본비용 및 기업가치에 반영하지 않아 전체적으로 후생손실 가능성</a:t>
            </a:r>
            <a:endParaRPr lang="en-US" altLang="ko-KR" sz="2000" dirty="0" smtClean="0">
              <a:latin typeface="Trebuchet MS" panose="020B0603020202020204" pitchFamily="34" charset="0"/>
              <a:cs typeface="Arial" panose="020B0604020202020204" pitchFamily="34" charset="0"/>
            </a:endParaRPr>
          </a:p>
          <a:p>
            <a:pPr marL="952500" lvl="1" indent="-457200">
              <a:spcBef>
                <a:spcPts val="600"/>
              </a:spcBef>
              <a:spcAft>
                <a:spcPts val="600"/>
              </a:spcAft>
              <a:buClr>
                <a:srgbClr val="002060"/>
              </a:buClr>
            </a:pPr>
            <a:r>
              <a:rPr lang="ko-KR" altLang="en-US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교육과 홍보활동</a:t>
            </a:r>
            <a:r>
              <a:rPr lang="en-US" altLang="ko-KR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(</a:t>
            </a:r>
            <a:r>
              <a:rPr lang="ko-KR" altLang="en-US" sz="2000" dirty="0" err="1" smtClean="0">
                <a:latin typeface="Trebuchet MS" panose="020B0603020202020204" pitchFamily="34" charset="0"/>
                <a:cs typeface="Arial" panose="020B0604020202020204" pitchFamily="34" charset="0"/>
              </a:rPr>
              <a:t>워크샵과</a:t>
            </a:r>
            <a:r>
              <a:rPr lang="ko-KR" altLang="en-US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 심포지엄 포함</a:t>
            </a:r>
            <a:r>
              <a:rPr lang="en-US" altLang="ko-KR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)</a:t>
            </a:r>
            <a:r>
              <a:rPr lang="ko-KR" altLang="en-US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등에 자원을 충분히 배분할 필요 있음</a:t>
            </a:r>
            <a:endParaRPr lang="en-US" altLang="ko-KR" sz="2000" dirty="0" smtClean="0">
              <a:latin typeface="Trebuchet MS" panose="020B0603020202020204" pitchFamily="34" charset="0"/>
              <a:cs typeface="Arial" panose="020B0604020202020204" pitchFamily="34" charset="0"/>
            </a:endParaRPr>
          </a:p>
          <a:p>
            <a:pPr marL="952500" lvl="1" indent="-457200">
              <a:spcBef>
                <a:spcPts val="600"/>
              </a:spcBef>
              <a:spcAft>
                <a:spcPts val="600"/>
              </a:spcAft>
              <a:buClr>
                <a:srgbClr val="002060"/>
              </a:buClr>
            </a:pPr>
            <a:r>
              <a:rPr lang="ko-KR" altLang="en-US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빅뱅 방식보다 경제적 유인이 있는 부분</a:t>
            </a:r>
            <a:r>
              <a:rPr lang="en-US" altLang="ko-KR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(</a:t>
            </a:r>
            <a:r>
              <a:rPr lang="ko-KR" altLang="en-US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예</a:t>
            </a:r>
            <a:r>
              <a:rPr lang="en-US" altLang="ko-KR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: </a:t>
            </a:r>
            <a:r>
              <a:rPr lang="ko-KR" altLang="en-US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글로벌 상장 회사 및 국제거래 비율이 큰 상장회사</a:t>
            </a:r>
            <a:r>
              <a:rPr lang="en-US" altLang="ko-KR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)</a:t>
            </a:r>
            <a:r>
              <a:rPr lang="ko-KR" altLang="en-US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부터 점진적 적용을 하는 것도 대안이 될 수 있음</a:t>
            </a:r>
            <a:endParaRPr lang="en-US" altLang="ja-JP" sz="2000" dirty="0" smtClean="0"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240729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36476" y="123758"/>
            <a:ext cx="30877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Ⅴ</a:t>
            </a:r>
            <a:r>
              <a:rPr lang="en-US" altLang="ko-KR" sz="28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. </a:t>
            </a:r>
            <a:r>
              <a:rPr lang="ko-KR" altLang="en-US" sz="28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교훈 </a:t>
            </a:r>
            <a:r>
              <a:rPr lang="en-US" altLang="ko-KR" sz="28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(Lessons)</a:t>
            </a:r>
            <a:endParaRPr lang="en-US" altLang="ko-KR" sz="2800" b="1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+mn-ea"/>
            </a:endParaRPr>
          </a:p>
        </p:txBody>
      </p:sp>
      <p:sp>
        <p:nvSpPr>
          <p:cNvPr id="12" name="슬라이드 번호 개체 틀 5"/>
          <p:cNvSpPr txBox="1">
            <a:spLocks/>
          </p:cNvSpPr>
          <p:nvPr/>
        </p:nvSpPr>
        <p:spPr>
          <a:xfrm>
            <a:off x="4687231" y="6512089"/>
            <a:ext cx="531538" cy="260648"/>
          </a:xfrm>
          <a:prstGeom prst="rect">
            <a:avLst/>
          </a:prstGeom>
        </p:spPr>
        <p:txBody>
          <a:bodyPr vert="horz" lIns="91383" tIns="45692" rIns="91383" bIns="45692" rtlCol="0" anchor="ctr"/>
          <a:lstStyle>
            <a:defPPr>
              <a:defRPr lang="ko-KR"/>
            </a:defPPr>
            <a:lvl1pPr marL="0" algn="r" defTabSz="914400" rtl="0" eaLnBrk="1" latinLnBrk="1" hangingPunct="1">
              <a:defRPr sz="1200" b="1" kern="1200">
                <a:gradFill>
                  <a:gsLst>
                    <a:gs pos="18333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tx1">
                        <a:lumMod val="50000"/>
                        <a:lumOff val="50000"/>
                      </a:schemeClr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8E23911-D0FE-4AD4-B579-316E8E4737A1}" type="slidenum">
              <a:rPr lang="ko-KR" altLang="en-US" sz="1100" b="0">
                <a:gradFill>
                  <a:gsLst>
                    <a:gs pos="2083">
                      <a:schemeClr val="tx1">
                        <a:lumMod val="75000"/>
                        <a:lumOff val="25000"/>
                      </a:schemeClr>
                    </a:gs>
                    <a:gs pos="67000">
                      <a:schemeClr val="tx1">
                        <a:lumMod val="75000"/>
                        <a:lumOff val="25000"/>
                      </a:schemeClr>
                    </a:gs>
                  </a:gsLst>
                  <a:lin ang="5400000" scaled="0"/>
                </a:gradFill>
                <a:cs typeface="Arial" pitchFamily="34" charset="0"/>
              </a:rPr>
              <a:pPr algn="ctr"/>
              <a:t>45</a:t>
            </a:fld>
            <a:endParaRPr lang="ko-KR" altLang="en-US" sz="1100" b="0" dirty="0">
              <a:gradFill>
                <a:gsLst>
                  <a:gs pos="2083">
                    <a:schemeClr val="tx1">
                      <a:lumMod val="75000"/>
                      <a:lumOff val="25000"/>
                    </a:schemeClr>
                  </a:gs>
                  <a:gs pos="67000">
                    <a:schemeClr val="tx1">
                      <a:lumMod val="75000"/>
                      <a:lumOff val="25000"/>
                    </a:schemeClr>
                  </a:gs>
                </a:gsLst>
                <a:lin ang="5400000" scaled="0"/>
              </a:gradFill>
              <a:cs typeface="Arial" pitchFamily="34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325251" y="1268760"/>
            <a:ext cx="8912225" cy="432000"/>
          </a:xfrm>
          <a:prstGeom prst="rect">
            <a:avLst/>
          </a:prstGeom>
        </p:spPr>
        <p:txBody>
          <a:bodyPr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◈ </a:t>
            </a:r>
            <a:r>
              <a:rPr lang="ko-KR" altLang="en-US" sz="2400" b="1" dirty="0" smtClean="0">
                <a:latin typeface="Trebuchet MS" panose="020B0603020202020204" pitchFamily="34" charset="0"/>
                <a:cs typeface="Arial" panose="020B0604020202020204" pitchFamily="34" charset="0"/>
              </a:rPr>
              <a:t>교훈 </a:t>
            </a:r>
            <a:r>
              <a:rPr lang="en-US" altLang="ko-KR" sz="2400" b="1" dirty="0" smtClean="0">
                <a:latin typeface="Trebuchet MS" panose="020B0603020202020204" pitchFamily="34" charset="0"/>
                <a:cs typeface="Arial" panose="020B0604020202020204" pitchFamily="34" charset="0"/>
              </a:rPr>
              <a:t>4</a:t>
            </a:r>
            <a:endParaRPr lang="en-US" altLang="ja-JP" sz="2400" b="1" dirty="0" smtClean="0"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396367" y="1866527"/>
            <a:ext cx="8985125" cy="552291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52450" indent="-457200">
              <a:spcBef>
                <a:spcPts val="600"/>
              </a:spcBef>
              <a:spcAft>
                <a:spcPts val="600"/>
              </a:spcAft>
              <a:buClr>
                <a:srgbClr val="002060"/>
              </a:buClr>
            </a:pPr>
            <a:r>
              <a:rPr lang="ko-KR" altLang="en-US" sz="22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지역적 해석</a:t>
            </a:r>
            <a:r>
              <a:rPr lang="en-US" altLang="ko-KR" sz="22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(local interpretation)</a:t>
            </a:r>
            <a:r>
              <a:rPr lang="ko-KR" altLang="en-US" sz="22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을 지양해야 한다</a:t>
            </a:r>
            <a:r>
              <a:rPr lang="en-US" altLang="ja-JP" sz="2200" dirty="0" smtClean="0">
                <a:latin typeface="Trebuchet MS" panose="020B0603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.</a:t>
            </a:r>
          </a:p>
          <a:p>
            <a:pPr marL="952500" lvl="1" indent="-457200">
              <a:spcBef>
                <a:spcPts val="600"/>
              </a:spcBef>
              <a:spcAft>
                <a:spcPts val="600"/>
              </a:spcAft>
              <a:buClr>
                <a:srgbClr val="002060"/>
              </a:buClr>
            </a:pPr>
            <a:r>
              <a:rPr lang="ko-KR" altLang="en-US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회계가 법규범이며 형사처벌의 근거가 되는 환경에서는 경영진이나 감사인의 자율적 판단에 따른 회계처리에 대해 법규와 감독당국이 사후적으로 동의하지 않아 생기는 불확실성 비용 상존</a:t>
            </a:r>
            <a:endParaRPr lang="en-US" altLang="ko-KR" sz="2000" dirty="0" smtClean="0">
              <a:latin typeface="Trebuchet MS" panose="020B0603020202020204" pitchFamily="34" charset="0"/>
              <a:cs typeface="Arial" panose="020B0604020202020204" pitchFamily="34" charset="0"/>
            </a:endParaRPr>
          </a:p>
          <a:p>
            <a:pPr marL="952500" lvl="1" indent="-457200">
              <a:spcBef>
                <a:spcPts val="600"/>
              </a:spcBef>
              <a:spcAft>
                <a:spcPts val="600"/>
              </a:spcAft>
              <a:buClr>
                <a:srgbClr val="002060"/>
              </a:buClr>
            </a:pPr>
            <a:r>
              <a:rPr lang="ko-KR" altLang="en-US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한국의 경우 질의회신이 법적 의무인 상태</a:t>
            </a:r>
            <a:endParaRPr lang="en-US" altLang="ko-KR" sz="2000" dirty="0" smtClean="0">
              <a:latin typeface="Trebuchet MS" panose="020B0603020202020204" pitchFamily="34" charset="0"/>
              <a:cs typeface="Arial" panose="020B0604020202020204" pitchFamily="34" charset="0"/>
            </a:endParaRPr>
          </a:p>
          <a:p>
            <a:pPr marL="952500" lvl="1" indent="-457200">
              <a:spcBef>
                <a:spcPts val="600"/>
              </a:spcBef>
              <a:spcAft>
                <a:spcPts val="600"/>
              </a:spcAft>
              <a:buClr>
                <a:srgbClr val="002060"/>
              </a:buClr>
            </a:pPr>
            <a:r>
              <a:rPr lang="ko-KR" altLang="en-US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교육적 질의 회신은 수행될 필요가 있으나</a:t>
            </a:r>
            <a:r>
              <a:rPr lang="en-US" altLang="ko-KR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, </a:t>
            </a:r>
            <a:r>
              <a:rPr lang="ko-KR" altLang="en-US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이러한 회신 결과가 자칫 지역적 지침</a:t>
            </a:r>
            <a:r>
              <a:rPr lang="en-US" altLang="ko-KR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(local guidance) </a:t>
            </a:r>
            <a:r>
              <a:rPr lang="ko-KR" altLang="en-US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또는 지역적 해석</a:t>
            </a:r>
            <a:r>
              <a:rPr lang="en-US" altLang="ko-KR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(local interpretation)</a:t>
            </a:r>
            <a:r>
              <a:rPr lang="ko-KR" altLang="en-US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의 역할을 하게 되어 국제적 정합성을 해치지 않도록 하여야 함</a:t>
            </a:r>
            <a:endParaRPr lang="en-US" altLang="ko-KR" sz="2000" dirty="0" smtClean="0">
              <a:latin typeface="Trebuchet MS" panose="020B0603020202020204" pitchFamily="34" charset="0"/>
              <a:cs typeface="Arial" panose="020B0604020202020204" pitchFamily="34" charset="0"/>
            </a:endParaRPr>
          </a:p>
          <a:p>
            <a:pPr marL="952500" lvl="1" indent="-457200">
              <a:spcBef>
                <a:spcPts val="600"/>
              </a:spcBef>
              <a:spcAft>
                <a:spcPts val="600"/>
              </a:spcAft>
              <a:buClr>
                <a:srgbClr val="002060"/>
              </a:buClr>
            </a:pPr>
            <a:r>
              <a:rPr lang="en-US" altLang="ko-KR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IFRS IC</a:t>
            </a:r>
            <a:r>
              <a:rPr lang="ko-KR" altLang="en-US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를 더 적극적으로 활용할 필요</a:t>
            </a:r>
            <a:endParaRPr lang="en-US" altLang="ko-KR" sz="2000" dirty="0" smtClean="0">
              <a:latin typeface="Trebuchet MS" panose="020B0603020202020204" pitchFamily="34" charset="0"/>
              <a:cs typeface="Arial" panose="020B0604020202020204" pitchFamily="34" charset="0"/>
            </a:endParaRPr>
          </a:p>
          <a:p>
            <a:pPr marL="952500" lvl="1" indent="-457200">
              <a:spcBef>
                <a:spcPts val="600"/>
              </a:spcBef>
              <a:spcAft>
                <a:spcPts val="600"/>
              </a:spcAft>
              <a:buClr>
                <a:srgbClr val="002060"/>
              </a:buClr>
            </a:pPr>
            <a:r>
              <a:rPr lang="en-US" altLang="ko-KR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IFRS IC</a:t>
            </a:r>
            <a:r>
              <a:rPr lang="ko-KR" altLang="en-US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를 확대 강화하고 자원을 더 투입하여 세계 각국으로부터의 해석 수요를 </a:t>
            </a:r>
            <a:r>
              <a:rPr lang="ko-KR" altLang="en-US" sz="2000" dirty="0" err="1" smtClean="0">
                <a:latin typeface="Trebuchet MS" panose="020B0603020202020204" pitchFamily="34" charset="0"/>
                <a:cs typeface="Arial" panose="020B0604020202020204" pitchFamily="34" charset="0"/>
              </a:rPr>
              <a:t>적시성</a:t>
            </a:r>
            <a:r>
              <a:rPr lang="ko-KR" altLang="en-US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 있게 충족할 수 있도록 개선이 필요</a:t>
            </a:r>
            <a:endParaRPr lang="en-US" altLang="ja-JP" sz="2000" dirty="0" smtClean="0"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876921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36476" y="123758"/>
            <a:ext cx="30877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Ⅴ</a:t>
            </a:r>
            <a:r>
              <a:rPr lang="en-US" altLang="ko-KR" sz="28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. </a:t>
            </a:r>
            <a:r>
              <a:rPr lang="ko-KR" altLang="en-US" sz="28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교훈 </a:t>
            </a:r>
            <a:r>
              <a:rPr lang="en-US" altLang="ko-KR" sz="28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(Lessons)</a:t>
            </a:r>
            <a:endParaRPr lang="en-US" altLang="ko-KR" sz="2800" b="1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+mn-ea"/>
            </a:endParaRPr>
          </a:p>
        </p:txBody>
      </p:sp>
      <p:sp>
        <p:nvSpPr>
          <p:cNvPr id="12" name="슬라이드 번호 개체 틀 5"/>
          <p:cNvSpPr txBox="1">
            <a:spLocks/>
          </p:cNvSpPr>
          <p:nvPr/>
        </p:nvSpPr>
        <p:spPr>
          <a:xfrm>
            <a:off x="4687231" y="6512089"/>
            <a:ext cx="531538" cy="260648"/>
          </a:xfrm>
          <a:prstGeom prst="rect">
            <a:avLst/>
          </a:prstGeom>
        </p:spPr>
        <p:txBody>
          <a:bodyPr vert="horz" lIns="91383" tIns="45692" rIns="91383" bIns="45692" rtlCol="0" anchor="ctr"/>
          <a:lstStyle>
            <a:defPPr>
              <a:defRPr lang="ko-KR"/>
            </a:defPPr>
            <a:lvl1pPr marL="0" algn="r" defTabSz="914400" rtl="0" eaLnBrk="1" latinLnBrk="1" hangingPunct="1">
              <a:defRPr sz="1200" b="1" kern="1200">
                <a:gradFill>
                  <a:gsLst>
                    <a:gs pos="18333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tx1">
                        <a:lumMod val="50000"/>
                        <a:lumOff val="50000"/>
                      </a:schemeClr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8E23911-D0FE-4AD4-B579-316E8E4737A1}" type="slidenum">
              <a:rPr lang="ko-KR" altLang="en-US" sz="1100" b="0">
                <a:gradFill>
                  <a:gsLst>
                    <a:gs pos="2083">
                      <a:schemeClr val="tx1">
                        <a:lumMod val="75000"/>
                        <a:lumOff val="25000"/>
                      </a:schemeClr>
                    </a:gs>
                    <a:gs pos="67000">
                      <a:schemeClr val="tx1">
                        <a:lumMod val="75000"/>
                        <a:lumOff val="25000"/>
                      </a:schemeClr>
                    </a:gs>
                  </a:gsLst>
                  <a:lin ang="5400000" scaled="0"/>
                </a:gradFill>
                <a:cs typeface="Arial" pitchFamily="34" charset="0"/>
              </a:rPr>
              <a:pPr algn="ctr"/>
              <a:t>46</a:t>
            </a:fld>
            <a:endParaRPr lang="ko-KR" altLang="en-US" sz="1100" b="0" dirty="0">
              <a:gradFill>
                <a:gsLst>
                  <a:gs pos="2083">
                    <a:schemeClr val="tx1">
                      <a:lumMod val="75000"/>
                      <a:lumOff val="25000"/>
                    </a:schemeClr>
                  </a:gs>
                  <a:gs pos="67000">
                    <a:schemeClr val="tx1">
                      <a:lumMod val="75000"/>
                      <a:lumOff val="25000"/>
                    </a:schemeClr>
                  </a:gs>
                </a:gsLst>
                <a:lin ang="5400000" scaled="0"/>
              </a:gradFill>
              <a:cs typeface="Arial" pitchFamily="34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325251" y="1268760"/>
            <a:ext cx="8912225" cy="432000"/>
          </a:xfrm>
          <a:prstGeom prst="rect">
            <a:avLst/>
          </a:prstGeom>
        </p:spPr>
        <p:txBody>
          <a:bodyPr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◈ </a:t>
            </a:r>
            <a:r>
              <a:rPr lang="ko-KR" altLang="en-US" sz="2400" b="1" dirty="0" smtClean="0">
                <a:latin typeface="Trebuchet MS" panose="020B0603020202020204" pitchFamily="34" charset="0"/>
                <a:cs typeface="Arial" panose="020B0604020202020204" pitchFamily="34" charset="0"/>
              </a:rPr>
              <a:t>교훈 </a:t>
            </a:r>
            <a:r>
              <a:rPr lang="en-US" altLang="ko-KR" sz="2400" b="1" dirty="0" smtClean="0">
                <a:latin typeface="Trebuchet MS" panose="020B0603020202020204" pitchFamily="34" charset="0"/>
                <a:cs typeface="Arial" panose="020B0604020202020204" pitchFamily="34" charset="0"/>
              </a:rPr>
              <a:t>5</a:t>
            </a:r>
            <a:endParaRPr lang="en-US" altLang="ja-JP" sz="2400" b="1" dirty="0" smtClean="0"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2" descr="https://voxy.com/blog/wp-content/uploads/2011/03/Hardest_Languages_02-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78452" y="0"/>
            <a:ext cx="19431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404651" y="1834145"/>
            <a:ext cx="7573801" cy="422314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52450" indent="-457200">
              <a:spcBef>
                <a:spcPts val="600"/>
              </a:spcBef>
              <a:spcAft>
                <a:spcPts val="600"/>
              </a:spcAft>
              <a:buClr>
                <a:srgbClr val="002060"/>
              </a:buClr>
            </a:pPr>
            <a:r>
              <a:rPr lang="ko-KR" altLang="en-US" sz="2200" dirty="0" err="1" smtClean="0">
                <a:latin typeface="Trebuchet MS" panose="020B0603020202020204" pitchFamily="34" charset="0"/>
                <a:cs typeface="Arial" panose="020B0604020202020204" pitchFamily="34" charset="0"/>
              </a:rPr>
              <a:t>비영어사용국가는</a:t>
            </a:r>
            <a:r>
              <a:rPr lang="ko-KR" altLang="en-US" sz="22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 번역 절차에 신중하여야 한다</a:t>
            </a:r>
            <a:r>
              <a:rPr lang="en-US" altLang="ja-JP" sz="2200" dirty="0" smtClean="0">
                <a:latin typeface="Trebuchet MS" panose="020B0603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.</a:t>
            </a:r>
          </a:p>
          <a:p>
            <a:pPr marL="952500" lvl="1" indent="-457200">
              <a:spcBef>
                <a:spcPts val="600"/>
              </a:spcBef>
              <a:spcAft>
                <a:spcPts val="600"/>
              </a:spcAft>
              <a:buClr>
                <a:srgbClr val="002060"/>
              </a:buClr>
            </a:pPr>
            <a:r>
              <a:rPr lang="ko-KR" altLang="en-US" sz="19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한국어는 알타이어족</a:t>
            </a:r>
            <a:endParaRPr lang="en-US" altLang="ja-JP" sz="1900" dirty="0" smtClean="0">
              <a:latin typeface="Trebuchet MS" panose="020B0603020202020204" pitchFamily="34" charset="0"/>
              <a:cs typeface="Arial" panose="020B0604020202020204" pitchFamily="34" charset="0"/>
            </a:endParaRPr>
          </a:p>
          <a:p>
            <a:pPr marL="1352550" lvl="2" indent="-457200">
              <a:spcBef>
                <a:spcPts val="600"/>
              </a:spcBef>
              <a:spcAft>
                <a:spcPts val="600"/>
              </a:spcAft>
              <a:buClr>
                <a:srgbClr val="002060"/>
              </a:buClr>
            </a:pPr>
            <a:r>
              <a:rPr lang="ko-KR" altLang="en-US" sz="1900" dirty="0" smtClean="0">
                <a:latin typeface="Trebuchet MS" panose="020B0603020202020204" pitchFamily="34" charset="0"/>
              </a:rPr>
              <a:t>영어와는 단어 뿐만 아니라 어순 구조 문법이 다름</a:t>
            </a:r>
            <a:endParaRPr lang="en-US" altLang="ko-KR" sz="1900" dirty="0" smtClean="0">
              <a:latin typeface="Trebuchet MS" panose="020B0603020202020204" pitchFamily="34" charset="0"/>
            </a:endParaRPr>
          </a:p>
          <a:p>
            <a:pPr marL="952500" lvl="1" indent="-457200">
              <a:spcBef>
                <a:spcPts val="600"/>
              </a:spcBef>
              <a:spcAft>
                <a:spcPts val="600"/>
              </a:spcAft>
              <a:buClr>
                <a:srgbClr val="002060"/>
              </a:buClr>
            </a:pPr>
            <a:r>
              <a:rPr lang="ko-KR" altLang="en-US" sz="1900" dirty="0" smtClean="0">
                <a:latin typeface="Trebuchet MS" panose="020B0603020202020204" pitchFamily="34" charset="0"/>
              </a:rPr>
              <a:t>번역을 단어</a:t>
            </a:r>
            <a:r>
              <a:rPr lang="en-US" altLang="ko-KR" sz="1900" dirty="0" smtClean="0">
                <a:latin typeface="Trebuchet MS" panose="020B0603020202020204" pitchFamily="34" charset="0"/>
              </a:rPr>
              <a:t>-</a:t>
            </a:r>
            <a:r>
              <a:rPr lang="ko-KR" altLang="en-US" sz="1900" dirty="0" smtClean="0">
                <a:latin typeface="Trebuchet MS" panose="020B0603020202020204" pitchFamily="34" charset="0"/>
              </a:rPr>
              <a:t>대</a:t>
            </a:r>
            <a:r>
              <a:rPr lang="en-US" altLang="ko-KR" sz="1900" dirty="0" smtClean="0">
                <a:latin typeface="Trebuchet MS" panose="020B0603020202020204" pitchFamily="34" charset="0"/>
              </a:rPr>
              <a:t>-</a:t>
            </a:r>
            <a:r>
              <a:rPr lang="ko-KR" altLang="en-US" sz="1900" dirty="0" smtClean="0">
                <a:latin typeface="Trebuchet MS" panose="020B0603020202020204" pitchFamily="34" charset="0"/>
              </a:rPr>
              <a:t>단어로 할 것인지 의미 중심으로 할 것인지 중요</a:t>
            </a:r>
            <a:endParaRPr lang="en-US" altLang="ko-KR" sz="1900" dirty="0" smtClean="0">
              <a:latin typeface="Trebuchet MS" panose="020B0603020202020204" pitchFamily="34" charset="0"/>
            </a:endParaRPr>
          </a:p>
          <a:p>
            <a:pPr marL="1352550" lvl="2" indent="-457200">
              <a:spcBef>
                <a:spcPts val="600"/>
              </a:spcBef>
              <a:spcAft>
                <a:spcPts val="600"/>
              </a:spcAft>
              <a:buClr>
                <a:srgbClr val="002060"/>
              </a:buClr>
            </a:pPr>
            <a:r>
              <a:rPr lang="ko-KR" altLang="en-US" sz="1900" dirty="0" smtClean="0">
                <a:latin typeface="Trebuchet MS" panose="020B0603020202020204" pitchFamily="34" charset="0"/>
              </a:rPr>
              <a:t>정확성</a:t>
            </a:r>
            <a:r>
              <a:rPr lang="en-US" altLang="ko-KR" sz="1900" dirty="0" smtClean="0">
                <a:latin typeface="Trebuchet MS" panose="020B0603020202020204" pitchFamily="34" charset="0"/>
              </a:rPr>
              <a:t>, </a:t>
            </a:r>
            <a:r>
              <a:rPr lang="ko-KR" altLang="en-US" sz="1900" dirty="0" err="1" smtClean="0">
                <a:latin typeface="Trebuchet MS" panose="020B0603020202020204" pitchFamily="34" charset="0"/>
              </a:rPr>
              <a:t>가독성</a:t>
            </a:r>
            <a:r>
              <a:rPr lang="en-US" altLang="ko-KR" sz="1900" dirty="0" smtClean="0">
                <a:latin typeface="Trebuchet MS" panose="020B0603020202020204" pitchFamily="34" charset="0"/>
              </a:rPr>
              <a:t>, </a:t>
            </a:r>
            <a:r>
              <a:rPr lang="ko-KR" altLang="en-US" sz="1900" dirty="0" smtClean="0">
                <a:latin typeface="Trebuchet MS" panose="020B0603020202020204" pitchFamily="34" charset="0"/>
              </a:rPr>
              <a:t>이해가능성 상충</a:t>
            </a:r>
            <a:endParaRPr lang="en-US" altLang="ko-KR" sz="1900" dirty="0" smtClean="0">
              <a:latin typeface="Trebuchet MS" panose="020B0603020202020204" pitchFamily="34" charset="0"/>
            </a:endParaRPr>
          </a:p>
          <a:p>
            <a:pPr marL="1352550" lvl="2" indent="-457200">
              <a:spcBef>
                <a:spcPts val="600"/>
              </a:spcBef>
              <a:spcAft>
                <a:spcPts val="600"/>
              </a:spcAft>
              <a:buClr>
                <a:srgbClr val="002060"/>
              </a:buClr>
            </a:pPr>
            <a:r>
              <a:rPr lang="ko-KR" altLang="en-US" sz="1900" dirty="0" smtClean="0">
                <a:latin typeface="Trebuchet MS" panose="020B0603020202020204" pitchFamily="34" charset="0"/>
              </a:rPr>
              <a:t>본문 아닌 부분은 </a:t>
            </a:r>
            <a:r>
              <a:rPr lang="ko-KR" altLang="en-US" sz="1900" dirty="0" err="1" smtClean="0">
                <a:latin typeface="Trebuchet MS" panose="020B0603020202020204" pitchFamily="34" charset="0"/>
              </a:rPr>
              <a:t>가독성</a:t>
            </a:r>
            <a:r>
              <a:rPr lang="ko-KR" altLang="en-US" sz="1900" dirty="0" smtClean="0">
                <a:latin typeface="Trebuchet MS" panose="020B0603020202020204" pitchFamily="34" charset="0"/>
              </a:rPr>
              <a:t> 이해가능성 중심 번역 필요</a:t>
            </a:r>
            <a:endParaRPr lang="en-US" altLang="ko-KR" sz="1900" dirty="0" smtClean="0">
              <a:latin typeface="Trebuchet MS" panose="020B0603020202020204" pitchFamily="34" charset="0"/>
            </a:endParaRPr>
          </a:p>
          <a:p>
            <a:pPr marL="952500" lvl="1" indent="-457200">
              <a:spcBef>
                <a:spcPts val="600"/>
              </a:spcBef>
              <a:spcAft>
                <a:spcPts val="600"/>
              </a:spcAft>
              <a:buClr>
                <a:srgbClr val="002060"/>
              </a:buClr>
            </a:pPr>
            <a:r>
              <a:rPr lang="en-US" altLang="ja-JP" sz="19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IFRS</a:t>
            </a:r>
            <a:r>
              <a:rPr lang="ko-KR" altLang="en-US" sz="1900" dirty="0" smtClean="0">
                <a:latin typeface="Trebuchet MS" panose="020B0603020202020204" pitchFamily="34" charset="0"/>
              </a:rPr>
              <a:t>내에서도 영어 표현이 문제가 되는 경우 있음</a:t>
            </a:r>
            <a:endParaRPr lang="en-US" altLang="ja-JP" sz="1900" dirty="0" smtClean="0">
              <a:latin typeface="Trebuchet MS" panose="020B0603020202020204" pitchFamily="34" charset="0"/>
              <a:cs typeface="Arial" panose="020B0604020202020204" pitchFamily="34" charset="0"/>
            </a:endParaRPr>
          </a:p>
          <a:p>
            <a:pPr marL="1352550" lvl="2" indent="-457200">
              <a:spcBef>
                <a:spcPts val="600"/>
              </a:spcBef>
              <a:spcAft>
                <a:spcPts val="600"/>
              </a:spcAft>
              <a:buClr>
                <a:srgbClr val="002060"/>
              </a:buClr>
            </a:pPr>
            <a:r>
              <a:rPr lang="en-US" altLang="ja-JP" sz="19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Likelihood expressions</a:t>
            </a:r>
            <a:r>
              <a:rPr lang="ko-KR" altLang="en-US" sz="1900" dirty="0" smtClean="0">
                <a:latin typeface="Trebuchet MS" panose="020B0603020202020204" pitchFamily="34" charset="0"/>
              </a:rPr>
              <a:t>등 </a:t>
            </a:r>
            <a:r>
              <a:rPr lang="en-US" altLang="ko-KR" sz="1900" dirty="0" smtClean="0">
                <a:latin typeface="Trebuchet MS" panose="020B0603020202020204" pitchFamily="34" charset="0"/>
              </a:rPr>
              <a:t>IFRS</a:t>
            </a:r>
            <a:r>
              <a:rPr lang="ko-KR" altLang="en-US" sz="1900" dirty="0" smtClean="0">
                <a:latin typeface="Trebuchet MS" panose="020B0603020202020204" pitchFamily="34" charset="0"/>
              </a:rPr>
              <a:t>내의 언어 일관성 추구도 장기적으로 추진할 과제</a:t>
            </a:r>
            <a:endParaRPr lang="en-US" altLang="ja-JP" sz="1900" dirty="0" smtClean="0"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530266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36476" y="123758"/>
            <a:ext cx="30877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Ⅴ</a:t>
            </a:r>
            <a:r>
              <a:rPr lang="en-US" altLang="ko-KR" sz="28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. </a:t>
            </a:r>
            <a:r>
              <a:rPr lang="ko-KR" altLang="en-US" sz="28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교훈 </a:t>
            </a:r>
            <a:r>
              <a:rPr lang="en-US" altLang="ko-KR" sz="28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(Lessons)</a:t>
            </a:r>
            <a:endParaRPr lang="en-US" altLang="ko-KR" sz="2800" b="1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+mn-ea"/>
            </a:endParaRPr>
          </a:p>
        </p:txBody>
      </p:sp>
      <p:sp>
        <p:nvSpPr>
          <p:cNvPr id="12" name="슬라이드 번호 개체 틀 5"/>
          <p:cNvSpPr txBox="1">
            <a:spLocks/>
          </p:cNvSpPr>
          <p:nvPr/>
        </p:nvSpPr>
        <p:spPr>
          <a:xfrm>
            <a:off x="4687231" y="6512089"/>
            <a:ext cx="531538" cy="260648"/>
          </a:xfrm>
          <a:prstGeom prst="rect">
            <a:avLst/>
          </a:prstGeom>
        </p:spPr>
        <p:txBody>
          <a:bodyPr vert="horz" lIns="91383" tIns="45692" rIns="91383" bIns="45692" rtlCol="0" anchor="ctr"/>
          <a:lstStyle>
            <a:defPPr>
              <a:defRPr lang="ko-KR"/>
            </a:defPPr>
            <a:lvl1pPr marL="0" algn="r" defTabSz="914400" rtl="0" eaLnBrk="1" latinLnBrk="1" hangingPunct="1">
              <a:defRPr sz="1200" b="1" kern="1200">
                <a:gradFill>
                  <a:gsLst>
                    <a:gs pos="18333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tx1">
                        <a:lumMod val="50000"/>
                        <a:lumOff val="50000"/>
                      </a:schemeClr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8E23911-D0FE-4AD4-B579-316E8E4737A1}" type="slidenum">
              <a:rPr lang="ko-KR" altLang="en-US" sz="1100" b="0">
                <a:gradFill>
                  <a:gsLst>
                    <a:gs pos="2083">
                      <a:schemeClr val="tx1">
                        <a:lumMod val="75000"/>
                        <a:lumOff val="25000"/>
                      </a:schemeClr>
                    </a:gs>
                    <a:gs pos="67000">
                      <a:schemeClr val="tx1">
                        <a:lumMod val="75000"/>
                        <a:lumOff val="25000"/>
                      </a:schemeClr>
                    </a:gs>
                  </a:gsLst>
                  <a:lin ang="5400000" scaled="0"/>
                </a:gradFill>
                <a:cs typeface="Arial" pitchFamily="34" charset="0"/>
              </a:rPr>
              <a:pPr algn="ctr"/>
              <a:t>47</a:t>
            </a:fld>
            <a:endParaRPr lang="ko-KR" altLang="en-US" sz="1100" b="0" dirty="0">
              <a:gradFill>
                <a:gsLst>
                  <a:gs pos="2083">
                    <a:schemeClr val="tx1">
                      <a:lumMod val="75000"/>
                      <a:lumOff val="25000"/>
                    </a:schemeClr>
                  </a:gs>
                  <a:gs pos="67000">
                    <a:schemeClr val="tx1">
                      <a:lumMod val="75000"/>
                      <a:lumOff val="25000"/>
                    </a:schemeClr>
                  </a:gs>
                </a:gsLst>
                <a:lin ang="5400000" scaled="0"/>
              </a:gradFill>
              <a:cs typeface="Arial" pitchFamily="34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325251" y="1268760"/>
            <a:ext cx="8912225" cy="432000"/>
          </a:xfrm>
          <a:prstGeom prst="rect">
            <a:avLst/>
          </a:prstGeom>
        </p:spPr>
        <p:txBody>
          <a:bodyPr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◈ </a:t>
            </a:r>
            <a:r>
              <a:rPr lang="ko-KR" altLang="en-US" sz="2400" b="1" dirty="0" smtClean="0">
                <a:latin typeface="Trebuchet MS" panose="020B0603020202020204" pitchFamily="34" charset="0"/>
                <a:cs typeface="Arial" panose="020B0604020202020204" pitchFamily="34" charset="0"/>
              </a:rPr>
              <a:t>교훈 </a:t>
            </a:r>
            <a:r>
              <a:rPr lang="en-US" altLang="ko-KR" sz="2400" b="1" dirty="0" smtClean="0">
                <a:latin typeface="Trebuchet MS" panose="020B0603020202020204" pitchFamily="34" charset="0"/>
                <a:cs typeface="Arial" panose="020B0604020202020204" pitchFamily="34" charset="0"/>
              </a:rPr>
              <a:t>6</a:t>
            </a:r>
            <a:endParaRPr lang="en-US" altLang="ja-JP" sz="2400" b="1" dirty="0" smtClean="0"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394915" y="1844824"/>
            <a:ext cx="8950573" cy="432048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52450" indent="-457200">
              <a:spcBef>
                <a:spcPts val="600"/>
              </a:spcBef>
              <a:spcAft>
                <a:spcPts val="600"/>
              </a:spcAft>
              <a:buClr>
                <a:srgbClr val="002060"/>
              </a:buClr>
            </a:pPr>
            <a:r>
              <a:rPr lang="ko-KR" altLang="en-US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국내 회계기준제정기구와 지역제정기구그룹들의 역할을 증대해야 한다</a:t>
            </a:r>
            <a:r>
              <a:rPr lang="en-US" altLang="ja-JP" sz="2000" dirty="0" smtClean="0">
                <a:latin typeface="Trebuchet MS" panose="020B0603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.</a:t>
            </a:r>
          </a:p>
          <a:p>
            <a:pPr marL="952500" lvl="1" indent="-457200">
              <a:spcBef>
                <a:spcPts val="600"/>
              </a:spcBef>
              <a:spcAft>
                <a:spcPts val="600"/>
              </a:spcAft>
              <a:buClr>
                <a:srgbClr val="002060"/>
              </a:buClr>
            </a:pPr>
            <a:r>
              <a:rPr lang="en-US" altLang="ja-JP" sz="2400" dirty="0" smtClean="0">
                <a:solidFill>
                  <a:schemeClr val="tx2"/>
                </a:solidFill>
                <a:latin typeface="Trebuchet MS" panose="020B0603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                                                 </a:t>
            </a:r>
            <a:r>
              <a:rPr lang="en-US" altLang="ja-JP" sz="2000" dirty="0" err="1" smtClean="0">
                <a:ea typeface="맑은 고딕" panose="020B0503020000020004" pitchFamily="50" charset="-127"/>
                <a:cs typeface="Arial" panose="020B0604020202020204" pitchFamily="34" charset="0"/>
              </a:rPr>
              <a:t>Ramanna</a:t>
            </a:r>
            <a:r>
              <a:rPr lang="en-US" altLang="ja-JP" sz="2000" dirty="0" smtClean="0">
                <a:ea typeface="맑은 고딕" panose="020B0503020000020004" pitchFamily="50" charset="-127"/>
                <a:cs typeface="Arial" panose="020B0604020202020204" pitchFamily="34" charset="0"/>
              </a:rPr>
              <a:t> (2013)</a:t>
            </a:r>
          </a:p>
          <a:p>
            <a:pPr marL="952500" lvl="1" indent="-457200">
              <a:spcBef>
                <a:spcPts val="600"/>
              </a:spcBef>
              <a:spcAft>
                <a:spcPts val="600"/>
              </a:spcAft>
              <a:buClr>
                <a:srgbClr val="002060"/>
              </a:buClr>
            </a:pPr>
            <a:endParaRPr lang="en-US" altLang="ja-JP" sz="2400" dirty="0" smtClean="0">
              <a:solidFill>
                <a:schemeClr val="tx2"/>
              </a:solidFill>
              <a:latin typeface="Trebuchet MS" panose="020B0603020202020204" pitchFamily="34" charset="0"/>
              <a:ea typeface="맑은 고딕" panose="020B0503020000020004" pitchFamily="50" charset="-127"/>
              <a:cs typeface="Arial" panose="020B0604020202020204" pitchFamily="34" charset="0"/>
            </a:endParaRPr>
          </a:p>
          <a:p>
            <a:pPr marL="952500" lvl="1" indent="-457200">
              <a:spcBef>
                <a:spcPts val="600"/>
              </a:spcBef>
              <a:spcAft>
                <a:spcPts val="600"/>
              </a:spcAft>
              <a:buClr>
                <a:srgbClr val="002060"/>
              </a:buClr>
            </a:pPr>
            <a:endParaRPr lang="en-US" altLang="ja-JP" sz="2400" dirty="0" smtClean="0">
              <a:solidFill>
                <a:schemeClr val="tx2"/>
              </a:solidFill>
              <a:latin typeface="Trebuchet MS" panose="020B0603020202020204" pitchFamily="34" charset="0"/>
              <a:ea typeface="맑은 고딕" panose="020B0503020000020004" pitchFamily="50" charset="-127"/>
              <a:cs typeface="Arial" panose="020B0604020202020204" pitchFamily="34" charset="0"/>
            </a:endParaRPr>
          </a:p>
          <a:p>
            <a:pPr marL="952500" lvl="1" indent="-457200">
              <a:spcBef>
                <a:spcPts val="600"/>
              </a:spcBef>
              <a:spcAft>
                <a:spcPts val="600"/>
              </a:spcAft>
              <a:buClr>
                <a:srgbClr val="002060"/>
              </a:buClr>
            </a:pPr>
            <a:endParaRPr lang="en-US" altLang="ja-JP" sz="2400" dirty="0" smtClean="0">
              <a:solidFill>
                <a:schemeClr val="tx2"/>
              </a:solidFill>
              <a:latin typeface="Trebuchet MS" panose="020B0603020202020204" pitchFamily="34" charset="0"/>
              <a:ea typeface="맑은 고딕" panose="020B0503020000020004" pitchFamily="50" charset="-127"/>
              <a:cs typeface="Arial" panose="020B0604020202020204" pitchFamily="34" charset="0"/>
            </a:endParaRPr>
          </a:p>
          <a:p>
            <a:pPr marL="952500" lvl="1" indent="-457200">
              <a:spcBef>
                <a:spcPts val="600"/>
              </a:spcBef>
              <a:spcAft>
                <a:spcPts val="600"/>
              </a:spcAft>
              <a:buClr>
                <a:srgbClr val="002060"/>
              </a:buClr>
            </a:pPr>
            <a:endParaRPr lang="en-US" altLang="ja-JP" sz="2400" dirty="0" smtClean="0">
              <a:solidFill>
                <a:schemeClr val="tx2"/>
              </a:solidFill>
              <a:latin typeface="Trebuchet MS" panose="020B0603020202020204" pitchFamily="34" charset="0"/>
              <a:ea typeface="맑은 고딕" panose="020B0503020000020004" pitchFamily="50" charset="-127"/>
              <a:cs typeface="Arial" panose="020B0604020202020204" pitchFamily="34" charset="0"/>
            </a:endParaRPr>
          </a:p>
          <a:p>
            <a:pPr marL="952500" lvl="1" indent="-457200">
              <a:spcBef>
                <a:spcPts val="600"/>
              </a:spcBef>
              <a:spcAft>
                <a:spcPts val="600"/>
              </a:spcAft>
              <a:buClr>
                <a:srgbClr val="002060"/>
              </a:buClr>
            </a:pPr>
            <a:endParaRPr lang="en-US" altLang="ja-JP" sz="2400" dirty="0" smtClean="0">
              <a:solidFill>
                <a:schemeClr val="tx2"/>
              </a:solidFill>
              <a:latin typeface="Trebuchet MS" panose="020B0603020202020204" pitchFamily="34" charset="0"/>
              <a:ea typeface="맑은 고딕" panose="020B0503020000020004" pitchFamily="50" charset="-127"/>
              <a:cs typeface="Arial" panose="020B0604020202020204" pitchFamily="34" charset="0"/>
            </a:endParaRPr>
          </a:p>
          <a:p>
            <a:pPr marL="952500" lvl="1" indent="-457200">
              <a:spcBef>
                <a:spcPts val="600"/>
              </a:spcBef>
              <a:spcAft>
                <a:spcPts val="600"/>
              </a:spcAft>
              <a:buClr>
                <a:srgbClr val="002060"/>
              </a:buClr>
            </a:pPr>
            <a:r>
              <a:rPr lang="en-US" altLang="ja-JP" sz="2000" dirty="0" smtClean="0">
                <a:ea typeface="맑은 고딕" panose="020B0503020000020004" pitchFamily="50" charset="-127"/>
                <a:cs typeface="Arial" panose="020B0604020202020204" pitchFamily="34" charset="0"/>
              </a:rPr>
              <a:t>“Input to standard-setting is good, but </a:t>
            </a:r>
            <a:r>
              <a:rPr lang="en-US" altLang="ja-JP" sz="2000" dirty="0" err="1" smtClean="0">
                <a:ea typeface="맑은 고딕" panose="020B0503020000020004" pitchFamily="50" charset="-127"/>
                <a:cs typeface="Arial" panose="020B0604020202020204" pitchFamily="34" charset="0"/>
              </a:rPr>
              <a:t>politicisation</a:t>
            </a:r>
            <a:r>
              <a:rPr lang="en-US" altLang="ja-JP" sz="2000" dirty="0" smtClean="0">
                <a:ea typeface="맑은 고딕" panose="020B0503020000020004" pitchFamily="50" charset="-127"/>
                <a:cs typeface="Arial" panose="020B0604020202020204" pitchFamily="34" charset="0"/>
              </a:rPr>
              <a:t> is not helpful” </a:t>
            </a:r>
            <a:r>
              <a:rPr lang="en-US" altLang="ja-JP" sz="2000" dirty="0" err="1" smtClean="0">
                <a:ea typeface="맑은 고딕" panose="020B0503020000020004" pitchFamily="50" charset="-127"/>
                <a:cs typeface="Arial" panose="020B0604020202020204" pitchFamily="34" charset="0"/>
              </a:rPr>
              <a:t>Tokar</a:t>
            </a:r>
            <a:r>
              <a:rPr lang="en-US" altLang="ja-JP" sz="2000" dirty="0" smtClean="0">
                <a:ea typeface="맑은 고딕" panose="020B0503020000020004" pitchFamily="50" charset="-127"/>
                <a:cs typeface="Arial" panose="020B0604020202020204" pitchFamily="34" charset="0"/>
              </a:rPr>
              <a:t> (2016)</a:t>
            </a:r>
            <a:endParaRPr lang="en-US" altLang="ja-JP" sz="2400" dirty="0" smtClean="0"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pic>
        <p:nvPicPr>
          <p:cNvPr id="7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97953" y="2322542"/>
            <a:ext cx="4852455" cy="2916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8536279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36476" y="123758"/>
            <a:ext cx="30877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Ⅴ</a:t>
            </a:r>
            <a:r>
              <a:rPr lang="en-US" altLang="ko-KR" sz="28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. </a:t>
            </a:r>
            <a:r>
              <a:rPr lang="ko-KR" altLang="en-US" sz="28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교훈 </a:t>
            </a:r>
            <a:r>
              <a:rPr lang="en-US" altLang="ko-KR" sz="28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(Lessons)</a:t>
            </a:r>
            <a:endParaRPr lang="en-US" altLang="ko-KR" sz="2800" b="1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+mn-ea"/>
            </a:endParaRPr>
          </a:p>
        </p:txBody>
      </p:sp>
      <p:sp>
        <p:nvSpPr>
          <p:cNvPr id="12" name="슬라이드 번호 개체 틀 5"/>
          <p:cNvSpPr txBox="1">
            <a:spLocks/>
          </p:cNvSpPr>
          <p:nvPr/>
        </p:nvSpPr>
        <p:spPr>
          <a:xfrm>
            <a:off x="4687231" y="6512089"/>
            <a:ext cx="531538" cy="260648"/>
          </a:xfrm>
          <a:prstGeom prst="rect">
            <a:avLst/>
          </a:prstGeom>
        </p:spPr>
        <p:txBody>
          <a:bodyPr vert="horz" lIns="91383" tIns="45692" rIns="91383" bIns="45692" rtlCol="0" anchor="ctr"/>
          <a:lstStyle>
            <a:defPPr>
              <a:defRPr lang="ko-KR"/>
            </a:defPPr>
            <a:lvl1pPr marL="0" algn="r" defTabSz="914400" rtl="0" eaLnBrk="1" latinLnBrk="1" hangingPunct="1">
              <a:defRPr sz="1200" b="1" kern="1200">
                <a:gradFill>
                  <a:gsLst>
                    <a:gs pos="18333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tx1">
                        <a:lumMod val="50000"/>
                        <a:lumOff val="50000"/>
                      </a:schemeClr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8E23911-D0FE-4AD4-B579-316E8E4737A1}" type="slidenum">
              <a:rPr lang="ko-KR" altLang="en-US" sz="1100" b="0">
                <a:gradFill>
                  <a:gsLst>
                    <a:gs pos="2083">
                      <a:schemeClr val="tx1">
                        <a:lumMod val="75000"/>
                        <a:lumOff val="25000"/>
                      </a:schemeClr>
                    </a:gs>
                    <a:gs pos="67000">
                      <a:schemeClr val="tx1">
                        <a:lumMod val="75000"/>
                        <a:lumOff val="25000"/>
                      </a:schemeClr>
                    </a:gs>
                  </a:gsLst>
                  <a:lin ang="5400000" scaled="0"/>
                </a:gradFill>
                <a:cs typeface="Arial" pitchFamily="34" charset="0"/>
              </a:rPr>
              <a:pPr algn="ctr"/>
              <a:t>48</a:t>
            </a:fld>
            <a:endParaRPr lang="ko-KR" altLang="en-US" sz="1100" b="0" dirty="0">
              <a:gradFill>
                <a:gsLst>
                  <a:gs pos="2083">
                    <a:schemeClr val="tx1">
                      <a:lumMod val="75000"/>
                      <a:lumOff val="25000"/>
                    </a:schemeClr>
                  </a:gs>
                  <a:gs pos="67000">
                    <a:schemeClr val="tx1">
                      <a:lumMod val="75000"/>
                      <a:lumOff val="25000"/>
                    </a:schemeClr>
                  </a:gs>
                </a:gsLst>
                <a:lin ang="5400000" scaled="0"/>
              </a:gradFill>
              <a:cs typeface="Arial" pitchFamily="34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325251" y="1268760"/>
            <a:ext cx="8912225" cy="432000"/>
          </a:xfrm>
          <a:prstGeom prst="rect">
            <a:avLst/>
          </a:prstGeom>
        </p:spPr>
        <p:txBody>
          <a:bodyPr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◈ </a:t>
            </a:r>
            <a:r>
              <a:rPr lang="ko-KR" altLang="en-US" sz="2400" b="1" dirty="0" smtClean="0">
                <a:latin typeface="Trebuchet MS" panose="020B0603020202020204" pitchFamily="34" charset="0"/>
                <a:cs typeface="Arial" panose="020B0604020202020204" pitchFamily="34" charset="0"/>
              </a:rPr>
              <a:t>교훈 </a:t>
            </a:r>
            <a:r>
              <a:rPr lang="en-US" altLang="ko-KR" sz="2400" b="1" dirty="0" smtClean="0">
                <a:latin typeface="Trebuchet MS" panose="020B0603020202020204" pitchFamily="34" charset="0"/>
                <a:cs typeface="Arial" panose="020B0604020202020204" pitchFamily="34" charset="0"/>
              </a:rPr>
              <a:t>7 &amp; 8</a:t>
            </a:r>
            <a:endParaRPr lang="en-US" altLang="ja-JP" sz="2400" b="1" dirty="0" smtClean="0"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394915" y="1722511"/>
            <a:ext cx="8842561" cy="447879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52450" indent="-457200">
              <a:spcBef>
                <a:spcPts val="600"/>
              </a:spcBef>
              <a:spcAft>
                <a:spcPts val="600"/>
              </a:spcAft>
              <a:buClr>
                <a:srgbClr val="002060"/>
              </a:buClr>
            </a:pPr>
            <a:r>
              <a:rPr lang="ko-KR" altLang="en-US" sz="24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인증</a:t>
            </a:r>
            <a:r>
              <a:rPr lang="en-US" altLang="ko-KR" sz="24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(endorsement) </a:t>
            </a:r>
            <a:r>
              <a:rPr lang="ko-KR" altLang="en-US" sz="24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이전의 </a:t>
            </a:r>
            <a:r>
              <a:rPr lang="en-US" altLang="ko-KR" sz="24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IFRS </a:t>
            </a:r>
            <a:r>
              <a:rPr lang="ko-KR" altLang="en-US" sz="24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제정참여 활동이 중요하다</a:t>
            </a:r>
            <a:r>
              <a:rPr lang="en-US" altLang="ja-JP" sz="2400" dirty="0" smtClean="0">
                <a:latin typeface="Trebuchet MS" panose="020B0603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.</a:t>
            </a:r>
          </a:p>
          <a:p>
            <a:pPr marL="952500" lvl="1" indent="-457200">
              <a:spcBef>
                <a:spcPts val="600"/>
              </a:spcBef>
              <a:spcAft>
                <a:spcPts val="600"/>
              </a:spcAft>
              <a:buClr>
                <a:srgbClr val="002060"/>
              </a:buClr>
            </a:pPr>
            <a:r>
              <a:rPr lang="ko-KR" altLang="en-US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추후 정책목적 및 정치적 정당성을 위해 </a:t>
            </a:r>
            <a:r>
              <a:rPr lang="en-US" altLang="ko-KR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IFRS</a:t>
            </a:r>
            <a:r>
              <a:rPr lang="ko-KR" altLang="en-US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의 인증이 지연되거나 수정되는 것을 방지하기 위해서는 인증</a:t>
            </a:r>
            <a:r>
              <a:rPr lang="en-US" altLang="ko-KR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(endorsement) </a:t>
            </a:r>
            <a:r>
              <a:rPr lang="ko-KR" altLang="en-US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이전의 </a:t>
            </a:r>
            <a:r>
              <a:rPr lang="en-US" altLang="ko-KR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IFRS </a:t>
            </a:r>
            <a:r>
              <a:rPr lang="ko-KR" altLang="en-US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제정참여 활동이 중요</a:t>
            </a:r>
            <a:endParaRPr lang="en-US" altLang="ja-JP" sz="2000" dirty="0" smtClean="0">
              <a:latin typeface="Trebuchet MS" panose="020B0603020202020204" pitchFamily="34" charset="0"/>
              <a:cs typeface="Arial" panose="020B0604020202020204" pitchFamily="34" charset="0"/>
            </a:endParaRPr>
          </a:p>
          <a:p>
            <a:pPr marL="552450" indent="-457200">
              <a:spcBef>
                <a:spcPts val="600"/>
              </a:spcBef>
              <a:spcAft>
                <a:spcPts val="600"/>
              </a:spcAft>
              <a:buClr>
                <a:srgbClr val="002060"/>
              </a:buClr>
            </a:pPr>
            <a:r>
              <a:rPr lang="ko-KR" altLang="en-US" sz="2400" dirty="0" smtClean="0">
                <a:latin typeface="Trebuchet MS" panose="020B0603020202020204" pitchFamily="34" charset="0"/>
              </a:rPr>
              <a:t>교육 수요자에 맞춘 양질의 회계기준 교육을 지속적으로 제공하는 것이 중요하다</a:t>
            </a:r>
            <a:r>
              <a:rPr lang="en-US" altLang="ja-JP" sz="24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.</a:t>
            </a:r>
          </a:p>
          <a:p>
            <a:pPr marL="952500" lvl="1" indent="-457200">
              <a:spcBef>
                <a:spcPts val="600"/>
              </a:spcBef>
              <a:spcAft>
                <a:spcPts val="600"/>
              </a:spcAft>
              <a:buClr>
                <a:srgbClr val="002060"/>
              </a:buClr>
            </a:pPr>
            <a:r>
              <a:rPr lang="ko-KR" altLang="en-US" sz="2000" dirty="0" smtClean="0">
                <a:latin typeface="Trebuchet MS" panose="020B0603020202020204" pitchFamily="34" charset="0"/>
              </a:rPr>
              <a:t>규칙중심의 판단체계를 원칙중심 하의 판단체계로 이행하기 위해서는 꾸준한 교육이 필수</a:t>
            </a:r>
            <a:endParaRPr lang="en-US" altLang="ja-JP" sz="2000" dirty="0" smtClean="0">
              <a:latin typeface="Trebuchet MS" panose="020B0603020202020204" pitchFamily="34" charset="0"/>
              <a:cs typeface="Arial" panose="020B0604020202020204" pitchFamily="34" charset="0"/>
            </a:endParaRPr>
          </a:p>
          <a:p>
            <a:pPr marL="952500" lvl="1" indent="-457200">
              <a:spcBef>
                <a:spcPts val="600"/>
              </a:spcBef>
              <a:spcAft>
                <a:spcPts val="600"/>
              </a:spcAft>
              <a:buClr>
                <a:srgbClr val="002060"/>
              </a:buClr>
            </a:pPr>
            <a:r>
              <a:rPr lang="ko-KR" altLang="en-US" sz="2000" dirty="0" smtClean="0">
                <a:latin typeface="Trebuchet MS" panose="020B0603020202020204" pitchFamily="34" charset="0"/>
              </a:rPr>
              <a:t>지금까지 </a:t>
            </a:r>
            <a:r>
              <a:rPr lang="en-US" altLang="ko-KR" sz="2000" dirty="0" smtClean="0">
                <a:latin typeface="Trebuchet MS" panose="020B0603020202020204" pitchFamily="34" charset="0"/>
              </a:rPr>
              <a:t>IFRS</a:t>
            </a:r>
            <a:r>
              <a:rPr lang="ko-KR" altLang="en-US" sz="2000" dirty="0" smtClean="0">
                <a:latin typeface="Trebuchet MS" panose="020B0603020202020204" pitchFamily="34" charset="0"/>
              </a:rPr>
              <a:t>의 원칙과 개념체계 기반 교육이 교육</a:t>
            </a:r>
            <a:r>
              <a:rPr lang="en-US" altLang="ko-KR" sz="2000" dirty="0" smtClean="0">
                <a:latin typeface="Trebuchet MS" panose="020B0603020202020204" pitchFamily="34" charset="0"/>
              </a:rPr>
              <a:t>/</a:t>
            </a:r>
            <a:r>
              <a:rPr lang="ko-KR" altLang="en-US" sz="2000" dirty="0" smtClean="0">
                <a:latin typeface="Trebuchet MS" panose="020B0603020202020204" pitchFamily="34" charset="0"/>
              </a:rPr>
              <a:t>수험현장에서 제대로 작동하지 않음</a:t>
            </a:r>
            <a:r>
              <a:rPr lang="en-US" altLang="ja-JP" sz="2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 </a:t>
            </a:r>
          </a:p>
          <a:p>
            <a:pPr marL="952500" lvl="1" indent="-457200">
              <a:spcBef>
                <a:spcPts val="600"/>
              </a:spcBef>
              <a:spcAft>
                <a:spcPts val="600"/>
              </a:spcAft>
              <a:buClr>
                <a:srgbClr val="002060"/>
              </a:buClr>
            </a:pPr>
            <a:r>
              <a:rPr lang="ko-KR" altLang="en-US" sz="2000" dirty="0" smtClean="0">
                <a:latin typeface="Trebuchet MS" panose="020B0603020202020204" pitchFamily="34" charset="0"/>
              </a:rPr>
              <a:t>강사양성프로그램 운영 필요</a:t>
            </a:r>
            <a:endParaRPr lang="en-US" altLang="ja-JP" sz="2000" dirty="0" smtClean="0"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787847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5552" y="8620"/>
            <a:ext cx="990758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812540" y="1247272"/>
            <a:ext cx="141577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96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itchFamily="18" charset="-127"/>
                <a:ea typeface="바탕" pitchFamily="18" charset="-127"/>
              </a:rPr>
              <a:t>Ⅵ</a:t>
            </a:r>
            <a:endParaRPr lang="en-US" altLang="ko-KR" sz="96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바탕" pitchFamily="18" charset="-127"/>
              <a:ea typeface="바탕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376936" y="3066055"/>
            <a:ext cx="48245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48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결론</a:t>
            </a:r>
            <a:endParaRPr lang="en-US" altLang="ko-KR" sz="6000" b="1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+mn-ea"/>
            </a:endParaRPr>
          </a:p>
        </p:txBody>
      </p:sp>
      <p:sp>
        <p:nvSpPr>
          <p:cNvPr id="5" name="양쪽 모서리가 둥근 사각형 4"/>
          <p:cNvSpPr/>
          <p:nvPr/>
        </p:nvSpPr>
        <p:spPr>
          <a:xfrm rot="5400000">
            <a:off x="1421050" y="1493815"/>
            <a:ext cx="274696" cy="3116795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tx1">
              <a:alpha val="1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TextBox 30"/>
          <p:cNvSpPr txBox="1"/>
          <p:nvPr/>
        </p:nvSpPr>
        <p:spPr>
          <a:xfrm>
            <a:off x="569987" y="2913713"/>
            <a:ext cx="19768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FFFF00"/>
                </a:solidFill>
                <a:latin typeface="Helvetica" panose="020B0604020202030204" pitchFamily="34" charset="0"/>
                <a:ea typeface="-윤고딕330" panose="02030504000101010101" pitchFamily="18" charset="-127"/>
              </a:rPr>
              <a:t>K</a:t>
            </a:r>
            <a:r>
              <a:rPr lang="en-US" altLang="ko-KR" sz="1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Helvetica" panose="020B0604020202030204" pitchFamily="34" charset="0"/>
                <a:ea typeface="-윤고딕330" panose="02030504000101010101" pitchFamily="18" charset="-127"/>
              </a:rPr>
              <a:t>orea </a:t>
            </a:r>
            <a:r>
              <a:rPr lang="en-US" altLang="ko-KR" sz="1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FFFF00"/>
                </a:solidFill>
                <a:latin typeface="Helvetica" panose="020B0604020202030204" pitchFamily="34" charset="0"/>
                <a:ea typeface="-윤고딕330" panose="02030504000101010101" pitchFamily="18" charset="-127"/>
              </a:rPr>
              <a:t>A</a:t>
            </a:r>
            <a:r>
              <a:rPr lang="en-US" altLang="ko-KR" sz="1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Helvetica" panose="020B0604020202030204" pitchFamily="34" charset="0"/>
                <a:ea typeface="-윤고딕330" panose="02030504000101010101" pitchFamily="18" charset="-127"/>
              </a:rPr>
              <a:t>ccounting </a:t>
            </a:r>
            <a:r>
              <a:rPr lang="en-US" altLang="ko-KR" sz="1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FFFF00"/>
                </a:solidFill>
                <a:latin typeface="Helvetica" panose="020B0604020202030204" pitchFamily="34" charset="0"/>
                <a:ea typeface="-윤고딕330" panose="02030504000101010101" pitchFamily="18" charset="-127"/>
              </a:rPr>
              <a:t>I</a:t>
            </a:r>
            <a:r>
              <a:rPr lang="en-US" altLang="ko-KR" sz="1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Helvetica" panose="020B0604020202030204" pitchFamily="34" charset="0"/>
                <a:ea typeface="-윤고딕330" panose="02030504000101010101" pitchFamily="18" charset="-127"/>
              </a:rPr>
              <a:t>nstitute</a:t>
            </a:r>
            <a:endParaRPr lang="en-US" altLang="ko-KR" sz="1600" b="1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Helvetica" panose="020B0604020202030204" pitchFamily="34" charset="0"/>
              <a:ea typeface="-윤고딕330" panose="02030504000101010101" pitchFamily="18" charset="-127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235171" y="6201308"/>
            <a:ext cx="2328891" cy="443485"/>
            <a:chOff x="7064661" y="365543"/>
            <a:chExt cx="2328891" cy="443485"/>
          </a:xfrm>
        </p:grpSpPr>
        <p:pic>
          <p:nvPicPr>
            <p:cNvPr id="8" name="그림 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7064661" y="365543"/>
              <a:ext cx="448057" cy="443485"/>
            </a:xfrm>
            <a:prstGeom prst="rect">
              <a:avLst/>
            </a:prstGeom>
          </p:spPr>
        </p:pic>
        <p:pic>
          <p:nvPicPr>
            <p:cNvPr id="9" name="그림 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7691606" y="365543"/>
              <a:ext cx="448057" cy="443485"/>
            </a:xfrm>
            <a:prstGeom prst="rect">
              <a:avLst/>
            </a:prstGeom>
          </p:spPr>
        </p:pic>
        <p:pic>
          <p:nvPicPr>
            <p:cNvPr id="10" name="그림 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8318551" y="365543"/>
              <a:ext cx="448057" cy="443485"/>
            </a:xfrm>
            <a:prstGeom prst="rect">
              <a:avLst/>
            </a:prstGeom>
          </p:spPr>
        </p:pic>
        <p:pic>
          <p:nvPicPr>
            <p:cNvPr id="11" name="그림 1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8945495" y="365543"/>
              <a:ext cx="448057" cy="443485"/>
            </a:xfrm>
            <a:prstGeom prst="rect">
              <a:avLst/>
            </a:prstGeom>
          </p:spPr>
        </p:pic>
        <p:pic>
          <p:nvPicPr>
            <p:cNvPr id="12" name="그림 1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7149244" y="475272"/>
              <a:ext cx="278893" cy="224028"/>
            </a:xfrm>
            <a:prstGeom prst="rect">
              <a:avLst/>
            </a:prstGeom>
          </p:spPr>
        </p:pic>
        <p:pic>
          <p:nvPicPr>
            <p:cNvPr id="13" name="그림 12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8403134" y="475272"/>
              <a:ext cx="278893" cy="224028"/>
            </a:xfrm>
            <a:prstGeom prst="rect">
              <a:avLst/>
            </a:prstGeom>
          </p:spPr>
        </p:pic>
        <p:pic>
          <p:nvPicPr>
            <p:cNvPr id="14" name="그림 13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7776189" y="475272"/>
              <a:ext cx="278893" cy="224028"/>
            </a:xfrm>
            <a:prstGeom prst="rect">
              <a:avLst/>
            </a:prstGeom>
          </p:spPr>
        </p:pic>
        <p:pic>
          <p:nvPicPr>
            <p:cNvPr id="15" name="그림 14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9030078" y="475272"/>
              <a:ext cx="278893" cy="22402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24324596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36476" y="123758"/>
            <a:ext cx="14510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Ⅵ</a:t>
            </a:r>
            <a:r>
              <a:rPr lang="en-US" altLang="ko-KR" sz="28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. </a:t>
            </a:r>
            <a:r>
              <a:rPr lang="ko-KR" altLang="en-US" sz="28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결론</a:t>
            </a:r>
            <a:endParaRPr lang="en-US" altLang="ko-KR" sz="2800" b="1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+mn-ea"/>
            </a:endParaRPr>
          </a:p>
        </p:txBody>
      </p:sp>
      <p:sp>
        <p:nvSpPr>
          <p:cNvPr id="12" name="슬라이드 번호 개체 틀 5"/>
          <p:cNvSpPr txBox="1">
            <a:spLocks/>
          </p:cNvSpPr>
          <p:nvPr/>
        </p:nvSpPr>
        <p:spPr>
          <a:xfrm>
            <a:off x="4687231" y="6512089"/>
            <a:ext cx="531538" cy="260648"/>
          </a:xfrm>
          <a:prstGeom prst="rect">
            <a:avLst/>
          </a:prstGeom>
        </p:spPr>
        <p:txBody>
          <a:bodyPr vert="horz" lIns="91383" tIns="45692" rIns="91383" bIns="45692" rtlCol="0" anchor="ctr"/>
          <a:lstStyle>
            <a:defPPr>
              <a:defRPr lang="ko-KR"/>
            </a:defPPr>
            <a:lvl1pPr marL="0" algn="r" defTabSz="914400" rtl="0" eaLnBrk="1" latinLnBrk="1" hangingPunct="1">
              <a:defRPr sz="1200" b="1" kern="1200">
                <a:gradFill>
                  <a:gsLst>
                    <a:gs pos="18333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tx1">
                        <a:lumMod val="50000"/>
                        <a:lumOff val="50000"/>
                      </a:schemeClr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8E23911-D0FE-4AD4-B579-316E8E4737A1}" type="slidenum">
              <a:rPr lang="ko-KR" altLang="en-US" sz="1100" b="0">
                <a:gradFill>
                  <a:gsLst>
                    <a:gs pos="2083">
                      <a:schemeClr val="tx1">
                        <a:lumMod val="75000"/>
                        <a:lumOff val="25000"/>
                      </a:schemeClr>
                    </a:gs>
                    <a:gs pos="67000">
                      <a:schemeClr val="tx1">
                        <a:lumMod val="75000"/>
                        <a:lumOff val="25000"/>
                      </a:schemeClr>
                    </a:gs>
                  </a:gsLst>
                  <a:lin ang="5400000" scaled="0"/>
                </a:gradFill>
                <a:cs typeface="Arial" pitchFamily="34" charset="0"/>
              </a:rPr>
              <a:pPr algn="ctr"/>
              <a:t>50</a:t>
            </a:fld>
            <a:endParaRPr lang="ko-KR" altLang="en-US" sz="1100" b="0" dirty="0">
              <a:gradFill>
                <a:gsLst>
                  <a:gs pos="2083">
                    <a:schemeClr val="tx1">
                      <a:lumMod val="75000"/>
                      <a:lumOff val="25000"/>
                    </a:schemeClr>
                  </a:gs>
                  <a:gs pos="67000">
                    <a:schemeClr val="tx1">
                      <a:lumMod val="75000"/>
                      <a:lumOff val="25000"/>
                    </a:schemeClr>
                  </a:gs>
                </a:gsLst>
                <a:lin ang="5400000" scaled="0"/>
              </a:gradFill>
              <a:cs typeface="Arial" pitchFamily="34" charset="0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419286" y="1340768"/>
            <a:ext cx="9250238" cy="544671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514350" algn="just">
              <a:spcBef>
                <a:spcPts val="1200"/>
              </a:spcBef>
              <a:spcAft>
                <a:spcPts val="600"/>
              </a:spcAft>
              <a:buClr>
                <a:srgbClr val="002060"/>
              </a:buClr>
            </a:pPr>
            <a:r>
              <a:rPr lang="ko-KR" altLang="en-US" sz="28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기대는 충족되었는가</a:t>
            </a:r>
            <a:r>
              <a:rPr lang="en-US" altLang="ja-JP" sz="2800" dirty="0" smtClean="0">
                <a:latin typeface="Trebuchet MS" panose="020B0603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?</a:t>
            </a:r>
          </a:p>
          <a:p>
            <a:pPr marL="1009650" lvl="1" indent="-514350">
              <a:spcBef>
                <a:spcPts val="1200"/>
              </a:spcBef>
              <a:spcAft>
                <a:spcPts val="600"/>
              </a:spcAft>
              <a:buClr>
                <a:srgbClr val="002060"/>
              </a:buClr>
            </a:pPr>
            <a:r>
              <a:rPr lang="ko-KR" altLang="en-US" sz="24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국제정합성과 비교가능성 달성</a:t>
            </a:r>
            <a:endParaRPr lang="en-US" altLang="ko-KR" sz="2400" dirty="0" smtClean="0">
              <a:latin typeface="Trebuchet MS" panose="020B0603020202020204" pitchFamily="34" charset="0"/>
              <a:cs typeface="Arial" panose="020B0604020202020204" pitchFamily="34" charset="0"/>
            </a:endParaRPr>
          </a:p>
          <a:p>
            <a:pPr marL="1009650" lvl="1" indent="-514350">
              <a:spcBef>
                <a:spcPts val="1200"/>
              </a:spcBef>
              <a:spcAft>
                <a:spcPts val="600"/>
              </a:spcAft>
              <a:buClr>
                <a:srgbClr val="002060"/>
              </a:buClr>
            </a:pPr>
            <a:r>
              <a:rPr lang="ko-KR" altLang="en-US" sz="24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정치와 규제목적으로부터 회계기준의 독립성 달성</a:t>
            </a:r>
            <a:endParaRPr lang="en-US" altLang="ja-JP" sz="2400" dirty="0" smtClean="0">
              <a:latin typeface="Trebuchet MS" panose="020B0603020202020204" pitchFamily="34" charset="0"/>
              <a:cs typeface="Arial" panose="020B0604020202020204" pitchFamily="34" charset="0"/>
            </a:endParaRPr>
          </a:p>
          <a:p>
            <a:pPr marL="609600" indent="-514350">
              <a:spcBef>
                <a:spcPts val="1200"/>
              </a:spcBef>
              <a:spcAft>
                <a:spcPts val="600"/>
              </a:spcAft>
              <a:buClr>
                <a:srgbClr val="002060"/>
              </a:buClr>
            </a:pPr>
            <a:r>
              <a:rPr lang="ko-KR" altLang="en-US" sz="2800" dirty="0" smtClean="0">
                <a:latin typeface="Trebuchet MS" panose="020B0603020202020204" pitchFamily="34" charset="0"/>
              </a:rPr>
              <a:t>미진한 점은 무엇인가</a:t>
            </a:r>
            <a:r>
              <a:rPr lang="en-US" altLang="ja-JP" sz="28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?</a:t>
            </a:r>
          </a:p>
          <a:p>
            <a:pPr marL="1009650" lvl="1" indent="-514350">
              <a:spcBef>
                <a:spcPts val="1200"/>
              </a:spcBef>
              <a:spcAft>
                <a:spcPts val="600"/>
              </a:spcAft>
              <a:buClr>
                <a:srgbClr val="002060"/>
              </a:buClr>
            </a:pPr>
            <a:r>
              <a:rPr lang="ko-KR" altLang="en-US" sz="2400" dirty="0" smtClean="0">
                <a:latin typeface="Trebuchet MS" panose="020B0603020202020204" pitchFamily="34" charset="0"/>
              </a:rPr>
              <a:t>자본비용감소</a:t>
            </a:r>
            <a:r>
              <a:rPr lang="en-US" altLang="ko-KR" sz="2400" dirty="0" smtClean="0">
                <a:latin typeface="Trebuchet MS" panose="020B0603020202020204" pitchFamily="34" charset="0"/>
              </a:rPr>
              <a:t>, </a:t>
            </a:r>
            <a:r>
              <a:rPr lang="ko-KR" altLang="en-US" sz="2400" dirty="0" smtClean="0">
                <a:latin typeface="Trebuchet MS" panose="020B0603020202020204" pitchFamily="34" charset="0"/>
              </a:rPr>
              <a:t>기업가치 제고</a:t>
            </a:r>
            <a:r>
              <a:rPr lang="en-US" altLang="ko-KR" sz="2400" dirty="0" smtClean="0">
                <a:latin typeface="Trebuchet MS" panose="020B0603020202020204" pitchFamily="34" charset="0"/>
              </a:rPr>
              <a:t>, </a:t>
            </a:r>
            <a:r>
              <a:rPr lang="ko-KR" altLang="en-US" sz="2400" dirty="0" smtClean="0">
                <a:latin typeface="Trebuchet MS" panose="020B0603020202020204" pitchFamily="34" charset="0"/>
              </a:rPr>
              <a:t>코리아 디스카운트 해소</a:t>
            </a:r>
            <a:endParaRPr lang="en-US" altLang="ko-KR" sz="2400" dirty="0" smtClean="0">
              <a:latin typeface="Trebuchet MS" panose="020B0603020202020204" pitchFamily="34" charset="0"/>
            </a:endParaRPr>
          </a:p>
          <a:p>
            <a:pPr marL="1009650" lvl="1" indent="-514350">
              <a:spcBef>
                <a:spcPts val="1200"/>
              </a:spcBef>
              <a:spcAft>
                <a:spcPts val="600"/>
              </a:spcAft>
              <a:buClr>
                <a:srgbClr val="002060"/>
              </a:buClr>
            </a:pPr>
            <a:r>
              <a:rPr lang="ko-KR" altLang="en-US" sz="2400" dirty="0" smtClean="0">
                <a:latin typeface="Trebuchet MS" panose="020B0603020202020204" pitchFamily="34" charset="0"/>
              </a:rPr>
              <a:t>인식된 단기 도입</a:t>
            </a:r>
            <a:r>
              <a:rPr lang="en-US" altLang="ko-KR" sz="2400" dirty="0" smtClean="0">
                <a:latin typeface="Trebuchet MS" panose="020B0603020202020204" pitchFamily="34" charset="0"/>
              </a:rPr>
              <a:t>-</a:t>
            </a:r>
            <a:r>
              <a:rPr lang="ko-KR" altLang="en-US" sz="2400" dirty="0" smtClean="0">
                <a:latin typeface="Trebuchet MS" panose="020B0603020202020204" pitchFamily="34" charset="0"/>
              </a:rPr>
              <a:t>운영 비용이 인식된 효익보다 다소 큰점</a:t>
            </a:r>
            <a:endParaRPr lang="en-US" altLang="ja-JP" sz="2400" dirty="0" smtClean="0">
              <a:latin typeface="Trebuchet MS" panose="020B0603020202020204" pitchFamily="34" charset="0"/>
              <a:cs typeface="Arial" panose="020B0604020202020204" pitchFamily="34" charset="0"/>
            </a:endParaRPr>
          </a:p>
          <a:p>
            <a:pPr marL="1009650" lvl="1" indent="-514350">
              <a:spcBef>
                <a:spcPts val="1200"/>
              </a:spcBef>
              <a:spcAft>
                <a:spcPts val="600"/>
              </a:spcAft>
              <a:buClr>
                <a:srgbClr val="002060"/>
              </a:buClr>
            </a:pPr>
            <a:endParaRPr lang="en-US" altLang="ja-JP" sz="2400" dirty="0" smtClean="0">
              <a:latin typeface="Trebuchet MS" panose="020B0603020202020204" pitchFamily="34" charset="0"/>
              <a:cs typeface="Arial" panose="020B0604020202020204" pitchFamily="34" charset="0"/>
            </a:endParaRPr>
          </a:p>
          <a:p>
            <a:pPr marL="1009650" lvl="1" indent="-514350" algn="just">
              <a:spcBef>
                <a:spcPts val="1200"/>
              </a:spcBef>
              <a:spcAft>
                <a:spcPts val="600"/>
              </a:spcAft>
              <a:buClr>
                <a:srgbClr val="002060"/>
              </a:buClr>
            </a:pPr>
            <a:endParaRPr lang="en-US" altLang="ja-JP" sz="2400" dirty="0" smtClean="0"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650111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36476" y="123758"/>
            <a:ext cx="14510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Ⅵ</a:t>
            </a:r>
            <a:r>
              <a:rPr lang="en-US" altLang="ko-KR" sz="28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. </a:t>
            </a:r>
            <a:r>
              <a:rPr lang="ko-KR" altLang="en-US" sz="28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결론</a:t>
            </a:r>
            <a:endParaRPr lang="en-US" altLang="ko-KR" sz="2800" b="1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+mn-ea"/>
            </a:endParaRPr>
          </a:p>
        </p:txBody>
      </p:sp>
      <p:sp>
        <p:nvSpPr>
          <p:cNvPr id="12" name="슬라이드 번호 개체 틀 5"/>
          <p:cNvSpPr txBox="1">
            <a:spLocks/>
          </p:cNvSpPr>
          <p:nvPr/>
        </p:nvSpPr>
        <p:spPr>
          <a:xfrm>
            <a:off x="4687231" y="6512089"/>
            <a:ext cx="531538" cy="260648"/>
          </a:xfrm>
          <a:prstGeom prst="rect">
            <a:avLst/>
          </a:prstGeom>
        </p:spPr>
        <p:txBody>
          <a:bodyPr vert="horz" lIns="91383" tIns="45692" rIns="91383" bIns="45692" rtlCol="0" anchor="ctr"/>
          <a:lstStyle>
            <a:defPPr>
              <a:defRPr lang="ko-KR"/>
            </a:defPPr>
            <a:lvl1pPr marL="0" algn="r" defTabSz="914400" rtl="0" eaLnBrk="1" latinLnBrk="1" hangingPunct="1">
              <a:defRPr sz="1200" b="1" kern="1200">
                <a:gradFill>
                  <a:gsLst>
                    <a:gs pos="18333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tx1">
                        <a:lumMod val="50000"/>
                        <a:lumOff val="50000"/>
                      </a:schemeClr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8E23911-D0FE-4AD4-B579-316E8E4737A1}" type="slidenum">
              <a:rPr lang="ko-KR" altLang="en-US" sz="1100" b="0">
                <a:gradFill>
                  <a:gsLst>
                    <a:gs pos="2083">
                      <a:schemeClr val="tx1">
                        <a:lumMod val="75000"/>
                        <a:lumOff val="25000"/>
                      </a:schemeClr>
                    </a:gs>
                    <a:gs pos="67000">
                      <a:schemeClr val="tx1">
                        <a:lumMod val="75000"/>
                        <a:lumOff val="25000"/>
                      </a:schemeClr>
                    </a:gs>
                  </a:gsLst>
                  <a:lin ang="5400000" scaled="0"/>
                </a:gradFill>
                <a:cs typeface="Arial" pitchFamily="34" charset="0"/>
              </a:rPr>
              <a:pPr algn="ctr"/>
              <a:t>51</a:t>
            </a:fld>
            <a:endParaRPr lang="ko-KR" altLang="en-US" sz="1100" b="0" dirty="0">
              <a:gradFill>
                <a:gsLst>
                  <a:gs pos="2083">
                    <a:schemeClr val="tx1">
                      <a:lumMod val="75000"/>
                      <a:lumOff val="25000"/>
                    </a:schemeClr>
                  </a:gs>
                  <a:gs pos="67000">
                    <a:schemeClr val="tx1">
                      <a:lumMod val="75000"/>
                      <a:lumOff val="25000"/>
                    </a:schemeClr>
                  </a:gs>
                </a:gsLst>
                <a:lin ang="5400000" scaled="0"/>
              </a:gradFill>
              <a:cs typeface="Arial" pitchFamily="34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36823" y="1413532"/>
            <a:ext cx="8656637" cy="50038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514350">
              <a:spcBef>
                <a:spcPts val="600"/>
              </a:spcBef>
              <a:spcAft>
                <a:spcPts val="600"/>
              </a:spcAft>
              <a:buClr>
                <a:srgbClr val="002060"/>
              </a:buClr>
            </a:pPr>
            <a:r>
              <a:rPr lang="ko-KR" altLang="en-US" sz="22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한국은 성문법 국가로 회계가 법규범의 일부이며 회계주권 상실 등의 논란에도 불구하고 투명성 강화라는 대의를 위해 </a:t>
            </a:r>
            <a:r>
              <a:rPr lang="en-US" altLang="ko-KR" sz="22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IFRS</a:t>
            </a:r>
            <a:r>
              <a:rPr lang="ko-KR" altLang="en-US" sz="22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를 전면 도입하고 </a:t>
            </a:r>
            <a:r>
              <a:rPr lang="en-US" altLang="ko-KR" sz="22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5</a:t>
            </a:r>
            <a:r>
              <a:rPr lang="ko-KR" altLang="en-US" sz="22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년 이상 성공적으로 운영</a:t>
            </a:r>
            <a:endParaRPr lang="en-US" altLang="ko-KR" sz="2200" dirty="0" smtClean="0">
              <a:latin typeface="Trebuchet MS" panose="020B0603020202020204" pitchFamily="34" charset="0"/>
              <a:cs typeface="Arial" panose="020B0604020202020204" pitchFamily="34" charset="0"/>
            </a:endParaRPr>
          </a:p>
          <a:p>
            <a:pPr marL="609600" indent="-514350">
              <a:spcBef>
                <a:spcPts val="600"/>
              </a:spcBef>
              <a:spcAft>
                <a:spcPts val="600"/>
              </a:spcAft>
              <a:buClr>
                <a:srgbClr val="002060"/>
              </a:buClr>
            </a:pPr>
            <a:r>
              <a:rPr lang="ko-KR" altLang="en-US" sz="22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당초 기대하였던 회계기준의 국제정합성 향상 및 회계품질의 향상이라는 목적은 충분히 달성하였으나</a:t>
            </a:r>
            <a:r>
              <a:rPr lang="en-US" altLang="ko-KR" sz="22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, </a:t>
            </a:r>
            <a:r>
              <a:rPr lang="ko-KR" altLang="en-US" sz="22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자본시장의 성숙도</a:t>
            </a:r>
            <a:r>
              <a:rPr lang="en-US" altLang="ko-KR" sz="22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, </a:t>
            </a:r>
            <a:r>
              <a:rPr lang="ko-KR" altLang="en-US" sz="2200" dirty="0" err="1" smtClean="0">
                <a:latin typeface="Trebuchet MS" panose="020B0603020202020204" pitchFamily="34" charset="0"/>
                <a:cs typeface="Arial" panose="020B0604020202020204" pitchFamily="34" charset="0"/>
              </a:rPr>
              <a:t>법집행의</a:t>
            </a:r>
            <a:r>
              <a:rPr lang="ko-KR" altLang="en-US" sz="22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 효율성</a:t>
            </a:r>
            <a:r>
              <a:rPr lang="en-US" altLang="ko-KR" sz="22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, </a:t>
            </a:r>
            <a:r>
              <a:rPr lang="ko-KR" altLang="en-US" sz="22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기업문화 및 지배구조의 문제로 당초 기대하였던 자본비용 감소 및 코리아 디스카운트 감소 등의 효과는 아직 가시적이지 못한 것도 사실로 드러남</a:t>
            </a:r>
            <a:endParaRPr lang="en-US" altLang="ko-KR" sz="2200" dirty="0" smtClean="0">
              <a:latin typeface="Trebuchet MS" panose="020B0603020202020204" pitchFamily="34" charset="0"/>
              <a:cs typeface="Arial" panose="020B0604020202020204" pitchFamily="34" charset="0"/>
            </a:endParaRPr>
          </a:p>
          <a:p>
            <a:pPr marL="609600" indent="-514350">
              <a:spcBef>
                <a:spcPts val="600"/>
              </a:spcBef>
              <a:spcAft>
                <a:spcPts val="600"/>
              </a:spcAft>
              <a:buClr>
                <a:srgbClr val="002060"/>
              </a:buClr>
            </a:pPr>
            <a:r>
              <a:rPr lang="ko-KR" altLang="en-US" sz="22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그럼에도 불구하고 한국은 </a:t>
            </a:r>
            <a:r>
              <a:rPr lang="en-US" altLang="ko-KR" sz="22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IFRS</a:t>
            </a:r>
            <a:r>
              <a:rPr lang="ko-KR" altLang="en-US" sz="22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를 도입하고 이를 공공부문 등에도 확대하여 정부가 정책 목적 혹은 다른 정치적 정당성을 이유로 회계기준에 간섭하는 것을 최소화하는 등 회계투명성을 향한 강력한 의지를 보여줌</a:t>
            </a:r>
            <a:endParaRPr lang="en-US" altLang="ja-JP" sz="2200" dirty="0" smtClean="0">
              <a:latin typeface="Trebuchet MS" panose="020B0603020202020204" pitchFamily="34" charset="0"/>
              <a:ea typeface="맑은 고딕" panose="020B0503020000020004" pitchFamily="50" charset="-127"/>
              <a:cs typeface="Arial" panose="020B0604020202020204" pitchFamily="34" charset="0"/>
            </a:endParaRPr>
          </a:p>
          <a:p>
            <a:pPr marL="1009650" lvl="1" indent="-514350">
              <a:spcBef>
                <a:spcPts val="1200"/>
              </a:spcBef>
              <a:spcAft>
                <a:spcPts val="600"/>
              </a:spcAft>
              <a:buClr>
                <a:srgbClr val="002060"/>
              </a:buClr>
            </a:pPr>
            <a:endParaRPr lang="en-US" altLang="ja-JP" sz="2200" dirty="0" smtClean="0">
              <a:latin typeface="Trebuchet MS" panose="020B0603020202020204" pitchFamily="34" charset="0"/>
              <a:ea typeface="맑은 고딕" panose="020B0503020000020004" pitchFamily="50" charset="-127"/>
              <a:cs typeface="Arial" panose="020B0604020202020204" pitchFamily="34" charset="0"/>
            </a:endParaRPr>
          </a:p>
          <a:p>
            <a:pPr marL="1009650" lvl="1" indent="-514350" algn="just">
              <a:spcBef>
                <a:spcPts val="1200"/>
              </a:spcBef>
              <a:spcAft>
                <a:spcPts val="600"/>
              </a:spcAft>
              <a:buClr>
                <a:srgbClr val="002060"/>
              </a:buClr>
            </a:pPr>
            <a:endParaRPr lang="en-US" altLang="ja-JP" sz="2200" dirty="0" smtClean="0">
              <a:latin typeface="Trebuchet MS" panose="020B0603020202020204" pitchFamily="34" charset="0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196819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36476" y="123758"/>
            <a:ext cx="14510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Ⅵ</a:t>
            </a:r>
            <a:r>
              <a:rPr lang="en-US" altLang="ko-KR" sz="28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. </a:t>
            </a:r>
            <a:r>
              <a:rPr lang="ko-KR" altLang="en-US" sz="28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결론</a:t>
            </a:r>
            <a:endParaRPr lang="en-US" altLang="ko-KR" sz="2800" b="1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+mn-ea"/>
            </a:endParaRPr>
          </a:p>
        </p:txBody>
      </p:sp>
      <p:sp>
        <p:nvSpPr>
          <p:cNvPr id="12" name="슬라이드 번호 개체 틀 5"/>
          <p:cNvSpPr txBox="1">
            <a:spLocks/>
          </p:cNvSpPr>
          <p:nvPr/>
        </p:nvSpPr>
        <p:spPr>
          <a:xfrm>
            <a:off x="4687231" y="6512089"/>
            <a:ext cx="531538" cy="260648"/>
          </a:xfrm>
          <a:prstGeom prst="rect">
            <a:avLst/>
          </a:prstGeom>
        </p:spPr>
        <p:txBody>
          <a:bodyPr vert="horz" lIns="91383" tIns="45692" rIns="91383" bIns="45692" rtlCol="0" anchor="ctr"/>
          <a:lstStyle>
            <a:defPPr>
              <a:defRPr lang="ko-KR"/>
            </a:defPPr>
            <a:lvl1pPr marL="0" algn="r" defTabSz="914400" rtl="0" eaLnBrk="1" latinLnBrk="1" hangingPunct="1">
              <a:defRPr sz="1200" b="1" kern="1200">
                <a:gradFill>
                  <a:gsLst>
                    <a:gs pos="18333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tx1">
                        <a:lumMod val="50000"/>
                        <a:lumOff val="50000"/>
                      </a:schemeClr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8E23911-D0FE-4AD4-B579-316E8E4737A1}" type="slidenum">
              <a:rPr lang="ko-KR" altLang="en-US" sz="1100" b="0">
                <a:gradFill>
                  <a:gsLst>
                    <a:gs pos="2083">
                      <a:schemeClr val="tx1">
                        <a:lumMod val="75000"/>
                        <a:lumOff val="25000"/>
                      </a:schemeClr>
                    </a:gs>
                    <a:gs pos="67000">
                      <a:schemeClr val="tx1">
                        <a:lumMod val="75000"/>
                        <a:lumOff val="25000"/>
                      </a:schemeClr>
                    </a:gs>
                  </a:gsLst>
                  <a:lin ang="5400000" scaled="0"/>
                </a:gradFill>
                <a:cs typeface="Arial" pitchFamily="34" charset="0"/>
              </a:rPr>
              <a:pPr algn="ctr"/>
              <a:t>52</a:t>
            </a:fld>
            <a:endParaRPr lang="ko-KR" altLang="en-US" sz="1100" b="0" dirty="0">
              <a:gradFill>
                <a:gsLst>
                  <a:gs pos="2083">
                    <a:schemeClr val="tx1">
                      <a:lumMod val="75000"/>
                      <a:lumOff val="25000"/>
                    </a:schemeClr>
                  </a:gs>
                  <a:gs pos="67000">
                    <a:schemeClr val="tx1">
                      <a:lumMod val="75000"/>
                      <a:lumOff val="25000"/>
                    </a:schemeClr>
                  </a:gs>
                </a:gsLst>
                <a:lin ang="5400000" scaled="0"/>
              </a:gradFill>
              <a:cs typeface="Arial" pitchFamily="34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36823" y="1412776"/>
            <a:ext cx="8656637" cy="414046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514350">
              <a:spcBef>
                <a:spcPts val="600"/>
              </a:spcBef>
              <a:spcAft>
                <a:spcPts val="600"/>
              </a:spcAft>
              <a:buClr>
                <a:srgbClr val="002060"/>
              </a:buClr>
            </a:pPr>
            <a:r>
              <a:rPr lang="ko-KR" altLang="en-US" sz="24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한국의 정책 및 감독당국과 회계기준제정기구는 </a:t>
            </a:r>
            <a:r>
              <a:rPr lang="en-US" altLang="ko-KR" sz="24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IFRS</a:t>
            </a:r>
            <a:r>
              <a:rPr lang="ko-KR" altLang="en-US" sz="24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가 회계투명성을 위한 단기적 응급처치가 아니라 보약과 같은 장기적 처방이라는 점을 잘 인식하고 있음</a:t>
            </a:r>
            <a:endParaRPr lang="en-US" altLang="ko-KR" sz="2400" dirty="0" smtClean="0">
              <a:latin typeface="Trebuchet MS" panose="020B0603020202020204" pitchFamily="34" charset="0"/>
              <a:cs typeface="Arial" panose="020B0604020202020204" pitchFamily="34" charset="0"/>
            </a:endParaRPr>
          </a:p>
          <a:p>
            <a:pPr marL="609600" indent="-514350">
              <a:spcBef>
                <a:spcPts val="600"/>
              </a:spcBef>
              <a:spcAft>
                <a:spcPts val="600"/>
              </a:spcAft>
              <a:buClr>
                <a:srgbClr val="002060"/>
              </a:buClr>
            </a:pPr>
            <a:r>
              <a:rPr lang="ko-KR" altLang="en-US" sz="24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한국은 </a:t>
            </a:r>
            <a:r>
              <a:rPr lang="en-US" altLang="ko-KR" sz="24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IFRS</a:t>
            </a:r>
            <a:r>
              <a:rPr lang="ko-KR" altLang="en-US" sz="24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를 더욱 더 정교하게 운용하는 것은 물론</a:t>
            </a:r>
            <a:r>
              <a:rPr lang="en-US" altLang="ko-KR" sz="24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, </a:t>
            </a:r>
            <a:r>
              <a:rPr lang="ko-KR" altLang="en-US" sz="24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감사 감독 및 교육 법률 등 회계인프라 전반에 대한 변화를 지속적으로 추구하며 </a:t>
            </a:r>
            <a:r>
              <a:rPr lang="en-US" altLang="ko-KR" sz="24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IFRS </a:t>
            </a:r>
            <a:r>
              <a:rPr lang="ko-KR" altLang="en-US" sz="24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도입의 전면적 혜택이 가시화 되는 그날까지 회계투명성을 위해 더욱 더 매진할 것</a:t>
            </a:r>
            <a:endParaRPr lang="en-US" altLang="ko-KR" sz="2400" dirty="0" smtClean="0">
              <a:latin typeface="Trebuchet MS" panose="020B0603020202020204" pitchFamily="34" charset="0"/>
              <a:cs typeface="Arial" panose="020B0604020202020204" pitchFamily="34" charset="0"/>
            </a:endParaRPr>
          </a:p>
          <a:p>
            <a:pPr marL="609600" indent="-514350">
              <a:spcBef>
                <a:spcPts val="600"/>
              </a:spcBef>
              <a:spcAft>
                <a:spcPts val="600"/>
              </a:spcAft>
              <a:buClr>
                <a:srgbClr val="002060"/>
              </a:buClr>
            </a:pPr>
            <a:r>
              <a:rPr lang="ko-KR" altLang="en-US" sz="24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한국 정부와 </a:t>
            </a:r>
            <a:r>
              <a:rPr lang="ko-KR" altLang="en-US" sz="2400" dirty="0" err="1" smtClean="0">
                <a:latin typeface="Trebuchet MS" panose="020B0603020202020204" pitchFamily="34" charset="0"/>
                <a:cs typeface="Arial" panose="020B0604020202020204" pitchFamily="34" charset="0"/>
              </a:rPr>
              <a:t>회계기준원은</a:t>
            </a:r>
            <a:r>
              <a:rPr lang="ko-KR" altLang="en-US" sz="24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 이러한 과정에서 여러분들의 많은 도움과 협력을 기대함</a:t>
            </a:r>
            <a:endParaRPr lang="en-US" altLang="ja-JP" sz="2000" dirty="0" smtClean="0">
              <a:latin typeface="Trebuchet MS" panose="020B0603020202020204" pitchFamily="34" charset="0"/>
              <a:ea typeface="맑은 고딕" panose="020B0503020000020004" pitchFamily="50" charset="-127"/>
              <a:cs typeface="Arial" panose="020B0604020202020204" pitchFamily="34" charset="0"/>
            </a:endParaRPr>
          </a:p>
          <a:p>
            <a:pPr marL="1009650" lvl="1" indent="-514350" algn="just">
              <a:spcBef>
                <a:spcPts val="1200"/>
              </a:spcBef>
              <a:spcAft>
                <a:spcPts val="600"/>
              </a:spcAft>
              <a:buClr>
                <a:srgbClr val="002060"/>
              </a:buClr>
            </a:pPr>
            <a:endParaRPr lang="en-US" altLang="ja-JP" sz="2000" dirty="0" smtClean="0">
              <a:latin typeface="Trebuchet MS" panose="020B0603020202020204" pitchFamily="34" charset="0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226322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90758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69454" y="3839598"/>
            <a:ext cx="3587842" cy="9002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Californian FB" panose="0207040306080B030204" pitchFamily="18" charset="0"/>
              </a:rPr>
              <a:t>We bring the finest expertise and insight to our work.</a:t>
            </a:r>
          </a:p>
          <a:p>
            <a:r>
              <a:rPr lang="en-US" altLang="ko-KR" sz="10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Californian FB" panose="0207040306080B030204" pitchFamily="18" charset="0"/>
              </a:rPr>
              <a:t>We maintain our independence and fairness.</a:t>
            </a:r>
          </a:p>
          <a:p>
            <a:r>
              <a:rPr lang="en-US" altLang="ko-KR" sz="10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Californian FB" panose="0207040306080B030204" pitchFamily="18" charset="0"/>
              </a:rPr>
              <a:t>We are transparent in our decision-making process. </a:t>
            </a:r>
          </a:p>
          <a:p>
            <a:r>
              <a:rPr lang="en-US" altLang="ko-KR" sz="10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Californian FB" panose="0207040306080B030204" pitchFamily="18" charset="0"/>
              </a:rPr>
              <a:t>We pursue honesty and integrity. </a:t>
            </a:r>
          </a:p>
          <a:p>
            <a:r>
              <a:rPr lang="en-US" altLang="ko-KR" sz="10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Californian FB" panose="0207040306080B030204" pitchFamily="18" charset="0"/>
              </a:rPr>
              <a:t>We trust, communicate openly and cooperate with each other.</a:t>
            </a:r>
            <a:endParaRPr lang="ko-KR" altLang="en-US" sz="10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Californian FB" panose="0207040306080B0302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3812" y="2073622"/>
            <a:ext cx="361509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5400" b="1" spc="-5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n-ea"/>
              </a:rPr>
              <a:t>감사합니다</a:t>
            </a:r>
            <a:endParaRPr lang="en-US" altLang="ko-KR" sz="5400" b="1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+mn-ea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78630" y="2932070"/>
            <a:ext cx="39875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spc="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rPr>
              <a:t>Korea </a:t>
            </a:r>
            <a:r>
              <a:rPr lang="en-US" altLang="ko-KR" sz="2400" spc="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rPr>
              <a:t>Accounting Institute</a:t>
            </a:r>
            <a:endParaRPr lang="ko-KR" altLang="en-US" sz="2400" spc="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01372" y="296652"/>
            <a:ext cx="1216155" cy="333757"/>
          </a:xfrm>
          <a:prstGeom prst="rect">
            <a:avLst/>
          </a:prstGeom>
        </p:spPr>
      </p:pic>
      <p:grpSp>
        <p:nvGrpSpPr>
          <p:cNvPr id="11" name="그룹 10"/>
          <p:cNvGrpSpPr/>
          <p:nvPr/>
        </p:nvGrpSpPr>
        <p:grpSpPr>
          <a:xfrm>
            <a:off x="0" y="3468317"/>
            <a:ext cx="4689358" cy="112700"/>
            <a:chOff x="0" y="4396420"/>
            <a:chExt cx="4689358" cy="112700"/>
          </a:xfrm>
        </p:grpSpPr>
        <p:sp>
          <p:nvSpPr>
            <p:cNvPr id="12" name="직사각형 1"/>
            <p:cNvSpPr/>
            <p:nvPr/>
          </p:nvSpPr>
          <p:spPr>
            <a:xfrm>
              <a:off x="636994" y="4437120"/>
              <a:ext cx="4052364" cy="72000"/>
            </a:xfrm>
            <a:custGeom>
              <a:avLst/>
              <a:gdLst>
                <a:gd name="connsiteX0" fmla="*/ 0 w 4556956"/>
                <a:gd name="connsiteY0" fmla="*/ 0 h 72000"/>
                <a:gd name="connsiteX1" fmla="*/ 4556956 w 4556956"/>
                <a:gd name="connsiteY1" fmla="*/ 0 h 72000"/>
                <a:gd name="connsiteX2" fmla="*/ 4556956 w 4556956"/>
                <a:gd name="connsiteY2" fmla="*/ 72000 h 72000"/>
                <a:gd name="connsiteX3" fmla="*/ 0 w 4556956"/>
                <a:gd name="connsiteY3" fmla="*/ 72000 h 72000"/>
                <a:gd name="connsiteX4" fmla="*/ 0 w 4556956"/>
                <a:gd name="connsiteY4" fmla="*/ 0 h 72000"/>
                <a:gd name="connsiteX0" fmla="*/ 0 w 4556956"/>
                <a:gd name="connsiteY0" fmla="*/ 0 h 72000"/>
                <a:gd name="connsiteX1" fmla="*/ 4556956 w 4556956"/>
                <a:gd name="connsiteY1" fmla="*/ 0 h 72000"/>
                <a:gd name="connsiteX2" fmla="*/ 4452181 w 4556956"/>
                <a:gd name="connsiteY2" fmla="*/ 72000 h 72000"/>
                <a:gd name="connsiteX3" fmla="*/ 0 w 4556956"/>
                <a:gd name="connsiteY3" fmla="*/ 72000 h 72000"/>
                <a:gd name="connsiteX4" fmla="*/ 0 w 4556956"/>
                <a:gd name="connsiteY4" fmla="*/ 0 h 72000"/>
                <a:gd name="connsiteX0" fmla="*/ 94722 w 4651678"/>
                <a:gd name="connsiteY0" fmla="*/ 0 h 72000"/>
                <a:gd name="connsiteX1" fmla="*/ 4651678 w 4651678"/>
                <a:gd name="connsiteY1" fmla="*/ 0 h 72000"/>
                <a:gd name="connsiteX2" fmla="*/ 4546903 w 4651678"/>
                <a:gd name="connsiteY2" fmla="*/ 72000 h 72000"/>
                <a:gd name="connsiteX3" fmla="*/ 0 w 4651678"/>
                <a:gd name="connsiteY3" fmla="*/ 72000 h 72000"/>
                <a:gd name="connsiteX4" fmla="*/ 94722 w 4651678"/>
                <a:gd name="connsiteY4" fmla="*/ 0 h 7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51678" h="72000">
                  <a:moveTo>
                    <a:pt x="94722" y="0"/>
                  </a:moveTo>
                  <a:lnTo>
                    <a:pt x="4651678" y="0"/>
                  </a:lnTo>
                  <a:lnTo>
                    <a:pt x="4546903" y="72000"/>
                  </a:lnTo>
                  <a:lnTo>
                    <a:pt x="0" y="72000"/>
                  </a:lnTo>
                  <a:lnTo>
                    <a:pt x="94722" y="0"/>
                  </a:lnTo>
                  <a:close/>
                </a:path>
              </a:pathLst>
            </a:custGeom>
            <a:solidFill>
              <a:srgbClr val="84B5E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직사각형 1"/>
            <p:cNvSpPr/>
            <p:nvPr/>
          </p:nvSpPr>
          <p:spPr>
            <a:xfrm>
              <a:off x="0" y="4396420"/>
              <a:ext cx="4556956" cy="72000"/>
            </a:xfrm>
            <a:custGeom>
              <a:avLst/>
              <a:gdLst>
                <a:gd name="connsiteX0" fmla="*/ 0 w 4556956"/>
                <a:gd name="connsiteY0" fmla="*/ 0 h 72000"/>
                <a:gd name="connsiteX1" fmla="*/ 4556956 w 4556956"/>
                <a:gd name="connsiteY1" fmla="*/ 0 h 72000"/>
                <a:gd name="connsiteX2" fmla="*/ 4556956 w 4556956"/>
                <a:gd name="connsiteY2" fmla="*/ 72000 h 72000"/>
                <a:gd name="connsiteX3" fmla="*/ 0 w 4556956"/>
                <a:gd name="connsiteY3" fmla="*/ 72000 h 72000"/>
                <a:gd name="connsiteX4" fmla="*/ 0 w 4556956"/>
                <a:gd name="connsiteY4" fmla="*/ 0 h 72000"/>
                <a:gd name="connsiteX0" fmla="*/ 0 w 4556956"/>
                <a:gd name="connsiteY0" fmla="*/ 0 h 72000"/>
                <a:gd name="connsiteX1" fmla="*/ 4556956 w 4556956"/>
                <a:gd name="connsiteY1" fmla="*/ 0 h 72000"/>
                <a:gd name="connsiteX2" fmla="*/ 4452181 w 4556956"/>
                <a:gd name="connsiteY2" fmla="*/ 72000 h 72000"/>
                <a:gd name="connsiteX3" fmla="*/ 0 w 4556956"/>
                <a:gd name="connsiteY3" fmla="*/ 72000 h 72000"/>
                <a:gd name="connsiteX4" fmla="*/ 0 w 4556956"/>
                <a:gd name="connsiteY4" fmla="*/ 0 h 7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56956" h="72000">
                  <a:moveTo>
                    <a:pt x="0" y="0"/>
                  </a:moveTo>
                  <a:lnTo>
                    <a:pt x="4556956" y="0"/>
                  </a:lnTo>
                  <a:lnTo>
                    <a:pt x="4452181" y="72000"/>
                  </a:lnTo>
                  <a:lnTo>
                    <a:pt x="0" y="72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4A9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40065382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AI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SB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2393</TotalTime>
  <Words>4600</Words>
  <Application>Microsoft Office PowerPoint</Application>
  <PresentationFormat>A4 용지(210x297mm)</PresentationFormat>
  <Paragraphs>583</Paragraphs>
  <Slides>53</Slides>
  <Notes>53</Notes>
  <HiddenSlides>0</HiddenSlides>
  <MMClips>0</MMClips>
  <ScaleCrop>false</ScaleCrop>
  <HeadingPairs>
    <vt:vector size="6" baseType="variant">
      <vt:variant>
        <vt:lpstr>테마</vt:lpstr>
      </vt:variant>
      <vt:variant>
        <vt:i4>2</vt:i4>
      </vt:variant>
      <vt:variant>
        <vt:lpstr>포함된 OLE 서버</vt:lpstr>
      </vt:variant>
      <vt:variant>
        <vt:i4>1</vt:i4>
      </vt:variant>
      <vt:variant>
        <vt:lpstr>슬라이드 제목</vt:lpstr>
      </vt:variant>
      <vt:variant>
        <vt:i4>53</vt:i4>
      </vt:variant>
    </vt:vector>
  </HeadingPairs>
  <TitlesOfParts>
    <vt:vector size="56" baseType="lpstr">
      <vt:lpstr>KAI</vt:lpstr>
      <vt:lpstr>KASB</vt:lpstr>
      <vt:lpstr>Chart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슬라이드 22</vt:lpstr>
      <vt:lpstr>슬라이드 23</vt:lpstr>
      <vt:lpstr>슬라이드 24</vt:lpstr>
      <vt:lpstr>슬라이드 25</vt:lpstr>
      <vt:lpstr>슬라이드 26</vt:lpstr>
      <vt:lpstr>슬라이드 27</vt:lpstr>
      <vt:lpstr>슬라이드 28</vt:lpstr>
      <vt:lpstr>슬라이드 29</vt:lpstr>
      <vt:lpstr>슬라이드 30</vt:lpstr>
      <vt:lpstr>슬라이드 31</vt:lpstr>
      <vt:lpstr>슬라이드 32</vt:lpstr>
      <vt:lpstr>슬라이드 33</vt:lpstr>
      <vt:lpstr>슬라이드 34</vt:lpstr>
      <vt:lpstr>슬라이드 35</vt:lpstr>
      <vt:lpstr>슬라이드 36</vt:lpstr>
      <vt:lpstr>슬라이드 37</vt:lpstr>
      <vt:lpstr>슬라이드 38</vt:lpstr>
      <vt:lpstr>슬라이드 39</vt:lpstr>
      <vt:lpstr>슬라이드 40</vt:lpstr>
      <vt:lpstr>슬라이드 41</vt:lpstr>
      <vt:lpstr>슬라이드 42</vt:lpstr>
      <vt:lpstr>슬라이드 43</vt:lpstr>
      <vt:lpstr>슬라이드 44</vt:lpstr>
      <vt:lpstr>슬라이드 45</vt:lpstr>
      <vt:lpstr>슬라이드 46</vt:lpstr>
      <vt:lpstr>슬라이드 47</vt:lpstr>
      <vt:lpstr>슬라이드 48</vt:lpstr>
      <vt:lpstr>슬라이드 49</vt:lpstr>
      <vt:lpstr>슬라이드 50</vt:lpstr>
      <vt:lpstr>슬라이드 51</vt:lpstr>
      <vt:lpstr>슬라이드 52</vt:lpstr>
      <vt:lpstr>슬라이드 53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susoft</dc:creator>
  <cp:lastModifiedBy>사용자</cp:lastModifiedBy>
  <cp:revision>605</cp:revision>
  <dcterms:created xsi:type="dcterms:W3CDTF">2013-10-22T08:51:31Z</dcterms:created>
  <dcterms:modified xsi:type="dcterms:W3CDTF">2016-12-07T01:38:48Z</dcterms:modified>
</cp:coreProperties>
</file>